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8" r:id="rId4"/>
  </p:sldMasterIdLst>
  <p:notesMasterIdLst>
    <p:notesMasterId r:id="rId46"/>
  </p:notesMasterIdLst>
  <p:sldIdLst>
    <p:sldId id="404" r:id="rId5"/>
    <p:sldId id="406" r:id="rId6"/>
    <p:sldId id="462" r:id="rId7"/>
    <p:sldId id="465" r:id="rId8"/>
    <p:sldId id="412" r:id="rId9"/>
    <p:sldId id="466" r:id="rId10"/>
    <p:sldId id="468" r:id="rId11"/>
    <p:sldId id="417" r:id="rId12"/>
    <p:sldId id="467" r:id="rId13"/>
    <p:sldId id="470" r:id="rId14"/>
    <p:sldId id="471" r:id="rId15"/>
    <p:sldId id="472" r:id="rId16"/>
    <p:sldId id="437" r:id="rId17"/>
    <p:sldId id="474" r:id="rId18"/>
    <p:sldId id="420" r:id="rId19"/>
    <p:sldId id="476" r:id="rId20"/>
    <p:sldId id="477" r:id="rId21"/>
    <p:sldId id="478" r:id="rId22"/>
    <p:sldId id="479" r:id="rId23"/>
    <p:sldId id="480" r:id="rId24"/>
    <p:sldId id="444" r:id="rId25"/>
    <p:sldId id="482" r:id="rId26"/>
    <p:sldId id="447" r:id="rId27"/>
    <p:sldId id="413" r:id="rId28"/>
    <p:sldId id="448" r:id="rId29"/>
    <p:sldId id="486" r:id="rId30"/>
    <p:sldId id="411" r:id="rId31"/>
    <p:sldId id="450" r:id="rId32"/>
    <p:sldId id="460" r:id="rId33"/>
    <p:sldId id="501" r:id="rId34"/>
    <p:sldId id="498" r:id="rId35"/>
    <p:sldId id="499" r:id="rId36"/>
    <p:sldId id="500" r:id="rId37"/>
    <p:sldId id="493" r:id="rId38"/>
    <p:sldId id="495" r:id="rId39"/>
    <p:sldId id="496" r:id="rId40"/>
    <p:sldId id="497" r:id="rId41"/>
    <p:sldId id="488" r:id="rId42"/>
    <p:sldId id="453" r:id="rId43"/>
    <p:sldId id="455" r:id="rId44"/>
    <p:sldId id="401" r:id="rId45"/>
  </p:sldIdLst>
  <p:sldSz cx="12192000" cy="6858000"/>
  <p:notesSz cx="6808788" cy="9940925"/>
  <p:embeddedFontLst>
    <p:embeddedFont>
      <p:font typeface="Wingdings 3" panose="05040102010807070707" pitchFamily="18" charset="2"/>
      <p:regular r:id="rId47"/>
    </p:embeddedFont>
  </p:embeddedFontLst>
  <p:custDataLst>
    <p:tags r:id="rId4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EDCF"/>
    <a:srgbClr val="00843E"/>
    <a:srgbClr val="B5DDA3"/>
    <a:srgbClr val="00B456"/>
    <a:srgbClr val="79C25A"/>
    <a:srgbClr val="007D34"/>
    <a:srgbClr val="1D8BC2"/>
    <a:srgbClr val="F08922"/>
    <a:srgbClr val="5165B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18" autoAdjust="0"/>
    <p:restoredTop sz="95032" autoAdjust="0"/>
  </p:normalViewPr>
  <p:slideViewPr>
    <p:cSldViewPr snapToGrid="0">
      <p:cViewPr>
        <p:scale>
          <a:sx n="79" d="100"/>
          <a:sy n="79" d="100"/>
        </p:scale>
        <p:origin x="-1206" y="270"/>
      </p:cViewPr>
      <p:guideLst>
        <p:guide orient="horz" pos="2160"/>
        <p:guide pos="3840"/>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50" d="100"/>
        <a:sy n="50" d="100"/>
      </p:scale>
      <p:origin x="0" y="0"/>
    </p:cViewPr>
  </p:sorterViewPr>
  <p:notesViewPr>
    <p:cSldViewPr snapToGrid="0">
      <p:cViewPr varScale="1">
        <p:scale>
          <a:sx n="50" d="100"/>
          <a:sy n="50" d="100"/>
        </p:scale>
        <p:origin x="2640" y="2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font" Target="fonts/font1.fntdata"/><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gs" Target="tags/tag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F065EA-A5E5-4166-AFE1-5BFA5010269F}" type="doc">
      <dgm:prSet loTypeId="urn:microsoft.com/office/officeart/2005/8/layout/vProcess5" loCatId="process" qsTypeId="urn:microsoft.com/office/officeart/2005/8/quickstyle/simple2" qsCatId="simple" csTypeId="urn:microsoft.com/office/officeart/2005/8/colors/accent1_3" csCatId="accent1" phldr="1"/>
      <dgm:spPr/>
      <dgm:t>
        <a:bodyPr/>
        <a:lstStyle/>
        <a:p>
          <a:endParaRPr lang="it-IT"/>
        </a:p>
      </dgm:t>
    </dgm:pt>
    <dgm:pt modelId="{E3A74E93-E5A0-4A5C-9A4B-83A2C0B2CAA6}">
      <dgm:prSet phldrT="[Text]" custT="1"/>
      <dgm:spPr>
        <a:ln>
          <a:noFill/>
        </a:ln>
        <a:effectLst>
          <a:outerShdw blurRad="50800" dist="38100" dir="2700000" algn="tl" rotWithShape="0">
            <a:prstClr val="black">
              <a:alpha val="40000"/>
            </a:prstClr>
          </a:outerShdw>
        </a:effectLst>
      </dgm:spPr>
      <dgm:t>
        <a:bodyPr/>
        <a:lstStyle/>
        <a:p>
          <a:r>
            <a:rPr lang="it-IT" sz="2000" dirty="0">
              <a:latin typeface="Arial" panose="020B0604020202020204" pitchFamily="34" charset="0"/>
              <a:cs typeface="Arial" panose="020B0604020202020204" pitchFamily="34" charset="0"/>
            </a:rPr>
            <a:t>La giurisprudenza italiana – di legittimità (Corte di Cassazione) e di merito – richiede, ai fini dell’art. 2555 c.c., che un insieme di beni abbia un’organizzazione propria tale da consentire l’esercizio autonomo di un’attività d’impresa. </a:t>
          </a:r>
        </a:p>
      </dgm:t>
    </dgm:pt>
    <dgm:pt modelId="{EE40ED1F-7304-4017-BB48-B8507ACB37B5}" type="parTrans" cxnId="{24859CAF-E3EF-4F81-88A0-E5F0D8B6F9C9}">
      <dgm:prSet/>
      <dgm:spPr/>
      <dgm:t>
        <a:bodyPr/>
        <a:lstStyle/>
        <a:p>
          <a:endParaRPr lang="it-IT">
            <a:latin typeface="Arial" panose="020B0604020202020204" pitchFamily="34" charset="0"/>
            <a:cs typeface="Arial" panose="020B0604020202020204" pitchFamily="34" charset="0"/>
          </a:endParaRPr>
        </a:p>
      </dgm:t>
    </dgm:pt>
    <dgm:pt modelId="{033CDBAD-26EB-4D8D-B799-BCB1922FE2EC}" type="sibTrans" cxnId="{24859CAF-E3EF-4F81-88A0-E5F0D8B6F9C9}">
      <dgm:prSet/>
      <dgm:spPr/>
      <dgm:t>
        <a:bodyPr/>
        <a:lstStyle/>
        <a:p>
          <a:endParaRPr lang="it-IT">
            <a:latin typeface="Arial" panose="020B0604020202020204" pitchFamily="34" charset="0"/>
            <a:cs typeface="Arial" panose="020B0604020202020204" pitchFamily="34" charset="0"/>
          </a:endParaRPr>
        </a:p>
      </dgm:t>
    </dgm:pt>
    <dgm:pt modelId="{76A1570F-49E1-4408-8ACC-477E68C3B2D0}">
      <dgm:prSet phldrT="[Text]" custT="1"/>
      <dgm:spPr>
        <a:ln>
          <a:noFill/>
        </a:ln>
        <a:effectLst>
          <a:outerShdw blurRad="50800" dist="38100" dir="2700000" algn="tl" rotWithShape="0">
            <a:prstClr val="black">
              <a:alpha val="40000"/>
            </a:prstClr>
          </a:outerShdw>
        </a:effectLst>
      </dgm:spPr>
      <dgm:t>
        <a:bodyPr/>
        <a:lstStyle/>
        <a:p>
          <a:r>
            <a:rPr lang="it-IT" sz="2000" dirty="0">
              <a:latin typeface="Arial" panose="020B0604020202020204" pitchFamily="34" charset="0"/>
              <a:cs typeface="Arial" panose="020B0604020202020204" pitchFamily="34" charset="0"/>
            </a:rPr>
            <a:t>In mancanza di questo requisito funzionale, non si configura un’azienda (o ramo d’azienda) ma soltanto cessione di beni. </a:t>
          </a:r>
        </a:p>
      </dgm:t>
    </dgm:pt>
    <dgm:pt modelId="{87AB268E-6ECD-4E54-A08C-271D6A70DB5D}" type="parTrans" cxnId="{D8B74B35-8758-4016-8519-04EAB7A9AFBB}">
      <dgm:prSet/>
      <dgm:spPr/>
      <dgm:t>
        <a:bodyPr/>
        <a:lstStyle/>
        <a:p>
          <a:endParaRPr lang="it-IT">
            <a:latin typeface="Arial" panose="020B0604020202020204" pitchFamily="34" charset="0"/>
            <a:cs typeface="Arial" panose="020B0604020202020204" pitchFamily="34" charset="0"/>
          </a:endParaRPr>
        </a:p>
      </dgm:t>
    </dgm:pt>
    <dgm:pt modelId="{2A18FC01-FA5E-42F0-AFE6-C9A490BC46B3}" type="sibTrans" cxnId="{D8B74B35-8758-4016-8519-04EAB7A9AFBB}">
      <dgm:prSet/>
      <dgm:spPr/>
      <dgm:t>
        <a:bodyPr/>
        <a:lstStyle/>
        <a:p>
          <a:endParaRPr lang="it-IT">
            <a:latin typeface="Arial" panose="020B0604020202020204" pitchFamily="34" charset="0"/>
            <a:cs typeface="Arial" panose="020B0604020202020204" pitchFamily="34" charset="0"/>
          </a:endParaRPr>
        </a:p>
      </dgm:t>
    </dgm:pt>
    <dgm:pt modelId="{CCDCCD09-22BA-43FE-BB5E-4B3DB91C4501}">
      <dgm:prSet phldrT="[Text]" custT="1"/>
      <dgm:spPr>
        <a:ln>
          <a:noFill/>
        </a:ln>
        <a:effectLst>
          <a:outerShdw blurRad="50800" dist="38100" dir="2700000" algn="tl" rotWithShape="0">
            <a:prstClr val="black">
              <a:alpha val="40000"/>
            </a:prstClr>
          </a:outerShdw>
        </a:effectLst>
      </dgm:spPr>
      <dgm:t>
        <a:bodyPr/>
        <a:lstStyle/>
        <a:p>
          <a:r>
            <a:rPr lang="it-IT" sz="2000" dirty="0">
              <a:solidFill>
                <a:schemeClr val="tx1"/>
              </a:solidFill>
              <a:latin typeface="Arial" panose="020B0604020202020204" pitchFamily="34" charset="0"/>
              <a:cs typeface="Arial" panose="020B0604020202020204" pitchFamily="34" charset="0"/>
            </a:rPr>
            <a:t>Azienda è il complesso di beni organizzato – l'attività può anche essere interrotta – anche la liquidazione giudiziale senza esercizio provvisorio ha un'azienda</a:t>
          </a:r>
        </a:p>
      </dgm:t>
    </dgm:pt>
    <dgm:pt modelId="{68A6C5D1-6BEB-473B-92CD-D980894F3D32}" type="parTrans" cxnId="{C7A9311B-17A6-4F83-8A2D-328DCE2E4B81}">
      <dgm:prSet/>
      <dgm:spPr/>
      <dgm:t>
        <a:bodyPr/>
        <a:lstStyle/>
        <a:p>
          <a:endParaRPr lang="it-IT">
            <a:latin typeface="Arial" panose="020B0604020202020204" pitchFamily="34" charset="0"/>
            <a:cs typeface="Arial" panose="020B0604020202020204" pitchFamily="34" charset="0"/>
          </a:endParaRPr>
        </a:p>
      </dgm:t>
    </dgm:pt>
    <dgm:pt modelId="{2D41CC9D-DF7B-4326-B6FC-C60FFF8AB524}" type="sibTrans" cxnId="{C7A9311B-17A6-4F83-8A2D-328DCE2E4B81}">
      <dgm:prSet/>
      <dgm:spPr/>
      <dgm:t>
        <a:bodyPr/>
        <a:lstStyle/>
        <a:p>
          <a:endParaRPr lang="it-IT">
            <a:latin typeface="Arial" panose="020B0604020202020204" pitchFamily="34" charset="0"/>
            <a:cs typeface="Arial" panose="020B0604020202020204" pitchFamily="34" charset="0"/>
          </a:endParaRPr>
        </a:p>
      </dgm:t>
    </dgm:pt>
    <dgm:pt modelId="{94C33600-ECE3-4378-BFF7-6A28B3D9EE84}" type="pres">
      <dgm:prSet presAssocID="{FEF065EA-A5E5-4166-AFE1-5BFA5010269F}" presName="outerComposite" presStyleCnt="0">
        <dgm:presLayoutVars>
          <dgm:chMax val="5"/>
          <dgm:dir/>
          <dgm:resizeHandles val="exact"/>
        </dgm:presLayoutVars>
      </dgm:prSet>
      <dgm:spPr/>
    </dgm:pt>
    <dgm:pt modelId="{314026BC-298A-47F4-86BF-27EB0EAE2337}" type="pres">
      <dgm:prSet presAssocID="{FEF065EA-A5E5-4166-AFE1-5BFA5010269F}" presName="dummyMaxCanvas" presStyleCnt="0">
        <dgm:presLayoutVars/>
      </dgm:prSet>
      <dgm:spPr/>
    </dgm:pt>
    <dgm:pt modelId="{86940E0A-0BDC-4861-A58B-71A5FFCA95EE}" type="pres">
      <dgm:prSet presAssocID="{FEF065EA-A5E5-4166-AFE1-5BFA5010269F}" presName="ThreeNodes_1" presStyleLbl="node1" presStyleIdx="0" presStyleCnt="3">
        <dgm:presLayoutVars>
          <dgm:bulletEnabled val="1"/>
        </dgm:presLayoutVars>
      </dgm:prSet>
      <dgm:spPr/>
    </dgm:pt>
    <dgm:pt modelId="{B6A4C2CD-4497-4A43-8E2D-B951D07F020C}" type="pres">
      <dgm:prSet presAssocID="{FEF065EA-A5E5-4166-AFE1-5BFA5010269F}" presName="ThreeNodes_2" presStyleLbl="node1" presStyleIdx="1" presStyleCnt="3">
        <dgm:presLayoutVars>
          <dgm:bulletEnabled val="1"/>
        </dgm:presLayoutVars>
      </dgm:prSet>
      <dgm:spPr/>
    </dgm:pt>
    <dgm:pt modelId="{D9F3EE9A-C766-4B01-9503-63C5B995884E}" type="pres">
      <dgm:prSet presAssocID="{FEF065EA-A5E5-4166-AFE1-5BFA5010269F}" presName="ThreeNodes_3" presStyleLbl="node1" presStyleIdx="2" presStyleCnt="3">
        <dgm:presLayoutVars>
          <dgm:bulletEnabled val="1"/>
        </dgm:presLayoutVars>
      </dgm:prSet>
      <dgm:spPr/>
    </dgm:pt>
    <dgm:pt modelId="{43CE2E88-3545-4ED2-8BBD-632E7C23732B}" type="pres">
      <dgm:prSet presAssocID="{FEF065EA-A5E5-4166-AFE1-5BFA5010269F}" presName="ThreeConn_1-2" presStyleLbl="fgAccFollowNode1" presStyleIdx="0" presStyleCnt="2">
        <dgm:presLayoutVars>
          <dgm:bulletEnabled val="1"/>
        </dgm:presLayoutVars>
      </dgm:prSet>
      <dgm:spPr/>
    </dgm:pt>
    <dgm:pt modelId="{56B71DB8-132B-40B3-834D-781342DE947B}" type="pres">
      <dgm:prSet presAssocID="{FEF065EA-A5E5-4166-AFE1-5BFA5010269F}" presName="ThreeConn_2-3" presStyleLbl="fgAccFollowNode1" presStyleIdx="1" presStyleCnt="2">
        <dgm:presLayoutVars>
          <dgm:bulletEnabled val="1"/>
        </dgm:presLayoutVars>
      </dgm:prSet>
      <dgm:spPr/>
    </dgm:pt>
    <dgm:pt modelId="{04BCC9E9-2051-4DF9-9D7D-40E3B88E8629}" type="pres">
      <dgm:prSet presAssocID="{FEF065EA-A5E5-4166-AFE1-5BFA5010269F}" presName="ThreeNodes_1_text" presStyleLbl="node1" presStyleIdx="2" presStyleCnt="3">
        <dgm:presLayoutVars>
          <dgm:bulletEnabled val="1"/>
        </dgm:presLayoutVars>
      </dgm:prSet>
      <dgm:spPr/>
    </dgm:pt>
    <dgm:pt modelId="{B7890418-0CA2-4A29-ACDB-D916D6AE7FD4}" type="pres">
      <dgm:prSet presAssocID="{FEF065EA-A5E5-4166-AFE1-5BFA5010269F}" presName="ThreeNodes_2_text" presStyleLbl="node1" presStyleIdx="2" presStyleCnt="3">
        <dgm:presLayoutVars>
          <dgm:bulletEnabled val="1"/>
        </dgm:presLayoutVars>
      </dgm:prSet>
      <dgm:spPr/>
    </dgm:pt>
    <dgm:pt modelId="{E471047D-4EA5-4E4A-A263-83716271E538}" type="pres">
      <dgm:prSet presAssocID="{FEF065EA-A5E5-4166-AFE1-5BFA5010269F}" presName="ThreeNodes_3_text" presStyleLbl="node1" presStyleIdx="2" presStyleCnt="3">
        <dgm:presLayoutVars>
          <dgm:bulletEnabled val="1"/>
        </dgm:presLayoutVars>
      </dgm:prSet>
      <dgm:spPr/>
    </dgm:pt>
  </dgm:ptLst>
  <dgm:cxnLst>
    <dgm:cxn modelId="{C7A9311B-17A6-4F83-8A2D-328DCE2E4B81}" srcId="{FEF065EA-A5E5-4166-AFE1-5BFA5010269F}" destId="{CCDCCD09-22BA-43FE-BB5E-4B3DB91C4501}" srcOrd="2" destOrd="0" parTransId="{68A6C5D1-6BEB-473B-92CD-D980894F3D32}" sibTransId="{2D41CC9D-DF7B-4326-B6FC-C60FFF8AB524}"/>
    <dgm:cxn modelId="{FDBE302F-E549-469D-893A-679D8B4C49ED}" type="presOf" srcId="{CCDCCD09-22BA-43FE-BB5E-4B3DB91C4501}" destId="{D9F3EE9A-C766-4B01-9503-63C5B995884E}" srcOrd="0" destOrd="0" presId="urn:microsoft.com/office/officeart/2005/8/layout/vProcess5"/>
    <dgm:cxn modelId="{D8B74B35-8758-4016-8519-04EAB7A9AFBB}" srcId="{FEF065EA-A5E5-4166-AFE1-5BFA5010269F}" destId="{76A1570F-49E1-4408-8ACC-477E68C3B2D0}" srcOrd="1" destOrd="0" parTransId="{87AB268E-6ECD-4E54-A08C-271D6A70DB5D}" sibTransId="{2A18FC01-FA5E-42F0-AFE6-C9A490BC46B3}"/>
    <dgm:cxn modelId="{A347A646-DDC7-4BC7-95CD-CF288B5446C6}" type="presOf" srcId="{E3A74E93-E5A0-4A5C-9A4B-83A2C0B2CAA6}" destId="{86940E0A-0BDC-4861-A58B-71A5FFCA95EE}" srcOrd="0" destOrd="0" presId="urn:microsoft.com/office/officeart/2005/8/layout/vProcess5"/>
    <dgm:cxn modelId="{C5104B6C-C61A-4016-86DA-CDEF7A999A7D}" type="presOf" srcId="{2A18FC01-FA5E-42F0-AFE6-C9A490BC46B3}" destId="{56B71DB8-132B-40B3-834D-781342DE947B}" srcOrd="0" destOrd="0" presId="urn:microsoft.com/office/officeart/2005/8/layout/vProcess5"/>
    <dgm:cxn modelId="{6B6F9F54-4DEF-435C-81BA-8318A5797A37}" type="presOf" srcId="{76A1570F-49E1-4408-8ACC-477E68C3B2D0}" destId="{B7890418-0CA2-4A29-ACDB-D916D6AE7FD4}" srcOrd="1" destOrd="0" presId="urn:microsoft.com/office/officeart/2005/8/layout/vProcess5"/>
    <dgm:cxn modelId="{68A42577-40B5-4DD2-8452-0599E424C070}" type="presOf" srcId="{76A1570F-49E1-4408-8ACC-477E68C3B2D0}" destId="{B6A4C2CD-4497-4A43-8E2D-B951D07F020C}" srcOrd="0" destOrd="0" presId="urn:microsoft.com/office/officeart/2005/8/layout/vProcess5"/>
    <dgm:cxn modelId="{EBC7F97D-BAE5-4267-9749-B354335A3B9F}" type="presOf" srcId="{033CDBAD-26EB-4D8D-B799-BCB1922FE2EC}" destId="{43CE2E88-3545-4ED2-8BBD-632E7C23732B}" srcOrd="0" destOrd="0" presId="urn:microsoft.com/office/officeart/2005/8/layout/vProcess5"/>
    <dgm:cxn modelId="{E392938E-6543-446C-80AB-5DA05EFD72AB}" type="presOf" srcId="{FEF065EA-A5E5-4166-AFE1-5BFA5010269F}" destId="{94C33600-ECE3-4378-BFF7-6A28B3D9EE84}" srcOrd="0" destOrd="0" presId="urn:microsoft.com/office/officeart/2005/8/layout/vProcess5"/>
    <dgm:cxn modelId="{770C0897-C335-4E1D-97C5-6A3E4E5F607E}" type="presOf" srcId="{E3A74E93-E5A0-4A5C-9A4B-83A2C0B2CAA6}" destId="{04BCC9E9-2051-4DF9-9D7D-40E3B88E8629}" srcOrd="1" destOrd="0" presId="urn:microsoft.com/office/officeart/2005/8/layout/vProcess5"/>
    <dgm:cxn modelId="{24859CAF-E3EF-4F81-88A0-E5F0D8B6F9C9}" srcId="{FEF065EA-A5E5-4166-AFE1-5BFA5010269F}" destId="{E3A74E93-E5A0-4A5C-9A4B-83A2C0B2CAA6}" srcOrd="0" destOrd="0" parTransId="{EE40ED1F-7304-4017-BB48-B8507ACB37B5}" sibTransId="{033CDBAD-26EB-4D8D-B799-BCB1922FE2EC}"/>
    <dgm:cxn modelId="{4DD100F8-B2F0-42E5-8CCA-C1515ECCFEC3}" type="presOf" srcId="{CCDCCD09-22BA-43FE-BB5E-4B3DB91C4501}" destId="{E471047D-4EA5-4E4A-A263-83716271E538}" srcOrd="1" destOrd="0" presId="urn:microsoft.com/office/officeart/2005/8/layout/vProcess5"/>
    <dgm:cxn modelId="{21351160-965D-4846-979E-973E55F4ED73}" type="presParOf" srcId="{94C33600-ECE3-4378-BFF7-6A28B3D9EE84}" destId="{314026BC-298A-47F4-86BF-27EB0EAE2337}" srcOrd="0" destOrd="0" presId="urn:microsoft.com/office/officeart/2005/8/layout/vProcess5"/>
    <dgm:cxn modelId="{B45945CF-691F-4B8D-899F-785F5756C72F}" type="presParOf" srcId="{94C33600-ECE3-4378-BFF7-6A28B3D9EE84}" destId="{86940E0A-0BDC-4861-A58B-71A5FFCA95EE}" srcOrd="1" destOrd="0" presId="urn:microsoft.com/office/officeart/2005/8/layout/vProcess5"/>
    <dgm:cxn modelId="{843A7DBE-9B97-42C0-99BC-049FA5DD01C6}" type="presParOf" srcId="{94C33600-ECE3-4378-BFF7-6A28B3D9EE84}" destId="{B6A4C2CD-4497-4A43-8E2D-B951D07F020C}" srcOrd="2" destOrd="0" presId="urn:microsoft.com/office/officeart/2005/8/layout/vProcess5"/>
    <dgm:cxn modelId="{6E70DA40-722B-4C57-A730-0E338B19649C}" type="presParOf" srcId="{94C33600-ECE3-4378-BFF7-6A28B3D9EE84}" destId="{D9F3EE9A-C766-4B01-9503-63C5B995884E}" srcOrd="3" destOrd="0" presId="urn:microsoft.com/office/officeart/2005/8/layout/vProcess5"/>
    <dgm:cxn modelId="{8D87D8DA-0EA4-4CDF-B670-F555F036F58D}" type="presParOf" srcId="{94C33600-ECE3-4378-BFF7-6A28B3D9EE84}" destId="{43CE2E88-3545-4ED2-8BBD-632E7C23732B}" srcOrd="4" destOrd="0" presId="urn:microsoft.com/office/officeart/2005/8/layout/vProcess5"/>
    <dgm:cxn modelId="{9E01E1C7-FC29-470C-8B24-9508538CA58A}" type="presParOf" srcId="{94C33600-ECE3-4378-BFF7-6A28B3D9EE84}" destId="{56B71DB8-132B-40B3-834D-781342DE947B}" srcOrd="5" destOrd="0" presId="urn:microsoft.com/office/officeart/2005/8/layout/vProcess5"/>
    <dgm:cxn modelId="{BD7AE792-5D28-4B47-A8B5-B4212195C2E9}" type="presParOf" srcId="{94C33600-ECE3-4378-BFF7-6A28B3D9EE84}" destId="{04BCC9E9-2051-4DF9-9D7D-40E3B88E8629}" srcOrd="6" destOrd="0" presId="urn:microsoft.com/office/officeart/2005/8/layout/vProcess5"/>
    <dgm:cxn modelId="{3FD9494D-06A3-4AC7-A111-B4D7A2DD1B7A}" type="presParOf" srcId="{94C33600-ECE3-4378-BFF7-6A28B3D9EE84}" destId="{B7890418-0CA2-4A29-ACDB-D916D6AE7FD4}" srcOrd="7" destOrd="0" presId="urn:microsoft.com/office/officeart/2005/8/layout/vProcess5"/>
    <dgm:cxn modelId="{60E96EFD-3E3D-4218-95E3-4CDDF45D765B}" type="presParOf" srcId="{94C33600-ECE3-4378-BFF7-6A28B3D9EE84}" destId="{E471047D-4EA5-4E4A-A263-83716271E538}"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40E0A-0BDC-4861-A58B-71A5FFCA95EE}">
      <dsp:nvSpPr>
        <dsp:cNvPr id="0" name=""/>
        <dsp:cNvSpPr/>
      </dsp:nvSpPr>
      <dsp:spPr>
        <a:xfrm>
          <a:off x="0" y="0"/>
          <a:ext cx="9555880" cy="1434643"/>
        </a:xfrm>
        <a:prstGeom prst="roundRect">
          <a:avLst>
            <a:gd name="adj" fmla="val 10000"/>
          </a:avLst>
        </a:prstGeom>
        <a:solidFill>
          <a:schemeClr val="accent1">
            <a:shade val="80000"/>
            <a:hueOff val="0"/>
            <a:satOff val="0"/>
            <a:lumOff val="0"/>
            <a:alphaOff val="0"/>
          </a:schemeClr>
        </a:solidFill>
        <a:ln w="25400" cap="rnd" cmpd="sng" algn="ctr">
          <a:noFill/>
          <a:prstDash val="solid"/>
        </a:ln>
        <a:effectLst>
          <a:outerShdw blurRad="50800" dist="38100" dir="2700000" algn="tl"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latin typeface="Arial" panose="020B0604020202020204" pitchFamily="34" charset="0"/>
              <a:cs typeface="Arial" panose="020B0604020202020204" pitchFamily="34" charset="0"/>
            </a:rPr>
            <a:t>La giurisprudenza italiana – di legittimità (Corte di Cassazione) e di merito – richiede, ai fini dell’art. 2555 c.c., che un insieme di beni abbia un’organizzazione propria tale da consentire l’esercizio autonomo di un’attività d’impresa. </a:t>
          </a:r>
        </a:p>
      </dsp:txBody>
      <dsp:txXfrm>
        <a:off x="42019" y="42019"/>
        <a:ext cx="8007788" cy="1350605"/>
      </dsp:txXfrm>
    </dsp:sp>
    <dsp:sp modelId="{B6A4C2CD-4497-4A43-8E2D-B951D07F020C}">
      <dsp:nvSpPr>
        <dsp:cNvPr id="0" name=""/>
        <dsp:cNvSpPr/>
      </dsp:nvSpPr>
      <dsp:spPr>
        <a:xfrm>
          <a:off x="843165" y="1673750"/>
          <a:ext cx="9555880" cy="1434643"/>
        </a:xfrm>
        <a:prstGeom prst="roundRect">
          <a:avLst>
            <a:gd name="adj" fmla="val 10000"/>
          </a:avLst>
        </a:prstGeom>
        <a:solidFill>
          <a:schemeClr val="accent1">
            <a:shade val="80000"/>
            <a:hueOff val="-405160"/>
            <a:satOff val="-42142"/>
            <a:lumOff val="20974"/>
            <a:alphaOff val="0"/>
          </a:schemeClr>
        </a:solidFill>
        <a:ln w="25400" cap="rnd" cmpd="sng" algn="ctr">
          <a:noFill/>
          <a:prstDash val="solid"/>
        </a:ln>
        <a:effectLst>
          <a:outerShdw blurRad="50800" dist="38100" dir="2700000" algn="tl"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latin typeface="Arial" panose="020B0604020202020204" pitchFamily="34" charset="0"/>
              <a:cs typeface="Arial" panose="020B0604020202020204" pitchFamily="34" charset="0"/>
            </a:rPr>
            <a:t>In mancanza di questo requisito funzionale, non si configura un’azienda (o ramo d’azienda) ma soltanto cessione di beni. </a:t>
          </a:r>
        </a:p>
      </dsp:txBody>
      <dsp:txXfrm>
        <a:off x="885184" y="1715769"/>
        <a:ext cx="7696158" cy="1350605"/>
      </dsp:txXfrm>
    </dsp:sp>
    <dsp:sp modelId="{D9F3EE9A-C766-4B01-9503-63C5B995884E}">
      <dsp:nvSpPr>
        <dsp:cNvPr id="0" name=""/>
        <dsp:cNvSpPr/>
      </dsp:nvSpPr>
      <dsp:spPr>
        <a:xfrm>
          <a:off x="1686331" y="3347500"/>
          <a:ext cx="9555880" cy="1434643"/>
        </a:xfrm>
        <a:prstGeom prst="roundRect">
          <a:avLst>
            <a:gd name="adj" fmla="val 10000"/>
          </a:avLst>
        </a:prstGeom>
        <a:solidFill>
          <a:schemeClr val="accent1">
            <a:shade val="80000"/>
            <a:hueOff val="-810320"/>
            <a:satOff val="-84283"/>
            <a:lumOff val="41947"/>
            <a:alphaOff val="0"/>
          </a:schemeClr>
        </a:solidFill>
        <a:ln w="25400" cap="rnd" cmpd="sng" algn="ctr">
          <a:noFill/>
          <a:prstDash val="solid"/>
        </a:ln>
        <a:effectLst>
          <a:outerShdw blurRad="50800" dist="38100" dir="2700000" algn="tl"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solidFill>
                <a:schemeClr val="tx1"/>
              </a:solidFill>
              <a:latin typeface="Arial" panose="020B0604020202020204" pitchFamily="34" charset="0"/>
              <a:cs typeface="Arial" panose="020B0604020202020204" pitchFamily="34" charset="0"/>
            </a:rPr>
            <a:t>Azienda è il complesso di beni organizzato – l'attività può anche essere interrotta – anche la liquidazione giudiziale senza esercizio provvisorio ha un'azienda</a:t>
          </a:r>
        </a:p>
      </dsp:txBody>
      <dsp:txXfrm>
        <a:off x="1728350" y="3389519"/>
        <a:ext cx="7696158" cy="1350605"/>
      </dsp:txXfrm>
    </dsp:sp>
    <dsp:sp modelId="{43CE2E88-3545-4ED2-8BBD-632E7C23732B}">
      <dsp:nvSpPr>
        <dsp:cNvPr id="0" name=""/>
        <dsp:cNvSpPr/>
      </dsp:nvSpPr>
      <dsp:spPr>
        <a:xfrm>
          <a:off x="8623362" y="1087937"/>
          <a:ext cx="932518" cy="932518"/>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t-IT" sz="3600" kern="1200">
            <a:latin typeface="Arial" panose="020B0604020202020204" pitchFamily="34" charset="0"/>
            <a:cs typeface="Arial" panose="020B0604020202020204" pitchFamily="34" charset="0"/>
          </a:endParaRPr>
        </a:p>
      </dsp:txBody>
      <dsp:txXfrm>
        <a:off x="8833179" y="1087937"/>
        <a:ext cx="512884" cy="701720"/>
      </dsp:txXfrm>
    </dsp:sp>
    <dsp:sp modelId="{56B71DB8-132B-40B3-834D-781342DE947B}">
      <dsp:nvSpPr>
        <dsp:cNvPr id="0" name=""/>
        <dsp:cNvSpPr/>
      </dsp:nvSpPr>
      <dsp:spPr>
        <a:xfrm>
          <a:off x="9466528" y="2752123"/>
          <a:ext cx="932518" cy="932518"/>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t-IT" sz="3600" kern="1200">
            <a:latin typeface="Arial" panose="020B0604020202020204" pitchFamily="34" charset="0"/>
            <a:cs typeface="Arial" panose="020B0604020202020204" pitchFamily="34" charset="0"/>
          </a:endParaRPr>
        </a:p>
      </dsp:txBody>
      <dsp:txXfrm>
        <a:off x="9676345" y="2752123"/>
        <a:ext cx="512884" cy="70172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atin typeface="Circe" panose="020B0502020203020203" pitchFamily="34" charset="0"/>
              </a:defRPr>
            </a:lvl1pPr>
          </a:lstStyle>
          <a:p>
            <a:endParaRPr lang="it-IT" dirty="0"/>
          </a:p>
        </p:txBody>
      </p:sp>
      <p:sp>
        <p:nvSpPr>
          <p:cNvPr id="3" name="Segnaposto data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atin typeface="Circe" panose="020B0502020203020203" pitchFamily="34" charset="0"/>
              </a:defRPr>
            </a:lvl1pPr>
          </a:lstStyle>
          <a:p>
            <a:fld id="{0CB47BFB-69F5-4E79-99AD-82B75EF675AA}" type="datetimeFigureOut">
              <a:rPr lang="it-IT" smtClean="0"/>
              <a:pPr/>
              <a:t>07/05/2026</a:t>
            </a:fld>
            <a:endParaRPr lang="it-IT" dirty="0"/>
          </a:p>
        </p:txBody>
      </p:sp>
      <p:sp>
        <p:nvSpPr>
          <p:cNvPr id="4" name="Segnaposto immagine diapositiva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piè di pagina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atin typeface="Circe" panose="020B0502020203020203" pitchFamily="34" charset="0"/>
              </a:defRPr>
            </a:lvl1pPr>
          </a:lstStyle>
          <a:p>
            <a:endParaRPr lang="it-IT" dirty="0"/>
          </a:p>
        </p:txBody>
      </p:sp>
      <p:sp>
        <p:nvSpPr>
          <p:cNvPr id="7" name="Segnaposto numero diapositiva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atin typeface="Circe" panose="020B0502020203020203" pitchFamily="34" charset="0"/>
              </a:defRPr>
            </a:lvl1pPr>
          </a:lstStyle>
          <a:p>
            <a:fld id="{8E985342-32E4-4B60-965B-BC36838A0356}" type="slidenum">
              <a:rPr lang="it-IT" smtClean="0"/>
              <a:pPr/>
              <a:t>‹#›</a:t>
            </a:fld>
            <a:endParaRPr lang="it-IT" dirty="0"/>
          </a:p>
        </p:txBody>
      </p:sp>
    </p:spTree>
    <p:extLst>
      <p:ext uri="{BB962C8B-B14F-4D97-AF65-F5344CB8AC3E}">
        <p14:creationId xmlns:p14="http://schemas.microsoft.com/office/powerpoint/2010/main" val="2999323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irce" panose="020B0502020203020203" pitchFamily="34" charset="0"/>
        <a:ea typeface="+mn-ea"/>
        <a:cs typeface="+mn-cs"/>
      </a:defRPr>
    </a:lvl1pPr>
    <a:lvl2pPr marL="457200" algn="l" defTabSz="914400" rtl="0" eaLnBrk="1" latinLnBrk="0" hangingPunct="1">
      <a:defRPr sz="1200" kern="1200">
        <a:solidFill>
          <a:schemeClr val="tx1"/>
        </a:solidFill>
        <a:latin typeface="Circe" panose="020B0502020203020203" pitchFamily="34" charset="0"/>
        <a:ea typeface="+mn-ea"/>
        <a:cs typeface="+mn-cs"/>
      </a:defRPr>
    </a:lvl2pPr>
    <a:lvl3pPr marL="914400" algn="l" defTabSz="914400" rtl="0" eaLnBrk="1" latinLnBrk="0" hangingPunct="1">
      <a:defRPr sz="1200" kern="1200">
        <a:solidFill>
          <a:schemeClr val="tx1"/>
        </a:solidFill>
        <a:latin typeface="Circe" panose="020B0502020203020203" pitchFamily="34" charset="0"/>
        <a:ea typeface="+mn-ea"/>
        <a:cs typeface="+mn-cs"/>
      </a:defRPr>
    </a:lvl3pPr>
    <a:lvl4pPr marL="1371600" algn="l" defTabSz="914400" rtl="0" eaLnBrk="1" latinLnBrk="0" hangingPunct="1">
      <a:defRPr sz="1200" kern="1200">
        <a:solidFill>
          <a:schemeClr val="tx1"/>
        </a:solidFill>
        <a:latin typeface="Circe" panose="020B0502020203020203" pitchFamily="34" charset="0"/>
        <a:ea typeface="+mn-ea"/>
        <a:cs typeface="+mn-cs"/>
      </a:defRPr>
    </a:lvl4pPr>
    <a:lvl5pPr marL="1828800" algn="l" defTabSz="914400" rtl="0" eaLnBrk="1" latinLnBrk="0" hangingPunct="1">
      <a:defRPr sz="1200" kern="1200">
        <a:solidFill>
          <a:schemeClr val="tx1"/>
        </a:solidFill>
        <a:latin typeface="Circe" panose="020B050202020302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8E985342-32E4-4B60-965B-BC36838A0356}" type="slidenum">
              <a:rPr lang="it-IT" smtClean="0"/>
              <a:pPr/>
              <a:t>1</a:t>
            </a:fld>
            <a:endParaRPr lang="it-IT" dirty="0"/>
          </a:p>
        </p:txBody>
      </p:sp>
    </p:spTree>
    <p:extLst>
      <p:ext uri="{BB962C8B-B14F-4D97-AF65-F5344CB8AC3E}">
        <p14:creationId xmlns:p14="http://schemas.microsoft.com/office/powerpoint/2010/main" val="3298438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25</a:t>
            </a:fld>
            <a:endParaRPr lang="it-IT" dirty="0"/>
          </a:p>
        </p:txBody>
      </p:sp>
    </p:spTree>
    <p:extLst>
      <p:ext uri="{BB962C8B-B14F-4D97-AF65-F5344CB8AC3E}">
        <p14:creationId xmlns:p14="http://schemas.microsoft.com/office/powerpoint/2010/main" val="3901697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27</a:t>
            </a:fld>
            <a:endParaRPr lang="it-IT" dirty="0"/>
          </a:p>
        </p:txBody>
      </p:sp>
    </p:spTree>
    <p:extLst>
      <p:ext uri="{BB962C8B-B14F-4D97-AF65-F5344CB8AC3E}">
        <p14:creationId xmlns:p14="http://schemas.microsoft.com/office/powerpoint/2010/main" val="3729212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20BCE-D1A1-DB18-D109-6CF9AFC78E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85920-46DA-FA24-FD9B-A6958C149A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C8D722-8B01-A630-A234-ABB9B5D168B4}"/>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A3C6207C-CBCC-3362-8E4C-6E67F25FD18A}"/>
              </a:ext>
            </a:extLst>
          </p:cNvPr>
          <p:cNvSpPr>
            <a:spLocks noGrp="1"/>
          </p:cNvSpPr>
          <p:nvPr>
            <p:ph type="sldNum" sz="quarter" idx="5"/>
          </p:nvPr>
        </p:nvSpPr>
        <p:spPr/>
        <p:txBody>
          <a:bodyPr/>
          <a:lstStyle/>
          <a:p>
            <a:fld id="{8E985342-32E4-4B60-965B-BC36838A0356}" type="slidenum">
              <a:rPr lang="it-IT" smtClean="0"/>
              <a:pPr/>
              <a:t>30</a:t>
            </a:fld>
            <a:endParaRPr lang="it-IT" dirty="0"/>
          </a:p>
        </p:txBody>
      </p:sp>
    </p:spTree>
    <p:extLst>
      <p:ext uri="{BB962C8B-B14F-4D97-AF65-F5344CB8AC3E}">
        <p14:creationId xmlns:p14="http://schemas.microsoft.com/office/powerpoint/2010/main" val="11804403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26550-8441-3C20-E6BA-5754E24D21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745094-9806-E280-22A8-D8AC4B729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4A4BB-536B-7CC9-B3EC-6817081A0CB4}"/>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9563420C-075C-BD83-5EFA-0AE6F9D95320}"/>
              </a:ext>
            </a:extLst>
          </p:cNvPr>
          <p:cNvSpPr>
            <a:spLocks noGrp="1"/>
          </p:cNvSpPr>
          <p:nvPr>
            <p:ph type="sldNum" sz="quarter" idx="5"/>
          </p:nvPr>
        </p:nvSpPr>
        <p:spPr/>
        <p:txBody>
          <a:bodyPr/>
          <a:lstStyle/>
          <a:p>
            <a:fld id="{8E985342-32E4-4B60-965B-BC36838A0356}" type="slidenum">
              <a:rPr lang="it-IT" smtClean="0"/>
              <a:pPr/>
              <a:t>31</a:t>
            </a:fld>
            <a:endParaRPr lang="it-IT" dirty="0"/>
          </a:p>
        </p:txBody>
      </p:sp>
    </p:spTree>
    <p:extLst>
      <p:ext uri="{BB962C8B-B14F-4D97-AF65-F5344CB8AC3E}">
        <p14:creationId xmlns:p14="http://schemas.microsoft.com/office/powerpoint/2010/main" val="2254567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32075-7451-F382-65F1-1A5257258F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EC2816-70A6-99EB-646B-B0E24E7DA2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4C2B6D-79C9-A0BB-E768-4E3645A9038A}"/>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7C77FBF6-1CAB-2826-79BF-D8E8F0AFD930}"/>
              </a:ext>
            </a:extLst>
          </p:cNvPr>
          <p:cNvSpPr>
            <a:spLocks noGrp="1"/>
          </p:cNvSpPr>
          <p:nvPr>
            <p:ph type="sldNum" sz="quarter" idx="5"/>
          </p:nvPr>
        </p:nvSpPr>
        <p:spPr/>
        <p:txBody>
          <a:bodyPr/>
          <a:lstStyle/>
          <a:p>
            <a:fld id="{8E985342-32E4-4B60-965B-BC36838A0356}" type="slidenum">
              <a:rPr lang="it-IT" smtClean="0"/>
              <a:pPr/>
              <a:t>32</a:t>
            </a:fld>
            <a:endParaRPr lang="it-IT" dirty="0"/>
          </a:p>
        </p:txBody>
      </p:sp>
    </p:spTree>
    <p:extLst>
      <p:ext uri="{BB962C8B-B14F-4D97-AF65-F5344CB8AC3E}">
        <p14:creationId xmlns:p14="http://schemas.microsoft.com/office/powerpoint/2010/main" val="8494493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50BE0-AAB7-2C0A-A85D-0B999B1D1C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42A961-8747-CC56-B19E-5C7ED991B7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E1E5B6-1791-0950-6881-A765BFE42B82}"/>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011D134B-F0A8-39CE-B425-98A14793D11F}"/>
              </a:ext>
            </a:extLst>
          </p:cNvPr>
          <p:cNvSpPr>
            <a:spLocks noGrp="1"/>
          </p:cNvSpPr>
          <p:nvPr>
            <p:ph type="sldNum" sz="quarter" idx="5"/>
          </p:nvPr>
        </p:nvSpPr>
        <p:spPr/>
        <p:txBody>
          <a:bodyPr/>
          <a:lstStyle/>
          <a:p>
            <a:fld id="{8E985342-32E4-4B60-965B-BC36838A0356}" type="slidenum">
              <a:rPr lang="it-IT" smtClean="0"/>
              <a:pPr/>
              <a:t>33</a:t>
            </a:fld>
            <a:endParaRPr lang="it-IT" dirty="0"/>
          </a:p>
        </p:txBody>
      </p:sp>
    </p:spTree>
    <p:extLst>
      <p:ext uri="{BB962C8B-B14F-4D97-AF65-F5344CB8AC3E}">
        <p14:creationId xmlns:p14="http://schemas.microsoft.com/office/powerpoint/2010/main" val="2911833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25D58-6235-1EED-526D-ECB872BE1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995FDC-1577-2835-7A22-0EE795810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8F2AC0-33E9-EF97-C0C1-43B50C0C8081}"/>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C10D95EF-AE02-A061-FFC9-5A78370F48E7}"/>
              </a:ext>
            </a:extLst>
          </p:cNvPr>
          <p:cNvSpPr>
            <a:spLocks noGrp="1"/>
          </p:cNvSpPr>
          <p:nvPr>
            <p:ph type="sldNum" sz="quarter" idx="5"/>
          </p:nvPr>
        </p:nvSpPr>
        <p:spPr/>
        <p:txBody>
          <a:bodyPr/>
          <a:lstStyle/>
          <a:p>
            <a:fld id="{8E985342-32E4-4B60-965B-BC36838A0356}" type="slidenum">
              <a:rPr lang="it-IT" smtClean="0"/>
              <a:pPr/>
              <a:t>34</a:t>
            </a:fld>
            <a:endParaRPr lang="it-IT" dirty="0"/>
          </a:p>
        </p:txBody>
      </p:sp>
    </p:spTree>
    <p:extLst>
      <p:ext uri="{BB962C8B-B14F-4D97-AF65-F5344CB8AC3E}">
        <p14:creationId xmlns:p14="http://schemas.microsoft.com/office/powerpoint/2010/main" val="26576212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01D9C-C9AE-69F2-3ED6-AF6EF9514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65546B-1370-44BD-7E64-40769B04B7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C82FD1-917F-54CF-E116-9AE26E048481}"/>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EC1CC190-998E-D59E-F8ED-9219B81DB8B3}"/>
              </a:ext>
            </a:extLst>
          </p:cNvPr>
          <p:cNvSpPr>
            <a:spLocks noGrp="1"/>
          </p:cNvSpPr>
          <p:nvPr>
            <p:ph type="sldNum" sz="quarter" idx="5"/>
          </p:nvPr>
        </p:nvSpPr>
        <p:spPr/>
        <p:txBody>
          <a:bodyPr/>
          <a:lstStyle/>
          <a:p>
            <a:fld id="{8E985342-32E4-4B60-965B-BC36838A0356}" type="slidenum">
              <a:rPr lang="it-IT" smtClean="0"/>
              <a:pPr/>
              <a:t>35</a:t>
            </a:fld>
            <a:endParaRPr lang="it-IT" dirty="0"/>
          </a:p>
        </p:txBody>
      </p:sp>
    </p:spTree>
    <p:extLst>
      <p:ext uri="{BB962C8B-B14F-4D97-AF65-F5344CB8AC3E}">
        <p14:creationId xmlns:p14="http://schemas.microsoft.com/office/powerpoint/2010/main" val="3904368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61230-BF9B-1071-C043-3353EE690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98C8E7-50EF-E43C-72CE-A8DE92968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C5841E-A54C-B712-C3EE-106468B96F0C}"/>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97FFA559-F819-4A0B-624B-BF68E21984B9}"/>
              </a:ext>
            </a:extLst>
          </p:cNvPr>
          <p:cNvSpPr>
            <a:spLocks noGrp="1"/>
          </p:cNvSpPr>
          <p:nvPr>
            <p:ph type="sldNum" sz="quarter" idx="5"/>
          </p:nvPr>
        </p:nvSpPr>
        <p:spPr/>
        <p:txBody>
          <a:bodyPr/>
          <a:lstStyle/>
          <a:p>
            <a:fld id="{8E985342-32E4-4B60-965B-BC36838A0356}" type="slidenum">
              <a:rPr lang="it-IT" smtClean="0"/>
              <a:pPr/>
              <a:t>36</a:t>
            </a:fld>
            <a:endParaRPr lang="it-IT" dirty="0"/>
          </a:p>
        </p:txBody>
      </p:sp>
    </p:spTree>
    <p:extLst>
      <p:ext uri="{BB962C8B-B14F-4D97-AF65-F5344CB8AC3E}">
        <p14:creationId xmlns:p14="http://schemas.microsoft.com/office/powerpoint/2010/main" val="26366831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96E45-292E-16BF-BD22-CB0F9B9917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7D3C1E-A377-81E3-7F60-B61371FCE2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CE92E0-D8F5-DF07-ACA6-4ADCCC020DDA}"/>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A1C7D783-04FD-880B-1478-48E33D63E463}"/>
              </a:ext>
            </a:extLst>
          </p:cNvPr>
          <p:cNvSpPr>
            <a:spLocks noGrp="1"/>
          </p:cNvSpPr>
          <p:nvPr>
            <p:ph type="sldNum" sz="quarter" idx="5"/>
          </p:nvPr>
        </p:nvSpPr>
        <p:spPr/>
        <p:txBody>
          <a:bodyPr/>
          <a:lstStyle/>
          <a:p>
            <a:fld id="{8E985342-32E4-4B60-965B-BC36838A0356}" type="slidenum">
              <a:rPr lang="it-IT" smtClean="0"/>
              <a:pPr/>
              <a:t>37</a:t>
            </a:fld>
            <a:endParaRPr lang="it-IT" dirty="0"/>
          </a:p>
        </p:txBody>
      </p:sp>
    </p:spTree>
    <p:extLst>
      <p:ext uri="{BB962C8B-B14F-4D97-AF65-F5344CB8AC3E}">
        <p14:creationId xmlns:p14="http://schemas.microsoft.com/office/powerpoint/2010/main" val="956761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sz="1200" i="1" kern="1200" dirty="0">
                <a:solidFill>
                  <a:schemeClr val="tx1"/>
                </a:solidFill>
                <a:effectLst/>
                <a:latin typeface="Circe" panose="020B0502020203020203" pitchFamily="34" charset="0"/>
                <a:ea typeface="+mn-ea"/>
                <a:cs typeface="+mn-cs"/>
              </a:rPr>
              <a:t>NOTA PER ME</a:t>
            </a:r>
            <a:endParaRPr lang="it-IT" sz="1200" kern="1200" dirty="0">
              <a:solidFill>
                <a:schemeClr val="tx1"/>
              </a:solidFill>
              <a:effectLst/>
              <a:latin typeface="Circe" panose="020B0502020203020203" pitchFamily="34" charset="0"/>
              <a:ea typeface="+mn-ea"/>
              <a:cs typeface="+mn-cs"/>
            </a:endParaRPr>
          </a:p>
          <a:p>
            <a:r>
              <a:rPr lang="it-IT" sz="1200" i="1" kern="1200" dirty="0">
                <a:solidFill>
                  <a:schemeClr val="tx1"/>
                </a:solidFill>
                <a:effectLst/>
                <a:latin typeface="Circe" panose="020B0502020203020203" pitchFamily="34" charset="0"/>
                <a:ea typeface="+mn-ea"/>
                <a:cs typeface="+mn-cs"/>
              </a:rPr>
              <a:t>Si evita così di teorizzare un “diritto di proprietà sull’azienda in sé” (nozione controversa in dottrina), ma al contempo si salvaguarda l’unità funzionale dell’operazione: una volta stabilito che oggetto del conferimento è il complesso aziendale, divengono conferibili in quanto tali anche entità che, isolate, non lo sarebbero state. </a:t>
            </a:r>
            <a:endParaRPr lang="it-IT" sz="1200" kern="1200" dirty="0">
              <a:solidFill>
                <a:schemeClr val="tx1"/>
              </a:solidFill>
              <a:effectLst/>
              <a:latin typeface="Circe" panose="020B0502020203020203" pitchFamily="34" charset="0"/>
              <a:ea typeface="+mn-ea"/>
              <a:cs typeface="+mn-cs"/>
            </a:endParaRPr>
          </a:p>
          <a:p>
            <a:r>
              <a:rPr lang="it-IT" sz="1200" i="1" kern="1200" dirty="0">
                <a:solidFill>
                  <a:schemeClr val="tx1"/>
                </a:solidFill>
                <a:effectLst/>
                <a:latin typeface="Circe" panose="020B0502020203020203" pitchFamily="34" charset="0"/>
                <a:ea typeface="+mn-ea"/>
                <a:cs typeface="+mn-cs"/>
              </a:rPr>
              <a:t>Ad esempio, l’avviamento, la clientela, il know-how aziendale e altri valori immateriali privi di autonoma consistenza giuridica sono egualmente apportati alla società, perché intrinsecamente compresi. </a:t>
            </a:r>
            <a:endParaRPr lang="it-IT" sz="1200" kern="1200" dirty="0">
              <a:solidFill>
                <a:schemeClr val="tx1"/>
              </a:solidFill>
              <a:effectLst/>
              <a:latin typeface="Circe" panose="020B0502020203020203" pitchFamily="34" charset="0"/>
              <a:ea typeface="+mn-ea"/>
              <a:cs typeface="+mn-cs"/>
            </a:endParaRPr>
          </a:p>
          <a:p>
            <a:r>
              <a:rPr lang="it-IT" sz="1200" i="1" kern="1200" dirty="0">
                <a:solidFill>
                  <a:schemeClr val="tx1"/>
                </a:solidFill>
                <a:effectLst/>
                <a:latin typeface="Circe" panose="020B0502020203020203" pitchFamily="34" charset="0"/>
                <a:ea typeface="+mn-ea"/>
                <a:cs typeface="+mn-cs"/>
              </a:rPr>
              <a:t>Allo stesso modo, il vincolo di destinazione unitaria consente la successione nei rapporti giuridici pendenti e in situazioni prodromiche di diritto (crediti, posizioni contrattuali, autorizzazioni amministrative), superando gli ostacoli che si avrebbero cercando di cederli uno ad uno</a:t>
            </a:r>
            <a:endParaRPr lang="it-IT" sz="1200" kern="1200" dirty="0">
              <a:solidFill>
                <a:schemeClr val="tx1"/>
              </a:solidFill>
              <a:effectLst/>
              <a:latin typeface="Circe" panose="020B0502020203020203" pitchFamily="34" charset="0"/>
              <a:ea typeface="+mn-ea"/>
              <a:cs typeface="+mn-cs"/>
            </a:endParaRPr>
          </a:p>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7</a:t>
            </a:fld>
            <a:endParaRPr lang="it-IT" dirty="0"/>
          </a:p>
        </p:txBody>
      </p:sp>
    </p:spTree>
    <p:extLst>
      <p:ext uri="{BB962C8B-B14F-4D97-AF65-F5344CB8AC3E}">
        <p14:creationId xmlns:p14="http://schemas.microsoft.com/office/powerpoint/2010/main" val="32648666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54CC1-575C-2907-1DA6-5F2C73B2BE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9A19A-3C12-A5F0-0EBA-F601AD2C86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C6B52D-5681-0955-5BE8-364C9BD75F6F}"/>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218F1864-94C8-BB3E-827F-7B38CB3833F7}"/>
              </a:ext>
            </a:extLst>
          </p:cNvPr>
          <p:cNvSpPr>
            <a:spLocks noGrp="1"/>
          </p:cNvSpPr>
          <p:nvPr>
            <p:ph type="sldNum" sz="quarter" idx="5"/>
          </p:nvPr>
        </p:nvSpPr>
        <p:spPr/>
        <p:txBody>
          <a:bodyPr/>
          <a:lstStyle/>
          <a:p>
            <a:fld id="{8E985342-32E4-4B60-965B-BC36838A0356}" type="slidenum">
              <a:rPr lang="it-IT" smtClean="0"/>
              <a:pPr/>
              <a:t>38</a:t>
            </a:fld>
            <a:endParaRPr lang="it-IT" dirty="0"/>
          </a:p>
        </p:txBody>
      </p:sp>
    </p:spTree>
    <p:extLst>
      <p:ext uri="{BB962C8B-B14F-4D97-AF65-F5344CB8AC3E}">
        <p14:creationId xmlns:p14="http://schemas.microsoft.com/office/powerpoint/2010/main" val="28138809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39</a:t>
            </a:fld>
            <a:endParaRPr lang="it-IT" dirty="0"/>
          </a:p>
        </p:txBody>
      </p:sp>
    </p:spTree>
    <p:extLst>
      <p:ext uri="{BB962C8B-B14F-4D97-AF65-F5344CB8AC3E}">
        <p14:creationId xmlns:p14="http://schemas.microsoft.com/office/powerpoint/2010/main" val="33587965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a:p>
        </p:txBody>
      </p:sp>
      <p:sp>
        <p:nvSpPr>
          <p:cNvPr id="4" name="Slide Number Placeholder 3"/>
          <p:cNvSpPr>
            <a:spLocks noGrp="1"/>
          </p:cNvSpPr>
          <p:nvPr>
            <p:ph type="sldNum" sz="quarter" idx="5"/>
          </p:nvPr>
        </p:nvSpPr>
        <p:spPr/>
        <p:txBody>
          <a:bodyPr/>
          <a:lstStyle/>
          <a:p>
            <a:fld id="{8E985342-32E4-4B60-965B-BC36838A0356}" type="slidenum">
              <a:rPr lang="it-IT" smtClean="0"/>
              <a:pPr/>
              <a:t>40</a:t>
            </a:fld>
            <a:endParaRPr lang="it-IT" dirty="0"/>
          </a:p>
        </p:txBody>
      </p:sp>
    </p:spTree>
    <p:extLst>
      <p:ext uri="{BB962C8B-B14F-4D97-AF65-F5344CB8AC3E}">
        <p14:creationId xmlns:p14="http://schemas.microsoft.com/office/powerpoint/2010/main" val="3751942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11</a:t>
            </a:fld>
            <a:endParaRPr lang="it-IT" dirty="0"/>
          </a:p>
        </p:txBody>
      </p:sp>
    </p:spTree>
    <p:extLst>
      <p:ext uri="{BB962C8B-B14F-4D97-AF65-F5344CB8AC3E}">
        <p14:creationId xmlns:p14="http://schemas.microsoft.com/office/powerpoint/2010/main" val="1450818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12</a:t>
            </a:fld>
            <a:endParaRPr lang="it-IT" dirty="0"/>
          </a:p>
        </p:txBody>
      </p:sp>
    </p:spTree>
    <p:extLst>
      <p:ext uri="{BB962C8B-B14F-4D97-AF65-F5344CB8AC3E}">
        <p14:creationId xmlns:p14="http://schemas.microsoft.com/office/powerpoint/2010/main" val="334931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16</a:t>
            </a:fld>
            <a:endParaRPr lang="it-IT" dirty="0"/>
          </a:p>
        </p:txBody>
      </p:sp>
    </p:spTree>
    <p:extLst>
      <p:ext uri="{BB962C8B-B14F-4D97-AF65-F5344CB8AC3E}">
        <p14:creationId xmlns:p14="http://schemas.microsoft.com/office/powerpoint/2010/main" val="4127940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54CE9-6A8F-AEC3-5F98-7D66CADF3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4A040C-67FE-9F64-D0CF-29BB8768BC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7F1B14-529B-F97B-0A0A-4253F326E2FC}"/>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5DE513B3-6C72-0609-F911-9912750DB2FB}"/>
              </a:ext>
            </a:extLst>
          </p:cNvPr>
          <p:cNvSpPr>
            <a:spLocks noGrp="1"/>
          </p:cNvSpPr>
          <p:nvPr>
            <p:ph type="sldNum" sz="quarter" idx="5"/>
          </p:nvPr>
        </p:nvSpPr>
        <p:spPr/>
        <p:txBody>
          <a:bodyPr/>
          <a:lstStyle/>
          <a:p>
            <a:fld id="{8E985342-32E4-4B60-965B-BC36838A0356}" type="slidenum">
              <a:rPr lang="it-IT" smtClean="0"/>
              <a:pPr/>
              <a:t>19</a:t>
            </a:fld>
            <a:endParaRPr lang="it-IT" dirty="0"/>
          </a:p>
        </p:txBody>
      </p:sp>
    </p:spTree>
    <p:extLst>
      <p:ext uri="{BB962C8B-B14F-4D97-AF65-F5344CB8AC3E}">
        <p14:creationId xmlns:p14="http://schemas.microsoft.com/office/powerpoint/2010/main" val="1577766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6A8D7-A52B-F128-D906-94F9A36A15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DF2D79-DD01-234A-587E-BBA5B91A55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2187E-CC80-D0E8-F18D-BAA96572C142}"/>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7C744813-EE99-F051-B248-726FF103F4CA}"/>
              </a:ext>
            </a:extLst>
          </p:cNvPr>
          <p:cNvSpPr>
            <a:spLocks noGrp="1"/>
          </p:cNvSpPr>
          <p:nvPr>
            <p:ph type="sldNum" sz="quarter" idx="5"/>
          </p:nvPr>
        </p:nvSpPr>
        <p:spPr/>
        <p:txBody>
          <a:bodyPr/>
          <a:lstStyle/>
          <a:p>
            <a:fld id="{8E985342-32E4-4B60-965B-BC36838A0356}" type="slidenum">
              <a:rPr lang="it-IT" smtClean="0"/>
              <a:pPr/>
              <a:t>20</a:t>
            </a:fld>
            <a:endParaRPr lang="it-IT" dirty="0"/>
          </a:p>
        </p:txBody>
      </p:sp>
    </p:spTree>
    <p:extLst>
      <p:ext uri="{BB962C8B-B14F-4D97-AF65-F5344CB8AC3E}">
        <p14:creationId xmlns:p14="http://schemas.microsoft.com/office/powerpoint/2010/main" val="995889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8E985342-32E4-4B60-965B-BC36838A0356}" type="slidenum">
              <a:rPr lang="it-IT" smtClean="0"/>
              <a:pPr/>
              <a:t>21</a:t>
            </a:fld>
            <a:endParaRPr lang="it-IT" dirty="0"/>
          </a:p>
        </p:txBody>
      </p:sp>
    </p:spTree>
    <p:extLst>
      <p:ext uri="{BB962C8B-B14F-4D97-AF65-F5344CB8AC3E}">
        <p14:creationId xmlns:p14="http://schemas.microsoft.com/office/powerpoint/2010/main" val="2066670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7CC77-3E5E-BB36-2AE7-0BFDAEF624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070AA4-2C40-90B9-1818-4ACBE47C9D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0E7916-3EB5-B7B2-213C-DF3997099FDC}"/>
              </a:ext>
            </a:extLst>
          </p:cNvPr>
          <p:cNvSpPr>
            <a:spLocks noGrp="1"/>
          </p:cNvSpPr>
          <p:nvPr>
            <p:ph type="body" idx="1"/>
          </p:nvPr>
        </p:nvSpPr>
        <p:spPr/>
        <p:txBody>
          <a:bodyPr/>
          <a:lstStyle/>
          <a:p>
            <a:endParaRPr lang="it-IT" dirty="0"/>
          </a:p>
        </p:txBody>
      </p:sp>
      <p:sp>
        <p:nvSpPr>
          <p:cNvPr id="4" name="Slide Number Placeholder 3">
            <a:extLst>
              <a:ext uri="{FF2B5EF4-FFF2-40B4-BE49-F238E27FC236}">
                <a16:creationId xmlns:a16="http://schemas.microsoft.com/office/drawing/2014/main" id="{A8A44BDA-F710-16D6-1E86-F50D6C5661BD}"/>
              </a:ext>
            </a:extLst>
          </p:cNvPr>
          <p:cNvSpPr>
            <a:spLocks noGrp="1"/>
          </p:cNvSpPr>
          <p:nvPr>
            <p:ph type="sldNum" sz="quarter" idx="5"/>
          </p:nvPr>
        </p:nvSpPr>
        <p:spPr/>
        <p:txBody>
          <a:bodyPr/>
          <a:lstStyle/>
          <a:p>
            <a:fld id="{8E985342-32E4-4B60-965B-BC36838A0356}" type="slidenum">
              <a:rPr lang="it-IT" smtClean="0"/>
              <a:pPr/>
              <a:t>22</a:t>
            </a:fld>
            <a:endParaRPr lang="it-IT" dirty="0"/>
          </a:p>
        </p:txBody>
      </p:sp>
    </p:spTree>
    <p:extLst>
      <p:ext uri="{BB962C8B-B14F-4D97-AF65-F5344CB8AC3E}">
        <p14:creationId xmlns:p14="http://schemas.microsoft.com/office/powerpoint/2010/main" val="30396684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rincipale">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1609C862-AF15-4379-8453-A7F385A7CAC6}"/>
              </a:ext>
            </a:extLst>
          </p:cNvPr>
          <p:cNvSpPr/>
          <p:nvPr userDrawn="1"/>
        </p:nvSpPr>
        <p:spPr>
          <a:xfrm>
            <a:off x="0" y="3316941"/>
            <a:ext cx="12192000" cy="3537284"/>
          </a:xfrm>
          <a:prstGeom prst="rect">
            <a:avLst/>
          </a:prstGeom>
          <a:solidFill>
            <a:srgbClr val="007D34"/>
          </a:solidFill>
          <a:ln>
            <a:solidFill>
              <a:srgbClr val="007C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it-IT" noProof="1">
              <a:highlight>
                <a:srgbClr val="FFFF00"/>
              </a:highlight>
              <a:latin typeface="Arial" panose="020B0604020202020204" pitchFamily="34" charset="0"/>
              <a:cs typeface="Arial" panose="020B0604020202020204" pitchFamily="34" charset="0"/>
            </a:endParaRPr>
          </a:p>
        </p:txBody>
      </p:sp>
      <p:sp>
        <p:nvSpPr>
          <p:cNvPr id="2" name="Title 1"/>
          <p:cNvSpPr>
            <a:spLocks noGrp="1"/>
          </p:cNvSpPr>
          <p:nvPr>
            <p:ph type="ctrTitle" hasCustomPrompt="1"/>
          </p:nvPr>
        </p:nvSpPr>
        <p:spPr>
          <a:xfrm>
            <a:off x="142875" y="3392626"/>
            <a:ext cx="11210697" cy="1646302"/>
          </a:xfrm>
          <a:prstGeom prst="rect">
            <a:avLst/>
          </a:prstGeom>
        </p:spPr>
        <p:txBody>
          <a:bodyPr anchor="b">
            <a:noAutofit/>
          </a:bodyPr>
          <a:lstStyle>
            <a:lvl1pPr algn="r">
              <a:lnSpc>
                <a:spcPct val="80000"/>
              </a:lnSpc>
              <a:defRPr sz="5400">
                <a:solidFill>
                  <a:schemeClr val="bg1"/>
                </a:solidFill>
                <a:latin typeface="Arial" panose="020B0604020202020204" pitchFamily="34" charset="0"/>
                <a:ea typeface="Tahoma" panose="020B0604030504040204" pitchFamily="34" charset="0"/>
                <a:cs typeface="Arial" panose="020B0604020202020204" pitchFamily="34" charset="0"/>
              </a:defRPr>
            </a:lvl1pPr>
          </a:lstStyle>
          <a:p>
            <a:r>
              <a:rPr lang="it-IT" noProof="1"/>
              <a:t>Titolo copertina principale, </a:t>
            </a:r>
            <a:br>
              <a:rPr lang="it-IT" noProof="1"/>
            </a:br>
            <a:r>
              <a:rPr lang="it-IT" noProof="1"/>
              <a:t>iniziale maiuscola</a:t>
            </a:r>
          </a:p>
        </p:txBody>
      </p:sp>
      <p:sp>
        <p:nvSpPr>
          <p:cNvPr id="15" name="Segnaposto testo 14"/>
          <p:cNvSpPr>
            <a:spLocks noGrp="1"/>
          </p:cNvSpPr>
          <p:nvPr>
            <p:ph type="body" sz="quarter" idx="13" hasCustomPrompt="1"/>
          </p:nvPr>
        </p:nvSpPr>
        <p:spPr>
          <a:xfrm>
            <a:off x="115613" y="5815389"/>
            <a:ext cx="11237960" cy="598658"/>
          </a:xfrm>
        </p:spPr>
        <p:txBody>
          <a:bodyPr/>
          <a:lstStyle>
            <a:lvl1pPr marL="0" indent="0" algn="r">
              <a:spcBef>
                <a:spcPts val="0"/>
              </a:spcBef>
              <a:buFontTx/>
              <a:buNone/>
              <a:defRPr sz="1800" i="0">
                <a:solidFill>
                  <a:schemeClr val="bg1"/>
                </a:solidFill>
                <a:latin typeface="Arial" panose="020B0604020202020204" pitchFamily="34" charset="0"/>
                <a:ea typeface="Tahoma" panose="020B0604030504040204" pitchFamily="34" charset="0"/>
                <a:cs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noProof="1"/>
              <a:t>Sommario copertina principale, </a:t>
            </a:r>
            <a:br>
              <a:rPr lang="it-IT" noProof="1"/>
            </a:br>
            <a:r>
              <a:rPr lang="it-IT" noProof="1"/>
              <a:t>iniziale maiuscola</a:t>
            </a:r>
          </a:p>
        </p:txBody>
      </p:sp>
      <p:sp>
        <p:nvSpPr>
          <p:cNvPr id="10" name="Rectangle 33">
            <a:extLst>
              <a:ext uri="{FF2B5EF4-FFF2-40B4-BE49-F238E27FC236}">
                <a16:creationId xmlns:a16="http://schemas.microsoft.com/office/drawing/2014/main" id="{1B765009-0D19-4168-ACF0-949EC4C4F709}"/>
              </a:ext>
            </a:extLst>
          </p:cNvPr>
          <p:cNvSpPr/>
          <p:nvPr userDrawn="1"/>
        </p:nvSpPr>
        <p:spPr>
          <a:xfrm>
            <a:off x="6871309" y="5010270"/>
            <a:ext cx="4455000" cy="59531"/>
          </a:xfrm>
          <a:prstGeom prst="rect">
            <a:avLst/>
          </a:prstGeom>
          <a:solidFill>
            <a:schemeClr val="bg1"/>
          </a:solidFill>
          <a:ln>
            <a:noFill/>
          </a:ln>
          <a:effectLst/>
          <a:scene3d>
            <a:camera prst="orthographicFront">
              <a:rot lat="0" lon="0" rev="0"/>
            </a:camera>
            <a:lightRig rig="threePt" dir="t"/>
          </a:scene3d>
          <a:sp3d prstMaterial="matte"/>
        </p:spPr>
        <p:style>
          <a:lnRef idx="2">
            <a:schemeClr val="accent1">
              <a:shade val="50000"/>
            </a:schemeClr>
          </a:lnRef>
          <a:fillRef idx="1">
            <a:schemeClr val="accent1"/>
          </a:fillRef>
          <a:effectRef idx="0">
            <a:schemeClr val="accent1"/>
          </a:effectRef>
          <a:fontRef idx="minor">
            <a:schemeClr val="lt1"/>
          </a:fontRef>
        </p:style>
        <p:txBody>
          <a:bodyPr lIns="38405" tIns="19202" rIns="38405" bIns="19202" anchor="ctr"/>
          <a:lstStyle>
            <a:lvl1pPr>
              <a:defRPr sz="3600">
                <a:solidFill>
                  <a:schemeClr val="tx1"/>
                </a:solidFill>
                <a:latin typeface="Lato Light"/>
              </a:defRPr>
            </a:lvl1pPr>
            <a:lvl2pPr marL="742950" indent="-285750">
              <a:defRPr sz="3600">
                <a:solidFill>
                  <a:schemeClr val="tx1"/>
                </a:solidFill>
                <a:latin typeface="Lato Light"/>
              </a:defRPr>
            </a:lvl2pPr>
            <a:lvl3pPr marL="1143000" indent="-228600">
              <a:defRPr sz="3600">
                <a:solidFill>
                  <a:schemeClr val="tx1"/>
                </a:solidFill>
                <a:latin typeface="Lato Light"/>
              </a:defRPr>
            </a:lvl3pPr>
            <a:lvl4pPr marL="1600200" indent="-228600">
              <a:defRPr sz="3600">
                <a:solidFill>
                  <a:schemeClr val="tx1"/>
                </a:solidFill>
                <a:latin typeface="Lato Light"/>
              </a:defRPr>
            </a:lvl4pPr>
            <a:lvl5pPr marL="2057400" indent="-228600">
              <a:defRPr sz="3600">
                <a:solidFill>
                  <a:schemeClr val="tx1"/>
                </a:solidFill>
                <a:latin typeface="Lato Light"/>
              </a:defRPr>
            </a:lvl5pPr>
            <a:lvl6pPr marL="2514600" indent="-228600" defTabSz="1827213" fontAlgn="base">
              <a:spcBef>
                <a:spcPct val="0"/>
              </a:spcBef>
              <a:spcAft>
                <a:spcPct val="0"/>
              </a:spcAft>
              <a:defRPr sz="3600">
                <a:solidFill>
                  <a:schemeClr val="tx1"/>
                </a:solidFill>
                <a:latin typeface="Lato Light"/>
              </a:defRPr>
            </a:lvl6pPr>
            <a:lvl7pPr marL="2971800" indent="-228600" defTabSz="1827213" fontAlgn="base">
              <a:spcBef>
                <a:spcPct val="0"/>
              </a:spcBef>
              <a:spcAft>
                <a:spcPct val="0"/>
              </a:spcAft>
              <a:defRPr sz="3600">
                <a:solidFill>
                  <a:schemeClr val="tx1"/>
                </a:solidFill>
                <a:latin typeface="Lato Light"/>
              </a:defRPr>
            </a:lvl7pPr>
            <a:lvl8pPr marL="3429000" indent="-228600" defTabSz="1827213" fontAlgn="base">
              <a:spcBef>
                <a:spcPct val="0"/>
              </a:spcBef>
              <a:spcAft>
                <a:spcPct val="0"/>
              </a:spcAft>
              <a:defRPr sz="3600">
                <a:solidFill>
                  <a:schemeClr val="tx1"/>
                </a:solidFill>
                <a:latin typeface="Lato Light"/>
              </a:defRPr>
            </a:lvl8pPr>
            <a:lvl9pPr marL="3886200" indent="-228600" defTabSz="1827213" fontAlgn="base">
              <a:spcBef>
                <a:spcPct val="0"/>
              </a:spcBef>
              <a:spcAft>
                <a:spcPct val="0"/>
              </a:spcAft>
              <a:defRPr sz="3600">
                <a:solidFill>
                  <a:schemeClr val="tx1"/>
                </a:solidFill>
                <a:latin typeface="Lato Light"/>
              </a:defRPr>
            </a:lvl9pPr>
          </a:lstStyle>
          <a:p>
            <a:pPr algn="ctr" eaLnBrk="1" hangingPunct="1"/>
            <a:endParaRPr lang="it-IT" altLang="it-IT" dirty="0">
              <a:solidFill>
                <a:srgbClr val="494949"/>
              </a:solidFill>
              <a:latin typeface="Circe" panose="020B0502020203020203" pitchFamily="34" charset="0"/>
            </a:endParaRPr>
          </a:p>
        </p:txBody>
      </p:sp>
      <p:sp>
        <p:nvSpPr>
          <p:cNvPr id="5" name="Segnaposto testo 4">
            <a:extLst>
              <a:ext uri="{FF2B5EF4-FFF2-40B4-BE49-F238E27FC236}">
                <a16:creationId xmlns:a16="http://schemas.microsoft.com/office/drawing/2014/main" id="{5BD15BAD-D4DA-A848-F5D4-F933C99A6C81}"/>
              </a:ext>
            </a:extLst>
          </p:cNvPr>
          <p:cNvSpPr>
            <a:spLocks noGrp="1"/>
          </p:cNvSpPr>
          <p:nvPr>
            <p:ph type="body" sz="quarter" idx="14" hasCustomPrompt="1"/>
          </p:nvPr>
        </p:nvSpPr>
        <p:spPr>
          <a:xfrm>
            <a:off x="115612" y="5192570"/>
            <a:ext cx="11210697" cy="500533"/>
          </a:xfrm>
        </p:spPr>
        <p:txBody>
          <a:bodyPr/>
          <a:lstStyle>
            <a:lvl1pPr marL="0" indent="0" algn="r">
              <a:buNone/>
              <a:defRPr sz="2800">
                <a:solidFill>
                  <a:schemeClr val="bg1"/>
                </a:solidFill>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it-IT" noProof="1"/>
              <a:t>Sottotitolo su una sola riga, iniziale maiuscola</a:t>
            </a:r>
          </a:p>
        </p:txBody>
      </p:sp>
      <p:pic>
        <p:nvPicPr>
          <p:cNvPr id="6" name="Immagine 5" descr="Immagine che contiene testo&#10;&#10;Descrizione generata automaticamente">
            <a:extLst>
              <a:ext uri="{FF2B5EF4-FFF2-40B4-BE49-F238E27FC236}">
                <a16:creationId xmlns:a16="http://schemas.microsoft.com/office/drawing/2014/main" id="{097F23D1-0394-23D3-AA26-676A7D7B1B85}"/>
              </a:ext>
            </a:extLst>
          </p:cNvPr>
          <p:cNvPicPr>
            <a:picLocks noChangeAspect="1"/>
          </p:cNvPicPr>
          <p:nvPr userDrawn="1"/>
        </p:nvPicPr>
        <p:blipFill>
          <a:blip r:embed="rId2"/>
          <a:stretch>
            <a:fillRect/>
          </a:stretch>
        </p:blipFill>
        <p:spPr>
          <a:xfrm>
            <a:off x="7533515" y="292697"/>
            <a:ext cx="4474983" cy="1065893"/>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pertina alternativ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0" y="2006714"/>
            <a:ext cx="10972572" cy="1646302"/>
          </a:xfrm>
          <a:prstGeom prst="rect">
            <a:avLst/>
          </a:prstGeom>
        </p:spPr>
        <p:txBody>
          <a:bodyPr anchor="b">
            <a:noAutofit/>
          </a:bodyPr>
          <a:lstStyle>
            <a:lvl1pPr algn="r">
              <a:defRPr sz="5400">
                <a:solidFill>
                  <a:srgbClr val="008236"/>
                </a:solidFill>
                <a:latin typeface="Arial" panose="020B0604020202020204" pitchFamily="34" charset="0"/>
                <a:ea typeface="Tahoma" panose="020B0604030504040204" pitchFamily="34" charset="0"/>
                <a:cs typeface="Arial" panose="020B0604020202020204" pitchFamily="34" charset="0"/>
              </a:defRPr>
            </a:lvl1pPr>
          </a:lstStyle>
          <a:p>
            <a:r>
              <a:rPr lang="it-IT" noProof="1"/>
              <a:t>Titolo copertina alternativa,</a:t>
            </a:r>
            <a:br>
              <a:rPr lang="it-IT" noProof="1"/>
            </a:br>
            <a:r>
              <a:rPr lang="it-IT" noProof="1"/>
              <a:t> iniziale maiuscola</a:t>
            </a:r>
          </a:p>
        </p:txBody>
      </p:sp>
      <p:sp>
        <p:nvSpPr>
          <p:cNvPr id="3" name="Subtitle 2"/>
          <p:cNvSpPr>
            <a:spLocks noGrp="1"/>
          </p:cNvSpPr>
          <p:nvPr>
            <p:ph type="subTitle" idx="1" hasCustomPrompt="1"/>
          </p:nvPr>
        </p:nvSpPr>
        <p:spPr>
          <a:xfrm>
            <a:off x="381000" y="3653013"/>
            <a:ext cx="10972572" cy="1096899"/>
          </a:xfrm>
        </p:spPr>
        <p:txBody>
          <a:bodyPr anchor="t">
            <a:noAutofit/>
          </a:bodyPr>
          <a:lstStyle>
            <a:lvl1pPr marL="0" indent="0" algn="r">
              <a:buNone/>
              <a:defRPr sz="2800">
                <a:solidFill>
                  <a:schemeClr val="tx1">
                    <a:lumMod val="50000"/>
                    <a:lumOff val="50000"/>
                  </a:schemeClr>
                </a:solidFill>
                <a:latin typeface="Arial" panose="020B0604020202020204" pitchFamily="34" charset="0"/>
                <a:ea typeface="Tahoma" panose="020B060403050404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noProof="1"/>
              <a:t>Sottotitolo copertina alternativa, </a:t>
            </a:r>
            <a:br>
              <a:rPr lang="it-IT" noProof="1"/>
            </a:br>
            <a:r>
              <a:rPr lang="it-IT" noProof="1"/>
              <a:t>iniziale maiuscola, anche su due righe</a:t>
            </a:r>
          </a:p>
        </p:txBody>
      </p:sp>
      <p:sp>
        <p:nvSpPr>
          <p:cNvPr id="15" name="Segnaposto testo 14"/>
          <p:cNvSpPr>
            <a:spLocks noGrp="1"/>
          </p:cNvSpPr>
          <p:nvPr>
            <p:ph type="body" sz="quarter" idx="13" hasCustomPrompt="1"/>
          </p:nvPr>
        </p:nvSpPr>
        <p:spPr>
          <a:xfrm>
            <a:off x="1042357" y="5208584"/>
            <a:ext cx="10327542" cy="598658"/>
          </a:xfrm>
        </p:spPr>
        <p:txBody>
          <a:bodyPr/>
          <a:lstStyle>
            <a:lvl1pPr marL="0" indent="0" algn="r">
              <a:spcBef>
                <a:spcPts val="0"/>
              </a:spcBef>
              <a:buFontTx/>
              <a:buNone/>
              <a:defRPr sz="1800" i="0">
                <a:solidFill>
                  <a:srgbClr val="7F7F7F"/>
                </a:solidFill>
                <a:latin typeface="Arial" panose="020B0604020202020204" pitchFamily="34" charset="0"/>
                <a:ea typeface="Tahoma" panose="020B0604030504040204" pitchFamily="34" charset="0"/>
                <a:cs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noProof="1"/>
              <a:t>Sommario copertina alternativa, iniziale maiuscola</a:t>
            </a:r>
          </a:p>
        </p:txBody>
      </p:sp>
      <p:sp>
        <p:nvSpPr>
          <p:cNvPr id="9" name="Rettangolo 8">
            <a:extLst>
              <a:ext uri="{FF2B5EF4-FFF2-40B4-BE49-F238E27FC236}">
                <a16:creationId xmlns:a16="http://schemas.microsoft.com/office/drawing/2014/main" id="{1609C862-AF15-4379-8453-A7F385A7CAC6}"/>
              </a:ext>
            </a:extLst>
          </p:cNvPr>
          <p:cNvSpPr/>
          <p:nvPr userDrawn="1"/>
        </p:nvSpPr>
        <p:spPr>
          <a:xfrm>
            <a:off x="0" y="5988042"/>
            <a:ext cx="12192000" cy="902042"/>
          </a:xfrm>
          <a:prstGeom prst="rect">
            <a:avLst/>
          </a:prstGeom>
          <a:solidFill>
            <a:srgbClr val="007D34"/>
          </a:solidFill>
          <a:ln>
            <a:solidFill>
              <a:srgbClr val="007C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dirty="0">
              <a:latin typeface="Arial" panose="020B0604020202020204" pitchFamily="34" charset="0"/>
              <a:cs typeface="Arial" panose="020B0604020202020204" pitchFamily="34" charset="0"/>
            </a:endParaRPr>
          </a:p>
        </p:txBody>
      </p:sp>
      <p:sp>
        <p:nvSpPr>
          <p:cNvPr id="5" name="Segnaposto data 4">
            <a:extLst>
              <a:ext uri="{FF2B5EF4-FFF2-40B4-BE49-F238E27FC236}">
                <a16:creationId xmlns:a16="http://schemas.microsoft.com/office/drawing/2014/main" id="{C59027B2-969D-4034-80E3-13F7D154C3BB}"/>
              </a:ext>
            </a:extLst>
          </p:cNvPr>
          <p:cNvSpPr>
            <a:spLocks noGrp="1"/>
          </p:cNvSpPr>
          <p:nvPr>
            <p:ph type="dt" sz="half" idx="14"/>
          </p:nvPr>
        </p:nvSpPr>
        <p:spPr/>
        <p:txBody>
          <a:bodyPr/>
          <a:lstStyle>
            <a:lvl1pPr>
              <a:defRPr>
                <a:latin typeface="Arial" panose="020B0604020202020204" pitchFamily="34" charset="0"/>
                <a:cs typeface="Arial" panose="020B0604020202020204" pitchFamily="34" charset="0"/>
              </a:defRPr>
            </a:lvl1pPr>
          </a:lstStyle>
          <a:p>
            <a:r>
              <a:rPr lang="it-IT" noProof="1"/>
              <a:t>11 maggio 2026</a:t>
            </a:r>
          </a:p>
        </p:txBody>
      </p:sp>
      <p:sp>
        <p:nvSpPr>
          <p:cNvPr id="6" name="Segnaposto piè di pagina 5">
            <a:extLst>
              <a:ext uri="{FF2B5EF4-FFF2-40B4-BE49-F238E27FC236}">
                <a16:creationId xmlns:a16="http://schemas.microsoft.com/office/drawing/2014/main" id="{69B1877A-0688-49A4-A239-A22CDC300E7E}"/>
              </a:ext>
            </a:extLst>
          </p:cNvPr>
          <p:cNvSpPr>
            <a:spLocks noGrp="1"/>
          </p:cNvSpPr>
          <p:nvPr>
            <p:ph type="ftr" sz="quarter" idx="15"/>
          </p:nvPr>
        </p:nvSpPr>
        <p:spPr/>
        <p:txBody>
          <a:bodyPr/>
          <a:lstStyle>
            <a:lvl1pPr>
              <a:defRPr>
                <a:latin typeface="Arial" panose="020B0604020202020204" pitchFamily="34" charset="0"/>
                <a:cs typeface="Arial" panose="020B0604020202020204" pitchFamily="34" charset="0"/>
              </a:defRPr>
            </a:lvl1pPr>
          </a:lstStyle>
          <a:p>
            <a:r>
              <a:rPr lang="it-IT" noProof="1"/>
              <a:t>Il conferimento di azienda o di ramo di azienda</a:t>
            </a:r>
          </a:p>
        </p:txBody>
      </p:sp>
      <p:sp>
        <p:nvSpPr>
          <p:cNvPr id="7" name="Segnaposto numero diapositiva 6">
            <a:extLst>
              <a:ext uri="{FF2B5EF4-FFF2-40B4-BE49-F238E27FC236}">
                <a16:creationId xmlns:a16="http://schemas.microsoft.com/office/drawing/2014/main" id="{C4C7F8DC-574B-4826-BCB8-81E009A5A2A1}"/>
              </a:ext>
            </a:extLst>
          </p:cNvPr>
          <p:cNvSpPr>
            <a:spLocks noGrp="1"/>
          </p:cNvSpPr>
          <p:nvPr>
            <p:ph type="sldNum" sz="quarter" idx="16"/>
          </p:nvPr>
        </p:nvSpPr>
        <p:spPr/>
        <p:txBody>
          <a:bodyPr/>
          <a:lstStyle>
            <a:lvl1pPr>
              <a:defRPr>
                <a:latin typeface="Arial" panose="020B0604020202020204" pitchFamily="34" charset="0"/>
                <a:cs typeface="Arial" panose="020B0604020202020204" pitchFamily="34" charset="0"/>
              </a:defRPr>
            </a:lvl1pPr>
          </a:lstStyle>
          <a:p>
            <a:fld id="{2E85A994-D622-47C4-BBB7-EA543E9BA793}" type="slidenum">
              <a:rPr lang="en-GB" smtClean="0"/>
              <a:pPr/>
              <a:t>‹#›</a:t>
            </a:fld>
            <a:endParaRPr lang="en-GB" dirty="0"/>
          </a:p>
        </p:txBody>
      </p:sp>
      <p:pic>
        <p:nvPicPr>
          <p:cNvPr id="10" name="Immagine 9" descr="Immagine che contiene testo&#10;&#10;Descrizione generata automaticamente">
            <a:extLst>
              <a:ext uri="{FF2B5EF4-FFF2-40B4-BE49-F238E27FC236}">
                <a16:creationId xmlns:a16="http://schemas.microsoft.com/office/drawing/2014/main" id="{8AA18942-FB69-168B-6136-5FABDD56BCDF}"/>
              </a:ext>
            </a:extLst>
          </p:cNvPr>
          <p:cNvPicPr>
            <a:picLocks noChangeAspect="1"/>
          </p:cNvPicPr>
          <p:nvPr userDrawn="1"/>
        </p:nvPicPr>
        <p:blipFill>
          <a:blip r:embed="rId2"/>
          <a:stretch>
            <a:fillRect/>
          </a:stretch>
        </p:blipFill>
        <p:spPr>
          <a:xfrm>
            <a:off x="290501" y="321756"/>
            <a:ext cx="4474983" cy="1065893"/>
          </a:xfrm>
          <a:prstGeom prst="rect">
            <a:avLst/>
          </a:prstGeom>
        </p:spPr>
      </p:pic>
    </p:spTree>
    <p:extLst>
      <p:ext uri="{BB962C8B-B14F-4D97-AF65-F5344CB8AC3E}">
        <p14:creationId xmlns:p14="http://schemas.microsoft.com/office/powerpoint/2010/main" val="2312514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paratore di sezio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14321" y="2749672"/>
            <a:ext cx="10972572" cy="1646302"/>
          </a:xfrm>
          <a:prstGeom prst="rect">
            <a:avLst/>
          </a:prstGeom>
        </p:spPr>
        <p:txBody>
          <a:bodyPr anchor="b">
            <a:noAutofit/>
          </a:bodyPr>
          <a:lstStyle>
            <a:lvl1pPr algn="l">
              <a:defRPr sz="3600">
                <a:solidFill>
                  <a:srgbClr val="008236"/>
                </a:solidFill>
                <a:latin typeface="Arial" panose="020B0604020202020204" pitchFamily="34" charset="0"/>
                <a:ea typeface="Tahoma" panose="020B0604030504040204" pitchFamily="34" charset="0"/>
                <a:cs typeface="Arial" panose="020B0604020202020204" pitchFamily="34" charset="0"/>
              </a:defRPr>
            </a:lvl1pPr>
          </a:lstStyle>
          <a:p>
            <a:r>
              <a:rPr lang="it-IT" noProof="1"/>
              <a:t>Titolo sezione, iniziale maiuscola</a:t>
            </a:r>
          </a:p>
        </p:txBody>
      </p:sp>
      <p:sp>
        <p:nvSpPr>
          <p:cNvPr id="9" name="Rettangolo 8">
            <a:extLst>
              <a:ext uri="{FF2B5EF4-FFF2-40B4-BE49-F238E27FC236}">
                <a16:creationId xmlns:a16="http://schemas.microsoft.com/office/drawing/2014/main" id="{1609C862-AF15-4379-8453-A7F385A7CAC6}"/>
              </a:ext>
            </a:extLst>
          </p:cNvPr>
          <p:cNvSpPr/>
          <p:nvPr userDrawn="1"/>
        </p:nvSpPr>
        <p:spPr>
          <a:xfrm>
            <a:off x="0" y="5988042"/>
            <a:ext cx="12192000" cy="902042"/>
          </a:xfrm>
          <a:prstGeom prst="rect">
            <a:avLst/>
          </a:prstGeom>
          <a:solidFill>
            <a:srgbClr val="007C34"/>
          </a:solidFill>
          <a:ln>
            <a:solidFill>
              <a:srgbClr val="007C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dirty="0">
              <a:latin typeface="Arial" panose="020B0604020202020204" pitchFamily="34" charset="0"/>
              <a:cs typeface="Arial" panose="020B0604020202020204" pitchFamily="34" charset="0"/>
            </a:endParaRPr>
          </a:p>
        </p:txBody>
      </p:sp>
      <p:sp>
        <p:nvSpPr>
          <p:cNvPr id="4" name="Segnaposto data 3">
            <a:extLst>
              <a:ext uri="{FF2B5EF4-FFF2-40B4-BE49-F238E27FC236}">
                <a16:creationId xmlns:a16="http://schemas.microsoft.com/office/drawing/2014/main" id="{3799A3DE-52BA-4601-9DF0-CEDC50E74B35}"/>
              </a:ext>
            </a:extLst>
          </p:cNvPr>
          <p:cNvSpPr>
            <a:spLocks noGrp="1"/>
          </p:cNvSpPr>
          <p:nvPr>
            <p:ph type="dt" sz="half" idx="14"/>
          </p:nvPr>
        </p:nvSpPr>
        <p:spPr/>
        <p:txBody>
          <a:bodyPr/>
          <a:lstStyle/>
          <a:p>
            <a:r>
              <a:rPr lang="it-IT" noProof="1"/>
              <a:t>11 maggio 2026</a:t>
            </a:r>
          </a:p>
        </p:txBody>
      </p:sp>
      <p:sp>
        <p:nvSpPr>
          <p:cNvPr id="8" name="Rectangle 33">
            <a:extLst>
              <a:ext uri="{FF2B5EF4-FFF2-40B4-BE49-F238E27FC236}">
                <a16:creationId xmlns:a16="http://schemas.microsoft.com/office/drawing/2014/main" id="{4F428701-5455-4D8E-8C3C-08B05C8C13DB}"/>
              </a:ext>
            </a:extLst>
          </p:cNvPr>
          <p:cNvSpPr/>
          <p:nvPr userDrawn="1"/>
        </p:nvSpPr>
        <p:spPr>
          <a:xfrm>
            <a:off x="413351" y="4357806"/>
            <a:ext cx="4455000" cy="59531"/>
          </a:xfrm>
          <a:prstGeom prst="rect">
            <a:avLst/>
          </a:prstGeom>
          <a:solidFill>
            <a:srgbClr val="007D34"/>
          </a:solidFill>
          <a:ln>
            <a:noFill/>
          </a:ln>
          <a:effectLst/>
          <a:scene3d>
            <a:camera prst="orthographicFront">
              <a:rot lat="0" lon="0" rev="0"/>
            </a:camera>
            <a:lightRig rig="threePt" dir="t"/>
          </a:scene3d>
          <a:sp3d prstMaterial="matte"/>
        </p:spPr>
        <p:style>
          <a:lnRef idx="2">
            <a:schemeClr val="accent1">
              <a:shade val="50000"/>
            </a:schemeClr>
          </a:lnRef>
          <a:fillRef idx="1">
            <a:schemeClr val="accent1"/>
          </a:fillRef>
          <a:effectRef idx="0">
            <a:schemeClr val="accent1"/>
          </a:effectRef>
          <a:fontRef idx="minor">
            <a:schemeClr val="lt1"/>
          </a:fontRef>
        </p:style>
        <p:txBody>
          <a:bodyPr lIns="38405" tIns="19202" rIns="38405" bIns="19202" anchor="ctr"/>
          <a:lstStyle>
            <a:lvl1pPr>
              <a:defRPr sz="3600">
                <a:solidFill>
                  <a:schemeClr val="tx1"/>
                </a:solidFill>
                <a:latin typeface="Lato Light"/>
              </a:defRPr>
            </a:lvl1pPr>
            <a:lvl2pPr marL="742950" indent="-285750">
              <a:defRPr sz="3600">
                <a:solidFill>
                  <a:schemeClr val="tx1"/>
                </a:solidFill>
                <a:latin typeface="Lato Light"/>
              </a:defRPr>
            </a:lvl2pPr>
            <a:lvl3pPr marL="1143000" indent="-228600">
              <a:defRPr sz="3600">
                <a:solidFill>
                  <a:schemeClr val="tx1"/>
                </a:solidFill>
                <a:latin typeface="Lato Light"/>
              </a:defRPr>
            </a:lvl3pPr>
            <a:lvl4pPr marL="1600200" indent="-228600">
              <a:defRPr sz="3600">
                <a:solidFill>
                  <a:schemeClr val="tx1"/>
                </a:solidFill>
                <a:latin typeface="Lato Light"/>
              </a:defRPr>
            </a:lvl4pPr>
            <a:lvl5pPr marL="2057400" indent="-228600">
              <a:defRPr sz="3600">
                <a:solidFill>
                  <a:schemeClr val="tx1"/>
                </a:solidFill>
                <a:latin typeface="Lato Light"/>
              </a:defRPr>
            </a:lvl5pPr>
            <a:lvl6pPr marL="2514600" indent="-228600" defTabSz="1827213" fontAlgn="base">
              <a:spcBef>
                <a:spcPct val="0"/>
              </a:spcBef>
              <a:spcAft>
                <a:spcPct val="0"/>
              </a:spcAft>
              <a:defRPr sz="3600">
                <a:solidFill>
                  <a:schemeClr val="tx1"/>
                </a:solidFill>
                <a:latin typeface="Lato Light"/>
              </a:defRPr>
            </a:lvl6pPr>
            <a:lvl7pPr marL="2971800" indent="-228600" defTabSz="1827213" fontAlgn="base">
              <a:spcBef>
                <a:spcPct val="0"/>
              </a:spcBef>
              <a:spcAft>
                <a:spcPct val="0"/>
              </a:spcAft>
              <a:defRPr sz="3600">
                <a:solidFill>
                  <a:schemeClr val="tx1"/>
                </a:solidFill>
                <a:latin typeface="Lato Light"/>
              </a:defRPr>
            </a:lvl7pPr>
            <a:lvl8pPr marL="3429000" indent="-228600" defTabSz="1827213" fontAlgn="base">
              <a:spcBef>
                <a:spcPct val="0"/>
              </a:spcBef>
              <a:spcAft>
                <a:spcPct val="0"/>
              </a:spcAft>
              <a:defRPr sz="3600">
                <a:solidFill>
                  <a:schemeClr val="tx1"/>
                </a:solidFill>
                <a:latin typeface="Lato Light"/>
              </a:defRPr>
            </a:lvl8pPr>
            <a:lvl9pPr marL="3886200" indent="-228600" defTabSz="1827213" fontAlgn="base">
              <a:spcBef>
                <a:spcPct val="0"/>
              </a:spcBef>
              <a:spcAft>
                <a:spcPct val="0"/>
              </a:spcAft>
              <a:defRPr sz="3600">
                <a:solidFill>
                  <a:schemeClr val="tx1"/>
                </a:solidFill>
                <a:latin typeface="Lato Light"/>
              </a:defRPr>
            </a:lvl9pPr>
          </a:lstStyle>
          <a:p>
            <a:pPr algn="ctr" eaLnBrk="1" hangingPunct="1"/>
            <a:endParaRPr lang="it-IT" altLang="it-IT" dirty="0">
              <a:solidFill>
                <a:srgbClr val="494949"/>
              </a:solidFill>
              <a:latin typeface="Circe" panose="020B0502020203020203" pitchFamily="34" charset="0"/>
            </a:endParaRPr>
          </a:p>
        </p:txBody>
      </p:sp>
      <p:sp>
        <p:nvSpPr>
          <p:cNvPr id="10" name="Segnaposto testo 14">
            <a:extLst>
              <a:ext uri="{FF2B5EF4-FFF2-40B4-BE49-F238E27FC236}">
                <a16:creationId xmlns:a16="http://schemas.microsoft.com/office/drawing/2014/main" id="{3AE38998-11B5-4B18-B790-1B0A9F82DC22}"/>
              </a:ext>
            </a:extLst>
          </p:cNvPr>
          <p:cNvSpPr>
            <a:spLocks noGrp="1"/>
          </p:cNvSpPr>
          <p:nvPr>
            <p:ph type="body" sz="quarter" idx="13" hasCustomPrompt="1"/>
          </p:nvPr>
        </p:nvSpPr>
        <p:spPr>
          <a:xfrm>
            <a:off x="323217" y="4446578"/>
            <a:ext cx="10327542" cy="598658"/>
          </a:xfrm>
        </p:spPr>
        <p:txBody>
          <a:bodyPr/>
          <a:lstStyle>
            <a:lvl1pPr marL="0" indent="0" algn="l">
              <a:spcBef>
                <a:spcPts val="0"/>
              </a:spcBef>
              <a:buFontTx/>
              <a:buNone/>
              <a:defRPr sz="1800" i="0">
                <a:solidFill>
                  <a:srgbClr val="7F7F7F"/>
                </a:solidFill>
                <a:latin typeface="Arial" panose="020B0604020202020204" pitchFamily="34" charset="0"/>
                <a:ea typeface="Tahoma" panose="020B0604030504040204" pitchFamily="34" charset="0"/>
                <a:cs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noProof="1"/>
              <a:t>Sottotitolo sezione, iniziale maiuscola</a:t>
            </a:r>
          </a:p>
        </p:txBody>
      </p:sp>
      <p:sp>
        <p:nvSpPr>
          <p:cNvPr id="5" name="Segnaposto piè di pagina 4">
            <a:extLst>
              <a:ext uri="{FF2B5EF4-FFF2-40B4-BE49-F238E27FC236}">
                <a16:creationId xmlns:a16="http://schemas.microsoft.com/office/drawing/2014/main" id="{1CC72AFA-6C37-4A6C-92F8-7F74E28B8879}"/>
              </a:ext>
            </a:extLst>
          </p:cNvPr>
          <p:cNvSpPr>
            <a:spLocks noGrp="1"/>
          </p:cNvSpPr>
          <p:nvPr>
            <p:ph type="ftr" sz="quarter" idx="15"/>
          </p:nvPr>
        </p:nvSpPr>
        <p:spPr/>
        <p:txBody>
          <a:bodyPr/>
          <a:lstStyle/>
          <a:p>
            <a:r>
              <a:rPr lang="it-IT"/>
              <a:t>Il conferimento di azienda o di ramo di azienda</a:t>
            </a:r>
            <a:endParaRPr lang="it-IT" noProof="1"/>
          </a:p>
        </p:txBody>
      </p:sp>
      <p:sp>
        <p:nvSpPr>
          <p:cNvPr id="6" name="Segnaposto numero diapositiva 5">
            <a:extLst>
              <a:ext uri="{FF2B5EF4-FFF2-40B4-BE49-F238E27FC236}">
                <a16:creationId xmlns:a16="http://schemas.microsoft.com/office/drawing/2014/main" id="{9A06774F-8547-416A-88FE-7D8D7D48F2DE}"/>
              </a:ext>
            </a:extLst>
          </p:cNvPr>
          <p:cNvSpPr>
            <a:spLocks noGrp="1"/>
          </p:cNvSpPr>
          <p:nvPr>
            <p:ph type="sldNum" sz="quarter" idx="16"/>
          </p:nvPr>
        </p:nvSpPr>
        <p:spPr/>
        <p:txBody>
          <a:bodyPr/>
          <a:lstStyle/>
          <a:p>
            <a:fld id="{2E85A994-D622-47C4-BBB7-EA543E9BA793}" type="slidenum">
              <a:rPr lang="en-GB" smtClean="0"/>
              <a:pPr/>
              <a:t>‹#›</a:t>
            </a:fld>
            <a:endParaRPr lang="en-GB" dirty="0"/>
          </a:p>
        </p:txBody>
      </p:sp>
      <p:pic>
        <p:nvPicPr>
          <p:cNvPr id="3" name="Immagine 2" descr="Immagine che contiene testo&#10;&#10;Descrizione generata automaticamente">
            <a:extLst>
              <a:ext uri="{FF2B5EF4-FFF2-40B4-BE49-F238E27FC236}">
                <a16:creationId xmlns:a16="http://schemas.microsoft.com/office/drawing/2014/main" id="{90F4F7D0-D604-5078-EB63-D2B3D082D790}"/>
              </a:ext>
            </a:extLst>
          </p:cNvPr>
          <p:cNvPicPr>
            <a:picLocks noChangeAspect="1"/>
          </p:cNvPicPr>
          <p:nvPr userDrawn="1"/>
        </p:nvPicPr>
        <p:blipFill>
          <a:blip r:embed="rId2"/>
          <a:stretch>
            <a:fillRect/>
          </a:stretch>
        </p:blipFill>
        <p:spPr>
          <a:xfrm>
            <a:off x="290501" y="321756"/>
            <a:ext cx="4474983" cy="1065893"/>
          </a:xfrm>
          <a:prstGeom prst="rect">
            <a:avLst/>
          </a:prstGeom>
        </p:spPr>
      </p:pic>
    </p:spTree>
    <p:extLst>
      <p:ext uri="{BB962C8B-B14F-4D97-AF65-F5344CB8AC3E}">
        <p14:creationId xmlns:p14="http://schemas.microsoft.com/office/powerpoint/2010/main" val="1926664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2858" y="313151"/>
            <a:ext cx="11750381" cy="926607"/>
          </a:xfrm>
          <a:prstGeom prst="rect">
            <a:avLst/>
          </a:prstGeom>
        </p:spPr>
        <p:txBody>
          <a:bodyPr anchor="b">
            <a:normAutofit/>
          </a:bodyPr>
          <a:lstStyle>
            <a:lvl1pPr>
              <a:defRPr sz="3600">
                <a:solidFill>
                  <a:srgbClr val="008236"/>
                </a:solidFill>
              </a:defRPr>
            </a:lvl1pPr>
          </a:lstStyle>
          <a:p>
            <a:r>
              <a:rPr lang="it-IT" noProof="1"/>
              <a:t>Titolo slide, iniziale maiuscola</a:t>
            </a:r>
          </a:p>
        </p:txBody>
      </p:sp>
      <p:sp>
        <p:nvSpPr>
          <p:cNvPr id="3" name="Content Placeholder 2"/>
          <p:cNvSpPr>
            <a:spLocks noGrp="1"/>
          </p:cNvSpPr>
          <p:nvPr>
            <p:ph idx="1" hasCustomPrompt="1"/>
          </p:nvPr>
        </p:nvSpPr>
        <p:spPr/>
        <p:txBody>
          <a:bodyPr/>
          <a:lstStyle/>
          <a:p>
            <a:pPr lvl="0"/>
            <a:r>
              <a:rPr lang="it-IT" noProof="1"/>
              <a:t>Usare questo segnaposto per inserire il testo</a:t>
            </a:r>
          </a:p>
          <a:p>
            <a:pPr lvl="1"/>
            <a:r>
              <a:rPr lang="it-IT" noProof="1"/>
              <a:t>Secondo livello</a:t>
            </a:r>
          </a:p>
          <a:p>
            <a:pPr lvl="2"/>
            <a:r>
              <a:rPr lang="it-IT" noProof="1"/>
              <a:t>Terzo livello</a:t>
            </a:r>
          </a:p>
          <a:p>
            <a:pPr lvl="3"/>
            <a:r>
              <a:rPr lang="it-IT" noProof="1"/>
              <a:t>Quarto livello</a:t>
            </a:r>
          </a:p>
          <a:p>
            <a:pPr lvl="4"/>
            <a:r>
              <a:rPr lang="it-IT" noProof="1"/>
              <a:t>Quinto livello</a:t>
            </a:r>
          </a:p>
        </p:txBody>
      </p:sp>
      <p:sp>
        <p:nvSpPr>
          <p:cNvPr id="5" name="Segnaposto data 4">
            <a:extLst>
              <a:ext uri="{FF2B5EF4-FFF2-40B4-BE49-F238E27FC236}">
                <a16:creationId xmlns:a16="http://schemas.microsoft.com/office/drawing/2014/main" id="{5642F620-48F7-4BF4-AF7C-9BD8FE41006F}"/>
              </a:ext>
            </a:extLst>
          </p:cNvPr>
          <p:cNvSpPr>
            <a:spLocks noGrp="1"/>
          </p:cNvSpPr>
          <p:nvPr>
            <p:ph type="dt" sz="half" idx="10"/>
          </p:nvPr>
        </p:nvSpPr>
        <p:spPr/>
        <p:txBody>
          <a:bodyPr/>
          <a:lstStyle/>
          <a:p>
            <a:r>
              <a:rPr lang="it-IT" noProof="1"/>
              <a:t>11 maggio 2026</a:t>
            </a:r>
          </a:p>
        </p:txBody>
      </p:sp>
      <p:sp>
        <p:nvSpPr>
          <p:cNvPr id="6" name="Segnaposto piè di pagina 5">
            <a:extLst>
              <a:ext uri="{FF2B5EF4-FFF2-40B4-BE49-F238E27FC236}">
                <a16:creationId xmlns:a16="http://schemas.microsoft.com/office/drawing/2014/main" id="{55D82E49-4AB8-44DF-BE90-CD599B3B74AC}"/>
              </a:ext>
            </a:extLst>
          </p:cNvPr>
          <p:cNvSpPr>
            <a:spLocks noGrp="1"/>
          </p:cNvSpPr>
          <p:nvPr>
            <p:ph type="ftr" sz="quarter" idx="11"/>
          </p:nvPr>
        </p:nvSpPr>
        <p:spPr/>
        <p:txBody>
          <a:bodyPr/>
          <a:lstStyle/>
          <a:p>
            <a:r>
              <a:rPr lang="it-IT" noProof="1"/>
              <a:t>Il conferimento di azienda o di ramo di azienda</a:t>
            </a:r>
          </a:p>
        </p:txBody>
      </p:sp>
      <p:sp>
        <p:nvSpPr>
          <p:cNvPr id="9" name="Segnaposto numero diapositiva 8">
            <a:extLst>
              <a:ext uri="{FF2B5EF4-FFF2-40B4-BE49-F238E27FC236}">
                <a16:creationId xmlns:a16="http://schemas.microsoft.com/office/drawing/2014/main" id="{2CE8861D-72D2-4A6B-B442-BA689AEFDAD9}"/>
              </a:ext>
            </a:extLst>
          </p:cNvPr>
          <p:cNvSpPr>
            <a:spLocks noGrp="1"/>
          </p:cNvSpPr>
          <p:nvPr>
            <p:ph type="sldNum" sz="quarter" idx="12"/>
          </p:nvPr>
        </p:nvSpPr>
        <p:spPr/>
        <p:txBody>
          <a:bodyPr/>
          <a:lstStyle/>
          <a:p>
            <a:fld id="{2E85A994-D622-47C4-BBB7-EA543E9BA793}" type="slidenum">
              <a:rPr lang="en-GB" smtClean="0"/>
              <a:pPr/>
              <a:t>‹#›</a:t>
            </a:fld>
            <a:endParaRPr lang="en-GB" dirty="0"/>
          </a:p>
        </p:txBody>
      </p:sp>
      <p:sp>
        <p:nvSpPr>
          <p:cNvPr id="10" name="Rectangle 33">
            <a:extLst>
              <a:ext uri="{FF2B5EF4-FFF2-40B4-BE49-F238E27FC236}">
                <a16:creationId xmlns:a16="http://schemas.microsoft.com/office/drawing/2014/main" id="{2F917D6E-4485-410D-8608-488D7B0CF7A4}"/>
              </a:ext>
            </a:extLst>
          </p:cNvPr>
          <p:cNvSpPr/>
          <p:nvPr userDrawn="1"/>
        </p:nvSpPr>
        <p:spPr>
          <a:xfrm>
            <a:off x="413351" y="1190733"/>
            <a:ext cx="4455000" cy="59531"/>
          </a:xfrm>
          <a:prstGeom prst="rect">
            <a:avLst/>
          </a:prstGeom>
          <a:solidFill>
            <a:srgbClr val="007D34"/>
          </a:solidFill>
          <a:ln>
            <a:noFill/>
          </a:ln>
          <a:effectLst/>
          <a:scene3d>
            <a:camera prst="orthographicFront">
              <a:rot lat="0" lon="0" rev="0"/>
            </a:camera>
            <a:lightRig rig="threePt" dir="t"/>
          </a:scene3d>
          <a:sp3d prstMaterial="matte"/>
        </p:spPr>
        <p:style>
          <a:lnRef idx="2">
            <a:schemeClr val="accent1">
              <a:shade val="50000"/>
            </a:schemeClr>
          </a:lnRef>
          <a:fillRef idx="1">
            <a:schemeClr val="accent1"/>
          </a:fillRef>
          <a:effectRef idx="0">
            <a:schemeClr val="accent1"/>
          </a:effectRef>
          <a:fontRef idx="minor">
            <a:schemeClr val="lt1"/>
          </a:fontRef>
        </p:style>
        <p:txBody>
          <a:bodyPr lIns="38405" tIns="19202" rIns="38405" bIns="19202" anchor="ctr"/>
          <a:lstStyle>
            <a:lvl1pPr>
              <a:defRPr sz="3600">
                <a:solidFill>
                  <a:schemeClr val="tx1"/>
                </a:solidFill>
                <a:latin typeface="Lato Light"/>
              </a:defRPr>
            </a:lvl1pPr>
            <a:lvl2pPr marL="742950" indent="-285750">
              <a:defRPr sz="3600">
                <a:solidFill>
                  <a:schemeClr val="tx1"/>
                </a:solidFill>
                <a:latin typeface="Lato Light"/>
              </a:defRPr>
            </a:lvl2pPr>
            <a:lvl3pPr marL="1143000" indent="-228600">
              <a:defRPr sz="3600">
                <a:solidFill>
                  <a:schemeClr val="tx1"/>
                </a:solidFill>
                <a:latin typeface="Lato Light"/>
              </a:defRPr>
            </a:lvl3pPr>
            <a:lvl4pPr marL="1600200" indent="-228600">
              <a:defRPr sz="3600">
                <a:solidFill>
                  <a:schemeClr val="tx1"/>
                </a:solidFill>
                <a:latin typeface="Lato Light"/>
              </a:defRPr>
            </a:lvl4pPr>
            <a:lvl5pPr marL="2057400" indent="-228600">
              <a:defRPr sz="3600">
                <a:solidFill>
                  <a:schemeClr val="tx1"/>
                </a:solidFill>
                <a:latin typeface="Lato Light"/>
              </a:defRPr>
            </a:lvl5pPr>
            <a:lvl6pPr marL="2514600" indent="-228600" defTabSz="1827213" fontAlgn="base">
              <a:spcBef>
                <a:spcPct val="0"/>
              </a:spcBef>
              <a:spcAft>
                <a:spcPct val="0"/>
              </a:spcAft>
              <a:defRPr sz="3600">
                <a:solidFill>
                  <a:schemeClr val="tx1"/>
                </a:solidFill>
                <a:latin typeface="Lato Light"/>
              </a:defRPr>
            </a:lvl6pPr>
            <a:lvl7pPr marL="2971800" indent="-228600" defTabSz="1827213" fontAlgn="base">
              <a:spcBef>
                <a:spcPct val="0"/>
              </a:spcBef>
              <a:spcAft>
                <a:spcPct val="0"/>
              </a:spcAft>
              <a:defRPr sz="3600">
                <a:solidFill>
                  <a:schemeClr val="tx1"/>
                </a:solidFill>
                <a:latin typeface="Lato Light"/>
              </a:defRPr>
            </a:lvl7pPr>
            <a:lvl8pPr marL="3429000" indent="-228600" defTabSz="1827213" fontAlgn="base">
              <a:spcBef>
                <a:spcPct val="0"/>
              </a:spcBef>
              <a:spcAft>
                <a:spcPct val="0"/>
              </a:spcAft>
              <a:defRPr sz="3600">
                <a:solidFill>
                  <a:schemeClr val="tx1"/>
                </a:solidFill>
                <a:latin typeface="Lato Light"/>
              </a:defRPr>
            </a:lvl8pPr>
            <a:lvl9pPr marL="3886200" indent="-228600" defTabSz="1827213" fontAlgn="base">
              <a:spcBef>
                <a:spcPct val="0"/>
              </a:spcBef>
              <a:spcAft>
                <a:spcPct val="0"/>
              </a:spcAft>
              <a:defRPr sz="3600">
                <a:solidFill>
                  <a:schemeClr val="tx1"/>
                </a:solidFill>
                <a:latin typeface="Lato Light"/>
              </a:defRPr>
            </a:lvl9pPr>
          </a:lstStyle>
          <a:p>
            <a:pPr algn="ctr" eaLnBrk="1" hangingPunct="1"/>
            <a:endParaRPr lang="it-IT" altLang="it-IT" dirty="0">
              <a:solidFill>
                <a:srgbClr val="494949"/>
              </a:solidFill>
              <a:latin typeface="Circe" panose="020B0502020203020203" pitchFamily="34" charset="0"/>
            </a:endParaRPr>
          </a:p>
        </p:txBody>
      </p:sp>
      <p:pic>
        <p:nvPicPr>
          <p:cNvPr id="8" name="Immagine 7" descr="Immagine che contiene testo&#10;&#10;Descrizione generata automaticamente">
            <a:extLst>
              <a:ext uri="{FF2B5EF4-FFF2-40B4-BE49-F238E27FC236}">
                <a16:creationId xmlns:a16="http://schemas.microsoft.com/office/drawing/2014/main" id="{DD4355CE-43F3-E2F3-1E42-58F17107D76A}"/>
              </a:ext>
            </a:extLst>
          </p:cNvPr>
          <p:cNvPicPr>
            <a:picLocks noChangeAspect="1"/>
          </p:cNvPicPr>
          <p:nvPr userDrawn="1"/>
        </p:nvPicPr>
        <p:blipFill>
          <a:blip r:embed="rId2"/>
          <a:stretch>
            <a:fillRect/>
          </a:stretch>
        </p:blipFill>
        <p:spPr>
          <a:xfrm>
            <a:off x="10041716" y="169031"/>
            <a:ext cx="2031523" cy="483887"/>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inale con logo">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28FA9BAE-5225-4915-B632-CD39F948C4D0}"/>
              </a:ext>
            </a:extLst>
          </p:cNvPr>
          <p:cNvSpPr/>
          <p:nvPr userDrawn="1"/>
        </p:nvSpPr>
        <p:spPr>
          <a:xfrm>
            <a:off x="0" y="0"/>
            <a:ext cx="12192000" cy="6858000"/>
          </a:xfrm>
          <a:prstGeom prst="rect">
            <a:avLst/>
          </a:prstGeom>
          <a:solidFill>
            <a:srgbClr val="007D34"/>
          </a:solidFill>
          <a:ln>
            <a:solidFill>
              <a:srgbClr val="007C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3" name="Segnaposto piè di pagina 2">
            <a:extLst>
              <a:ext uri="{FF2B5EF4-FFF2-40B4-BE49-F238E27FC236}">
                <a16:creationId xmlns:a16="http://schemas.microsoft.com/office/drawing/2014/main" id="{BB632E28-0F5F-4224-BFD4-B289347E6131}"/>
              </a:ext>
            </a:extLst>
          </p:cNvPr>
          <p:cNvSpPr>
            <a:spLocks noGrp="1"/>
          </p:cNvSpPr>
          <p:nvPr>
            <p:ph type="ftr" sz="quarter" idx="11"/>
          </p:nvPr>
        </p:nvSpPr>
        <p:spPr/>
        <p:txBody>
          <a:bodyPr/>
          <a:lstStyle/>
          <a:p>
            <a:r>
              <a:rPr lang="it-IT" noProof="1"/>
              <a:t>Il conferimento di azienda o di ramo di azienda</a:t>
            </a:r>
          </a:p>
        </p:txBody>
      </p:sp>
      <p:pic>
        <p:nvPicPr>
          <p:cNvPr id="5" name="Immagine 4" descr="Immagine che contiene testo, logo&#10;&#10;Descrizione generata automaticamente">
            <a:extLst>
              <a:ext uri="{FF2B5EF4-FFF2-40B4-BE49-F238E27FC236}">
                <a16:creationId xmlns:a16="http://schemas.microsoft.com/office/drawing/2014/main" id="{DAD98857-7362-DDC3-F02A-55E15BA42A0A}"/>
              </a:ext>
            </a:extLst>
          </p:cNvPr>
          <p:cNvPicPr>
            <a:picLocks noChangeAspect="1"/>
          </p:cNvPicPr>
          <p:nvPr userDrawn="1"/>
        </p:nvPicPr>
        <p:blipFill>
          <a:blip r:embed="rId2"/>
          <a:stretch>
            <a:fillRect/>
          </a:stretch>
        </p:blipFill>
        <p:spPr>
          <a:xfrm>
            <a:off x="2332653" y="2532611"/>
            <a:ext cx="7526694" cy="1792779"/>
          </a:xfrm>
          <a:prstGeom prst="rect">
            <a:avLst/>
          </a:prstGeom>
        </p:spPr>
      </p:pic>
    </p:spTree>
    <p:extLst>
      <p:ext uri="{BB962C8B-B14F-4D97-AF65-F5344CB8AC3E}">
        <p14:creationId xmlns:p14="http://schemas.microsoft.com/office/powerpoint/2010/main" val="1425624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userDrawn="1">
            <p:ph type="body" idx="1"/>
          </p:nvPr>
        </p:nvSpPr>
        <p:spPr>
          <a:xfrm>
            <a:off x="651642" y="1487415"/>
            <a:ext cx="11421597" cy="4992043"/>
          </a:xfrm>
          <a:prstGeom prst="rect">
            <a:avLst/>
          </a:prstGeom>
        </p:spPr>
        <p:txBody>
          <a:bodyPr vert="horz" lIns="91440" tIns="45720" rIns="91440" bIns="45720" rtlCol="0">
            <a:noAutofit/>
          </a:bodyPr>
          <a:lstStyle/>
          <a:p>
            <a:pPr lvl="0"/>
            <a:r>
              <a:rPr lang="it-IT" noProof="1"/>
              <a:t>Usare questo segnaposto per inserire il testo</a:t>
            </a:r>
          </a:p>
          <a:p>
            <a:pPr lvl="1"/>
            <a:r>
              <a:rPr lang="it-IT" noProof="1"/>
              <a:t>Secondo livello</a:t>
            </a:r>
          </a:p>
          <a:p>
            <a:pPr lvl="2"/>
            <a:r>
              <a:rPr lang="it-IT" noProof="1"/>
              <a:t>Terzo livello</a:t>
            </a:r>
          </a:p>
          <a:p>
            <a:pPr lvl="3"/>
            <a:r>
              <a:rPr lang="it-IT" noProof="1"/>
              <a:t>Quarto livello</a:t>
            </a:r>
          </a:p>
          <a:p>
            <a:pPr lvl="4"/>
            <a:r>
              <a:rPr lang="it-IT" noProof="1"/>
              <a:t>Quinto livello</a:t>
            </a:r>
          </a:p>
        </p:txBody>
      </p:sp>
      <p:sp>
        <p:nvSpPr>
          <p:cNvPr id="2" name="Segnaposto titolo 1">
            <a:extLst>
              <a:ext uri="{FF2B5EF4-FFF2-40B4-BE49-F238E27FC236}">
                <a16:creationId xmlns:a16="http://schemas.microsoft.com/office/drawing/2014/main" id="{0B237DD8-AB42-4727-B5A5-641CAE81AF91}"/>
              </a:ext>
            </a:extLst>
          </p:cNvPr>
          <p:cNvSpPr>
            <a:spLocks noGrp="1"/>
          </p:cNvSpPr>
          <p:nvPr>
            <p:ph type="title"/>
          </p:nvPr>
        </p:nvSpPr>
        <p:spPr>
          <a:xfrm>
            <a:off x="320312" y="314744"/>
            <a:ext cx="11752927" cy="926493"/>
          </a:xfrm>
          <a:prstGeom prst="rect">
            <a:avLst/>
          </a:prstGeom>
        </p:spPr>
        <p:txBody>
          <a:bodyPr vert="horz" lIns="91440" tIns="45720" rIns="91440" bIns="45720" rtlCol="0" anchor="b">
            <a:normAutofit/>
          </a:bodyPr>
          <a:lstStyle/>
          <a:p>
            <a:r>
              <a:rPr lang="it-IT" noProof="1"/>
              <a:t>Titolo slide, iniziale maiuscola</a:t>
            </a:r>
          </a:p>
        </p:txBody>
      </p:sp>
      <p:sp>
        <p:nvSpPr>
          <p:cNvPr id="4" name="Segnaposto data 3">
            <a:extLst>
              <a:ext uri="{FF2B5EF4-FFF2-40B4-BE49-F238E27FC236}">
                <a16:creationId xmlns:a16="http://schemas.microsoft.com/office/drawing/2014/main" id="{51654FB1-1B2B-4523-8EC4-AF5994DC6AD6}"/>
              </a:ext>
            </a:extLst>
          </p:cNvPr>
          <p:cNvSpPr>
            <a:spLocks noGrp="1"/>
          </p:cNvSpPr>
          <p:nvPr>
            <p:ph type="dt" sz="half" idx="2"/>
          </p:nvPr>
        </p:nvSpPr>
        <p:spPr>
          <a:xfrm>
            <a:off x="290501" y="6494469"/>
            <a:ext cx="2743200" cy="365125"/>
          </a:xfrm>
          <a:prstGeom prst="rect">
            <a:avLst/>
          </a:prstGeom>
        </p:spPr>
        <p:txBody>
          <a:bodyPr vert="horz" lIns="91440" tIns="45720" rIns="91440" bIns="45720" rtlCol="0" anchor="ctr"/>
          <a:lstStyle>
            <a:lvl1pPr algn="l">
              <a:defRPr sz="900">
                <a:solidFill>
                  <a:srgbClr val="898989"/>
                </a:solidFill>
                <a:latin typeface="Arial" panose="020B0604020202020204" pitchFamily="34" charset="0"/>
                <a:cs typeface="Arial" panose="020B0604020202020204" pitchFamily="34" charset="0"/>
              </a:defRPr>
            </a:lvl1pPr>
          </a:lstStyle>
          <a:p>
            <a:r>
              <a:rPr lang="it-IT"/>
              <a:t>11 maggio 2026</a:t>
            </a:r>
            <a:endParaRPr lang="it-IT" dirty="0"/>
          </a:p>
        </p:txBody>
      </p:sp>
      <p:sp>
        <p:nvSpPr>
          <p:cNvPr id="5" name="Segnaposto piè di pagina 4">
            <a:extLst>
              <a:ext uri="{FF2B5EF4-FFF2-40B4-BE49-F238E27FC236}">
                <a16:creationId xmlns:a16="http://schemas.microsoft.com/office/drawing/2014/main" id="{393C0C68-300B-4A9E-A840-068AD62D433B}"/>
              </a:ext>
            </a:extLst>
          </p:cNvPr>
          <p:cNvSpPr>
            <a:spLocks noGrp="1"/>
          </p:cNvSpPr>
          <p:nvPr>
            <p:ph type="ftr" sz="quarter" idx="3"/>
          </p:nvPr>
        </p:nvSpPr>
        <p:spPr>
          <a:xfrm>
            <a:off x="4038600" y="6494469"/>
            <a:ext cx="4114800" cy="365125"/>
          </a:xfrm>
          <a:prstGeom prst="rect">
            <a:avLst/>
          </a:prstGeom>
        </p:spPr>
        <p:txBody>
          <a:bodyPr vert="horz" lIns="91440" tIns="45720" rIns="91440" bIns="45720" rtlCol="0" anchor="ctr"/>
          <a:lstStyle>
            <a:lvl1pPr algn="ctr">
              <a:defRPr sz="900">
                <a:solidFill>
                  <a:srgbClr val="898989"/>
                </a:solidFill>
                <a:latin typeface="Arial" panose="020B0604020202020204" pitchFamily="34" charset="0"/>
                <a:cs typeface="Arial" panose="020B0604020202020204" pitchFamily="34" charset="0"/>
              </a:defRPr>
            </a:lvl1pPr>
          </a:lstStyle>
          <a:p>
            <a:r>
              <a:rPr lang="it-IT"/>
              <a:t>Il conferimento di azienda o di ramo di azienda</a:t>
            </a:r>
            <a:endParaRPr lang="it-IT" dirty="0"/>
          </a:p>
        </p:txBody>
      </p:sp>
      <p:sp>
        <p:nvSpPr>
          <p:cNvPr id="6" name="Segnaposto numero diapositiva 5">
            <a:extLst>
              <a:ext uri="{FF2B5EF4-FFF2-40B4-BE49-F238E27FC236}">
                <a16:creationId xmlns:a16="http://schemas.microsoft.com/office/drawing/2014/main" id="{D4EF45B2-2BE5-4BDC-A13A-D8A97C0CA829}"/>
              </a:ext>
            </a:extLst>
          </p:cNvPr>
          <p:cNvSpPr>
            <a:spLocks noGrp="1"/>
          </p:cNvSpPr>
          <p:nvPr>
            <p:ph type="sldNum" sz="quarter" idx="4"/>
          </p:nvPr>
        </p:nvSpPr>
        <p:spPr>
          <a:xfrm>
            <a:off x="9182108" y="6494469"/>
            <a:ext cx="2743200" cy="365125"/>
          </a:xfrm>
          <a:prstGeom prst="rect">
            <a:avLst/>
          </a:prstGeom>
        </p:spPr>
        <p:txBody>
          <a:bodyPr vert="horz" lIns="91440" tIns="45720" rIns="91440" bIns="45720" rtlCol="0" anchor="ctr"/>
          <a:lstStyle>
            <a:lvl1pPr algn="r">
              <a:defRPr sz="900">
                <a:solidFill>
                  <a:srgbClr val="898989"/>
                </a:solidFill>
                <a:latin typeface="Arial" panose="020B0604020202020204" pitchFamily="34" charset="0"/>
                <a:cs typeface="Arial" panose="020B0604020202020204" pitchFamily="34" charset="0"/>
              </a:defRPr>
            </a:lvl1pPr>
          </a:lstStyle>
          <a:p>
            <a:fld id="{2E85A994-D622-47C4-BBB7-EA543E9BA79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2" r:id="rId3"/>
    <p:sldLayoutId id="2147483650" r:id="rId4"/>
    <p:sldLayoutId id="2147483651"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457200" rtl="0" eaLnBrk="1" latinLnBrk="0" hangingPunct="1">
        <a:spcBef>
          <a:spcPct val="0"/>
        </a:spcBef>
        <a:buNone/>
        <a:defRPr sz="3600" kern="1200">
          <a:solidFill>
            <a:srgbClr val="007D34"/>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912B06-7B10-E1DC-5947-FA274C6919F9}"/>
              </a:ext>
            </a:extLst>
          </p:cNvPr>
          <p:cNvSpPr>
            <a:spLocks noGrp="1"/>
          </p:cNvSpPr>
          <p:nvPr>
            <p:ph type="ctrTitle"/>
          </p:nvPr>
        </p:nvSpPr>
        <p:spPr>
          <a:xfrm>
            <a:off x="142875" y="3401862"/>
            <a:ext cx="11210697" cy="1646302"/>
          </a:xfrm>
        </p:spPr>
        <p:txBody>
          <a:bodyPr/>
          <a:lstStyle/>
          <a:p>
            <a:r>
              <a:rPr lang="it-IT" dirty="0"/>
              <a:t>Il conferimento di azienda</a:t>
            </a:r>
            <a:br>
              <a:rPr lang="it-IT" dirty="0"/>
            </a:br>
            <a:r>
              <a:rPr lang="it-IT" dirty="0"/>
              <a:t>o di ramo di azienda</a:t>
            </a:r>
            <a:endParaRPr lang="en-GB" dirty="0"/>
          </a:p>
        </p:txBody>
      </p:sp>
      <p:sp>
        <p:nvSpPr>
          <p:cNvPr id="5" name="Segnaposto testo 4">
            <a:extLst>
              <a:ext uri="{FF2B5EF4-FFF2-40B4-BE49-F238E27FC236}">
                <a16:creationId xmlns:a16="http://schemas.microsoft.com/office/drawing/2014/main" id="{F0702E66-3615-B9DD-315E-A2695AB43B58}"/>
              </a:ext>
            </a:extLst>
          </p:cNvPr>
          <p:cNvSpPr>
            <a:spLocks noGrp="1"/>
          </p:cNvSpPr>
          <p:nvPr>
            <p:ph type="body" sz="quarter" idx="14"/>
          </p:nvPr>
        </p:nvSpPr>
        <p:spPr/>
        <p:txBody>
          <a:bodyPr/>
          <a:lstStyle/>
          <a:p>
            <a:r>
              <a:rPr lang="en-GB" dirty="0"/>
              <a:t>Prof. Carlo Felice Giampaolino</a:t>
            </a:r>
          </a:p>
        </p:txBody>
      </p:sp>
      <p:sp>
        <p:nvSpPr>
          <p:cNvPr id="8" name="Segnaposto testo 7">
            <a:extLst>
              <a:ext uri="{FF2B5EF4-FFF2-40B4-BE49-F238E27FC236}">
                <a16:creationId xmlns:a16="http://schemas.microsoft.com/office/drawing/2014/main" id="{58A74CE6-0F60-FCBF-0D41-1C1674913435}"/>
              </a:ext>
            </a:extLst>
          </p:cNvPr>
          <p:cNvSpPr>
            <a:spLocks noGrp="1"/>
          </p:cNvSpPr>
          <p:nvPr>
            <p:ph type="body" sz="quarter" idx="13"/>
          </p:nvPr>
        </p:nvSpPr>
        <p:spPr/>
        <p:txBody>
          <a:bodyPr/>
          <a:lstStyle/>
          <a:p>
            <a:r>
              <a:rPr lang="en-GB" dirty="0"/>
              <a:t>Università degli Studi di Roma Tor </a:t>
            </a:r>
            <a:r>
              <a:rPr lang="en-GB" dirty="0" err="1"/>
              <a:t>Vergata</a:t>
            </a:r>
            <a:endParaRPr lang="en-GB" dirty="0"/>
          </a:p>
        </p:txBody>
      </p:sp>
    </p:spTree>
    <p:extLst>
      <p:ext uri="{BB962C8B-B14F-4D97-AF65-F5344CB8AC3E}">
        <p14:creationId xmlns:p14="http://schemas.microsoft.com/office/powerpoint/2010/main" val="979141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D9911-D8E3-C585-3E72-88C14EBD0B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536E87-8017-E6F6-131B-E9D9362A1251}"/>
              </a:ext>
            </a:extLst>
          </p:cNvPr>
          <p:cNvSpPr>
            <a:spLocks noGrp="1"/>
          </p:cNvSpPr>
          <p:nvPr>
            <p:ph type="title"/>
          </p:nvPr>
        </p:nvSpPr>
        <p:spPr/>
        <p:txBody>
          <a:bodyPr>
            <a:normAutofit fontScale="90000"/>
          </a:bodyPr>
          <a:lstStyle/>
          <a:p>
            <a:r>
              <a:rPr lang="it-IT" dirty="0"/>
              <a:t>Qualificazione di beni isolati come «ramo d'azienda»</a:t>
            </a:r>
            <a:br>
              <a:rPr lang="it-IT" dirty="0"/>
            </a:br>
            <a:r>
              <a:rPr lang="it-IT" i="1" dirty="0"/>
              <a:t>ex</a:t>
            </a:r>
            <a:r>
              <a:rPr lang="it-IT" dirty="0"/>
              <a:t> art. 2555 c.c.</a:t>
            </a:r>
          </a:p>
        </p:txBody>
      </p:sp>
      <p:sp>
        <p:nvSpPr>
          <p:cNvPr id="4" name="Date Placeholder 3">
            <a:extLst>
              <a:ext uri="{FF2B5EF4-FFF2-40B4-BE49-F238E27FC236}">
                <a16:creationId xmlns:a16="http://schemas.microsoft.com/office/drawing/2014/main" id="{18CA0F03-E464-6D25-DAB3-66ACE37058C1}"/>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63E57BEA-380E-2981-A265-156251A192EB}"/>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ACA3965E-A8D3-9547-A778-7EC4B86592FB}"/>
              </a:ext>
            </a:extLst>
          </p:cNvPr>
          <p:cNvSpPr>
            <a:spLocks noGrp="1"/>
          </p:cNvSpPr>
          <p:nvPr>
            <p:ph type="sldNum" sz="quarter" idx="12"/>
          </p:nvPr>
        </p:nvSpPr>
        <p:spPr/>
        <p:txBody>
          <a:bodyPr/>
          <a:lstStyle/>
          <a:p>
            <a:fld id="{2E85A994-D622-47C4-BBB7-EA543E9BA793}" type="slidenum">
              <a:rPr lang="en-GB" smtClean="0"/>
              <a:pPr/>
              <a:t>10</a:t>
            </a:fld>
            <a:endParaRPr lang="en-GB" dirty="0"/>
          </a:p>
        </p:txBody>
      </p:sp>
      <p:graphicFrame>
        <p:nvGraphicFramePr>
          <p:cNvPr id="7" name="Diagram 6">
            <a:extLst>
              <a:ext uri="{FF2B5EF4-FFF2-40B4-BE49-F238E27FC236}">
                <a16:creationId xmlns:a16="http://schemas.microsoft.com/office/drawing/2014/main" id="{902B7363-3DCC-9A17-9435-9A276D1E55DC}"/>
              </a:ext>
            </a:extLst>
          </p:cNvPr>
          <p:cNvGraphicFramePr/>
          <p:nvPr>
            <p:extLst>
              <p:ext uri="{D42A27DB-BD31-4B8C-83A1-F6EECF244321}">
                <p14:modId xmlns:p14="http://schemas.microsoft.com/office/powerpoint/2010/main" val="3312506001"/>
              </p:ext>
            </p:extLst>
          </p:nvPr>
        </p:nvGraphicFramePr>
        <p:xfrm>
          <a:off x="439505" y="1476041"/>
          <a:ext cx="11242212" cy="4782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9226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B8126-AD17-1FE7-168B-B2354FCE58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392D1B-F5C4-1081-212F-B920198BF510}"/>
              </a:ext>
            </a:extLst>
          </p:cNvPr>
          <p:cNvSpPr>
            <a:spLocks noGrp="1"/>
          </p:cNvSpPr>
          <p:nvPr>
            <p:ph type="title"/>
          </p:nvPr>
        </p:nvSpPr>
        <p:spPr/>
        <p:txBody>
          <a:bodyPr/>
          <a:lstStyle/>
          <a:p>
            <a:r>
              <a:rPr lang="it-IT" dirty="0"/>
              <a:t>Cassazione civile sez. I, 27/02/2004, n. 3973</a:t>
            </a:r>
          </a:p>
        </p:txBody>
      </p:sp>
      <p:sp>
        <p:nvSpPr>
          <p:cNvPr id="3" name="Content Placeholder 2">
            <a:extLst>
              <a:ext uri="{FF2B5EF4-FFF2-40B4-BE49-F238E27FC236}">
                <a16:creationId xmlns:a16="http://schemas.microsoft.com/office/drawing/2014/main" id="{82F207D0-5694-4B3E-98FB-2A399215F62E}"/>
              </a:ext>
            </a:extLst>
          </p:cNvPr>
          <p:cNvSpPr>
            <a:spLocks noGrp="1"/>
          </p:cNvSpPr>
          <p:nvPr>
            <p:ph idx="1"/>
          </p:nvPr>
        </p:nvSpPr>
        <p:spPr>
          <a:xfrm>
            <a:off x="6729573" y="1487415"/>
            <a:ext cx="5343666" cy="4641473"/>
          </a:xfrm>
          <a:solidFill>
            <a:schemeClr val="bg1">
              <a:lumMod val="95000"/>
            </a:schemeClr>
          </a:solidFill>
        </p:spPr>
        <p:txBody>
          <a:bodyPr/>
          <a:lstStyle/>
          <a:p>
            <a:r>
              <a:rPr lang="it-IT" sz="1400" dirty="0"/>
              <a:t>la S.C. ha confermato la decisione del giudice di merito, che - in fattispecie di pretesa cessione del contratto di locazione di immobile urbano ad uso commerciale ai sensi dell'art. 36 della legge n. 392 del 1978 - aveva escluso la sussistenza di una cessione di ramo di azienda, per difetto  del  vincolo  di organizzazione  teleologica,  essendo l'attività commerciale svolta dal cessionario radicalmente diversa da quella in precedenza esercitata dal cedente, per la quale il cessionario non era neppure fornito della necessaria licenza, ed, esclusa pertanto ogni cessione di avviamento, i beni in concreto trasferiti si riducevano ad alcuni scaffali, banconi ed altre suppellettili di per sé inidonei a rappresentare un complesso unitario di beni organizzati a fini economici).</a:t>
            </a:r>
          </a:p>
          <a:p>
            <a:pPr lvl="1"/>
            <a:r>
              <a:rPr lang="it-IT" sz="1200" dirty="0"/>
              <a:t>Per la configurabilità dell'azienda non è indispensabile che l'impresa sia in atto, nondimeno occorre che ne siano percepibili i potenziali elementi di identificazione, ed in specie il settore commerciale in cui quell'impresa opera ed opererà.</a:t>
            </a:r>
          </a:p>
          <a:p>
            <a:endParaRPr lang="it-IT" sz="1400" dirty="0"/>
          </a:p>
          <a:p>
            <a:endParaRPr lang="it-IT" sz="1400" dirty="0"/>
          </a:p>
        </p:txBody>
      </p:sp>
      <p:sp>
        <p:nvSpPr>
          <p:cNvPr id="4" name="Date Placeholder 3">
            <a:extLst>
              <a:ext uri="{FF2B5EF4-FFF2-40B4-BE49-F238E27FC236}">
                <a16:creationId xmlns:a16="http://schemas.microsoft.com/office/drawing/2014/main" id="{F97D5849-948A-1D28-991D-3A82F5378462}"/>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839D9C1A-C1D2-1612-FB41-850B9A209BDC}"/>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318C3054-3B9A-DB9D-F18C-C7B927A09364}"/>
              </a:ext>
            </a:extLst>
          </p:cNvPr>
          <p:cNvSpPr>
            <a:spLocks noGrp="1"/>
          </p:cNvSpPr>
          <p:nvPr>
            <p:ph type="sldNum" sz="quarter" idx="12"/>
          </p:nvPr>
        </p:nvSpPr>
        <p:spPr/>
        <p:txBody>
          <a:bodyPr/>
          <a:lstStyle/>
          <a:p>
            <a:fld id="{2E85A994-D622-47C4-BBB7-EA543E9BA793}" type="slidenum">
              <a:rPr lang="en-GB" smtClean="0"/>
              <a:pPr/>
              <a:t>11</a:t>
            </a:fld>
            <a:endParaRPr lang="en-GB" dirty="0"/>
          </a:p>
        </p:txBody>
      </p:sp>
      <p:sp>
        <p:nvSpPr>
          <p:cNvPr id="7" name="Content Placeholder 2">
            <a:extLst>
              <a:ext uri="{FF2B5EF4-FFF2-40B4-BE49-F238E27FC236}">
                <a16:creationId xmlns:a16="http://schemas.microsoft.com/office/drawing/2014/main" id="{54856500-F5D0-C1E9-0C85-CAB32D2B81BE}"/>
              </a:ext>
            </a:extLst>
          </p:cNvPr>
          <p:cNvSpPr txBox="1">
            <a:spLocks/>
          </p:cNvSpPr>
          <p:nvPr/>
        </p:nvSpPr>
        <p:spPr>
          <a:xfrm>
            <a:off x="651643" y="1487415"/>
            <a:ext cx="5122434" cy="3372261"/>
          </a:xfrm>
          <a:prstGeom prst="rect">
            <a:avLst/>
          </a:prstGeom>
          <a:solidFill>
            <a:srgbClr val="D8EDCF"/>
          </a:solidFill>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it-IT" sz="1400" dirty="0"/>
              <a:t>Costituisce azienda soltanto il complesso dei beni organizzato per l'esercizio di una specifica e ben individuata impresa, non di una qualsiasi possibile impresa astrattamente ipotizzabile, e, se è vero che per la configurabilità dell'azienda non è necessario che l'impresa sia in atto, nondimeno occorre che ne siano percepibili i potenziali elementi di identificazione, ed, in specie, il settore commerciale in cui quell'impresa opera od opererà, così come, se si può ammettere che i beni in tal modo organizzati siano poi utilizzabili dal cessionario dell'azienda (o di un suo ramo) per attività imprenditoriali anche diverse da quelle specificamente esercitate dal cedente, è pur sempre indispensabile che quel vincolo di organizzazione teleologica sussista. </a:t>
            </a:r>
          </a:p>
          <a:p>
            <a:endParaRPr lang="it-IT" sz="1400" dirty="0"/>
          </a:p>
        </p:txBody>
      </p:sp>
    </p:spTree>
    <p:extLst>
      <p:ext uri="{BB962C8B-B14F-4D97-AF65-F5344CB8AC3E}">
        <p14:creationId xmlns:p14="http://schemas.microsoft.com/office/powerpoint/2010/main" val="274156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7B9F2-B453-049A-2DF7-206CD22DEE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DE038-2559-6209-98CE-7E0D5935B0A9}"/>
              </a:ext>
            </a:extLst>
          </p:cNvPr>
          <p:cNvSpPr>
            <a:spLocks noGrp="1"/>
          </p:cNvSpPr>
          <p:nvPr>
            <p:ph type="title"/>
          </p:nvPr>
        </p:nvSpPr>
        <p:spPr/>
        <p:txBody>
          <a:bodyPr/>
          <a:lstStyle/>
          <a:p>
            <a:r>
              <a:rPr lang="it-IT" dirty="0"/>
              <a:t>Flotta di aerei – qualificazione del ramo d’azienda</a:t>
            </a:r>
          </a:p>
        </p:txBody>
      </p:sp>
      <p:sp>
        <p:nvSpPr>
          <p:cNvPr id="4" name="Date Placeholder 3">
            <a:extLst>
              <a:ext uri="{FF2B5EF4-FFF2-40B4-BE49-F238E27FC236}">
                <a16:creationId xmlns:a16="http://schemas.microsoft.com/office/drawing/2014/main" id="{0F5FDD1F-C9E0-314A-D734-439463F15B1A}"/>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7424EFB4-BE7B-EC45-6E56-73F8EAB261BD}"/>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D8726F0A-DC05-1B1F-93A7-440CE1D956B3}"/>
              </a:ext>
            </a:extLst>
          </p:cNvPr>
          <p:cNvSpPr>
            <a:spLocks noGrp="1"/>
          </p:cNvSpPr>
          <p:nvPr>
            <p:ph type="sldNum" sz="quarter" idx="12"/>
          </p:nvPr>
        </p:nvSpPr>
        <p:spPr/>
        <p:txBody>
          <a:bodyPr/>
          <a:lstStyle/>
          <a:p>
            <a:fld id="{2E85A994-D622-47C4-BBB7-EA543E9BA793}" type="slidenum">
              <a:rPr lang="en-GB" smtClean="0"/>
              <a:pPr/>
              <a:t>12</a:t>
            </a:fld>
            <a:endParaRPr lang="en-GB" dirty="0"/>
          </a:p>
        </p:txBody>
      </p:sp>
      <p:grpSp>
        <p:nvGrpSpPr>
          <p:cNvPr id="8" name="Group 7">
            <a:extLst>
              <a:ext uri="{FF2B5EF4-FFF2-40B4-BE49-F238E27FC236}">
                <a16:creationId xmlns:a16="http://schemas.microsoft.com/office/drawing/2014/main" id="{46070592-DD60-5DDA-FC11-6F36B4197EF7}"/>
              </a:ext>
            </a:extLst>
          </p:cNvPr>
          <p:cNvGrpSpPr/>
          <p:nvPr/>
        </p:nvGrpSpPr>
        <p:grpSpPr>
          <a:xfrm>
            <a:off x="421240" y="1508490"/>
            <a:ext cx="11396684" cy="4918352"/>
            <a:chOff x="421240" y="1508490"/>
            <a:chExt cx="11396684" cy="4918352"/>
          </a:xfrm>
        </p:grpSpPr>
        <p:sp>
          <p:nvSpPr>
            <p:cNvPr id="9" name="Straight Connector 8">
              <a:extLst>
                <a:ext uri="{FF2B5EF4-FFF2-40B4-BE49-F238E27FC236}">
                  <a16:creationId xmlns:a16="http://schemas.microsoft.com/office/drawing/2014/main" id="{A5598B2C-651F-959E-B081-089D46980974}"/>
                </a:ext>
              </a:extLst>
            </p:cNvPr>
            <p:cNvSpPr/>
            <p:nvPr/>
          </p:nvSpPr>
          <p:spPr>
            <a:xfrm>
              <a:off x="421240" y="1508490"/>
              <a:ext cx="11311847" cy="0"/>
            </a:xfrm>
            <a:prstGeom prst="line">
              <a:avLst/>
            </a:prstGeom>
          </p:spPr>
          <p:style>
            <a:lnRef idx="1">
              <a:schemeClr val="accen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a:lstStyle/>
            <a:p>
              <a:endParaRPr lang="it-IT"/>
            </a:p>
          </p:txBody>
        </p:sp>
        <p:sp>
          <p:nvSpPr>
            <p:cNvPr id="10" name="Freeform: Shape 9">
              <a:extLst>
                <a:ext uri="{FF2B5EF4-FFF2-40B4-BE49-F238E27FC236}">
                  <a16:creationId xmlns:a16="http://schemas.microsoft.com/office/drawing/2014/main" id="{88F549C9-D828-4A25-E7FB-CB75D5AF3340}"/>
                </a:ext>
              </a:extLst>
            </p:cNvPr>
            <p:cNvSpPr/>
            <p:nvPr/>
          </p:nvSpPr>
          <p:spPr>
            <a:xfrm>
              <a:off x="421240" y="1508490"/>
              <a:ext cx="2262369" cy="4592114"/>
            </a:xfrm>
            <a:custGeom>
              <a:avLst/>
              <a:gdLst>
                <a:gd name="csX0" fmla="*/ 0 w 2262369"/>
                <a:gd name="csY0" fmla="*/ 0 h 4592114"/>
                <a:gd name="csX1" fmla="*/ 2262369 w 2262369"/>
                <a:gd name="csY1" fmla="*/ 0 h 4592114"/>
                <a:gd name="csX2" fmla="*/ 2262369 w 2262369"/>
                <a:gd name="csY2" fmla="*/ 4592114 h 4592114"/>
                <a:gd name="csX3" fmla="*/ 0 w 2262369"/>
                <a:gd name="csY3" fmla="*/ 4592114 h 4592114"/>
                <a:gd name="csX4" fmla="*/ 0 w 2262369"/>
                <a:gd name="csY4" fmla="*/ 0 h 4592114"/>
              </a:gdLst>
              <a:ahLst/>
              <a:cxnLst>
                <a:cxn ang="0">
                  <a:pos x="csX0" y="csY0"/>
                </a:cxn>
                <a:cxn ang="0">
                  <a:pos x="csX1" y="csY1"/>
                </a:cxn>
                <a:cxn ang="0">
                  <a:pos x="csX2" y="csY2"/>
                </a:cxn>
                <a:cxn ang="0">
                  <a:pos x="csX3" y="csY3"/>
                </a:cxn>
                <a:cxn ang="0">
                  <a:pos x="csX4" y="csY4"/>
                </a:cxn>
              </a:cxnLst>
              <a:rect l="l" t="t" r="r" b="b"/>
              <a:pathLst>
                <a:path w="2262369" h="4592114">
                  <a:moveTo>
                    <a:pt x="0" y="0"/>
                  </a:moveTo>
                  <a:lnTo>
                    <a:pt x="2262369" y="0"/>
                  </a:lnTo>
                  <a:lnTo>
                    <a:pt x="2262369" y="4592114"/>
                  </a:lnTo>
                  <a:lnTo>
                    <a:pt x="0" y="45921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it-IT" sz="2400" kern="1200" dirty="0"/>
                <a:t>Flotta di aerei – Una flotta non costituisce di per sé un’azienda – casi Alitalia</a:t>
              </a:r>
            </a:p>
          </p:txBody>
        </p:sp>
        <p:sp>
          <p:nvSpPr>
            <p:cNvPr id="11" name="Freeform: Shape 10">
              <a:extLst>
                <a:ext uri="{FF2B5EF4-FFF2-40B4-BE49-F238E27FC236}">
                  <a16:creationId xmlns:a16="http://schemas.microsoft.com/office/drawing/2014/main" id="{C8661E45-6DC2-B43C-02C3-2DDFD025AAAC}"/>
                </a:ext>
              </a:extLst>
            </p:cNvPr>
            <p:cNvSpPr/>
            <p:nvPr/>
          </p:nvSpPr>
          <p:spPr>
            <a:xfrm>
              <a:off x="2853287" y="1551765"/>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b="1" kern="1200" dirty="0">
                  <a:latin typeface="Arial" panose="020B0604020202020204" pitchFamily="34" charset="0"/>
                  <a:cs typeface="Arial" panose="020B0604020202020204" pitchFamily="34" charset="0"/>
                </a:rPr>
                <a:t>Esito prevalente: Negativo</a:t>
              </a:r>
              <a:r>
                <a:rPr lang="it-IT" sz="1400" kern="1200" dirty="0">
                  <a:latin typeface="Arial" panose="020B0604020202020204" pitchFamily="34" charset="0"/>
                  <a:cs typeface="Arial" panose="020B0604020202020204" pitchFamily="34" charset="0"/>
                </a:rPr>
                <a:t>. La vendita o cessione di una flotta di aeromobili, presa isolatamente, non è qualificata come trasferimento di azienda o di ramo d’azienda. </a:t>
              </a:r>
            </a:p>
          </p:txBody>
        </p:sp>
        <p:sp>
          <p:nvSpPr>
            <p:cNvPr id="12" name="Straight Connector 11">
              <a:extLst>
                <a:ext uri="{FF2B5EF4-FFF2-40B4-BE49-F238E27FC236}">
                  <a16:creationId xmlns:a16="http://schemas.microsoft.com/office/drawing/2014/main" id="{502E5A3F-CCAA-1D7C-56FB-EE08C1687F64}"/>
                </a:ext>
              </a:extLst>
            </p:cNvPr>
            <p:cNvSpPr/>
            <p:nvPr/>
          </p:nvSpPr>
          <p:spPr>
            <a:xfrm>
              <a:off x="2702097" y="2098772"/>
              <a:ext cx="9030989"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3" name="Freeform: Shape 12">
              <a:extLst>
                <a:ext uri="{FF2B5EF4-FFF2-40B4-BE49-F238E27FC236}">
                  <a16:creationId xmlns:a16="http://schemas.microsoft.com/office/drawing/2014/main" id="{90C370AE-6B8A-E3EE-18A1-3C97D74AA80B}"/>
                </a:ext>
              </a:extLst>
            </p:cNvPr>
            <p:cNvSpPr/>
            <p:nvPr/>
          </p:nvSpPr>
          <p:spPr>
            <a:xfrm>
              <a:off x="2853287" y="2098772"/>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I giudici hanno ritenuto che una pluralità di beni strumentali (gli aerei), pur economicamente rilevanti, non integri un’entità economica autonoma se non è presente una struttura organizzativa e funzionale che le consenta di operare come impresa. </a:t>
              </a:r>
            </a:p>
          </p:txBody>
        </p:sp>
        <p:sp>
          <p:nvSpPr>
            <p:cNvPr id="14" name="Straight Connector 13">
              <a:extLst>
                <a:ext uri="{FF2B5EF4-FFF2-40B4-BE49-F238E27FC236}">
                  <a16:creationId xmlns:a16="http://schemas.microsoft.com/office/drawing/2014/main" id="{09AD1F74-445E-B74F-3540-42FB98297031}"/>
                </a:ext>
              </a:extLst>
            </p:cNvPr>
            <p:cNvSpPr/>
            <p:nvPr/>
          </p:nvSpPr>
          <p:spPr>
            <a:xfrm>
              <a:off x="2749960" y="2812464"/>
              <a:ext cx="9049477"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5" name="Freeform: Shape 14">
              <a:extLst>
                <a:ext uri="{FF2B5EF4-FFF2-40B4-BE49-F238E27FC236}">
                  <a16:creationId xmlns:a16="http://schemas.microsoft.com/office/drawing/2014/main" id="{51DD90ED-73C6-3A0D-A30B-D6E3902AD560}"/>
                </a:ext>
              </a:extLst>
            </p:cNvPr>
            <p:cNvSpPr/>
            <p:nvPr/>
          </p:nvSpPr>
          <p:spPr>
            <a:xfrm>
              <a:off x="2853287" y="2804965"/>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Criteri decisivi: La giurisprudenza ha enfatizzato il concetto di “autonomia funzionale preesistente” del complesso ceduto. Per aversi un ramo d’azienda, il complesso di beni trasferiti deve già funzionare come unità produttiva autonoma prima della cessione, essendo idoneo a svolgere la sua attività specifica. Nel settore aereo, ciò richiede ben più che la proprietà di velivoli: servono certificazioni operative (es. licenza di vettore/COA), personale abilitato (equipaggi, manutentori), contratti e know-how gestionale, infrastrutture operative, ecc.. </a:t>
              </a:r>
            </a:p>
          </p:txBody>
        </p:sp>
        <p:sp>
          <p:nvSpPr>
            <p:cNvPr id="16" name="Straight Connector 15">
              <a:extLst>
                <a:ext uri="{FF2B5EF4-FFF2-40B4-BE49-F238E27FC236}">
                  <a16:creationId xmlns:a16="http://schemas.microsoft.com/office/drawing/2014/main" id="{429AAED6-CB6A-C4A3-0D8D-B1D4E31FD674}"/>
                </a:ext>
              </a:extLst>
            </p:cNvPr>
            <p:cNvSpPr/>
            <p:nvPr/>
          </p:nvSpPr>
          <p:spPr>
            <a:xfrm>
              <a:off x="2737634" y="4098456"/>
              <a:ext cx="9039206" cy="65843"/>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7" name="Freeform: Shape 16">
              <a:extLst>
                <a:ext uri="{FF2B5EF4-FFF2-40B4-BE49-F238E27FC236}">
                  <a16:creationId xmlns:a16="http://schemas.microsoft.com/office/drawing/2014/main" id="{797F4AC8-F616-A1F8-C15D-AE3338749088}"/>
                </a:ext>
              </a:extLst>
            </p:cNvPr>
            <p:cNvSpPr/>
            <p:nvPr/>
          </p:nvSpPr>
          <p:spPr>
            <a:xfrm>
              <a:off x="2853287" y="4223979"/>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Pronunce di riferimento: La Corte di Cassazione (Sez. Lav.) ha ribadito questi principi in casi riguardanti cessioni di asset di compagnie aeree in crisi. Ad esempio, l’</a:t>
              </a:r>
              <a:r>
                <a:rPr lang="it-IT" sz="1400" kern="1200" dirty="0" err="1">
                  <a:latin typeface="Arial" panose="020B0604020202020204" pitchFamily="34" charset="0"/>
                  <a:cs typeface="Arial" panose="020B0604020202020204" pitchFamily="34" charset="0"/>
                </a:rPr>
                <a:t>ord</a:t>
              </a:r>
              <a:r>
                <a:rPr lang="it-IT" sz="1400" kern="1200" dirty="0">
                  <a:latin typeface="Arial" panose="020B0604020202020204" pitchFamily="34" charset="0"/>
                  <a:cs typeface="Arial" panose="020B0604020202020204" pitchFamily="34" charset="0"/>
                </a:rPr>
                <a:t>. n. 24475/2024 (caso ex Alitalia) ha escluso la fattispecie del trasferimento di ramo d’azienda nel passaggio di parte della flotta a una nuova società, rilevando che i beni trasferiti difettavano di autonomia funzionale: la nuova compagnia ha dovuto procurarsi </a:t>
              </a:r>
              <a:r>
                <a:rPr lang="it-IT" sz="1400" i="1" kern="1200" dirty="0">
                  <a:latin typeface="Arial" panose="020B0604020202020204" pitchFamily="34" charset="0"/>
                  <a:cs typeface="Arial" panose="020B0604020202020204" pitchFamily="34" charset="0"/>
                </a:rPr>
                <a:t>ex novo</a:t>
              </a:r>
              <a:r>
                <a:rPr lang="it-IT" sz="1400" kern="1200" dirty="0">
                  <a:latin typeface="Arial" panose="020B0604020202020204" pitchFamily="34" charset="0"/>
                  <a:cs typeface="Arial" panose="020B0604020202020204" pitchFamily="34" charset="0"/>
                </a:rPr>
                <a:t> licenze di esercizio (COA), sistemi informatici e personale, a riprova che gli aeromobili e gli slot ceduti non costituivano un’attività imprenditoriale auto-sufficiente. </a:t>
              </a:r>
            </a:p>
          </p:txBody>
        </p:sp>
        <p:sp>
          <p:nvSpPr>
            <p:cNvPr id="18" name="Straight Connector 17">
              <a:extLst>
                <a:ext uri="{FF2B5EF4-FFF2-40B4-BE49-F238E27FC236}">
                  <a16:creationId xmlns:a16="http://schemas.microsoft.com/office/drawing/2014/main" id="{235DE6CE-F42F-D281-EE03-8C919834CE7D}"/>
                </a:ext>
              </a:extLst>
            </p:cNvPr>
            <p:cNvSpPr/>
            <p:nvPr/>
          </p:nvSpPr>
          <p:spPr>
            <a:xfrm>
              <a:off x="2768447" y="5506657"/>
              <a:ext cx="9049477"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dirty="0"/>
            </a:p>
          </p:txBody>
        </p:sp>
        <p:sp>
          <p:nvSpPr>
            <p:cNvPr id="19" name="Freeform: Shape 18">
              <a:extLst>
                <a:ext uri="{FF2B5EF4-FFF2-40B4-BE49-F238E27FC236}">
                  <a16:creationId xmlns:a16="http://schemas.microsoft.com/office/drawing/2014/main" id="{4AB70271-3AB0-9897-7C7A-1B608F66B3B4}"/>
                </a:ext>
              </a:extLst>
            </p:cNvPr>
            <p:cNvSpPr/>
            <p:nvPr/>
          </p:nvSpPr>
          <p:spPr>
            <a:xfrm>
              <a:off x="2853287" y="5561337"/>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Anche pronunce di merito, come </a:t>
              </a:r>
              <a:r>
                <a:rPr lang="it-IT" sz="1400" kern="1200" dirty="0" err="1">
                  <a:latin typeface="Arial" panose="020B0604020202020204" pitchFamily="34" charset="0"/>
                  <a:cs typeface="Arial" panose="020B0604020202020204" pitchFamily="34" charset="0"/>
                </a:rPr>
                <a:t>Trib</a:t>
              </a:r>
              <a:r>
                <a:rPr lang="it-IT" sz="1400" kern="1200" dirty="0">
                  <a:latin typeface="Arial" panose="020B0604020202020204" pitchFamily="34" charset="0"/>
                  <a:cs typeface="Arial" panose="020B0604020202020204" pitchFamily="34" charset="0"/>
                </a:rPr>
                <a:t>. Roma 14 gennaio 2026 n. 322, hanno negato la qualifica di ramo d’azienda alla mera flotta di aerei e slot aeroportuali, sottolineando l’assenza di organizzazione preesistente e la natura liquidatoria della cessione (nell’ambito della procedura di A.S.). </a:t>
              </a:r>
            </a:p>
          </p:txBody>
        </p:sp>
        <p:sp>
          <p:nvSpPr>
            <p:cNvPr id="20" name="Straight Connector 19">
              <a:extLst>
                <a:ext uri="{FF2B5EF4-FFF2-40B4-BE49-F238E27FC236}">
                  <a16:creationId xmlns:a16="http://schemas.microsoft.com/office/drawing/2014/main" id="{B5D973F3-CC34-25B5-E018-57CB75F7442B}"/>
                </a:ext>
              </a:extLst>
            </p:cNvPr>
            <p:cNvSpPr/>
            <p:nvPr/>
          </p:nvSpPr>
          <p:spPr>
            <a:xfrm>
              <a:off x="2768447" y="6319808"/>
              <a:ext cx="9049477"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grpSp>
    </p:spTree>
    <p:extLst>
      <p:ext uri="{BB962C8B-B14F-4D97-AF65-F5344CB8AC3E}">
        <p14:creationId xmlns:p14="http://schemas.microsoft.com/office/powerpoint/2010/main" val="229465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620E9-0303-F635-FE79-9A22AF37EC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C8B92-DA0D-3E28-0072-5CA1A367AA5E}"/>
              </a:ext>
            </a:extLst>
          </p:cNvPr>
          <p:cNvSpPr>
            <a:spLocks noGrp="1"/>
          </p:cNvSpPr>
          <p:nvPr>
            <p:ph type="title"/>
          </p:nvPr>
        </p:nvSpPr>
        <p:spPr/>
        <p:txBody>
          <a:bodyPr/>
          <a:lstStyle/>
          <a:p>
            <a:r>
              <a:rPr lang="it-IT" dirty="0"/>
              <a:t>Testata giornalistica</a:t>
            </a:r>
          </a:p>
        </p:txBody>
      </p:sp>
      <p:sp>
        <p:nvSpPr>
          <p:cNvPr id="4" name="Date Placeholder 3">
            <a:extLst>
              <a:ext uri="{FF2B5EF4-FFF2-40B4-BE49-F238E27FC236}">
                <a16:creationId xmlns:a16="http://schemas.microsoft.com/office/drawing/2014/main" id="{E07A832E-AD03-F88B-163E-5B0C3D9503CD}"/>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479EB793-6BD6-6599-47AF-971055D6C150}"/>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1B829B5D-96D3-BF33-244D-3AD4F96659E9}"/>
              </a:ext>
            </a:extLst>
          </p:cNvPr>
          <p:cNvSpPr>
            <a:spLocks noGrp="1"/>
          </p:cNvSpPr>
          <p:nvPr>
            <p:ph type="sldNum" sz="quarter" idx="12"/>
          </p:nvPr>
        </p:nvSpPr>
        <p:spPr/>
        <p:txBody>
          <a:bodyPr/>
          <a:lstStyle/>
          <a:p>
            <a:fld id="{2E85A994-D622-47C4-BBB7-EA543E9BA793}" type="slidenum">
              <a:rPr lang="en-GB" smtClean="0"/>
              <a:pPr/>
              <a:t>13</a:t>
            </a:fld>
            <a:endParaRPr lang="en-GB" dirty="0"/>
          </a:p>
        </p:txBody>
      </p:sp>
      <p:sp>
        <p:nvSpPr>
          <p:cNvPr id="9" name="Freeform: Shape 8">
            <a:extLst>
              <a:ext uri="{FF2B5EF4-FFF2-40B4-BE49-F238E27FC236}">
                <a16:creationId xmlns:a16="http://schemas.microsoft.com/office/drawing/2014/main" id="{6C02C6E2-5CB5-2241-1B41-CB533EE1ADAE}"/>
              </a:ext>
            </a:extLst>
          </p:cNvPr>
          <p:cNvSpPr/>
          <p:nvPr/>
        </p:nvSpPr>
        <p:spPr>
          <a:xfrm>
            <a:off x="421240" y="1508490"/>
            <a:ext cx="2262369" cy="4592114"/>
          </a:xfrm>
          <a:custGeom>
            <a:avLst/>
            <a:gdLst>
              <a:gd name="csX0" fmla="*/ 0 w 2262369"/>
              <a:gd name="csY0" fmla="*/ 0 h 4592114"/>
              <a:gd name="csX1" fmla="*/ 2262369 w 2262369"/>
              <a:gd name="csY1" fmla="*/ 0 h 4592114"/>
              <a:gd name="csX2" fmla="*/ 2262369 w 2262369"/>
              <a:gd name="csY2" fmla="*/ 4592114 h 4592114"/>
              <a:gd name="csX3" fmla="*/ 0 w 2262369"/>
              <a:gd name="csY3" fmla="*/ 4592114 h 4592114"/>
              <a:gd name="csX4" fmla="*/ 0 w 2262369"/>
              <a:gd name="csY4" fmla="*/ 0 h 4592114"/>
            </a:gdLst>
            <a:ahLst/>
            <a:cxnLst>
              <a:cxn ang="0">
                <a:pos x="csX0" y="csY0"/>
              </a:cxn>
              <a:cxn ang="0">
                <a:pos x="csX1" y="csY1"/>
              </a:cxn>
              <a:cxn ang="0">
                <a:pos x="csX2" y="csY2"/>
              </a:cxn>
              <a:cxn ang="0">
                <a:pos x="csX3" y="csY3"/>
              </a:cxn>
              <a:cxn ang="0">
                <a:pos x="csX4" y="csY4"/>
              </a:cxn>
            </a:cxnLst>
            <a:rect l="l" t="t" r="r" b="b"/>
            <a:pathLst>
              <a:path w="2262369" h="4592114">
                <a:moveTo>
                  <a:pt x="0" y="0"/>
                </a:moveTo>
                <a:lnTo>
                  <a:pt x="2262369" y="0"/>
                </a:lnTo>
                <a:lnTo>
                  <a:pt x="2262369" y="4592114"/>
                </a:lnTo>
                <a:lnTo>
                  <a:pt x="0" y="45921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9540" tIns="129540" rIns="129540" bIns="129540" numCol="1" spcCol="1270" anchor="t" anchorCtr="0">
            <a:noAutofit/>
          </a:bodyPr>
          <a:lstStyle/>
          <a:p>
            <a:pPr>
              <a:buSzPct val="100000"/>
            </a:pPr>
            <a:r>
              <a:rPr lang="it-IT" sz="2000" dirty="0">
                <a:latin typeface="Arial" panose="020B0604020202020204" pitchFamily="34" charset="0"/>
                <a:cs typeface="Arial" panose="020B0604020202020204" pitchFamily="34" charset="0"/>
              </a:rPr>
              <a:t>Testata giornalistica – La sola “testata” (intestazione della testata/periodico) non è di per sé un’azienda</a:t>
            </a:r>
            <a:endParaRPr lang="it-IT" sz="1400" dirty="0">
              <a:latin typeface="Arial" panose="020B0604020202020204" pitchFamily="34" charset="0"/>
              <a:cs typeface="Arial" panose="020B0604020202020204" pitchFamily="34" charset="0"/>
            </a:endParaRPr>
          </a:p>
        </p:txBody>
      </p:sp>
      <p:sp>
        <p:nvSpPr>
          <p:cNvPr id="10" name="Freeform: Shape 9">
            <a:extLst>
              <a:ext uri="{FF2B5EF4-FFF2-40B4-BE49-F238E27FC236}">
                <a16:creationId xmlns:a16="http://schemas.microsoft.com/office/drawing/2014/main" id="{E2F31F7B-9580-21FD-A9B9-02AD912C8D8D}"/>
              </a:ext>
            </a:extLst>
          </p:cNvPr>
          <p:cNvSpPr/>
          <p:nvPr/>
        </p:nvSpPr>
        <p:spPr>
          <a:xfrm>
            <a:off x="2853287" y="1551765"/>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b="1" kern="1200" dirty="0">
                <a:latin typeface="Arial" panose="020B0604020202020204" pitchFamily="34" charset="0"/>
                <a:cs typeface="Arial" panose="020B0604020202020204" pitchFamily="34" charset="0"/>
              </a:rPr>
              <a:t>Esito prevalente: Negativo. </a:t>
            </a:r>
          </a:p>
        </p:txBody>
      </p:sp>
      <p:sp>
        <p:nvSpPr>
          <p:cNvPr id="11" name="Straight Connector 10">
            <a:extLst>
              <a:ext uri="{FF2B5EF4-FFF2-40B4-BE49-F238E27FC236}">
                <a16:creationId xmlns:a16="http://schemas.microsoft.com/office/drawing/2014/main" id="{F9CFED0A-00A4-EB49-DACE-2AD9C0659C68}"/>
              </a:ext>
            </a:extLst>
          </p:cNvPr>
          <p:cNvSpPr/>
          <p:nvPr/>
        </p:nvSpPr>
        <p:spPr>
          <a:xfrm>
            <a:off x="2743193" y="1872740"/>
            <a:ext cx="9030989"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2" name="Freeform: Shape 11">
            <a:extLst>
              <a:ext uri="{FF2B5EF4-FFF2-40B4-BE49-F238E27FC236}">
                <a16:creationId xmlns:a16="http://schemas.microsoft.com/office/drawing/2014/main" id="{788532E1-A481-B35F-4DDB-780B9EF434A5}"/>
              </a:ext>
            </a:extLst>
          </p:cNvPr>
          <p:cNvSpPr/>
          <p:nvPr/>
        </p:nvSpPr>
        <p:spPr>
          <a:xfrm>
            <a:off x="2817337" y="1917482"/>
            <a:ext cx="8879799" cy="664634"/>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La cessione di una testata giornalistica isolata – intesa come il titolo/nome della pubblicazione e gli eventuali diritti ad essa connessi – non viene considerata cessione di azienda, ma trasferimento di singoli beni immateriali (assimilabile alla cessione di un marchio o di un bene intellettuale). </a:t>
            </a:r>
          </a:p>
        </p:txBody>
      </p:sp>
      <p:sp>
        <p:nvSpPr>
          <p:cNvPr id="13" name="Straight Connector 12">
            <a:extLst>
              <a:ext uri="{FF2B5EF4-FFF2-40B4-BE49-F238E27FC236}">
                <a16:creationId xmlns:a16="http://schemas.microsoft.com/office/drawing/2014/main" id="{5FBE91D8-210A-6DEA-7050-15F40D589414}"/>
              </a:ext>
            </a:extLst>
          </p:cNvPr>
          <p:cNvSpPr/>
          <p:nvPr/>
        </p:nvSpPr>
        <p:spPr>
          <a:xfrm>
            <a:off x="2768446" y="2617499"/>
            <a:ext cx="9049477"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4" name="Freeform: Shape 13">
            <a:extLst>
              <a:ext uri="{FF2B5EF4-FFF2-40B4-BE49-F238E27FC236}">
                <a16:creationId xmlns:a16="http://schemas.microsoft.com/office/drawing/2014/main" id="{0DEE4F36-D34B-4F8C-6266-95981790331C}"/>
              </a:ext>
            </a:extLst>
          </p:cNvPr>
          <p:cNvSpPr/>
          <p:nvPr/>
        </p:nvSpPr>
        <p:spPr>
          <a:xfrm>
            <a:off x="2777691" y="2617499"/>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Criteri decisivi: I giudici hanno verificato se, oltre al nome della testata (e relativi beni immateriali come avviamento, archivio, logo ecc.), venisse trasferito l’insieme organizzato di mezzi e risorse umane necessario alla pubblicazione della testata – ad esempio la redazione (giornalisti e personale amministrativo), i contratti pubblicitari, le infrastrutture tipografiche o digitali, la rete distributiva, etc. In assenza di questi elementi organizzativi, la testata rimane un singolo bene immateriale (un segno distintivo, assimilabile al marchio) e la sua cessione non comporta il passaggio di un’attività autonoma. La capacità di continuare l’impresa editoriale con i soli beni ceduti è risultata il punto focale: se il cessionario per far uscire la testata deve organizzare ex novo redazione, tipografia, rapporti contrattuali, significa che non ha acquisito un’azienda funzionante, ma solo elementi dell’avviamento da inserire nella propria struttura. </a:t>
            </a:r>
          </a:p>
        </p:txBody>
      </p:sp>
      <p:sp>
        <p:nvSpPr>
          <p:cNvPr id="15" name="Straight Connector 14">
            <a:extLst>
              <a:ext uri="{FF2B5EF4-FFF2-40B4-BE49-F238E27FC236}">
                <a16:creationId xmlns:a16="http://schemas.microsoft.com/office/drawing/2014/main" id="{3D36B6D5-67FD-64EE-AE31-88B57296697E}"/>
              </a:ext>
            </a:extLst>
          </p:cNvPr>
          <p:cNvSpPr/>
          <p:nvPr/>
        </p:nvSpPr>
        <p:spPr>
          <a:xfrm>
            <a:off x="2778717" y="4433524"/>
            <a:ext cx="9039206" cy="65843"/>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7" name="Straight Connector 16">
            <a:extLst>
              <a:ext uri="{FF2B5EF4-FFF2-40B4-BE49-F238E27FC236}">
                <a16:creationId xmlns:a16="http://schemas.microsoft.com/office/drawing/2014/main" id="{59A556D1-95C0-1AF4-DBC2-81B15EAB2148}"/>
              </a:ext>
            </a:extLst>
          </p:cNvPr>
          <p:cNvSpPr/>
          <p:nvPr/>
        </p:nvSpPr>
        <p:spPr>
          <a:xfrm>
            <a:off x="2768446" y="4938295"/>
            <a:ext cx="9049477"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dirty="0"/>
          </a:p>
        </p:txBody>
      </p:sp>
      <p:sp>
        <p:nvSpPr>
          <p:cNvPr id="19" name="Straight Connector 18">
            <a:extLst>
              <a:ext uri="{FF2B5EF4-FFF2-40B4-BE49-F238E27FC236}">
                <a16:creationId xmlns:a16="http://schemas.microsoft.com/office/drawing/2014/main" id="{D222AB4D-0CC0-8991-1255-77707EBF1B9B}"/>
              </a:ext>
            </a:extLst>
          </p:cNvPr>
          <p:cNvSpPr/>
          <p:nvPr/>
        </p:nvSpPr>
        <p:spPr>
          <a:xfrm>
            <a:off x="2853287" y="5738987"/>
            <a:ext cx="9049477"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21" name="TextBox 20">
            <a:extLst>
              <a:ext uri="{FF2B5EF4-FFF2-40B4-BE49-F238E27FC236}">
                <a16:creationId xmlns:a16="http://schemas.microsoft.com/office/drawing/2014/main" id="{81D7AA24-77AF-25F2-CE3E-EDF6A492D928}"/>
              </a:ext>
            </a:extLst>
          </p:cNvPr>
          <p:cNvSpPr txBox="1"/>
          <p:nvPr/>
        </p:nvSpPr>
        <p:spPr>
          <a:xfrm>
            <a:off x="2777691" y="4412372"/>
            <a:ext cx="8955395" cy="523220"/>
          </a:xfrm>
          <a:prstGeom prst="rect">
            <a:avLst/>
          </a:prstGeom>
          <a:noFill/>
        </p:spPr>
        <p:txBody>
          <a:bodyPr wrap="square">
            <a:spAutoFit/>
          </a:bodyPr>
          <a:lstStyle/>
          <a:p>
            <a:pPr marL="0" lvl="2"/>
            <a:r>
              <a:rPr lang="it-IT" sz="1400" dirty="0">
                <a:latin typeface="Arial" panose="020B0604020202020204" pitchFamily="34" charset="0"/>
                <a:cs typeface="Arial" panose="020B0604020202020204" pitchFamily="34" charset="0"/>
              </a:rPr>
              <a:t>Pronunce di riferimento: La Corte di Cassazione (Sez. V </a:t>
            </a:r>
            <a:r>
              <a:rPr lang="it-IT" sz="1400" dirty="0" err="1">
                <a:latin typeface="Arial" panose="020B0604020202020204" pitchFamily="34" charset="0"/>
                <a:cs typeface="Arial" panose="020B0604020202020204" pitchFamily="34" charset="0"/>
              </a:rPr>
              <a:t>trib</a:t>
            </a:r>
            <a:r>
              <a:rPr lang="it-IT" sz="1400" dirty="0">
                <a:latin typeface="Arial" panose="020B0604020202020204" pitchFamily="34" charset="0"/>
                <a:cs typeface="Arial" panose="020B0604020202020204" pitchFamily="34" charset="0"/>
              </a:rPr>
              <a:t>.) n. 1102/2013 ha stabilito che la vendita di una testata giornalistica, accompagnata solo da beni materiali di minima entità, non configura cessione di azienda. </a:t>
            </a:r>
          </a:p>
        </p:txBody>
      </p:sp>
      <p:sp>
        <p:nvSpPr>
          <p:cNvPr id="22" name="Freeform: Shape 21">
            <a:extLst>
              <a:ext uri="{FF2B5EF4-FFF2-40B4-BE49-F238E27FC236}">
                <a16:creationId xmlns:a16="http://schemas.microsoft.com/office/drawing/2014/main" id="{84367869-A24D-F55B-0FFF-7356702BF94A}"/>
              </a:ext>
            </a:extLst>
          </p:cNvPr>
          <p:cNvSpPr/>
          <p:nvPr/>
        </p:nvSpPr>
        <p:spPr>
          <a:xfrm>
            <a:off x="2801911" y="4873482"/>
            <a:ext cx="8879799" cy="865505"/>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In quel caso concreto, un’azienda editoriale aveva ceduto la testata di una rivista insieme ad arredi e attrezzature marginali; la Cassazione ha ritenuto esatta la riqualificazione operata dall’Amministrazione finanziaria: non un trasferimento di azienda, ma cessione di singoli beni (materiali e immateriali) con applicazione dell’IVA su ciascuno. </a:t>
            </a:r>
          </a:p>
        </p:txBody>
      </p:sp>
      <p:sp>
        <p:nvSpPr>
          <p:cNvPr id="24" name="TextBox 23">
            <a:extLst>
              <a:ext uri="{FF2B5EF4-FFF2-40B4-BE49-F238E27FC236}">
                <a16:creationId xmlns:a16="http://schemas.microsoft.com/office/drawing/2014/main" id="{D1695D6F-C477-5DB1-C332-278A79BBD400}"/>
              </a:ext>
            </a:extLst>
          </p:cNvPr>
          <p:cNvSpPr txBox="1"/>
          <p:nvPr/>
        </p:nvSpPr>
        <p:spPr>
          <a:xfrm>
            <a:off x="1877602" y="5704399"/>
            <a:ext cx="10047706" cy="738664"/>
          </a:xfrm>
          <a:prstGeom prst="rect">
            <a:avLst/>
          </a:prstGeom>
          <a:noFill/>
        </p:spPr>
        <p:txBody>
          <a:bodyPr wrap="square">
            <a:spAutoFit/>
          </a:bodyPr>
          <a:lstStyle/>
          <a:p>
            <a:pPr lvl="2"/>
            <a:r>
              <a:rPr lang="it-IT" sz="1400" dirty="0">
                <a:latin typeface="Arial" panose="020B0604020202020204" pitchFamily="34" charset="0"/>
                <a:cs typeface="Arial" panose="020B0604020202020204" pitchFamily="34" charset="0"/>
              </a:rPr>
              <a:t>La </a:t>
            </a:r>
            <a:r>
              <a:rPr lang="it-IT" sz="1400" i="1" dirty="0">
                <a:latin typeface="Arial" panose="020B0604020202020204" pitchFamily="34" charset="0"/>
                <a:cs typeface="Arial" panose="020B0604020202020204" pitchFamily="34" charset="0"/>
              </a:rPr>
              <a:t>ratio </a:t>
            </a:r>
            <a:r>
              <a:rPr lang="it-IT" sz="1400" i="1" dirty="0" err="1">
                <a:latin typeface="Arial" panose="020B0604020202020204" pitchFamily="34" charset="0"/>
                <a:cs typeface="Arial" panose="020B0604020202020204" pitchFamily="34" charset="0"/>
              </a:rPr>
              <a:t>decidendi</a:t>
            </a:r>
            <a:r>
              <a:rPr lang="it-IT" sz="1400" i="1" dirty="0">
                <a:latin typeface="Arial" panose="020B0604020202020204" pitchFamily="34" charset="0"/>
                <a:cs typeface="Arial" panose="020B0604020202020204" pitchFamily="34" charset="0"/>
              </a:rPr>
              <a:t> </a:t>
            </a:r>
            <a:r>
              <a:rPr lang="it-IT" sz="1400" dirty="0">
                <a:latin typeface="Arial" panose="020B0604020202020204" pitchFamily="34" charset="0"/>
                <a:cs typeface="Arial" panose="020B0604020202020204" pitchFamily="34" charset="0"/>
              </a:rPr>
              <a:t>è che quel complesso di beni non possedeva un’autonoma capacità produttiva – la testata è solo una componente dell’azienda editoriale (un bene immateriale equiparabile al marchio) e da sola non è idonea a far proseguire l’attività di impresa editoriale in capo al cessionario.</a:t>
            </a:r>
          </a:p>
        </p:txBody>
      </p:sp>
    </p:spTree>
    <p:extLst>
      <p:ext uri="{BB962C8B-B14F-4D97-AF65-F5344CB8AC3E}">
        <p14:creationId xmlns:p14="http://schemas.microsoft.com/office/powerpoint/2010/main" val="1583099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C1F5E-0A65-0B50-90E8-E937FBF6DE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765B0-EE45-E6B4-1546-911A7CE3A1C3}"/>
              </a:ext>
            </a:extLst>
          </p:cNvPr>
          <p:cNvSpPr>
            <a:spLocks noGrp="1"/>
          </p:cNvSpPr>
          <p:nvPr>
            <p:ph type="title"/>
          </p:nvPr>
        </p:nvSpPr>
        <p:spPr/>
        <p:txBody>
          <a:bodyPr/>
          <a:lstStyle/>
          <a:p>
            <a:r>
              <a:rPr lang="it-IT" dirty="0"/>
              <a:t>Caso farmaceutico (Agenzia Entrate)</a:t>
            </a:r>
          </a:p>
        </p:txBody>
      </p:sp>
      <p:sp>
        <p:nvSpPr>
          <p:cNvPr id="4" name="Date Placeholder 3">
            <a:extLst>
              <a:ext uri="{FF2B5EF4-FFF2-40B4-BE49-F238E27FC236}">
                <a16:creationId xmlns:a16="http://schemas.microsoft.com/office/drawing/2014/main" id="{4B72FD0C-3DEF-BDBA-0F46-4B6CDA04D043}"/>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B7962058-A1ED-C628-A9CC-F37B057EBC95}"/>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D5315115-E2A2-5915-C9BB-5772DC1C5573}"/>
              </a:ext>
            </a:extLst>
          </p:cNvPr>
          <p:cNvSpPr>
            <a:spLocks noGrp="1"/>
          </p:cNvSpPr>
          <p:nvPr>
            <p:ph type="sldNum" sz="quarter" idx="12"/>
          </p:nvPr>
        </p:nvSpPr>
        <p:spPr/>
        <p:txBody>
          <a:bodyPr/>
          <a:lstStyle/>
          <a:p>
            <a:fld id="{2E85A994-D622-47C4-BBB7-EA543E9BA793}" type="slidenum">
              <a:rPr lang="en-GB" smtClean="0"/>
              <a:pPr/>
              <a:t>14</a:t>
            </a:fld>
            <a:endParaRPr lang="en-GB" dirty="0"/>
          </a:p>
        </p:txBody>
      </p:sp>
      <p:sp>
        <p:nvSpPr>
          <p:cNvPr id="9" name="Freeform: Shape 8">
            <a:extLst>
              <a:ext uri="{FF2B5EF4-FFF2-40B4-BE49-F238E27FC236}">
                <a16:creationId xmlns:a16="http://schemas.microsoft.com/office/drawing/2014/main" id="{C6F5E1CC-4469-F63B-63E7-6DEE540F51F6}"/>
              </a:ext>
            </a:extLst>
          </p:cNvPr>
          <p:cNvSpPr/>
          <p:nvPr/>
        </p:nvSpPr>
        <p:spPr>
          <a:xfrm>
            <a:off x="421240" y="1508490"/>
            <a:ext cx="2262369" cy="4592114"/>
          </a:xfrm>
          <a:custGeom>
            <a:avLst/>
            <a:gdLst>
              <a:gd name="csX0" fmla="*/ 0 w 2262369"/>
              <a:gd name="csY0" fmla="*/ 0 h 4592114"/>
              <a:gd name="csX1" fmla="*/ 2262369 w 2262369"/>
              <a:gd name="csY1" fmla="*/ 0 h 4592114"/>
              <a:gd name="csX2" fmla="*/ 2262369 w 2262369"/>
              <a:gd name="csY2" fmla="*/ 4592114 h 4592114"/>
              <a:gd name="csX3" fmla="*/ 0 w 2262369"/>
              <a:gd name="csY3" fmla="*/ 4592114 h 4592114"/>
              <a:gd name="csX4" fmla="*/ 0 w 2262369"/>
              <a:gd name="csY4" fmla="*/ 0 h 4592114"/>
            </a:gdLst>
            <a:ahLst/>
            <a:cxnLst>
              <a:cxn ang="0">
                <a:pos x="csX0" y="csY0"/>
              </a:cxn>
              <a:cxn ang="0">
                <a:pos x="csX1" y="csY1"/>
              </a:cxn>
              <a:cxn ang="0">
                <a:pos x="csX2" y="csY2"/>
              </a:cxn>
              <a:cxn ang="0">
                <a:pos x="csX3" y="csY3"/>
              </a:cxn>
              <a:cxn ang="0">
                <a:pos x="csX4" y="csY4"/>
              </a:cxn>
            </a:cxnLst>
            <a:rect l="l" t="t" r="r" b="b"/>
            <a:pathLst>
              <a:path w="2262369" h="4592114">
                <a:moveTo>
                  <a:pt x="0" y="0"/>
                </a:moveTo>
                <a:lnTo>
                  <a:pt x="2262369" y="0"/>
                </a:lnTo>
                <a:lnTo>
                  <a:pt x="2262369" y="4592114"/>
                </a:lnTo>
                <a:lnTo>
                  <a:pt x="0" y="45921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9540" tIns="129540" rIns="129540" bIns="129540" numCol="1" spcCol="1270" anchor="t" anchorCtr="0">
            <a:noAutofit/>
          </a:bodyPr>
          <a:lstStyle/>
          <a:p>
            <a:pPr>
              <a:buSzPct val="100000"/>
            </a:pPr>
            <a:r>
              <a:rPr lang="it-IT" sz="2000" dirty="0">
                <a:latin typeface="Arial" panose="020B0604020202020204" pitchFamily="34" charset="0"/>
                <a:cs typeface="Arial" panose="020B0604020202020204" pitchFamily="34" charset="0"/>
              </a:rPr>
              <a:t>Agenzia Entrate – Risposta a Interpello n. 151/2022 – Cessione di un prodotto farmaceutico (marchio, AIC, dossier) senza struttura: beni singoli vs ramo d’azienda</a:t>
            </a:r>
          </a:p>
        </p:txBody>
      </p:sp>
      <p:sp>
        <p:nvSpPr>
          <p:cNvPr id="12" name="Freeform: Shape 11">
            <a:extLst>
              <a:ext uri="{FF2B5EF4-FFF2-40B4-BE49-F238E27FC236}">
                <a16:creationId xmlns:a16="http://schemas.microsoft.com/office/drawing/2014/main" id="{966C7770-14E6-934C-9F0C-DF81FCAE5CE0}"/>
              </a:ext>
            </a:extLst>
          </p:cNvPr>
          <p:cNvSpPr/>
          <p:nvPr/>
        </p:nvSpPr>
        <p:spPr>
          <a:xfrm>
            <a:off x="2683609" y="1829283"/>
            <a:ext cx="8879799" cy="679058"/>
          </a:xfrm>
          <a:custGeom>
            <a:avLst/>
            <a:gdLst>
              <a:gd name="csX0" fmla="*/ 0 w 8879799"/>
              <a:gd name="csY0" fmla="*/ 0 h 865505"/>
              <a:gd name="csX1" fmla="*/ 8879799 w 8879799"/>
              <a:gd name="csY1" fmla="*/ 0 h 865505"/>
              <a:gd name="csX2" fmla="*/ 8879799 w 8879799"/>
              <a:gd name="csY2" fmla="*/ 865505 h 865505"/>
              <a:gd name="csX3" fmla="*/ 0 w 8879799"/>
              <a:gd name="csY3" fmla="*/ 865505 h 865505"/>
              <a:gd name="csX4" fmla="*/ 0 w 8879799"/>
              <a:gd name="csY4" fmla="*/ 0 h 865505"/>
            </a:gdLst>
            <a:ahLst/>
            <a:cxnLst>
              <a:cxn ang="0">
                <a:pos x="csX0" y="csY0"/>
              </a:cxn>
              <a:cxn ang="0">
                <a:pos x="csX1" y="csY1"/>
              </a:cxn>
              <a:cxn ang="0">
                <a:pos x="csX2" y="csY2"/>
              </a:cxn>
              <a:cxn ang="0">
                <a:pos x="csX3" y="csY3"/>
              </a:cxn>
              <a:cxn ang="0">
                <a:pos x="csX4" y="csY4"/>
              </a:cxn>
            </a:cxnLst>
            <a:rect l="l" t="t" r="r" b="b"/>
            <a:pathLst>
              <a:path w="8879799" h="865505">
                <a:moveTo>
                  <a:pt x="0" y="0"/>
                </a:moveTo>
                <a:lnTo>
                  <a:pt x="8879799" y="0"/>
                </a:lnTo>
                <a:lnTo>
                  <a:pt x="8879799" y="865505"/>
                </a:lnTo>
                <a:lnTo>
                  <a:pt x="0" y="86550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it-IT" sz="1400" kern="1200" dirty="0">
                <a:latin typeface="Arial" panose="020B0604020202020204" pitchFamily="34" charset="0"/>
                <a:cs typeface="Arial" panose="020B0604020202020204" pitchFamily="34" charset="0"/>
              </a:rPr>
              <a:t>Fatti: Le società Alfa S.p.A. e Beta S.p.A. (operanti nel settore farmaceutico) hanno presentato congiuntamente un interpello riguardante la vendita, da Beta ad Alfa</a:t>
            </a:r>
            <a:r>
              <a:rPr lang="it-IT" sz="1400" kern="1200">
                <a:latin typeface="Arial" panose="020B0604020202020204" pitchFamily="34" charset="0"/>
                <a:cs typeface="Arial" panose="020B0604020202020204" pitchFamily="34" charset="0"/>
              </a:rPr>
              <a:t>, di una serie di asset relativi a un farmaco. In particolare oggetto della cessione erano: il marchio commerciale del farmaco “Gamma”, la relativa Autorizzazione all’Immissione in Commercio (AIC) con il dossier tecnico-scientifico, il know-how regolatorio e produttivo incluso nel dossier, nonché le scorte di magazzino del prodotto finite al momento del closing. </a:t>
            </a:r>
            <a:endParaRPr lang="it-IT" sz="1400" kern="12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FE13E7B4-9B3E-764F-4EFC-79C4BD81E5F9}"/>
              </a:ext>
            </a:extLst>
          </p:cNvPr>
          <p:cNvSpPr txBox="1"/>
          <p:nvPr/>
        </p:nvSpPr>
        <p:spPr>
          <a:xfrm>
            <a:off x="2683609" y="3206659"/>
            <a:ext cx="8955395" cy="1169551"/>
          </a:xfrm>
          <a:prstGeom prst="rect">
            <a:avLst/>
          </a:prstGeom>
          <a:noFill/>
        </p:spPr>
        <p:txBody>
          <a:bodyPr wrap="square">
            <a:spAutoFit/>
          </a:bodyPr>
          <a:lstStyle/>
          <a:p>
            <a:pPr marL="0" lvl="2"/>
            <a:r>
              <a:rPr lang="it-IT" sz="1400" dirty="0">
                <a:latin typeface="Arial" panose="020B0604020202020204" pitchFamily="34" charset="0"/>
                <a:cs typeface="Arial" panose="020B0604020202020204" pitchFamily="34" charset="0"/>
              </a:rPr>
              <a:t>Beta S.p.A. manteneva invece gli stabilimenti di produzione (il farmaco veniva fabbricato da terzi, CMO, su sua commessa) e tutta la propria organizzazione commerciale: Alfa avrebbe dovuto, dopo l’acquisto, costruire ex novo la filiera distributiva del farmaco, dotandosi di un produttore conto-terzi, di personale di informazione medico-scientifica, di rete commerciale e attivando la farmacovigilanza, poiché nulla di tutto ciò era ceduto insieme ai beni. </a:t>
            </a:r>
          </a:p>
        </p:txBody>
      </p:sp>
      <p:sp>
        <p:nvSpPr>
          <p:cNvPr id="14" name="Straight Connector 13">
            <a:extLst>
              <a:ext uri="{FF2B5EF4-FFF2-40B4-BE49-F238E27FC236}">
                <a16:creationId xmlns:a16="http://schemas.microsoft.com/office/drawing/2014/main" id="{597CCDD3-7499-D141-6EB6-8F7F164D0DBD}"/>
              </a:ext>
            </a:extLst>
          </p:cNvPr>
          <p:cNvSpPr/>
          <p:nvPr/>
        </p:nvSpPr>
        <p:spPr>
          <a:xfrm>
            <a:off x="2702097" y="3052556"/>
            <a:ext cx="9030989"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5" name="Straight Connector 14">
            <a:extLst>
              <a:ext uri="{FF2B5EF4-FFF2-40B4-BE49-F238E27FC236}">
                <a16:creationId xmlns:a16="http://schemas.microsoft.com/office/drawing/2014/main" id="{B35BD92C-167B-0694-29F6-AE3D649B66BF}"/>
              </a:ext>
            </a:extLst>
          </p:cNvPr>
          <p:cNvSpPr/>
          <p:nvPr/>
        </p:nvSpPr>
        <p:spPr>
          <a:xfrm>
            <a:off x="2702097" y="4540597"/>
            <a:ext cx="9030989" cy="0"/>
          </a:xfrm>
          <a:prstGeom prst="line">
            <a:avLst/>
          </a:prstGeom>
        </p:spPr>
        <p:style>
          <a:lnRef idx="1">
            <a:schemeClr val="accent1">
              <a:tint val="50000"/>
              <a:hueOff val="0"/>
              <a:satOff val="0"/>
              <a:lumOff val="0"/>
              <a:alphaOff val="0"/>
            </a:schemeClr>
          </a:lnRef>
          <a:fillRef idx="0">
            <a:schemeClr val="accent1">
              <a:hueOff val="0"/>
              <a:satOff val="0"/>
              <a:lumOff val="0"/>
              <a:alphaOff val="0"/>
            </a:schemeClr>
          </a:fillRef>
          <a:effectRef idx="1">
            <a:schemeClr val="accent1">
              <a:hueOff val="0"/>
              <a:satOff val="0"/>
              <a:lumOff val="0"/>
              <a:alphaOff val="0"/>
            </a:schemeClr>
          </a:effectRef>
          <a:fontRef idx="minor">
            <a:schemeClr val="tx1">
              <a:hueOff val="0"/>
              <a:satOff val="0"/>
              <a:lumOff val="0"/>
              <a:alphaOff val="0"/>
            </a:schemeClr>
          </a:fontRef>
        </p:style>
        <p:txBody>
          <a:bodyPr/>
          <a:lstStyle/>
          <a:p>
            <a:endParaRPr lang="it-IT"/>
          </a:p>
        </p:txBody>
      </p:sp>
      <p:sp>
        <p:nvSpPr>
          <p:cNvPr id="16" name="TextBox 15">
            <a:extLst>
              <a:ext uri="{FF2B5EF4-FFF2-40B4-BE49-F238E27FC236}">
                <a16:creationId xmlns:a16="http://schemas.microsoft.com/office/drawing/2014/main" id="{5AC95727-2646-E512-6DE6-E135BDE25BBA}"/>
              </a:ext>
            </a:extLst>
          </p:cNvPr>
          <p:cNvSpPr txBox="1"/>
          <p:nvPr/>
        </p:nvSpPr>
        <p:spPr>
          <a:xfrm>
            <a:off x="2702097" y="4615745"/>
            <a:ext cx="8955395" cy="738664"/>
          </a:xfrm>
          <a:prstGeom prst="rect">
            <a:avLst/>
          </a:prstGeom>
          <a:noFill/>
        </p:spPr>
        <p:txBody>
          <a:bodyPr wrap="square">
            <a:spAutoFit/>
          </a:bodyPr>
          <a:lstStyle/>
          <a:p>
            <a:pPr marL="0" lvl="2"/>
            <a:r>
              <a:rPr lang="it-IT" sz="1400" dirty="0">
                <a:latin typeface="Arial" panose="020B0604020202020204" pitchFamily="34" charset="0"/>
                <a:cs typeface="Arial" panose="020B0604020202020204" pitchFamily="34" charset="0"/>
              </a:rPr>
              <a:t>In pratica, Alfa acquisiva solo il “pacchetto registrativo e commerciale” del farmaco, ma non un ramo d’azienda organizzato: nessun dipendente passava con il marchio, nessun contratto di fornitura o di vendita veniva trasferito (Beta avrebbe cessato le vendite, e Alfa le avrebbe avviate ex novo col proprio personale).</a:t>
            </a:r>
          </a:p>
        </p:txBody>
      </p:sp>
      <p:sp>
        <p:nvSpPr>
          <p:cNvPr id="3" name="TextBox 2">
            <a:extLst>
              <a:ext uri="{FF2B5EF4-FFF2-40B4-BE49-F238E27FC236}">
                <a16:creationId xmlns:a16="http://schemas.microsoft.com/office/drawing/2014/main" id="{35B57356-0F36-88CB-9DAE-AAE133694DD0}"/>
              </a:ext>
            </a:extLst>
          </p:cNvPr>
          <p:cNvSpPr txBox="1"/>
          <p:nvPr/>
        </p:nvSpPr>
        <p:spPr>
          <a:xfrm>
            <a:off x="3478006" y="5301113"/>
            <a:ext cx="5635375" cy="1021556"/>
          </a:xfrm>
          <a:prstGeom prst="roundRect">
            <a:avLst/>
          </a:prstGeom>
          <a:noFill/>
          <a:ln>
            <a:solidFill>
              <a:srgbClr val="00843E"/>
            </a:solidFill>
            <a:prstDash val="dash"/>
          </a:ln>
        </p:spPr>
        <p:txBody>
          <a:bodyPr wrap="square">
            <a:spAutoFit/>
          </a:bodyPr>
          <a:lstStyle/>
          <a:p>
            <a:r>
              <a:rPr lang="it-IT" sz="1800" dirty="0">
                <a:latin typeface="Arial" panose="020B0604020202020204" pitchFamily="34" charset="0"/>
                <a:cs typeface="Arial" panose="020B0604020202020204" pitchFamily="34" charset="0"/>
              </a:rPr>
              <a:t>Problema: possibile riflesso della riqualificazione della giurisprudenza tributaria sul "complesso" conferito come azienda?</a:t>
            </a:r>
          </a:p>
        </p:txBody>
      </p:sp>
    </p:spTree>
    <p:extLst>
      <p:ext uri="{BB962C8B-B14F-4D97-AF65-F5344CB8AC3E}">
        <p14:creationId xmlns:p14="http://schemas.microsoft.com/office/powerpoint/2010/main" val="1018538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D6D0E-8F74-25FB-9440-1A2B2BAE0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DEE6B-65A4-1884-0ADA-418E311E457D}"/>
              </a:ext>
            </a:extLst>
          </p:cNvPr>
          <p:cNvSpPr>
            <a:spLocks noGrp="1"/>
          </p:cNvSpPr>
          <p:nvPr>
            <p:ph type="title"/>
          </p:nvPr>
        </p:nvSpPr>
        <p:spPr/>
        <p:txBody>
          <a:bodyPr>
            <a:normAutofit/>
          </a:bodyPr>
          <a:lstStyle/>
          <a:p>
            <a:r>
              <a:rPr lang="it-IT" dirty="0"/>
              <a:t>Portafoglio clienti</a:t>
            </a:r>
          </a:p>
        </p:txBody>
      </p:sp>
      <p:sp>
        <p:nvSpPr>
          <p:cNvPr id="3" name="Content Placeholder 2">
            <a:extLst>
              <a:ext uri="{FF2B5EF4-FFF2-40B4-BE49-F238E27FC236}">
                <a16:creationId xmlns:a16="http://schemas.microsoft.com/office/drawing/2014/main" id="{511722AC-775A-2867-FD96-B0EA443BE021}"/>
              </a:ext>
            </a:extLst>
          </p:cNvPr>
          <p:cNvSpPr>
            <a:spLocks noGrp="1"/>
          </p:cNvSpPr>
          <p:nvPr>
            <p:ph idx="1"/>
          </p:nvPr>
        </p:nvSpPr>
        <p:spPr/>
        <p:txBody>
          <a:bodyPr/>
          <a:lstStyle/>
          <a:p>
            <a:pPr marL="0" indent="0">
              <a:buSzPct val="83000"/>
              <a:buNone/>
            </a:pPr>
            <a:r>
              <a:rPr lang="it-IT" dirty="0"/>
              <a:t>In anni precedenti, la Cassazione aveva affermato in generale che la singola cessione di beni, ancorché comprensiva di un avviamento (clientela) e segni distintivi, non costituisce azienda se l’acquirente deve dotarsi </a:t>
            </a:r>
            <a:r>
              <a:rPr lang="it-IT" i="1" dirty="0"/>
              <a:t>ex novo</a:t>
            </a:r>
            <a:r>
              <a:rPr lang="it-IT" dirty="0"/>
              <a:t> dell’organizzazione necessaria all’esercizio. </a:t>
            </a:r>
          </a:p>
          <a:p>
            <a:pPr>
              <a:buSzPct val="83000"/>
              <a:buFont typeface="+mj-lt"/>
              <a:buAutoNum type="alphaUcPeriod" startAt="4"/>
            </a:pPr>
            <a:endParaRPr lang="it-IT" sz="1600" dirty="0"/>
          </a:p>
        </p:txBody>
      </p:sp>
      <p:sp>
        <p:nvSpPr>
          <p:cNvPr id="4" name="Date Placeholder 3">
            <a:extLst>
              <a:ext uri="{FF2B5EF4-FFF2-40B4-BE49-F238E27FC236}">
                <a16:creationId xmlns:a16="http://schemas.microsoft.com/office/drawing/2014/main" id="{1B85A921-AF5A-1575-6FD0-9066D47F562F}"/>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0F7DD885-3358-1131-DCD7-85E572E55219}"/>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AF4F3DA2-F335-217F-A84B-22501E9DDE7A}"/>
              </a:ext>
            </a:extLst>
          </p:cNvPr>
          <p:cNvSpPr>
            <a:spLocks noGrp="1"/>
          </p:cNvSpPr>
          <p:nvPr>
            <p:ph type="sldNum" sz="quarter" idx="12"/>
          </p:nvPr>
        </p:nvSpPr>
        <p:spPr/>
        <p:txBody>
          <a:bodyPr/>
          <a:lstStyle/>
          <a:p>
            <a:fld id="{2E85A994-D622-47C4-BBB7-EA543E9BA793}" type="slidenum">
              <a:rPr lang="en-GB" smtClean="0"/>
              <a:pPr/>
              <a:t>15</a:t>
            </a:fld>
            <a:endParaRPr lang="en-GB" dirty="0"/>
          </a:p>
        </p:txBody>
      </p:sp>
      <p:graphicFrame>
        <p:nvGraphicFramePr>
          <p:cNvPr id="7" name="Table 6">
            <a:extLst>
              <a:ext uri="{FF2B5EF4-FFF2-40B4-BE49-F238E27FC236}">
                <a16:creationId xmlns:a16="http://schemas.microsoft.com/office/drawing/2014/main" id="{4142DBD9-BEBB-0BDD-728F-C7E5F9E3B0C1}"/>
              </a:ext>
            </a:extLst>
          </p:cNvPr>
          <p:cNvGraphicFramePr>
            <a:graphicFrameLocks noGrp="1"/>
          </p:cNvGraphicFramePr>
          <p:nvPr>
            <p:extLst>
              <p:ext uri="{D42A27DB-BD31-4B8C-83A1-F6EECF244321}">
                <p14:modId xmlns:p14="http://schemas.microsoft.com/office/powerpoint/2010/main" val="2417075140"/>
              </p:ext>
            </p:extLst>
          </p:nvPr>
        </p:nvGraphicFramePr>
        <p:xfrm>
          <a:off x="650875" y="2647949"/>
          <a:ext cx="11092487" cy="3227071"/>
        </p:xfrm>
        <a:graphic>
          <a:graphicData uri="http://schemas.openxmlformats.org/drawingml/2006/table">
            <a:tbl>
              <a:tblPr firstRow="1" firstCol="1" bandRow="1">
                <a:tableStyleId>{5C22544A-7EE6-4342-B048-85BDC9FD1C3A}</a:tableStyleId>
              </a:tblPr>
              <a:tblGrid>
                <a:gridCol w="2975903">
                  <a:extLst>
                    <a:ext uri="{9D8B030D-6E8A-4147-A177-3AD203B41FA5}">
                      <a16:colId xmlns:a16="http://schemas.microsoft.com/office/drawing/2014/main" val="3483934002"/>
                    </a:ext>
                  </a:extLst>
                </a:gridCol>
                <a:gridCol w="44450">
                  <a:extLst>
                    <a:ext uri="{9D8B030D-6E8A-4147-A177-3AD203B41FA5}">
                      <a16:colId xmlns:a16="http://schemas.microsoft.com/office/drawing/2014/main" val="1905843150"/>
                    </a:ext>
                  </a:extLst>
                </a:gridCol>
                <a:gridCol w="3116637">
                  <a:extLst>
                    <a:ext uri="{9D8B030D-6E8A-4147-A177-3AD203B41FA5}">
                      <a16:colId xmlns:a16="http://schemas.microsoft.com/office/drawing/2014/main" val="1617550137"/>
                    </a:ext>
                  </a:extLst>
                </a:gridCol>
                <a:gridCol w="44450">
                  <a:extLst>
                    <a:ext uri="{9D8B030D-6E8A-4147-A177-3AD203B41FA5}">
                      <a16:colId xmlns:a16="http://schemas.microsoft.com/office/drawing/2014/main" val="3427895414"/>
                    </a:ext>
                  </a:extLst>
                </a:gridCol>
                <a:gridCol w="4911047">
                  <a:extLst>
                    <a:ext uri="{9D8B030D-6E8A-4147-A177-3AD203B41FA5}">
                      <a16:colId xmlns:a16="http://schemas.microsoft.com/office/drawing/2014/main" val="638656146"/>
                    </a:ext>
                  </a:extLst>
                </a:gridCol>
              </a:tblGrid>
              <a:tr h="235725">
                <a:tc>
                  <a:txBody>
                    <a:bodyPr/>
                    <a:lstStyle/>
                    <a:p>
                      <a:pPr algn="just">
                        <a:lnSpc>
                          <a:spcPts val="1500"/>
                        </a:lnSpc>
                        <a:spcAft>
                          <a:spcPts val="1200"/>
                        </a:spcAft>
                        <a:buNone/>
                      </a:pPr>
                      <a:r>
                        <a:rPr lang="it-IT" sz="1100" dirty="0">
                          <a:effectLst/>
                          <a:latin typeface="Arial" panose="020B0604020202020204" pitchFamily="34" charset="0"/>
                          <a:cs typeface="Arial" panose="020B0604020202020204" pitchFamily="34" charset="0"/>
                        </a:rPr>
                        <a:t>Oggetto del trasferimento</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lnR w="12700" cmpd="sng">
                      <a:noFill/>
                    </a:lnR>
                  </a:tcPr>
                </a:tc>
                <a:tc>
                  <a:txBody>
                    <a:bodyPr/>
                    <a:lstStyle/>
                    <a:p>
                      <a:pPr algn="just">
                        <a:lnSpc>
                          <a:spcPts val="1500"/>
                        </a:lnSpc>
                        <a:spcAft>
                          <a:spcPts val="1200"/>
                        </a:spcAft>
                        <a:buNone/>
                      </a:pP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ts val="1500"/>
                        </a:lnSpc>
                        <a:spcAft>
                          <a:spcPts val="1200"/>
                        </a:spcAft>
                        <a:buNone/>
                      </a:pPr>
                      <a:r>
                        <a:rPr lang="it-IT" sz="1100" dirty="0">
                          <a:effectLst/>
                          <a:latin typeface="Arial" panose="020B0604020202020204" pitchFamily="34" charset="0"/>
                          <a:cs typeface="Arial" panose="020B0604020202020204" pitchFamily="34" charset="0"/>
                        </a:rPr>
                        <a:t>Qualificazione</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lnL w="12700" cmpd="sng">
                      <a:noFill/>
                    </a:lnL>
                  </a:tcPr>
                </a:tc>
                <a:tc>
                  <a:txBody>
                    <a:bodyPr/>
                    <a:lstStyle/>
                    <a:p>
                      <a:pPr algn="just">
                        <a:lnSpc>
                          <a:spcPts val="1500"/>
                        </a:lnSpc>
                        <a:spcAft>
                          <a:spcPts val="1200"/>
                        </a:spcAft>
                        <a:buNone/>
                      </a:pP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noFill/>
                  </a:tcPr>
                </a:tc>
                <a:tc>
                  <a:txBody>
                    <a:bodyPr/>
                    <a:lstStyle/>
                    <a:p>
                      <a:pPr algn="just">
                        <a:lnSpc>
                          <a:spcPts val="1500"/>
                        </a:lnSpc>
                        <a:spcAft>
                          <a:spcPts val="1200"/>
                        </a:spcAft>
                        <a:buNone/>
                      </a:pPr>
                      <a:r>
                        <a:rPr lang="it-IT" sz="1100" dirty="0">
                          <a:effectLst/>
                          <a:latin typeface="Arial" panose="020B0604020202020204" pitchFamily="34" charset="0"/>
                          <a:cs typeface="Arial" panose="020B0604020202020204" pitchFamily="34" charset="0"/>
                        </a:rPr>
                        <a:t>Osservazioni (criteri usati e fonti)</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914595008"/>
                  </a:ext>
                </a:extLst>
              </a:tr>
              <a:tr h="1610214">
                <a:tc>
                  <a:txBody>
                    <a:bodyPr/>
                    <a:lstStyle/>
                    <a:p>
                      <a:pPr algn="l">
                        <a:lnSpc>
                          <a:spcPts val="1500"/>
                        </a:lnSpc>
                        <a:spcAft>
                          <a:spcPts val="1200"/>
                        </a:spcAft>
                        <a:buNone/>
                      </a:pPr>
                      <a:r>
                        <a:rPr lang="it-IT" sz="1100" dirty="0">
                          <a:effectLst/>
                          <a:latin typeface="Arial" panose="020B0604020202020204" pitchFamily="34" charset="0"/>
                          <a:cs typeface="Arial" panose="020B0604020202020204" pitchFamily="34" charset="0"/>
                        </a:rPr>
                        <a:t>Clientela inserita in un complesso organizzato</a:t>
                      </a:r>
                      <a:br>
                        <a:rPr lang="it-IT" sz="1100" dirty="0">
                          <a:effectLst/>
                          <a:latin typeface="Arial" panose="020B0604020202020204" pitchFamily="34" charset="0"/>
                          <a:cs typeface="Arial" panose="020B0604020202020204" pitchFamily="34" charset="0"/>
                        </a:rPr>
                      </a:br>
                      <a:r>
                        <a:rPr lang="it-IT" sz="1100" dirty="0">
                          <a:effectLst/>
                          <a:latin typeface="Arial" panose="020B0604020202020204" pitchFamily="34" charset="0"/>
                          <a:cs typeface="Arial" panose="020B0604020202020204" pitchFamily="34" charset="0"/>
                        </a:rPr>
                        <a:t>(esempio: cessione di un reparto o filiale con dipendenti, contratti e beni strumentali legati ai clienti)</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tc>
                  <a:txBody>
                    <a:bodyPr/>
                    <a:lstStyle/>
                    <a:p>
                      <a:pPr algn="l">
                        <a:lnSpc>
                          <a:spcPts val="1500"/>
                        </a:lnSpc>
                        <a:spcAft>
                          <a:spcPts val="1200"/>
                        </a:spcAft>
                        <a:buNone/>
                      </a:pP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lnT w="12700" cap="flat" cmpd="sng" algn="ctr">
                      <a:noFill/>
                      <a:prstDash val="solid"/>
                      <a:round/>
                      <a:headEnd type="none" w="med" len="med"/>
                      <a:tailEnd type="none" w="med" len="med"/>
                    </a:lnT>
                    <a:noFill/>
                  </a:tcPr>
                </a:tc>
                <a:tc>
                  <a:txBody>
                    <a:bodyPr/>
                    <a:lstStyle/>
                    <a:p>
                      <a:pPr algn="l">
                        <a:lnSpc>
                          <a:spcPts val="1500"/>
                        </a:lnSpc>
                        <a:spcAft>
                          <a:spcPts val="1200"/>
                        </a:spcAft>
                        <a:buNone/>
                      </a:pPr>
                      <a:r>
                        <a:rPr lang="it-IT" sz="1100" dirty="0">
                          <a:effectLst/>
                          <a:latin typeface="Arial" panose="020B0604020202020204" pitchFamily="34" charset="0"/>
                          <a:cs typeface="Arial" panose="020B0604020202020204" pitchFamily="34" charset="0"/>
                        </a:rPr>
                        <a:t>Cessione di azienda/ramo (trasferimento di avviamento insieme a mezzi e personale)</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tc>
                  <a:txBody>
                    <a:bodyPr/>
                    <a:lstStyle/>
                    <a:p>
                      <a:pPr algn="l">
                        <a:lnSpc>
                          <a:spcPts val="1500"/>
                        </a:lnSpc>
                        <a:spcAft>
                          <a:spcPts val="1200"/>
                        </a:spcAft>
                        <a:buNone/>
                      </a:pP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noFill/>
                  </a:tcPr>
                </a:tc>
                <a:tc>
                  <a:txBody>
                    <a:bodyPr/>
                    <a:lstStyle/>
                    <a:p>
                      <a:pPr algn="l">
                        <a:lnSpc>
                          <a:spcPts val="1500"/>
                        </a:lnSpc>
                        <a:spcAft>
                          <a:spcPts val="1200"/>
                        </a:spcAft>
                        <a:buNone/>
                      </a:pPr>
                      <a:r>
                        <a:rPr lang="it-IT" sz="1100" dirty="0">
                          <a:effectLst/>
                          <a:latin typeface="Arial" panose="020B0604020202020204" pitchFamily="34" charset="0"/>
                          <a:cs typeface="Arial" panose="020B0604020202020204" pitchFamily="34" charset="0"/>
                        </a:rPr>
                        <a:t>L’insieme trasferito ha natura di unità economica autonoma: i contratti/clienti sono inscindibilmente legati a strutture e personale dedicati, e il tutto permette al cessionario di proseguire l’attività commerciale senza soluzione di continuità. Si applica l’art. 2112 c.c. (continuità dei rapporti di lavoro). </a:t>
                      </a:r>
                      <a:br>
                        <a:rPr lang="it-IT" sz="1100" dirty="0">
                          <a:effectLst/>
                          <a:latin typeface="Arial" panose="020B0604020202020204" pitchFamily="34" charset="0"/>
                          <a:cs typeface="Arial" panose="020B0604020202020204" pitchFamily="34" charset="0"/>
                        </a:rPr>
                      </a:br>
                      <a:r>
                        <a:rPr lang="it-IT" sz="1100" dirty="0">
                          <a:effectLst/>
                          <a:latin typeface="Arial" panose="020B0604020202020204" pitchFamily="34" charset="0"/>
                          <a:cs typeface="Arial" panose="020B0604020202020204" pitchFamily="34" charset="0"/>
                        </a:rPr>
                        <a:t>(Es.: Cass. 25433/2015: cessione di filiale bancaria – clienti con filiale e dipendenti – qualificata come ramo d’azienda)</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693396610"/>
                  </a:ext>
                </a:extLst>
              </a:tr>
              <a:tr h="1381132">
                <a:tc>
                  <a:txBody>
                    <a:bodyPr/>
                    <a:lstStyle/>
                    <a:p>
                      <a:pPr algn="l">
                        <a:lnSpc>
                          <a:spcPts val="1500"/>
                        </a:lnSpc>
                        <a:spcAft>
                          <a:spcPts val="1200"/>
                        </a:spcAft>
                        <a:buNone/>
                      </a:pPr>
                      <a:r>
                        <a:rPr lang="it-IT" sz="1100" dirty="0">
                          <a:effectLst/>
                          <a:latin typeface="Arial" panose="020B0604020202020204" pitchFamily="34" charset="0"/>
                          <a:cs typeface="Arial" panose="020B0604020202020204" pitchFamily="34" charset="0"/>
                        </a:rPr>
                        <a:t>Portafoglio clienti “nudo”</a:t>
                      </a:r>
                      <a:br>
                        <a:rPr lang="it-IT" sz="1100" dirty="0">
                          <a:effectLst/>
                          <a:latin typeface="Arial" panose="020B0604020202020204" pitchFamily="34" charset="0"/>
                          <a:cs typeface="Arial" panose="020B0604020202020204" pitchFamily="34" charset="0"/>
                        </a:rPr>
                      </a:br>
                      <a:r>
                        <a:rPr lang="it-IT" sz="1100" dirty="0">
                          <a:effectLst/>
                          <a:latin typeface="Arial" panose="020B0604020202020204" pitchFamily="34" charset="0"/>
                          <a:cs typeface="Arial" panose="020B0604020202020204" pitchFamily="34" charset="0"/>
                        </a:rPr>
                        <a:t>(lista clienti o contratti, senza unità operativa né dipendenti)</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tc>
                  <a:txBody>
                    <a:bodyPr/>
                    <a:lstStyle/>
                    <a:p>
                      <a:pPr algn="l">
                        <a:lnSpc>
                          <a:spcPts val="1500"/>
                        </a:lnSpc>
                        <a:spcAft>
                          <a:spcPts val="1200"/>
                        </a:spcAft>
                        <a:buNone/>
                      </a:pP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noFill/>
                  </a:tcPr>
                </a:tc>
                <a:tc>
                  <a:txBody>
                    <a:bodyPr/>
                    <a:lstStyle/>
                    <a:p>
                      <a:pPr algn="l">
                        <a:lnSpc>
                          <a:spcPts val="1500"/>
                        </a:lnSpc>
                        <a:spcAft>
                          <a:spcPts val="1200"/>
                        </a:spcAft>
                        <a:buNone/>
                      </a:pPr>
                      <a:r>
                        <a:rPr lang="it-IT" sz="1100" dirty="0">
                          <a:effectLst/>
                          <a:latin typeface="Arial" panose="020B0604020202020204" pitchFamily="34" charset="0"/>
                          <a:cs typeface="Arial" panose="020B0604020202020204" pitchFamily="34" charset="0"/>
                        </a:rPr>
                        <a:t>Cessione di bene immateriale (no azienda né ramo)</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tc>
                  <a:txBody>
                    <a:bodyPr/>
                    <a:lstStyle/>
                    <a:p>
                      <a:pPr algn="l">
                        <a:lnSpc>
                          <a:spcPts val="1500"/>
                        </a:lnSpc>
                        <a:spcAft>
                          <a:spcPts val="1200"/>
                        </a:spcAft>
                        <a:buNone/>
                      </a:pP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noFill/>
                  </a:tcPr>
                </a:tc>
                <a:tc>
                  <a:txBody>
                    <a:bodyPr/>
                    <a:lstStyle/>
                    <a:p>
                      <a:pPr algn="l">
                        <a:lnSpc>
                          <a:spcPts val="1500"/>
                        </a:lnSpc>
                        <a:spcAft>
                          <a:spcPts val="1200"/>
                        </a:spcAft>
                        <a:buNone/>
                      </a:pPr>
                      <a:r>
                        <a:rPr lang="it-IT" sz="1100" dirty="0">
                          <a:effectLst/>
                          <a:latin typeface="Arial" panose="020B0604020202020204" pitchFamily="34" charset="0"/>
                          <a:cs typeface="Arial" panose="020B0604020202020204" pitchFamily="34" charset="0"/>
                        </a:rPr>
                        <a:t>La mera lista di clienti è un singolo asset, privo di autonoma organizzazione. Non soddisfa la definizione di azienda </a:t>
                      </a:r>
                      <a:r>
                        <a:rPr lang="it-IT" sz="1100" i="1" dirty="0">
                          <a:effectLst/>
                          <a:latin typeface="Arial" panose="020B0604020202020204" pitchFamily="34" charset="0"/>
                          <a:cs typeface="Arial" panose="020B0604020202020204" pitchFamily="34" charset="0"/>
                        </a:rPr>
                        <a:t>ex</a:t>
                      </a:r>
                      <a:r>
                        <a:rPr lang="it-IT" sz="1100" dirty="0">
                          <a:effectLst/>
                          <a:latin typeface="Arial" panose="020B0604020202020204" pitchFamily="34" charset="0"/>
                          <a:cs typeface="Arial" panose="020B0604020202020204" pitchFamily="34" charset="0"/>
                        </a:rPr>
                        <a:t> art. 2555 c.c. – è avviamento ceduto isolatamente, che l’acquirente dovrà integrare nella propria azienda. Giurisprudenza e prassi su questo punto (cfr. AE interpello 466/2019; Cass. SS.UU. 1889/1967 sullo studio professionale).</a:t>
                      </a:r>
                      <a:endParaRPr lang="it-IT" sz="1100" dirty="0">
                        <a:effectLst/>
                        <a:latin typeface="Arial" panose="020B0604020202020204" pitchFamily="34" charset="0"/>
                        <a:ea typeface="SimSu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165656790"/>
                  </a:ext>
                </a:extLst>
              </a:tr>
            </a:tbl>
          </a:graphicData>
        </a:graphic>
      </p:graphicFrame>
    </p:spTree>
    <p:extLst>
      <p:ext uri="{BB962C8B-B14F-4D97-AF65-F5344CB8AC3E}">
        <p14:creationId xmlns:p14="http://schemas.microsoft.com/office/powerpoint/2010/main" val="3184413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48DFE-07F7-8CB1-E2DD-6D1EB731E2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DBFAF-198D-E154-3BD2-A5831B462B7F}"/>
              </a:ext>
            </a:extLst>
          </p:cNvPr>
          <p:cNvSpPr>
            <a:spLocks noGrp="1"/>
          </p:cNvSpPr>
          <p:nvPr>
            <p:ph type="title"/>
          </p:nvPr>
        </p:nvSpPr>
        <p:spPr/>
        <p:txBody>
          <a:bodyPr>
            <a:normAutofit fontScale="90000"/>
          </a:bodyPr>
          <a:lstStyle/>
          <a:p>
            <a:r>
              <a:rPr lang="it-IT" dirty="0"/>
              <a:t>Concessioni di servizi pubblici (TPL, rifiuti, acqua, energia)</a:t>
            </a:r>
          </a:p>
        </p:txBody>
      </p:sp>
      <p:sp>
        <p:nvSpPr>
          <p:cNvPr id="3" name="Content Placeholder 2">
            <a:extLst>
              <a:ext uri="{FF2B5EF4-FFF2-40B4-BE49-F238E27FC236}">
                <a16:creationId xmlns:a16="http://schemas.microsoft.com/office/drawing/2014/main" id="{F7C5ECC7-F908-EF43-E754-43514A456928}"/>
              </a:ext>
            </a:extLst>
          </p:cNvPr>
          <p:cNvSpPr>
            <a:spLocks noGrp="1"/>
          </p:cNvSpPr>
          <p:nvPr>
            <p:ph idx="1"/>
          </p:nvPr>
        </p:nvSpPr>
        <p:spPr>
          <a:xfrm>
            <a:off x="322857" y="2371129"/>
            <a:ext cx="5676133" cy="3885833"/>
          </a:xfrm>
          <a:solidFill>
            <a:srgbClr val="D8EDCF"/>
          </a:solidFill>
          <a:effectLst>
            <a:outerShdw blurRad="50800" dist="38100" dir="2700000" algn="tl" rotWithShape="0">
              <a:prstClr val="black">
                <a:alpha val="40000"/>
              </a:prstClr>
            </a:outerShdw>
          </a:effectLst>
        </p:spPr>
        <p:txBody>
          <a:bodyPr/>
          <a:lstStyle/>
          <a:p>
            <a:pPr lvl="1"/>
            <a:r>
              <a:rPr lang="it-IT" sz="1400" dirty="0"/>
              <a:t>Un caso ha riguardato una società di autolinee fallita: il servizio fu garantito temporaneamente da un ente pubblico (</a:t>
            </a:r>
            <a:r>
              <a:rPr lang="it-IT" sz="1400" i="1" dirty="0"/>
              <a:t>gestione governativa ponte</a:t>
            </a:r>
            <a:r>
              <a:rPr lang="it-IT" sz="1400" dirty="0"/>
              <a:t>) e poi affidato a un nuovo concessionario privato. La </a:t>
            </a:r>
            <a:r>
              <a:rPr lang="it-IT" sz="1400" b="1" dirty="0"/>
              <a:t>Suprema Corte</a:t>
            </a:r>
            <a:r>
              <a:rPr lang="it-IT" sz="1400" dirty="0"/>
              <a:t> (</a:t>
            </a:r>
            <a:r>
              <a:rPr lang="it-IT" sz="1400" dirty="0" err="1"/>
              <a:t>ord</a:t>
            </a:r>
            <a:r>
              <a:rPr lang="it-IT" sz="1400" dirty="0"/>
              <a:t>. </a:t>
            </a:r>
            <a:r>
              <a:rPr lang="it-IT" sz="1400" b="1" dirty="0"/>
              <a:t>13184/2025</a:t>
            </a:r>
            <a:r>
              <a:rPr lang="it-IT" sz="1400" dirty="0"/>
              <a:t>) ha ritenuto l’intera operazione unitaria come cessione d’azienda, malgrado l’intermezzo pubblico, sottolineando che </a:t>
            </a:r>
            <a:r>
              <a:rPr lang="it-IT" sz="1400" b="1" dirty="0"/>
              <a:t>l’assetto organizzativo d’impresa è rimasto intatto e funzionale al servizio pubblico</a:t>
            </a:r>
            <a:r>
              <a:rPr lang="it-IT" sz="1400" dirty="0"/>
              <a:t>, transitando dal vecchio al nuovo gestore senza soluzione di continuità. La presenza di una gestione-ponte non scinde la continuità: ciò che conta è il </a:t>
            </a:r>
            <a:r>
              <a:rPr lang="it-IT" sz="1400" b="1" dirty="0"/>
              <a:t>passaggio effettivo dei mezzi e delle risorse</a:t>
            </a:r>
            <a:r>
              <a:rPr lang="it-IT" sz="1400" dirty="0"/>
              <a:t> (bus, officine, linee, personale) che </a:t>
            </a:r>
            <a:r>
              <a:rPr lang="it-IT" sz="1400" b="1" dirty="0"/>
              <a:t>conservano l’identità economica</a:t>
            </a:r>
            <a:r>
              <a:rPr lang="it-IT" sz="1400" dirty="0"/>
              <a:t> dell’attività di trasporto. Di conseguenza, ai lavoratori si applica la tutela dell’art. 2112 c.c. (prosecuzione automatica dei contratti di lavoro) anche se tra due concessionari privati si interpone temporaneamente un soggetto pubblico. </a:t>
            </a:r>
          </a:p>
        </p:txBody>
      </p:sp>
      <p:sp>
        <p:nvSpPr>
          <p:cNvPr id="4" name="Date Placeholder 3">
            <a:extLst>
              <a:ext uri="{FF2B5EF4-FFF2-40B4-BE49-F238E27FC236}">
                <a16:creationId xmlns:a16="http://schemas.microsoft.com/office/drawing/2014/main" id="{C7874AE5-EE3F-0887-C292-BCB969D1B3A6}"/>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BFB7AE53-68EA-3663-509C-70F06960ECBB}"/>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FAA9DC45-4859-C242-BA33-F7B012DA75A4}"/>
              </a:ext>
            </a:extLst>
          </p:cNvPr>
          <p:cNvSpPr>
            <a:spLocks noGrp="1"/>
          </p:cNvSpPr>
          <p:nvPr>
            <p:ph type="sldNum" sz="quarter" idx="12"/>
          </p:nvPr>
        </p:nvSpPr>
        <p:spPr/>
        <p:txBody>
          <a:bodyPr/>
          <a:lstStyle/>
          <a:p>
            <a:fld id="{2E85A994-D622-47C4-BBB7-EA543E9BA793}" type="slidenum">
              <a:rPr lang="en-GB" smtClean="0"/>
              <a:pPr/>
              <a:t>16</a:t>
            </a:fld>
            <a:endParaRPr lang="en-GB" dirty="0"/>
          </a:p>
        </p:txBody>
      </p:sp>
      <p:sp>
        <p:nvSpPr>
          <p:cNvPr id="7" name="Content Placeholder 2">
            <a:extLst>
              <a:ext uri="{FF2B5EF4-FFF2-40B4-BE49-F238E27FC236}">
                <a16:creationId xmlns:a16="http://schemas.microsoft.com/office/drawing/2014/main" id="{4FE3768C-D140-B6A7-0ABC-AA6B69207208}"/>
              </a:ext>
            </a:extLst>
          </p:cNvPr>
          <p:cNvSpPr txBox="1">
            <a:spLocks/>
          </p:cNvSpPr>
          <p:nvPr/>
        </p:nvSpPr>
        <p:spPr>
          <a:xfrm>
            <a:off x="322857" y="1487415"/>
            <a:ext cx="11546286" cy="88371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it-IT" sz="1600" b="1" dirty="0"/>
              <a:t>Esito prevalente: </a:t>
            </a:r>
            <a:r>
              <a:rPr lang="it-IT" sz="1600" b="1" i="1" dirty="0"/>
              <a:t>Se il nuovo gestore acquisisce beni e personale, si configura un ramo d’azienda.</a:t>
            </a:r>
            <a:r>
              <a:rPr lang="it-IT" sz="1600" b="1" dirty="0"/>
              <a:t> In materia di trasporto pubblico locale (TPL), la Cassazione ha affermato che il passaggio di una concessione, con i relativi autobus, depositi, contratti e dipendenti, costituisce trasferimento di azienda con continuità dell’attività. </a:t>
            </a:r>
          </a:p>
        </p:txBody>
      </p:sp>
      <p:sp>
        <p:nvSpPr>
          <p:cNvPr id="9" name="Content Placeholder 2">
            <a:extLst>
              <a:ext uri="{FF2B5EF4-FFF2-40B4-BE49-F238E27FC236}">
                <a16:creationId xmlns:a16="http://schemas.microsoft.com/office/drawing/2014/main" id="{86BC2C06-A73C-B18A-95D6-3ADF2C27A67B}"/>
              </a:ext>
            </a:extLst>
          </p:cNvPr>
          <p:cNvSpPr txBox="1">
            <a:spLocks/>
          </p:cNvSpPr>
          <p:nvPr/>
        </p:nvSpPr>
        <p:spPr>
          <a:xfrm>
            <a:off x="6193010" y="2371129"/>
            <a:ext cx="5676133" cy="3957753"/>
          </a:xfrm>
          <a:prstGeom prst="rect">
            <a:avLst/>
          </a:prstGeom>
          <a:solidFill>
            <a:schemeClr val="bg1">
              <a:lumMod val="95000"/>
            </a:schemeClr>
          </a:solidFill>
          <a:effectLst>
            <a:outerShdw blurRad="50800" dist="38100" dir="2700000" algn="tl" rotWithShape="0">
              <a:prstClr val="black">
                <a:alpha val="40000"/>
              </a:prstClr>
            </a:outerShdw>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r>
              <a:rPr lang="it-IT" sz="1400" dirty="0"/>
              <a:t>pubblici concessi la qualificazione dipende dagli elementi trasferiti: ad esempio, nel </a:t>
            </a:r>
            <a:r>
              <a:rPr lang="it-IT" sz="1400" b="1" dirty="0"/>
              <a:t>servizio di igiene urbana (raccolta rifiuti)</a:t>
            </a:r>
            <a:r>
              <a:rPr lang="it-IT" sz="1400" dirty="0"/>
              <a:t> la giurisprudenza di merito ha distinto i casi in cui il nuovo aggiudicatario acquisisce automezzi, attrezzature e assume il personale del precedente gestore (configurando un ramo d’azienda) da quelli in cui si limita a subentrare senza rilevare mezzi né maestranze (semplice appalto di servizi, </a:t>
            </a:r>
            <a:r>
              <a:rPr lang="it-IT" sz="1400" b="1" dirty="0"/>
              <a:t>non</a:t>
            </a:r>
            <a:r>
              <a:rPr lang="it-IT" sz="1400" dirty="0"/>
              <a:t> azienda). </a:t>
            </a:r>
          </a:p>
          <a:p>
            <a:pPr lvl="1"/>
            <a:r>
              <a:rPr lang="it-IT" sz="1400" dirty="0"/>
              <a:t>Analoghi principi valgono per il </a:t>
            </a:r>
            <a:r>
              <a:rPr lang="it-IT" sz="1400" b="1" dirty="0"/>
              <a:t>servizio idrico integrato</a:t>
            </a:r>
            <a:r>
              <a:rPr lang="it-IT" sz="1400" dirty="0"/>
              <a:t> o la </a:t>
            </a:r>
            <a:r>
              <a:rPr lang="it-IT" sz="1400" b="1" dirty="0"/>
              <a:t>distribuzione di energia</a:t>
            </a:r>
            <a:r>
              <a:rPr lang="it-IT" sz="1400" dirty="0"/>
              <a:t>: il subentro nella gestione d’ambito con il contestuale trasferimento di reti, impianti e organizzazione aziendale viene considerato cessione di azienda; viceversa, l’affidamento “sulla carta” senza passaggio di beni e personale configura solo un cambio contrattuale. In sintesi, nei servizi pubblici: </a:t>
            </a:r>
            <a:r>
              <a:rPr lang="it-IT" sz="1400" b="1" dirty="0"/>
              <a:t>concessione + organizzazione = azienda</a:t>
            </a:r>
            <a:r>
              <a:rPr lang="it-IT" sz="1400" dirty="0"/>
              <a:t>; concessione </a:t>
            </a:r>
            <a:r>
              <a:rPr lang="it-IT" sz="1400" i="1" dirty="0"/>
              <a:t>da sola</a:t>
            </a:r>
            <a:r>
              <a:rPr lang="it-IT" sz="1400" dirty="0"/>
              <a:t>, senza il complesso aziendale, no. </a:t>
            </a:r>
          </a:p>
        </p:txBody>
      </p:sp>
      <p:cxnSp>
        <p:nvCxnSpPr>
          <p:cNvPr id="10" name="Straight Connector 9">
            <a:extLst>
              <a:ext uri="{FF2B5EF4-FFF2-40B4-BE49-F238E27FC236}">
                <a16:creationId xmlns:a16="http://schemas.microsoft.com/office/drawing/2014/main" id="{9C4F2B13-A0B6-1C93-B138-9A0936FF5798}"/>
              </a:ext>
            </a:extLst>
          </p:cNvPr>
          <p:cNvCxnSpPr>
            <a:cxnSpLocks/>
          </p:cNvCxnSpPr>
          <p:nvPr/>
        </p:nvCxnSpPr>
        <p:spPr>
          <a:xfrm>
            <a:off x="322857" y="2268968"/>
            <a:ext cx="1154628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7680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E3F86-917D-9F3B-B6FB-1537CCDB2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25F2FC-C0C2-FF5D-D8CF-BF29C64DE1EB}"/>
              </a:ext>
            </a:extLst>
          </p:cNvPr>
          <p:cNvSpPr>
            <a:spLocks noGrp="1"/>
          </p:cNvSpPr>
          <p:nvPr>
            <p:ph type="title"/>
          </p:nvPr>
        </p:nvSpPr>
        <p:spPr/>
        <p:txBody>
          <a:bodyPr/>
          <a:lstStyle/>
          <a:p>
            <a:r>
              <a:rPr lang="it-IT" dirty="0"/>
              <a:t>II. La disciplina applicabile al conferimento di azienda</a:t>
            </a:r>
          </a:p>
        </p:txBody>
      </p:sp>
      <p:sp>
        <p:nvSpPr>
          <p:cNvPr id="4" name="Date Placeholder 3">
            <a:extLst>
              <a:ext uri="{FF2B5EF4-FFF2-40B4-BE49-F238E27FC236}">
                <a16:creationId xmlns:a16="http://schemas.microsoft.com/office/drawing/2014/main" id="{A6A32960-F2CD-7B12-1BA5-8BDCA01598BB}"/>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A0DF1592-44F4-CBCB-6028-0A1C0F1BFB5D}"/>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00655768-BD23-5AFE-CB01-460534CC4C85}"/>
              </a:ext>
            </a:extLst>
          </p:cNvPr>
          <p:cNvSpPr>
            <a:spLocks noGrp="1"/>
          </p:cNvSpPr>
          <p:nvPr>
            <p:ph type="sldNum" sz="quarter" idx="12"/>
          </p:nvPr>
        </p:nvSpPr>
        <p:spPr/>
        <p:txBody>
          <a:bodyPr/>
          <a:lstStyle/>
          <a:p>
            <a:fld id="{2E85A994-D622-47C4-BBB7-EA543E9BA793}" type="slidenum">
              <a:rPr lang="en-GB" smtClean="0"/>
              <a:pPr/>
              <a:t>17</a:t>
            </a:fld>
            <a:endParaRPr lang="en-GB" dirty="0"/>
          </a:p>
        </p:txBody>
      </p:sp>
      <p:sp>
        <p:nvSpPr>
          <p:cNvPr id="11" name="Rectangle 10">
            <a:extLst>
              <a:ext uri="{FF2B5EF4-FFF2-40B4-BE49-F238E27FC236}">
                <a16:creationId xmlns:a16="http://schemas.microsoft.com/office/drawing/2014/main" id="{0B876915-8A8B-ED64-9FA7-D036022F3491}"/>
              </a:ext>
            </a:extLst>
          </p:cNvPr>
          <p:cNvSpPr/>
          <p:nvPr/>
        </p:nvSpPr>
        <p:spPr>
          <a:xfrm>
            <a:off x="879719" y="1878918"/>
            <a:ext cx="9014294" cy="3854062"/>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dirty="0">
              <a:latin typeface="Arial" panose="020B0604020202020204" pitchFamily="34" charset="0"/>
              <a:cs typeface="Arial" panose="020B0604020202020204" pitchFamily="34" charset="0"/>
            </a:endParaRPr>
          </a:p>
        </p:txBody>
      </p:sp>
      <p:sp>
        <p:nvSpPr>
          <p:cNvPr id="15" name="Content Placeholder 2">
            <a:extLst>
              <a:ext uri="{FF2B5EF4-FFF2-40B4-BE49-F238E27FC236}">
                <a16:creationId xmlns:a16="http://schemas.microsoft.com/office/drawing/2014/main" id="{265015D6-D98D-9F9C-1D4C-EA0FFEBBF44F}"/>
              </a:ext>
            </a:extLst>
          </p:cNvPr>
          <p:cNvSpPr>
            <a:spLocks noGrp="1"/>
          </p:cNvSpPr>
          <p:nvPr>
            <p:ph idx="1"/>
          </p:nvPr>
        </p:nvSpPr>
        <p:spPr>
          <a:xfrm>
            <a:off x="1370074" y="2785678"/>
            <a:ext cx="9014294" cy="2486794"/>
          </a:xfrm>
          <a:solidFill>
            <a:srgbClr val="D8EDCF"/>
          </a:solidFill>
          <a:effectLst>
            <a:softEdge rad="63500"/>
          </a:effectLst>
        </p:spPr>
        <p:txBody>
          <a:bodyPr/>
          <a:lstStyle/>
          <a:p>
            <a:pPr lvl="1"/>
            <a:endParaRPr lang="it-IT" dirty="0"/>
          </a:p>
          <a:p>
            <a:pPr lvl="1"/>
            <a:r>
              <a:rPr lang="it-IT" dirty="0"/>
              <a:t>Forma notarile ai fini dell'osservanza del trasferimento dei singoli beni – ma la forma notarile è l'atto di conferimento in società di capitali</a:t>
            </a:r>
          </a:p>
          <a:p>
            <a:pPr lvl="1"/>
            <a:r>
              <a:rPr lang="it-IT" dirty="0"/>
              <a:t>Il deposito dell'atto di trasferimento </a:t>
            </a:r>
            <a:r>
              <a:rPr lang="it-IT" i="1" dirty="0"/>
              <a:t>ex</a:t>
            </a:r>
            <a:r>
              <a:rPr lang="it-IT" dirty="0"/>
              <a:t> art. 2556 secondo comma è realizzato tramite il deposito dell'atto costitutivo o della deliberazione di aumento di capitale</a:t>
            </a:r>
          </a:p>
        </p:txBody>
      </p:sp>
      <p:sp>
        <p:nvSpPr>
          <p:cNvPr id="16" name="Rectangle 15">
            <a:extLst>
              <a:ext uri="{FF2B5EF4-FFF2-40B4-BE49-F238E27FC236}">
                <a16:creationId xmlns:a16="http://schemas.microsoft.com/office/drawing/2014/main" id="{9C555403-18E8-8A5C-3139-EDB2CFFEB853}"/>
              </a:ext>
            </a:extLst>
          </p:cNvPr>
          <p:cNvSpPr/>
          <p:nvPr/>
        </p:nvSpPr>
        <p:spPr>
          <a:xfrm>
            <a:off x="1584271" y="2517172"/>
            <a:ext cx="8585901" cy="248679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it-IT" sz="1400">
              <a:solidFill>
                <a:schemeClr val="tx1"/>
              </a:solidFill>
            </a:endParaRPr>
          </a:p>
        </p:txBody>
      </p:sp>
      <p:grpSp>
        <p:nvGrpSpPr>
          <p:cNvPr id="12" name="Group 11">
            <a:extLst>
              <a:ext uri="{FF2B5EF4-FFF2-40B4-BE49-F238E27FC236}">
                <a16:creationId xmlns:a16="http://schemas.microsoft.com/office/drawing/2014/main" id="{16C1BB98-53FC-E4DD-2B99-30E7E27BE28C}"/>
              </a:ext>
            </a:extLst>
          </p:cNvPr>
          <p:cNvGrpSpPr/>
          <p:nvPr/>
        </p:nvGrpSpPr>
        <p:grpSpPr>
          <a:xfrm>
            <a:off x="1233709" y="2001247"/>
            <a:ext cx="9150659" cy="1059684"/>
            <a:chOff x="560281" y="1315771"/>
            <a:chExt cx="3961751" cy="1059684"/>
          </a:xfrm>
          <a:solidFill>
            <a:srgbClr val="00843E"/>
          </a:solidFill>
        </p:grpSpPr>
        <p:sp>
          <p:nvSpPr>
            <p:cNvPr id="13" name="Rectangle 12">
              <a:extLst>
                <a:ext uri="{FF2B5EF4-FFF2-40B4-BE49-F238E27FC236}">
                  <a16:creationId xmlns:a16="http://schemas.microsoft.com/office/drawing/2014/main" id="{71995142-45C5-613C-D195-2CB50A844250}"/>
                </a:ext>
              </a:extLst>
            </p:cNvPr>
            <p:cNvSpPr/>
            <p:nvPr/>
          </p:nvSpPr>
          <p:spPr>
            <a:xfrm>
              <a:off x="560281" y="1315771"/>
              <a:ext cx="3961751" cy="857730"/>
            </a:xfrm>
            <a:prstGeom prst="rect">
              <a:avLst/>
            </a:prstGeom>
            <a:grpFill/>
            <a:ln>
              <a:noFill/>
            </a:ln>
            <a:effectLst>
              <a:outerShdw blurRad="50800" dist="38100" dir="2700000" algn="tl" rotWithShape="0">
                <a:srgbClr val="475867"/>
              </a:outerShdw>
            </a:effectLst>
          </p:spPr>
          <p:style>
            <a:lnRef idx="2">
              <a:schemeClr val="accent1">
                <a:shade val="50000"/>
              </a:schemeClr>
            </a:lnRef>
            <a:fillRef idx="1">
              <a:schemeClr val="accent1"/>
            </a:fillRef>
            <a:effectRef idx="0">
              <a:schemeClr val="accent1"/>
            </a:effectRef>
            <a:fontRef idx="minor">
              <a:schemeClr val="lt1"/>
            </a:fontRef>
          </p:style>
          <p:txBody>
            <a:bodyPr lIns="220992" rtlCol="0" anchor="ctr"/>
            <a:lstStyle/>
            <a:p>
              <a:pPr algn="ctr"/>
              <a:r>
                <a:rPr lang="it-IT" sz="2000" dirty="0">
                  <a:solidFill>
                    <a:schemeClr val="bg1"/>
                  </a:solidFill>
                  <a:latin typeface="Arial" panose="020B0604020202020204" pitchFamily="34" charset="0"/>
                  <a:cs typeface="Arial" panose="020B0604020202020204" pitchFamily="34" charset="0"/>
                </a:rPr>
                <a:t>Al conferimento di azienda si applica la disciplina degli art. 2556 e ss. – quindi</a:t>
              </a:r>
            </a:p>
          </p:txBody>
        </p:sp>
        <p:sp>
          <p:nvSpPr>
            <p:cNvPr id="14" name="Right Triangle 13">
              <a:extLst>
                <a:ext uri="{FF2B5EF4-FFF2-40B4-BE49-F238E27FC236}">
                  <a16:creationId xmlns:a16="http://schemas.microsoft.com/office/drawing/2014/main" id="{063F73D4-CB0C-8668-60A0-A75F7B46F71D}"/>
                </a:ext>
              </a:extLst>
            </p:cNvPr>
            <p:cNvSpPr/>
            <p:nvPr/>
          </p:nvSpPr>
          <p:spPr>
            <a:xfrm flipH="1" flipV="1">
              <a:off x="564794" y="2169415"/>
              <a:ext cx="69547" cy="206040"/>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58534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43CC2-291D-C448-C2A2-839E8519E80F}"/>
              </a:ext>
            </a:extLst>
          </p:cNvPr>
          <p:cNvSpPr>
            <a:spLocks noGrp="1"/>
          </p:cNvSpPr>
          <p:nvPr>
            <p:ph type="title"/>
          </p:nvPr>
        </p:nvSpPr>
        <p:spPr/>
        <p:txBody>
          <a:bodyPr/>
          <a:lstStyle/>
          <a:p>
            <a:r>
              <a:rPr lang="it-IT" dirty="0"/>
              <a:t>I contratti</a:t>
            </a:r>
          </a:p>
        </p:txBody>
      </p:sp>
      <p:sp>
        <p:nvSpPr>
          <p:cNvPr id="4" name="Date Placeholder 3">
            <a:extLst>
              <a:ext uri="{FF2B5EF4-FFF2-40B4-BE49-F238E27FC236}">
                <a16:creationId xmlns:a16="http://schemas.microsoft.com/office/drawing/2014/main" id="{7E5122DF-FD20-AB71-63F6-88671324011B}"/>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E205671E-64CB-1D40-4E71-E705EFC75817}"/>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2FDCAADF-456B-1D4C-F658-743E8DC6AC17}"/>
              </a:ext>
            </a:extLst>
          </p:cNvPr>
          <p:cNvSpPr>
            <a:spLocks noGrp="1"/>
          </p:cNvSpPr>
          <p:nvPr>
            <p:ph type="sldNum" sz="quarter" idx="12"/>
          </p:nvPr>
        </p:nvSpPr>
        <p:spPr/>
        <p:txBody>
          <a:bodyPr/>
          <a:lstStyle/>
          <a:p>
            <a:fld id="{2E85A994-D622-47C4-BBB7-EA543E9BA793}" type="slidenum">
              <a:rPr lang="en-GB" smtClean="0"/>
              <a:pPr/>
              <a:t>18</a:t>
            </a:fld>
            <a:endParaRPr lang="en-GB" dirty="0"/>
          </a:p>
        </p:txBody>
      </p:sp>
      <p:sp>
        <p:nvSpPr>
          <p:cNvPr id="7" name="Content Placeholder 2">
            <a:extLst>
              <a:ext uri="{FF2B5EF4-FFF2-40B4-BE49-F238E27FC236}">
                <a16:creationId xmlns:a16="http://schemas.microsoft.com/office/drawing/2014/main" id="{1AA6EE98-2A12-BFA9-FF51-00406AC817C6}"/>
              </a:ext>
            </a:extLst>
          </p:cNvPr>
          <p:cNvSpPr>
            <a:spLocks noGrp="1"/>
          </p:cNvSpPr>
          <p:nvPr>
            <p:ph idx="1"/>
          </p:nvPr>
        </p:nvSpPr>
        <p:spPr>
          <a:xfrm>
            <a:off x="651642" y="1487416"/>
            <a:ext cx="5564223" cy="2683892"/>
          </a:xfrm>
          <a:solidFill>
            <a:srgbClr val="D8EDCF"/>
          </a:solidFill>
          <a:effectLst>
            <a:outerShdw blurRad="50800" dist="38100" dir="2700000" algn="tl" rotWithShape="0">
              <a:prstClr val="black">
                <a:alpha val="40000"/>
              </a:prstClr>
            </a:outerShdw>
          </a:effectLst>
        </p:spPr>
        <p:txBody>
          <a:bodyPr/>
          <a:lstStyle/>
          <a:p>
            <a:r>
              <a:rPr lang="it-IT" sz="1400" dirty="0"/>
              <a:t>Non si deroga il 2558?</a:t>
            </a:r>
          </a:p>
          <a:p>
            <a:pPr lvl="1"/>
            <a:r>
              <a:rPr lang="it-IT" sz="1300" dirty="0"/>
              <a:t>No – salvo che il contratto sia escluso dal perimetro del conferimento</a:t>
            </a:r>
          </a:p>
          <a:p>
            <a:pPr lvl="1"/>
            <a:r>
              <a:rPr lang="it-IT" sz="1300" dirty="0"/>
              <a:t>"se non è pattuito diversamente" (tra conferente e conferitaria)</a:t>
            </a:r>
          </a:p>
          <a:p>
            <a:pPr lvl="1"/>
            <a:r>
              <a:rPr lang="it-IT" sz="1300" dirty="0"/>
              <a:t>Pacifico che il 2112 si applichi – ed anzi è proprio su questa regola che si è sviluppato contenzioso volto a riqualificare alcuni trasferimenti di beni produttivi come trasferimenti di azienda</a:t>
            </a:r>
          </a:p>
          <a:p>
            <a:pPr lvl="1"/>
            <a:r>
              <a:rPr lang="it-IT" sz="1300" dirty="0"/>
              <a:t>I contratti trasferiti per conferimento sono in effetti conferimento di crediti verso terzi alla prestazione di opera o di servizi</a:t>
            </a:r>
          </a:p>
        </p:txBody>
      </p:sp>
      <p:sp>
        <p:nvSpPr>
          <p:cNvPr id="8" name="Content Placeholder 2">
            <a:extLst>
              <a:ext uri="{FF2B5EF4-FFF2-40B4-BE49-F238E27FC236}">
                <a16:creationId xmlns:a16="http://schemas.microsoft.com/office/drawing/2014/main" id="{9FC1B17F-DB4D-AC9A-720D-8BD9B83120C7}"/>
              </a:ext>
            </a:extLst>
          </p:cNvPr>
          <p:cNvSpPr txBox="1">
            <a:spLocks/>
          </p:cNvSpPr>
          <p:nvPr/>
        </p:nvSpPr>
        <p:spPr>
          <a:xfrm>
            <a:off x="6215865" y="1487416"/>
            <a:ext cx="5564223" cy="2683892"/>
          </a:xfrm>
          <a:prstGeom prst="rect">
            <a:avLst/>
          </a:prstGeom>
          <a:solidFill>
            <a:schemeClr val="bg1">
              <a:lumMod val="95000"/>
            </a:schemeClr>
          </a:solidFill>
          <a:effectLst>
            <a:outerShdw blurRad="50800" dist="38100" dir="2700000" algn="tl" rotWithShape="0">
              <a:prstClr val="black">
                <a:alpha val="40000"/>
              </a:prstClr>
            </a:outerShdw>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it-IT" sz="1400" dirty="0"/>
              <a:t>Si deroga il 2559?</a:t>
            </a:r>
          </a:p>
          <a:p>
            <a:pPr lvl="1"/>
            <a:r>
              <a:rPr lang="it-IT" sz="1300" dirty="0"/>
              <a:t>No – i crediti passano e devono essere oggetto di autonoma valutazione</a:t>
            </a:r>
          </a:p>
          <a:p>
            <a:pPr lvl="1"/>
            <a:r>
              <a:rPr lang="it-IT" sz="1300" dirty="0"/>
              <a:t>Con particolare riferimento alla garanzia della solvenza del debitore ceduto </a:t>
            </a:r>
            <a:r>
              <a:rPr lang="it-IT" sz="1300" i="1" dirty="0"/>
              <a:t>ex</a:t>
            </a:r>
            <a:r>
              <a:rPr lang="it-IT" sz="1300" dirty="0"/>
              <a:t> art. 2255 richiamato anche in caso di società di capitali?</a:t>
            </a:r>
          </a:p>
          <a:p>
            <a:pPr lvl="1"/>
            <a:r>
              <a:rPr lang="it-IT" sz="1300" dirty="0"/>
              <a:t>Rimane la garanzia della solvenza del debitore ceduto</a:t>
            </a:r>
          </a:p>
          <a:p>
            <a:endParaRPr lang="it-IT" sz="1300" dirty="0"/>
          </a:p>
        </p:txBody>
      </p:sp>
      <p:sp>
        <p:nvSpPr>
          <p:cNvPr id="10" name="TextBox 9">
            <a:extLst>
              <a:ext uri="{FF2B5EF4-FFF2-40B4-BE49-F238E27FC236}">
                <a16:creationId xmlns:a16="http://schemas.microsoft.com/office/drawing/2014/main" id="{AA56F4CC-BA42-1E3A-799A-7555D29B3839}"/>
              </a:ext>
            </a:extLst>
          </p:cNvPr>
          <p:cNvSpPr txBox="1"/>
          <p:nvPr/>
        </p:nvSpPr>
        <p:spPr>
          <a:xfrm>
            <a:off x="1361104" y="4281498"/>
            <a:ext cx="10418983" cy="1692771"/>
          </a:xfrm>
          <a:prstGeom prst="rect">
            <a:avLst/>
          </a:prstGeom>
          <a:noFill/>
          <a:ln>
            <a:solidFill>
              <a:srgbClr val="00843E"/>
            </a:solidFill>
            <a:prstDash val="dash"/>
          </a:ln>
        </p:spPr>
        <p:txBody>
          <a:bodyPr wrap="square">
            <a:spAutoFit/>
          </a:bodyPr>
          <a:lstStyle/>
          <a:p>
            <a:r>
              <a:rPr lang="it-IT" sz="1300" dirty="0">
                <a:latin typeface="Arial" panose="020B0604020202020204" pitchFamily="34" charset="0"/>
                <a:cs typeface="Arial" panose="020B0604020202020204" pitchFamily="34" charset="0"/>
              </a:rPr>
              <a:t>Cassazione ha ritenuto che accertato il conferimento del ramo d'azienda, la conseguente successione </a:t>
            </a:r>
            <a:r>
              <a:rPr lang="it-IT" sz="1300" dirty="0" err="1">
                <a:latin typeface="Arial" panose="020B0604020202020204" pitchFamily="34" charset="0"/>
                <a:cs typeface="Arial" panose="020B0604020202020204" pitchFamily="34" charset="0"/>
              </a:rPr>
              <a:t>ope</a:t>
            </a:r>
            <a:r>
              <a:rPr lang="it-IT" sz="1300" dirty="0">
                <a:latin typeface="Arial" panose="020B0604020202020204" pitchFamily="34" charset="0"/>
                <a:cs typeface="Arial" panose="020B0604020202020204" pitchFamily="34" charset="0"/>
              </a:rPr>
              <a:t> legis della società conferitaria nei contratti stipulati dalla conferente per l'esercizio dell'azienda non aventi carattere personale, in applicazione dell' art. 2558 c.c.. In virtù di tale disposizione, il meccanismo di attrazione dei contratti nella circolazione dell'azienda opera automaticamente, obbligando il terzo, a prescindere dall'accettazione e senza bisogno di comunicazione, e che "</a:t>
            </a:r>
            <a:r>
              <a:rPr lang="it-IT" sz="1300" i="1" dirty="0">
                <a:latin typeface="Arial" panose="020B0604020202020204" pitchFamily="34" charset="0"/>
                <a:cs typeface="Arial" panose="020B0604020202020204" pitchFamily="34" charset="0"/>
              </a:rPr>
              <a:t>Nessuna rilevanza può, quindi, essere attribuita alla previsione contrattuale del divieto di cessione dei contratti (di compravendita d i vetture Mercedes) "salvo accordo scritto tra l e parti", trattandosi di clausola destinata a d operare nel caso d i trasferimento dei singoli contratti, mentre nella diversa ipotesi d i successione nei contratti per trasferimento di azienda la tutela d e l terzo contraente è assicurata dalla facoltà di recesso per giusta causa prevista dall' art. 2558 c.c., comma 2.</a:t>
            </a:r>
            <a:endParaRPr lang="it-IT" sz="1300" dirty="0">
              <a:latin typeface="Arial" panose="020B0604020202020204" pitchFamily="34" charset="0"/>
              <a:cs typeface="Arial" panose="020B0604020202020204" pitchFamily="34" charset="0"/>
            </a:endParaRPr>
          </a:p>
        </p:txBody>
      </p:sp>
      <p:pic>
        <p:nvPicPr>
          <p:cNvPr id="11" name="Graphic 10" descr="Gavel outline">
            <a:extLst>
              <a:ext uri="{FF2B5EF4-FFF2-40B4-BE49-F238E27FC236}">
                <a16:creationId xmlns:a16="http://schemas.microsoft.com/office/drawing/2014/main" id="{FD5F0EBF-12BE-D2A1-A358-8E81CFB4683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46705" y="4862769"/>
            <a:ext cx="914400" cy="914400"/>
          </a:xfrm>
          <a:prstGeom prst="rect">
            <a:avLst/>
          </a:prstGeom>
        </p:spPr>
      </p:pic>
    </p:spTree>
    <p:extLst>
      <p:ext uri="{BB962C8B-B14F-4D97-AF65-F5344CB8AC3E}">
        <p14:creationId xmlns:p14="http://schemas.microsoft.com/office/powerpoint/2010/main" val="1616043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E51DE-66D3-BB44-8A64-AD9071864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8E1D24-8C87-BE3F-4B2F-7A637FF25123}"/>
              </a:ext>
            </a:extLst>
          </p:cNvPr>
          <p:cNvSpPr>
            <a:spLocks noGrp="1"/>
          </p:cNvSpPr>
          <p:nvPr>
            <p:ph type="title"/>
          </p:nvPr>
        </p:nvSpPr>
        <p:spPr/>
        <p:txBody>
          <a:bodyPr>
            <a:normAutofit fontScale="90000"/>
          </a:bodyPr>
          <a:lstStyle/>
          <a:p>
            <a:r>
              <a:rPr lang="it-IT" dirty="0"/>
              <a:t>Caso giurisprudenziale</a:t>
            </a:r>
            <a:br>
              <a:rPr lang="it-IT" dirty="0"/>
            </a:br>
            <a:r>
              <a:rPr lang="it-IT" dirty="0"/>
              <a:t>Conferimento e crediti inesistenti</a:t>
            </a:r>
          </a:p>
        </p:txBody>
      </p:sp>
      <p:sp>
        <p:nvSpPr>
          <p:cNvPr id="3" name="Content Placeholder 2">
            <a:extLst>
              <a:ext uri="{FF2B5EF4-FFF2-40B4-BE49-F238E27FC236}">
                <a16:creationId xmlns:a16="http://schemas.microsoft.com/office/drawing/2014/main" id="{0D619DAF-D222-2E8D-3A07-98D3CDB0E754}"/>
              </a:ext>
            </a:extLst>
          </p:cNvPr>
          <p:cNvSpPr>
            <a:spLocks noGrp="1"/>
          </p:cNvSpPr>
          <p:nvPr>
            <p:ph idx="1"/>
          </p:nvPr>
        </p:nvSpPr>
        <p:spPr/>
        <p:txBody>
          <a:bodyPr/>
          <a:lstStyle/>
          <a:p>
            <a:pPr marL="0" indent="0">
              <a:buNone/>
            </a:pPr>
            <a:r>
              <a:rPr lang="it-IT" sz="1600" dirty="0"/>
              <a:t>Caso giurisprudenziale 1: Conferimento d’azienda e crediti inesistenti – App. Catania 21 dicembre 2017 n. 2404 </a:t>
            </a:r>
          </a:p>
          <a:p>
            <a:endParaRPr lang="it-IT" sz="1600" dirty="0"/>
          </a:p>
        </p:txBody>
      </p:sp>
      <p:sp>
        <p:nvSpPr>
          <p:cNvPr id="4" name="Date Placeholder 3">
            <a:extLst>
              <a:ext uri="{FF2B5EF4-FFF2-40B4-BE49-F238E27FC236}">
                <a16:creationId xmlns:a16="http://schemas.microsoft.com/office/drawing/2014/main" id="{2FABBAAE-F678-30E2-EEAC-0DB02CFE0A20}"/>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46F22E88-6DE6-DB18-4E36-161E040299CB}"/>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DAD4FB3C-87AF-D3E3-A563-A4037E627911}"/>
              </a:ext>
            </a:extLst>
          </p:cNvPr>
          <p:cNvSpPr>
            <a:spLocks noGrp="1"/>
          </p:cNvSpPr>
          <p:nvPr>
            <p:ph type="sldNum" sz="quarter" idx="12"/>
          </p:nvPr>
        </p:nvSpPr>
        <p:spPr/>
        <p:txBody>
          <a:bodyPr/>
          <a:lstStyle/>
          <a:p>
            <a:fld id="{2E85A994-D622-47C4-BBB7-EA543E9BA793}" type="slidenum">
              <a:rPr lang="en-GB" smtClean="0"/>
              <a:pPr/>
              <a:t>19</a:t>
            </a:fld>
            <a:endParaRPr lang="en-GB" dirty="0"/>
          </a:p>
        </p:txBody>
      </p:sp>
      <p:grpSp>
        <p:nvGrpSpPr>
          <p:cNvPr id="12" name="Group 11">
            <a:extLst>
              <a:ext uri="{FF2B5EF4-FFF2-40B4-BE49-F238E27FC236}">
                <a16:creationId xmlns:a16="http://schemas.microsoft.com/office/drawing/2014/main" id="{6AD0FCD1-F413-7C7B-1CD8-85A774D98A3A}"/>
              </a:ext>
            </a:extLst>
          </p:cNvPr>
          <p:cNvGrpSpPr/>
          <p:nvPr/>
        </p:nvGrpSpPr>
        <p:grpSpPr>
          <a:xfrm>
            <a:off x="651642" y="1864350"/>
            <a:ext cx="5033312" cy="4238171"/>
            <a:chOff x="783864" y="2127145"/>
            <a:chExt cx="5033312" cy="4238171"/>
          </a:xfrm>
        </p:grpSpPr>
        <p:sp>
          <p:nvSpPr>
            <p:cNvPr id="10" name="TextBox 9">
              <a:extLst>
                <a:ext uri="{FF2B5EF4-FFF2-40B4-BE49-F238E27FC236}">
                  <a16:creationId xmlns:a16="http://schemas.microsoft.com/office/drawing/2014/main" id="{E373641B-3D59-5BBF-B3A4-7C2795B5B5CB}"/>
                </a:ext>
              </a:extLst>
            </p:cNvPr>
            <p:cNvSpPr txBox="1"/>
            <p:nvPr/>
          </p:nvSpPr>
          <p:spPr>
            <a:xfrm>
              <a:off x="783864" y="2441316"/>
              <a:ext cx="5033312" cy="3924000"/>
            </a:xfrm>
            <a:prstGeom prst="rect">
              <a:avLst/>
            </a:prstGeom>
            <a:noFill/>
            <a:ln>
              <a:solidFill>
                <a:srgbClr val="335A17"/>
              </a:solidFill>
            </a:ln>
          </p:spPr>
          <p:txBody>
            <a:bodyPr wrap="square" lIns="0" tIns="0" rIns="0" bIns="0" rtlCol="0">
              <a:noAutofit/>
            </a:bodyPr>
            <a:lstStyle/>
            <a:p>
              <a:pPr marL="171450" lvl="1" indent="-171450" algn="l" defTabSz="488950">
                <a:lnSpc>
                  <a:spcPct val="90000"/>
                </a:lnSpc>
                <a:spcBef>
                  <a:spcPct val="0"/>
                </a:spcBef>
                <a:spcAft>
                  <a:spcPct val="15000"/>
                </a:spcAft>
                <a:buClr>
                  <a:srgbClr val="335A17"/>
                </a:buClr>
                <a:buFont typeface="Arial" panose="020B0604020202020204" pitchFamily="34" charset="0"/>
                <a:buChar char="•"/>
              </a:pPr>
              <a:endParaRPr lang="it-IT" sz="1400" b="1" kern="1200" dirty="0">
                <a:latin typeface="Arial" panose="020B0604020202020204" pitchFamily="34" charset="0"/>
                <a:cs typeface="Arial" panose="020B0604020202020204" pitchFamily="34" charset="0"/>
              </a:endParaRPr>
            </a:p>
            <a:p>
              <a:pPr marL="171450" lvl="1" indent="-171450" algn="l" defTabSz="488950">
                <a:lnSpc>
                  <a:spcPct val="90000"/>
                </a:lnSpc>
                <a:spcBef>
                  <a:spcPct val="0"/>
                </a:spcBef>
                <a:spcAft>
                  <a:spcPct val="15000"/>
                </a:spcAft>
                <a:buClr>
                  <a:srgbClr val="335A17"/>
                </a:buClr>
                <a:buFont typeface="Arial" panose="020B0604020202020204" pitchFamily="34" charset="0"/>
                <a:buChar char="•"/>
              </a:pPr>
              <a:endParaRPr lang="it-IT" sz="1400" b="1" dirty="0">
                <a:latin typeface="Arial" panose="020B0604020202020204" pitchFamily="34" charset="0"/>
                <a:cs typeface="Arial" panose="020B0604020202020204" pitchFamily="34" charset="0"/>
              </a:endParaRPr>
            </a:p>
            <a:p>
              <a:pPr marL="92075">
                <a:spcAft>
                  <a:spcPts val="600"/>
                </a:spcAft>
              </a:pPr>
              <a:r>
                <a:rPr lang="it-IT" sz="1400" dirty="0">
                  <a:latin typeface="Arial" panose="020B0604020202020204" pitchFamily="34" charset="0"/>
                  <a:ea typeface="SimSun" panose="02010600030101010101" pitchFamily="2" charset="-122"/>
                  <a:cs typeface="Arial" panose="020B0604020202020204" pitchFamily="34" charset="0"/>
                </a:rPr>
                <a:t>Nell’ambito della costituzione di una società per azioni mista, un ente pubblico regionale conferiva un complesso aziendale (terme) comprendente tutti i beni e rapporti dell’azienda. Tra questi era menzionato, nell’atto di conferimento, un credito derivante da un finanziamento pubblico a fondo perduto già concesso in passato all’ente (circa €1,57 milioni). Tale credito, però, non era stato inserito nella relazione di stima dell’esperto e, di fatto, si era estinto prima del conferimento (perché l’ente non aveva utilizzato nei termini il finanziamento, che fu revocato). La società conferitaria, accortasi dell’inesistenza del credito, citava in giudizio il conferente per ottenere il risarcimento equivalente, adducendo responsabilità </a:t>
              </a:r>
              <a:r>
                <a:rPr lang="it-IT" sz="1400" i="1" dirty="0">
                  <a:latin typeface="Arial" panose="020B0604020202020204" pitchFamily="34" charset="0"/>
                  <a:ea typeface="SimSun" panose="02010600030101010101" pitchFamily="2" charset="-122"/>
                  <a:cs typeface="Arial" panose="020B0604020202020204" pitchFamily="34" charset="0"/>
                </a:rPr>
                <a:t>ex</a:t>
              </a:r>
              <a:r>
                <a:rPr lang="it-IT" sz="1400" dirty="0">
                  <a:latin typeface="Arial" panose="020B0604020202020204" pitchFamily="34" charset="0"/>
                  <a:ea typeface="SimSun" panose="02010600030101010101" pitchFamily="2" charset="-122"/>
                  <a:cs typeface="Arial" panose="020B0604020202020204" pitchFamily="34" charset="0"/>
                </a:rPr>
                <a:t> art. 2255 c.c. (responsabilità del socio conferente per insolvenza del debitore conferito) o quantomeno violazione degli obblighi di buona fede.</a:t>
              </a:r>
              <a:endParaRPr lang="it-IT" sz="1400" dirty="0">
                <a:latin typeface="Arial" panose="020B0604020202020204" pitchFamily="34" charset="0"/>
                <a:cs typeface="Arial" panose="020B0604020202020204" pitchFamily="34" charset="0"/>
              </a:endParaRPr>
            </a:p>
          </p:txBody>
        </p:sp>
        <p:sp>
          <p:nvSpPr>
            <p:cNvPr id="11" name="Freeform: Shape 10">
              <a:extLst>
                <a:ext uri="{FF2B5EF4-FFF2-40B4-BE49-F238E27FC236}">
                  <a16:creationId xmlns:a16="http://schemas.microsoft.com/office/drawing/2014/main" id="{66BF39D4-0647-08EF-7FC1-10A3411E4217}"/>
                </a:ext>
              </a:extLst>
            </p:cNvPr>
            <p:cNvSpPr/>
            <p:nvPr/>
          </p:nvSpPr>
          <p:spPr>
            <a:xfrm>
              <a:off x="916353" y="2127145"/>
              <a:ext cx="4007613" cy="633600"/>
            </a:xfrm>
            <a:custGeom>
              <a:avLst/>
              <a:gdLst>
                <a:gd name="connsiteX0" fmla="*/ 0 w 5494907"/>
                <a:gd name="connsiteY0" fmla="*/ 54121 h 324720"/>
                <a:gd name="connsiteX1" fmla="*/ 54121 w 5494907"/>
                <a:gd name="connsiteY1" fmla="*/ 0 h 324720"/>
                <a:gd name="connsiteX2" fmla="*/ 5440786 w 5494907"/>
                <a:gd name="connsiteY2" fmla="*/ 0 h 324720"/>
                <a:gd name="connsiteX3" fmla="*/ 5494907 w 5494907"/>
                <a:gd name="connsiteY3" fmla="*/ 54121 h 324720"/>
                <a:gd name="connsiteX4" fmla="*/ 5494907 w 5494907"/>
                <a:gd name="connsiteY4" fmla="*/ 270599 h 324720"/>
                <a:gd name="connsiteX5" fmla="*/ 5440786 w 5494907"/>
                <a:gd name="connsiteY5" fmla="*/ 324720 h 324720"/>
                <a:gd name="connsiteX6" fmla="*/ 54121 w 5494907"/>
                <a:gd name="connsiteY6" fmla="*/ 324720 h 324720"/>
                <a:gd name="connsiteX7" fmla="*/ 0 w 5494907"/>
                <a:gd name="connsiteY7" fmla="*/ 270599 h 324720"/>
                <a:gd name="connsiteX8" fmla="*/ 0 w 5494907"/>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94907" h="324720">
                  <a:moveTo>
                    <a:pt x="0" y="54121"/>
                  </a:moveTo>
                  <a:cubicBezTo>
                    <a:pt x="0" y="24231"/>
                    <a:pt x="24231" y="0"/>
                    <a:pt x="54121" y="0"/>
                  </a:cubicBezTo>
                  <a:lnTo>
                    <a:pt x="5440786" y="0"/>
                  </a:lnTo>
                  <a:cubicBezTo>
                    <a:pt x="5470676" y="0"/>
                    <a:pt x="5494907" y="24231"/>
                    <a:pt x="5494907" y="54121"/>
                  </a:cubicBezTo>
                  <a:lnTo>
                    <a:pt x="5494907" y="270599"/>
                  </a:lnTo>
                  <a:cubicBezTo>
                    <a:pt x="5494907" y="300489"/>
                    <a:pt x="5470676" y="324720"/>
                    <a:pt x="5440786" y="324720"/>
                  </a:cubicBezTo>
                  <a:lnTo>
                    <a:pt x="54121" y="324720"/>
                  </a:lnTo>
                  <a:cubicBezTo>
                    <a:pt x="24231" y="324720"/>
                    <a:pt x="0" y="300489"/>
                    <a:pt x="0" y="270599"/>
                  </a:cubicBezTo>
                  <a:lnTo>
                    <a:pt x="0" y="54121"/>
                  </a:lnTo>
                  <a:close/>
                </a:path>
              </a:pathLst>
            </a:custGeom>
            <a:solidFill>
              <a:schemeClr val="accent1">
                <a:lumMod val="75000"/>
              </a:schemeClr>
            </a:solidFill>
          </p:spPr>
          <p:style>
            <a:lnRef idx="0">
              <a:schemeClr val="lt1">
                <a:hueOff val="0"/>
                <a:satOff val="0"/>
                <a:lumOff val="0"/>
                <a:alphaOff val="0"/>
              </a:schemeClr>
            </a:lnRef>
            <a:fillRef idx="3">
              <a:schemeClr val="accent1">
                <a:shade val="50000"/>
                <a:hueOff val="0"/>
                <a:satOff val="0"/>
                <a:lumOff val="0"/>
                <a:alphaOff val="0"/>
              </a:schemeClr>
            </a:fillRef>
            <a:effectRef idx="3">
              <a:schemeClr val="accent1">
                <a:shade val="50000"/>
                <a:hueOff val="0"/>
                <a:satOff val="0"/>
                <a:lumOff val="0"/>
                <a:alphaOff val="0"/>
              </a:schemeClr>
            </a:effectRef>
            <a:fontRef idx="minor">
              <a:schemeClr val="lt1"/>
            </a:fontRef>
          </p:style>
          <p:txBody>
            <a:bodyPr spcFirstLastPara="0" vert="horz" wrap="square" lIns="223546" tIns="15852" rIns="223546" bIns="15852" numCol="1" spcCol="1270" anchor="ctr" anchorCtr="0">
              <a:noAutofit/>
            </a:bodyPr>
            <a:lstStyle/>
            <a:p>
              <a:pPr>
                <a:spcAft>
                  <a:spcPts val="600"/>
                </a:spcAft>
              </a:pPr>
              <a:r>
                <a:rPr lang="it-IT" sz="1400" dirty="0">
                  <a:latin typeface="Arial" panose="020B0604020202020204" pitchFamily="34" charset="0"/>
                  <a:cs typeface="Arial" panose="020B0604020202020204" pitchFamily="34" charset="0"/>
                </a:rPr>
                <a:t>FATTI</a:t>
              </a:r>
            </a:p>
          </p:txBody>
        </p:sp>
      </p:grpSp>
      <p:grpSp>
        <p:nvGrpSpPr>
          <p:cNvPr id="15" name="Group 14">
            <a:extLst>
              <a:ext uri="{FF2B5EF4-FFF2-40B4-BE49-F238E27FC236}">
                <a16:creationId xmlns:a16="http://schemas.microsoft.com/office/drawing/2014/main" id="{75E7068A-961D-5DE8-5FF7-0A7A6E395608}"/>
              </a:ext>
            </a:extLst>
          </p:cNvPr>
          <p:cNvGrpSpPr/>
          <p:nvPr/>
        </p:nvGrpSpPr>
        <p:grpSpPr>
          <a:xfrm>
            <a:off x="6362439" y="2172464"/>
            <a:ext cx="4672005" cy="4339650"/>
            <a:chOff x="6362439" y="2178520"/>
            <a:chExt cx="4672005" cy="4339650"/>
          </a:xfrm>
        </p:grpSpPr>
        <p:sp>
          <p:nvSpPr>
            <p:cNvPr id="13" name="TextBox 12">
              <a:extLst>
                <a:ext uri="{FF2B5EF4-FFF2-40B4-BE49-F238E27FC236}">
                  <a16:creationId xmlns:a16="http://schemas.microsoft.com/office/drawing/2014/main" id="{E0DCC4F1-2283-0A46-5A8F-70CD8D93C0DF}"/>
                </a:ext>
              </a:extLst>
            </p:cNvPr>
            <p:cNvSpPr txBox="1"/>
            <p:nvPr/>
          </p:nvSpPr>
          <p:spPr>
            <a:xfrm>
              <a:off x="6362439" y="2178520"/>
              <a:ext cx="4672005" cy="4339650"/>
            </a:xfrm>
            <a:prstGeom prst="rect">
              <a:avLst/>
            </a:prstGeom>
            <a:ln>
              <a:prstDash val="dash"/>
            </a:ln>
          </p:spPr>
          <p:style>
            <a:lnRef idx="2">
              <a:schemeClr val="accent5"/>
            </a:lnRef>
            <a:fillRef idx="1">
              <a:schemeClr val="lt1"/>
            </a:fillRef>
            <a:effectRef idx="0">
              <a:schemeClr val="accent5"/>
            </a:effectRef>
            <a:fontRef idx="minor">
              <a:schemeClr val="dk1"/>
            </a:fontRef>
          </p:style>
          <p:txBody>
            <a:bodyPr wrap="square">
              <a:spAutoFit/>
            </a:bodyPr>
            <a:lstStyle/>
            <a:p>
              <a:pPr lvl="2">
                <a:spcAft>
                  <a:spcPts val="600"/>
                </a:spcAft>
              </a:pPr>
              <a:endParaRPr lang="it-IT" sz="1600" dirty="0">
                <a:latin typeface="Arial" panose="020B0604020202020204" pitchFamily="34" charset="0"/>
                <a:cs typeface="Arial" panose="020B0604020202020204" pitchFamily="34" charset="0"/>
              </a:endParaRPr>
            </a:p>
            <a:p>
              <a:pPr lvl="2">
                <a:spcAft>
                  <a:spcPts val="600"/>
                </a:spcAft>
              </a:pPr>
              <a:r>
                <a:rPr lang="it-IT" sz="1600" dirty="0">
                  <a:latin typeface="Arial" panose="020B0604020202020204" pitchFamily="34" charset="0"/>
                  <a:cs typeface="Arial" panose="020B0604020202020204" pitchFamily="34" charset="0"/>
                </a:rPr>
                <a:t>DECISIONE DI PRIMO GRADO</a:t>
              </a:r>
            </a:p>
            <a:p>
              <a:pPr lvl="2">
                <a:spcAft>
                  <a:spcPts val="600"/>
                </a:spcAft>
              </a:pPr>
              <a:r>
                <a:rPr lang="it-IT" sz="1400" dirty="0">
                  <a:latin typeface="Arial" panose="020B0604020202020204" pitchFamily="34" charset="0"/>
                  <a:cs typeface="Arial" panose="020B0604020202020204" pitchFamily="34" charset="0"/>
                </a:rPr>
                <a:t>Il Tribunale di Catania (2011) accolse la domanda in parte non sul fondamento di art. 2255 c.c. (non configurabile per mancanza di “insolvenza” di un debitore ceduto, data la natura diversa del conferimento) ma ritenendo sussistente una condotta contraria a buona fede dell’ente conferente: avrebbe omesso di informare la società circa la reale situazione del credito e così indotto la conferitaria ad accettare nel patrimonio un valore inesistente. Condannò dunque il conferente a pagare l’importo corrispondente al credito fantasma (~€1,43 milioni) come danno.</a:t>
              </a:r>
            </a:p>
            <a:p>
              <a:pPr>
                <a:spcAft>
                  <a:spcPts val="600"/>
                </a:spcAft>
              </a:pPr>
              <a:endParaRPr lang="it-IT" sz="1400" dirty="0">
                <a:latin typeface="Arial" panose="020B0604020202020204" pitchFamily="34" charset="0"/>
                <a:cs typeface="Arial" panose="020B0604020202020204" pitchFamily="34" charset="0"/>
              </a:endParaRPr>
            </a:p>
            <a:p>
              <a:pPr>
                <a:spcAft>
                  <a:spcPts val="600"/>
                </a:spcAft>
              </a:pPr>
              <a:endParaRPr lang="it-IT" sz="1400" dirty="0">
                <a:latin typeface="Arial" panose="020B0604020202020204" pitchFamily="34" charset="0"/>
                <a:cs typeface="Arial" panose="020B0604020202020204" pitchFamily="34" charset="0"/>
              </a:endParaRPr>
            </a:p>
          </p:txBody>
        </p:sp>
        <p:pic>
          <p:nvPicPr>
            <p:cNvPr id="14" name="Graphic 13" descr="Gavel outline">
              <a:extLst>
                <a:ext uri="{FF2B5EF4-FFF2-40B4-BE49-F238E27FC236}">
                  <a16:creationId xmlns:a16="http://schemas.microsoft.com/office/drawing/2014/main" id="{0C29050C-CBF0-C5A6-5C8C-D5A041B7922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544137" y="2497950"/>
              <a:ext cx="576921" cy="576921"/>
            </a:xfrm>
            <a:prstGeom prst="rect">
              <a:avLst/>
            </a:prstGeom>
          </p:spPr>
        </p:pic>
      </p:grpSp>
    </p:spTree>
    <p:extLst>
      <p:ext uri="{BB962C8B-B14F-4D97-AF65-F5344CB8AC3E}">
        <p14:creationId xmlns:p14="http://schemas.microsoft.com/office/powerpoint/2010/main" val="40722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9">
            <a:extLst>
              <a:ext uri="{FF2B5EF4-FFF2-40B4-BE49-F238E27FC236}">
                <a16:creationId xmlns:a16="http://schemas.microsoft.com/office/drawing/2014/main" id="{456119A9-9DFD-F2C4-9614-C20D29EEA02B}"/>
              </a:ext>
            </a:extLst>
          </p:cNvPr>
          <p:cNvSpPr>
            <a:spLocks noGrp="1"/>
          </p:cNvSpPr>
          <p:nvPr>
            <p:ph type="title"/>
          </p:nvPr>
        </p:nvSpPr>
        <p:spPr/>
        <p:txBody>
          <a:bodyPr/>
          <a:lstStyle/>
          <a:p>
            <a:r>
              <a:rPr lang="en-GB" dirty="0" err="1"/>
              <a:t>Indice</a:t>
            </a:r>
            <a:endParaRPr lang="en-GB" dirty="0"/>
          </a:p>
        </p:txBody>
      </p:sp>
      <p:sp>
        <p:nvSpPr>
          <p:cNvPr id="11" name="Segnaposto contenuto 10">
            <a:extLst>
              <a:ext uri="{FF2B5EF4-FFF2-40B4-BE49-F238E27FC236}">
                <a16:creationId xmlns:a16="http://schemas.microsoft.com/office/drawing/2014/main" id="{50589498-F08F-7558-C6F1-B63C69E997B3}"/>
              </a:ext>
            </a:extLst>
          </p:cNvPr>
          <p:cNvSpPr>
            <a:spLocks noGrp="1"/>
          </p:cNvSpPr>
          <p:nvPr>
            <p:ph idx="1"/>
          </p:nvPr>
        </p:nvSpPr>
        <p:spPr/>
        <p:txBody>
          <a:bodyPr/>
          <a:lstStyle/>
          <a:p>
            <a:pPr marL="457200" indent="-457200">
              <a:buFont typeface="+mj-lt"/>
              <a:buAutoNum type="arabicPeriod"/>
            </a:pPr>
            <a:r>
              <a:rPr lang="it-IT" dirty="0">
                <a:effectLst/>
                <a:ea typeface="SimSun" panose="02010600030101010101" pitchFamily="2" charset="-122"/>
              </a:rPr>
              <a:t>Capitale sociale, principio di effettività e conferibilità dei beni.</a:t>
            </a:r>
          </a:p>
          <a:p>
            <a:pPr marL="457200" indent="-457200">
              <a:buFont typeface="+mj-lt"/>
              <a:buAutoNum type="arabicPeriod"/>
            </a:pPr>
            <a:r>
              <a:rPr lang="it-IT" dirty="0">
                <a:effectLst/>
                <a:ea typeface="SimSun" panose="02010600030101010101" pitchFamily="2" charset="-122"/>
              </a:rPr>
              <a:t>Conferimento d’azienda: nozione e disciplina – Oggetto (azienda o ramo).</a:t>
            </a:r>
          </a:p>
          <a:p>
            <a:pPr marL="857250" lvl="1" indent="-457200"/>
            <a:r>
              <a:rPr lang="it-IT" sz="2000" dirty="0">
                <a:effectLst/>
                <a:ea typeface="SimSun" panose="02010600030101010101" pitchFamily="2" charset="-122"/>
              </a:rPr>
              <a:t>Pluralità di beni e azienda. Casistica.</a:t>
            </a:r>
          </a:p>
          <a:p>
            <a:pPr marL="857250" lvl="1" indent="-457200"/>
            <a:r>
              <a:rPr lang="it-IT" dirty="0"/>
              <a:t>Disciplina </a:t>
            </a:r>
            <a:r>
              <a:rPr lang="it-IT" i="1" dirty="0"/>
              <a:t>ex</a:t>
            </a:r>
            <a:r>
              <a:rPr lang="it-IT" dirty="0"/>
              <a:t> art. 2556 e ss. del conferimento. Passaggio dei contratti. Passaggio dei crediti. Accollo dei debiti risultanti dalle scritture contabili.</a:t>
            </a:r>
          </a:p>
          <a:p>
            <a:pPr marL="457200" indent="-457200">
              <a:buFont typeface="+mj-lt"/>
              <a:buAutoNum type="arabicPeriod"/>
            </a:pPr>
            <a:r>
              <a:rPr lang="it-IT" dirty="0"/>
              <a:t>La stima quale elemento di validità dell'atto o della deliberazione e quale documento di individuazione del conferimento.</a:t>
            </a:r>
          </a:p>
          <a:p>
            <a:pPr marL="457200" indent="-457200">
              <a:buFont typeface="+mj-lt"/>
              <a:buAutoNum type="arabicPeriod"/>
            </a:pPr>
            <a:r>
              <a:rPr lang="it-IT" dirty="0"/>
              <a:t>Il tema dell’avviamento</a:t>
            </a:r>
          </a:p>
          <a:p>
            <a:pPr marL="457200" indent="-457200">
              <a:buFont typeface="+mj-lt"/>
              <a:buAutoNum type="arabicPeriod"/>
            </a:pPr>
            <a:r>
              <a:rPr lang="it-IT" dirty="0"/>
              <a:t>Ruolo dell’esperto indipendente. Decisioni.</a:t>
            </a:r>
          </a:p>
          <a:p>
            <a:pPr marL="0" indent="0">
              <a:buNone/>
            </a:pPr>
            <a:endParaRPr lang="it-IT" dirty="0"/>
          </a:p>
          <a:p>
            <a:pPr marL="857250" lvl="1" indent="-457200"/>
            <a:endParaRPr lang="en-GB" dirty="0"/>
          </a:p>
        </p:txBody>
      </p:sp>
      <p:sp>
        <p:nvSpPr>
          <p:cNvPr id="5" name="Segnaposto data 4">
            <a:extLst>
              <a:ext uri="{FF2B5EF4-FFF2-40B4-BE49-F238E27FC236}">
                <a16:creationId xmlns:a16="http://schemas.microsoft.com/office/drawing/2014/main" id="{E7CC1EEC-6FC4-B54B-67FE-654BB59EE506}"/>
              </a:ext>
            </a:extLst>
          </p:cNvPr>
          <p:cNvSpPr>
            <a:spLocks noGrp="1"/>
          </p:cNvSpPr>
          <p:nvPr>
            <p:ph type="dt" sz="half" idx="10"/>
          </p:nvPr>
        </p:nvSpPr>
        <p:spPr/>
        <p:txBody>
          <a:bodyPr/>
          <a:lstStyle/>
          <a:p>
            <a:r>
              <a:rPr lang="it-IT"/>
              <a:t>11 maggio 2026</a:t>
            </a:r>
            <a:endParaRPr lang="en-GB" dirty="0"/>
          </a:p>
        </p:txBody>
      </p:sp>
      <p:sp>
        <p:nvSpPr>
          <p:cNvPr id="6" name="Segnaposto piè di pagina 5">
            <a:extLst>
              <a:ext uri="{FF2B5EF4-FFF2-40B4-BE49-F238E27FC236}">
                <a16:creationId xmlns:a16="http://schemas.microsoft.com/office/drawing/2014/main" id="{B204D961-4526-7877-4426-B1A4528CB88D}"/>
              </a:ext>
            </a:extLst>
          </p:cNvPr>
          <p:cNvSpPr>
            <a:spLocks noGrp="1"/>
          </p:cNvSpPr>
          <p:nvPr>
            <p:ph type="ftr" sz="quarter" idx="11"/>
          </p:nvPr>
        </p:nvSpPr>
        <p:spPr/>
        <p:txBody>
          <a:bodyPr/>
          <a:lstStyle/>
          <a:p>
            <a:r>
              <a:rPr lang="it-IT"/>
              <a:t>Il conferimento di azienda o di ramo di azienda</a:t>
            </a:r>
            <a:endParaRPr lang="en-GB" dirty="0"/>
          </a:p>
        </p:txBody>
      </p:sp>
      <p:sp>
        <p:nvSpPr>
          <p:cNvPr id="7" name="Segnaposto numero diapositiva 6">
            <a:extLst>
              <a:ext uri="{FF2B5EF4-FFF2-40B4-BE49-F238E27FC236}">
                <a16:creationId xmlns:a16="http://schemas.microsoft.com/office/drawing/2014/main" id="{0881C90E-F82A-964A-A45C-94FA7F277701}"/>
              </a:ext>
            </a:extLst>
          </p:cNvPr>
          <p:cNvSpPr>
            <a:spLocks noGrp="1"/>
          </p:cNvSpPr>
          <p:nvPr>
            <p:ph type="sldNum" sz="quarter" idx="12"/>
          </p:nvPr>
        </p:nvSpPr>
        <p:spPr/>
        <p:txBody>
          <a:bodyPr/>
          <a:lstStyle/>
          <a:p>
            <a:fld id="{2E85A994-D622-47C4-BBB7-EA543E9BA793}" type="slidenum">
              <a:rPr lang="en-GB" smtClean="0"/>
              <a:pPr/>
              <a:t>2</a:t>
            </a:fld>
            <a:endParaRPr lang="en-GB"/>
          </a:p>
        </p:txBody>
      </p:sp>
    </p:spTree>
    <p:extLst>
      <p:ext uri="{BB962C8B-B14F-4D97-AF65-F5344CB8AC3E}">
        <p14:creationId xmlns:p14="http://schemas.microsoft.com/office/powerpoint/2010/main" val="1989775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8CF78-25F0-BB18-B2D9-17661D5385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53E8B-21D2-00B5-4179-B41452E321A9}"/>
              </a:ext>
            </a:extLst>
          </p:cNvPr>
          <p:cNvSpPr>
            <a:spLocks noGrp="1"/>
          </p:cNvSpPr>
          <p:nvPr>
            <p:ph type="title"/>
          </p:nvPr>
        </p:nvSpPr>
        <p:spPr/>
        <p:txBody>
          <a:bodyPr>
            <a:normAutofit fontScale="90000"/>
          </a:bodyPr>
          <a:lstStyle/>
          <a:p>
            <a:r>
              <a:rPr lang="it-IT" dirty="0"/>
              <a:t>Caso giurisprudenziale 1</a:t>
            </a:r>
            <a:br>
              <a:rPr lang="it-IT" dirty="0"/>
            </a:br>
            <a:r>
              <a:rPr lang="it-IT" dirty="0"/>
              <a:t>Decisione in appello</a:t>
            </a:r>
          </a:p>
        </p:txBody>
      </p:sp>
      <p:sp>
        <p:nvSpPr>
          <p:cNvPr id="4" name="Date Placeholder 3">
            <a:extLst>
              <a:ext uri="{FF2B5EF4-FFF2-40B4-BE49-F238E27FC236}">
                <a16:creationId xmlns:a16="http://schemas.microsoft.com/office/drawing/2014/main" id="{F8B65D17-70ED-390D-C42B-BA11509EDD1F}"/>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D4436DE8-EC14-1EBF-A310-2D3C349117C8}"/>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2718D35E-68A0-06ED-4FAB-C7429C088595}"/>
              </a:ext>
            </a:extLst>
          </p:cNvPr>
          <p:cNvSpPr>
            <a:spLocks noGrp="1"/>
          </p:cNvSpPr>
          <p:nvPr>
            <p:ph type="sldNum" sz="quarter" idx="12"/>
          </p:nvPr>
        </p:nvSpPr>
        <p:spPr/>
        <p:txBody>
          <a:bodyPr/>
          <a:lstStyle/>
          <a:p>
            <a:fld id="{2E85A994-D622-47C4-BBB7-EA543E9BA793}" type="slidenum">
              <a:rPr lang="en-GB" smtClean="0"/>
              <a:pPr/>
              <a:t>20</a:t>
            </a:fld>
            <a:endParaRPr lang="en-GB" dirty="0"/>
          </a:p>
        </p:txBody>
      </p:sp>
      <p:grpSp>
        <p:nvGrpSpPr>
          <p:cNvPr id="12" name="Group 11">
            <a:extLst>
              <a:ext uri="{FF2B5EF4-FFF2-40B4-BE49-F238E27FC236}">
                <a16:creationId xmlns:a16="http://schemas.microsoft.com/office/drawing/2014/main" id="{0E288B4A-3A94-ADFF-9955-499333110D26}"/>
              </a:ext>
            </a:extLst>
          </p:cNvPr>
          <p:cNvGrpSpPr/>
          <p:nvPr/>
        </p:nvGrpSpPr>
        <p:grpSpPr>
          <a:xfrm>
            <a:off x="6727674" y="1285265"/>
            <a:ext cx="5033312" cy="5046960"/>
            <a:chOff x="1353263" y="2106042"/>
            <a:chExt cx="5033312" cy="4320915"/>
          </a:xfrm>
        </p:grpSpPr>
        <p:sp>
          <p:nvSpPr>
            <p:cNvPr id="10" name="TextBox 9">
              <a:extLst>
                <a:ext uri="{FF2B5EF4-FFF2-40B4-BE49-F238E27FC236}">
                  <a16:creationId xmlns:a16="http://schemas.microsoft.com/office/drawing/2014/main" id="{1566EED4-172D-B032-ECD3-C44B0BC97DD2}"/>
                </a:ext>
              </a:extLst>
            </p:cNvPr>
            <p:cNvSpPr txBox="1"/>
            <p:nvPr/>
          </p:nvSpPr>
          <p:spPr>
            <a:xfrm>
              <a:off x="1353263" y="2420212"/>
              <a:ext cx="5033312" cy="4006745"/>
            </a:xfrm>
            <a:prstGeom prst="rect">
              <a:avLst/>
            </a:prstGeom>
            <a:noFill/>
            <a:ln>
              <a:solidFill>
                <a:srgbClr val="335A17"/>
              </a:solidFill>
            </a:ln>
          </p:spPr>
          <p:txBody>
            <a:bodyPr wrap="square" lIns="0" tIns="0" rIns="0" bIns="0" rtlCol="0">
              <a:noAutofit/>
            </a:bodyPr>
            <a:lstStyle/>
            <a:p>
              <a:pPr marL="171450" lvl="1" indent="-171450" algn="l" defTabSz="488950">
                <a:lnSpc>
                  <a:spcPct val="90000"/>
                </a:lnSpc>
                <a:spcBef>
                  <a:spcPct val="0"/>
                </a:spcBef>
                <a:spcAft>
                  <a:spcPct val="15000"/>
                </a:spcAft>
                <a:buClr>
                  <a:srgbClr val="335A17"/>
                </a:buClr>
                <a:buFont typeface="Arial" panose="020B0604020202020204" pitchFamily="34" charset="0"/>
                <a:buChar char="•"/>
              </a:pPr>
              <a:endParaRPr lang="it-IT" sz="1400" b="1" kern="1200" dirty="0">
                <a:latin typeface="Arial" panose="020B0604020202020204" pitchFamily="34" charset="0"/>
                <a:cs typeface="Arial" panose="020B0604020202020204" pitchFamily="34" charset="0"/>
              </a:endParaRPr>
            </a:p>
            <a:p>
              <a:pPr marL="171450" lvl="1" indent="-171450" algn="l" defTabSz="488950">
                <a:lnSpc>
                  <a:spcPct val="90000"/>
                </a:lnSpc>
                <a:spcBef>
                  <a:spcPct val="0"/>
                </a:spcBef>
                <a:spcAft>
                  <a:spcPct val="15000"/>
                </a:spcAft>
                <a:buClr>
                  <a:srgbClr val="335A17"/>
                </a:buClr>
                <a:buFont typeface="Arial" panose="020B0604020202020204" pitchFamily="34" charset="0"/>
                <a:buChar char="•"/>
              </a:pPr>
              <a:endParaRPr lang="it-IT" sz="1400" b="1" dirty="0">
                <a:latin typeface="Arial" panose="020B0604020202020204" pitchFamily="34" charset="0"/>
                <a:cs typeface="Arial" panose="020B0604020202020204" pitchFamily="34" charset="0"/>
              </a:endParaRPr>
            </a:p>
            <a:p>
              <a:pPr marL="92075">
                <a:spcAft>
                  <a:spcPts val="600"/>
                </a:spcAft>
              </a:pPr>
              <a:r>
                <a:rPr lang="it-IT" sz="1300" dirty="0">
                  <a:latin typeface="Arial" panose="020B0604020202020204" pitchFamily="34" charset="0"/>
                  <a:ea typeface="SimSun" panose="02010600030101010101" pitchFamily="2" charset="-122"/>
                  <a:cs typeface="Arial" panose="020B0604020202020204" pitchFamily="34" charset="0"/>
                </a:rPr>
                <a:t>La sentenza conferma che il conferimento d’azienda vincola il conferente solo per i beni effettivamente compresi e valutati nella relazione di stima. </a:t>
              </a:r>
            </a:p>
            <a:p>
              <a:pPr marL="92075">
                <a:spcAft>
                  <a:spcPts val="600"/>
                </a:spcAft>
              </a:pPr>
              <a:r>
                <a:rPr lang="it-IT" sz="1300" dirty="0">
                  <a:latin typeface="Arial" panose="020B0604020202020204" pitchFamily="34" charset="0"/>
                  <a:ea typeface="SimSun" panose="02010600030101010101" pitchFamily="2" charset="-122"/>
                  <a:cs typeface="Arial" panose="020B0604020202020204" pitchFamily="34" charset="0"/>
                </a:rPr>
                <a:t>La relazione ex art. 2343 c.c. fa fede circa l’oggetto e il valore del conferimento verso la società conferitaria. Un bene non valutato in perizia – ancorché menzionato nell’atto in termini generici – non comporta aumento di capitale né obbligo di garanzia specifico. </a:t>
              </a:r>
            </a:p>
            <a:p>
              <a:pPr marL="92075">
                <a:spcAft>
                  <a:spcPts val="600"/>
                </a:spcAft>
              </a:pPr>
              <a:r>
                <a:rPr lang="it-IT" sz="1300" dirty="0">
                  <a:latin typeface="Arial" panose="020B0604020202020204" pitchFamily="34" charset="0"/>
                  <a:ea typeface="SimSun" panose="02010600030101010101" pitchFamily="2" charset="-122"/>
                  <a:cs typeface="Arial" panose="020B0604020202020204" pitchFamily="34" charset="0"/>
                </a:rPr>
                <a:t>Inoltre, la Corte ha escluso l’applicazione analogica dell’art. 2255 c.c. (socio d’opera risponde per insolvenza del debitore conferito) poiché il credito non fu nemmeno trasferito come attivo certo. In merito alla buona fede, la Corte ha ritenuto che non vi fosse dolo o malafede nel comportamento del conferente: l’atto costitutivo stesso avvisava che il contenuto effettivo del conferimento era definito dalla perizia, e la conferitaria (assistita dall’esperto e dai propri organi) avrebbe dovuto sapere dell’assenza di quel credito dal novero dei beni valutati.</a:t>
              </a:r>
            </a:p>
          </p:txBody>
        </p:sp>
        <p:sp>
          <p:nvSpPr>
            <p:cNvPr id="11" name="Freeform: Shape 10">
              <a:extLst>
                <a:ext uri="{FF2B5EF4-FFF2-40B4-BE49-F238E27FC236}">
                  <a16:creationId xmlns:a16="http://schemas.microsoft.com/office/drawing/2014/main" id="{051AC8AC-459E-124F-AB7C-FECE9CCDECFA}"/>
                </a:ext>
              </a:extLst>
            </p:cNvPr>
            <p:cNvSpPr/>
            <p:nvPr/>
          </p:nvSpPr>
          <p:spPr>
            <a:xfrm>
              <a:off x="1485752" y="2106042"/>
              <a:ext cx="4007613" cy="633600"/>
            </a:xfrm>
            <a:custGeom>
              <a:avLst/>
              <a:gdLst>
                <a:gd name="connsiteX0" fmla="*/ 0 w 5494907"/>
                <a:gd name="connsiteY0" fmla="*/ 54121 h 324720"/>
                <a:gd name="connsiteX1" fmla="*/ 54121 w 5494907"/>
                <a:gd name="connsiteY1" fmla="*/ 0 h 324720"/>
                <a:gd name="connsiteX2" fmla="*/ 5440786 w 5494907"/>
                <a:gd name="connsiteY2" fmla="*/ 0 h 324720"/>
                <a:gd name="connsiteX3" fmla="*/ 5494907 w 5494907"/>
                <a:gd name="connsiteY3" fmla="*/ 54121 h 324720"/>
                <a:gd name="connsiteX4" fmla="*/ 5494907 w 5494907"/>
                <a:gd name="connsiteY4" fmla="*/ 270599 h 324720"/>
                <a:gd name="connsiteX5" fmla="*/ 5440786 w 5494907"/>
                <a:gd name="connsiteY5" fmla="*/ 324720 h 324720"/>
                <a:gd name="connsiteX6" fmla="*/ 54121 w 5494907"/>
                <a:gd name="connsiteY6" fmla="*/ 324720 h 324720"/>
                <a:gd name="connsiteX7" fmla="*/ 0 w 5494907"/>
                <a:gd name="connsiteY7" fmla="*/ 270599 h 324720"/>
                <a:gd name="connsiteX8" fmla="*/ 0 w 5494907"/>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94907" h="324720">
                  <a:moveTo>
                    <a:pt x="0" y="54121"/>
                  </a:moveTo>
                  <a:cubicBezTo>
                    <a:pt x="0" y="24231"/>
                    <a:pt x="24231" y="0"/>
                    <a:pt x="54121" y="0"/>
                  </a:cubicBezTo>
                  <a:lnTo>
                    <a:pt x="5440786" y="0"/>
                  </a:lnTo>
                  <a:cubicBezTo>
                    <a:pt x="5470676" y="0"/>
                    <a:pt x="5494907" y="24231"/>
                    <a:pt x="5494907" y="54121"/>
                  </a:cubicBezTo>
                  <a:lnTo>
                    <a:pt x="5494907" y="270599"/>
                  </a:lnTo>
                  <a:cubicBezTo>
                    <a:pt x="5494907" y="300489"/>
                    <a:pt x="5470676" y="324720"/>
                    <a:pt x="5440786" y="324720"/>
                  </a:cubicBezTo>
                  <a:lnTo>
                    <a:pt x="54121" y="324720"/>
                  </a:lnTo>
                  <a:cubicBezTo>
                    <a:pt x="24231" y="324720"/>
                    <a:pt x="0" y="300489"/>
                    <a:pt x="0" y="270599"/>
                  </a:cubicBezTo>
                  <a:lnTo>
                    <a:pt x="0" y="54121"/>
                  </a:lnTo>
                  <a:close/>
                </a:path>
              </a:pathLst>
            </a:custGeom>
            <a:solidFill>
              <a:schemeClr val="accent1">
                <a:lumMod val="75000"/>
              </a:schemeClr>
            </a:solidFill>
          </p:spPr>
          <p:style>
            <a:lnRef idx="0">
              <a:schemeClr val="lt1">
                <a:hueOff val="0"/>
                <a:satOff val="0"/>
                <a:lumOff val="0"/>
                <a:alphaOff val="0"/>
              </a:schemeClr>
            </a:lnRef>
            <a:fillRef idx="3">
              <a:schemeClr val="accent1">
                <a:shade val="50000"/>
                <a:hueOff val="0"/>
                <a:satOff val="0"/>
                <a:lumOff val="0"/>
                <a:alphaOff val="0"/>
              </a:schemeClr>
            </a:fillRef>
            <a:effectRef idx="3">
              <a:schemeClr val="accent1">
                <a:shade val="50000"/>
                <a:hueOff val="0"/>
                <a:satOff val="0"/>
                <a:lumOff val="0"/>
                <a:alphaOff val="0"/>
              </a:schemeClr>
            </a:effectRef>
            <a:fontRef idx="minor">
              <a:schemeClr val="lt1"/>
            </a:fontRef>
          </p:style>
          <p:txBody>
            <a:bodyPr spcFirstLastPara="0" vert="horz" wrap="square" lIns="223546" tIns="15852" rIns="223546" bIns="15852" numCol="1" spcCol="1270" anchor="ctr" anchorCtr="0">
              <a:noAutofit/>
            </a:bodyPr>
            <a:lstStyle/>
            <a:p>
              <a:pPr>
                <a:spcAft>
                  <a:spcPts val="600"/>
                </a:spcAft>
              </a:pPr>
              <a:r>
                <a:rPr lang="it-IT" sz="1400" dirty="0">
                  <a:latin typeface="Arial" panose="020B0604020202020204" pitchFamily="34" charset="0"/>
                  <a:cs typeface="Arial" panose="020B0604020202020204" pitchFamily="34" charset="0"/>
                </a:rPr>
                <a:t>PRINCIPI DI DIRITTO</a:t>
              </a:r>
            </a:p>
          </p:txBody>
        </p:sp>
      </p:grpSp>
      <p:sp>
        <p:nvSpPr>
          <p:cNvPr id="8" name="TextBox 7">
            <a:extLst>
              <a:ext uri="{FF2B5EF4-FFF2-40B4-BE49-F238E27FC236}">
                <a16:creationId xmlns:a16="http://schemas.microsoft.com/office/drawing/2014/main" id="{1DCEC786-4ED9-12D3-6A9C-0DDB5F1BCF4A}"/>
              </a:ext>
            </a:extLst>
          </p:cNvPr>
          <p:cNvSpPr txBox="1"/>
          <p:nvPr/>
        </p:nvSpPr>
        <p:spPr>
          <a:xfrm>
            <a:off x="290501" y="1652226"/>
            <a:ext cx="6346605" cy="5001369"/>
          </a:xfrm>
          <a:prstGeom prst="rect">
            <a:avLst/>
          </a:prstGeom>
          <a:ln>
            <a:prstDash val="dash"/>
          </a:ln>
        </p:spPr>
        <p:style>
          <a:lnRef idx="2">
            <a:schemeClr val="accent5"/>
          </a:lnRef>
          <a:fillRef idx="1">
            <a:schemeClr val="lt1"/>
          </a:fillRef>
          <a:effectRef idx="0">
            <a:schemeClr val="accent5"/>
          </a:effectRef>
          <a:fontRef idx="minor">
            <a:schemeClr val="dk1"/>
          </a:fontRef>
        </p:style>
        <p:txBody>
          <a:bodyPr wrap="square">
            <a:spAutoFit/>
          </a:bodyPr>
          <a:lstStyle/>
          <a:p>
            <a:pPr marL="914400" lvl="4">
              <a:spcAft>
                <a:spcPts val="600"/>
              </a:spcAft>
            </a:pPr>
            <a:endParaRPr lang="it-IT" sz="1300" b="1" dirty="0">
              <a:latin typeface="Arial" panose="020B0604020202020204" pitchFamily="34" charset="0"/>
              <a:cs typeface="Arial" panose="020B0604020202020204" pitchFamily="34" charset="0"/>
            </a:endParaRPr>
          </a:p>
          <a:p>
            <a:pPr marL="914400" lvl="4">
              <a:spcAft>
                <a:spcPts val="600"/>
              </a:spcAft>
            </a:pPr>
            <a:r>
              <a:rPr lang="it-IT" sz="1300" b="1" dirty="0">
                <a:latin typeface="Arial" panose="020B0604020202020204" pitchFamily="34" charset="0"/>
                <a:cs typeface="Arial" panose="020B0604020202020204" pitchFamily="34" charset="0"/>
              </a:rPr>
              <a:t>DECISIONE IN APPELLO - </a:t>
            </a:r>
            <a:r>
              <a:rPr lang="it-IT" sz="1300" dirty="0">
                <a:latin typeface="Arial" panose="020B0604020202020204" pitchFamily="34" charset="0"/>
                <a:ea typeface="SimSun" panose="02010600030101010101" pitchFamily="2" charset="-122"/>
                <a:cs typeface="Arial" panose="020B0604020202020204" pitchFamily="34" charset="0"/>
              </a:rPr>
              <a:t>La Corte d’Appello di Catania nel 2017 ha riformato integralmente quella pronuncia, esonerando l’ente conferente da responsabilità. </a:t>
            </a:r>
          </a:p>
          <a:p>
            <a:pPr>
              <a:spcAft>
                <a:spcPts val="600"/>
              </a:spcAft>
            </a:pPr>
            <a:r>
              <a:rPr lang="it-IT" sz="1300" i="1" dirty="0">
                <a:latin typeface="Arial" panose="020B0604020202020204" pitchFamily="34" charset="0"/>
                <a:ea typeface="SimSun" panose="02010600030101010101" pitchFamily="2" charset="-122"/>
                <a:cs typeface="Arial" panose="020B0604020202020204" pitchFamily="34" charset="0"/>
              </a:rPr>
              <a:t>RATIO DECIDENDI</a:t>
            </a:r>
            <a:r>
              <a:rPr lang="it-IT" sz="1300" dirty="0">
                <a:latin typeface="Arial" panose="020B0604020202020204" pitchFamily="34" charset="0"/>
                <a:ea typeface="SimSun" panose="02010600030101010101" pitchFamily="2" charset="-122"/>
                <a:cs typeface="Arial" panose="020B0604020202020204" pitchFamily="34" charset="0"/>
              </a:rPr>
              <a:t>: il credito contestato non poteva considerarsi conferito, poiché non risultava affatto dalla perizia di stima allegata all’atto di conferimento. </a:t>
            </a:r>
            <a:r>
              <a:rPr lang="it-IT" sz="1300" b="1" u="sng" dirty="0">
                <a:latin typeface="Arial" panose="020B0604020202020204" pitchFamily="34" charset="0"/>
                <a:ea typeface="SimSun" panose="02010600030101010101" pitchFamily="2" charset="-122"/>
                <a:cs typeface="Arial" panose="020B0604020202020204" pitchFamily="34" charset="0"/>
              </a:rPr>
              <a:t>L’atto notarile di conferimento elencava genericamente “crediti e oneri di qualsiasi natura afferenti alla gestione pregressa” rinviando per specifica individuazione alla relazione dell’esperto allegata. Tale relazione non menzionava né valutava il credito in questione (probabilmente perché già considerato privo di valore esigibile). </a:t>
            </a:r>
            <a:r>
              <a:rPr lang="it-IT" sz="1300" dirty="0">
                <a:latin typeface="Arial" panose="020B0604020202020204" pitchFamily="34" charset="0"/>
                <a:ea typeface="SimSun" panose="02010600030101010101" pitchFamily="2" charset="-122"/>
                <a:cs typeface="Arial" panose="020B0604020202020204" pitchFamily="34" charset="0"/>
              </a:rPr>
              <a:t>Dunque, in base al meccanismo contrattuale adottato, il credito regionale non faceva parte del perimetro del conferimento ai fini valutativi. Pertanto, nessun inadempimento poteva essere addebitato al conferente: il bene inesistente non era stato formalmente conferito, e il capitale sociale della conferitaria era stato determinato escludendo quel credito (che non aveva inciso sul valore attribuito all’azienda conferita). </a:t>
            </a:r>
          </a:p>
          <a:p>
            <a:pPr>
              <a:spcAft>
                <a:spcPts val="600"/>
              </a:spcAft>
            </a:pPr>
            <a:r>
              <a:rPr lang="it-IT" sz="1300" dirty="0">
                <a:latin typeface="Arial" panose="020B0604020202020204" pitchFamily="34" charset="0"/>
                <a:ea typeface="SimSun" panose="02010600030101010101" pitchFamily="2" charset="-122"/>
                <a:cs typeface="Arial" panose="020B0604020202020204" pitchFamily="34" charset="0"/>
              </a:rPr>
              <a:t>La Corte ha sottolineato che l’obbligatoria perizia </a:t>
            </a:r>
            <a:r>
              <a:rPr lang="it-IT" sz="1300" i="1" dirty="0">
                <a:latin typeface="Arial" panose="020B0604020202020204" pitchFamily="34" charset="0"/>
                <a:ea typeface="SimSun" panose="02010600030101010101" pitchFamily="2" charset="-122"/>
                <a:cs typeface="Arial" panose="020B0604020202020204" pitchFamily="34" charset="0"/>
              </a:rPr>
              <a:t>ex</a:t>
            </a:r>
            <a:r>
              <a:rPr lang="it-IT" sz="1300" dirty="0">
                <a:latin typeface="Arial" panose="020B0604020202020204" pitchFamily="34" charset="0"/>
                <a:ea typeface="SimSun" panose="02010600030101010101" pitchFamily="2" charset="-122"/>
                <a:cs typeface="Arial" panose="020B0604020202020204" pitchFamily="34" charset="0"/>
              </a:rPr>
              <a:t> art. 2343 c.c. non ha solo funzione valutativa, ma anche funzione descrittiva dei beni oggetto del conferimento. Solo i beni descritti e valutati dall’esperto sono da considerarsi parte integrante del conferimento ai fini del capitale sociale. Di conseguenza, se un elemento attivo non è indicato nella perizia, resta fuori dal “patrimonio garantito” trasferito e non può generare obblighi integrativi a carico del conferente verso la società.</a:t>
            </a:r>
            <a:endParaRPr lang="it-IT" sz="1300" dirty="0">
              <a:latin typeface="Arial" panose="020B0604020202020204" pitchFamily="34" charset="0"/>
              <a:cs typeface="Arial" panose="020B0604020202020204" pitchFamily="34" charset="0"/>
            </a:endParaRPr>
          </a:p>
        </p:txBody>
      </p:sp>
      <p:pic>
        <p:nvPicPr>
          <p:cNvPr id="15" name="Graphic 14" descr="Gavel outline">
            <a:extLst>
              <a:ext uri="{FF2B5EF4-FFF2-40B4-BE49-F238E27FC236}">
                <a16:creationId xmlns:a16="http://schemas.microsoft.com/office/drawing/2014/main" id="{5E75CE95-2934-0BC2-AA89-6554DD26FC95}"/>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52430" y="1652226"/>
            <a:ext cx="576921" cy="576921"/>
          </a:xfrm>
          <a:prstGeom prst="rect">
            <a:avLst/>
          </a:prstGeom>
        </p:spPr>
      </p:pic>
    </p:spTree>
    <p:extLst>
      <p:ext uri="{BB962C8B-B14F-4D97-AF65-F5344CB8AC3E}">
        <p14:creationId xmlns:p14="http://schemas.microsoft.com/office/powerpoint/2010/main" val="3676910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2358B-184A-6469-6FAA-E3DFB13EE56B}"/>
              </a:ext>
            </a:extLst>
          </p:cNvPr>
          <p:cNvSpPr>
            <a:spLocks noGrp="1"/>
          </p:cNvSpPr>
          <p:nvPr>
            <p:ph type="title"/>
          </p:nvPr>
        </p:nvSpPr>
        <p:spPr/>
        <p:txBody>
          <a:bodyPr/>
          <a:lstStyle/>
          <a:p>
            <a:r>
              <a:rPr lang="it-IT" dirty="0"/>
              <a:t>Responsabilità per debiti </a:t>
            </a:r>
            <a:r>
              <a:rPr lang="it-IT" i="1" dirty="0"/>
              <a:t>ex</a:t>
            </a:r>
            <a:r>
              <a:rPr lang="it-IT" dirty="0"/>
              <a:t> art. 2560 c.c.</a:t>
            </a:r>
          </a:p>
        </p:txBody>
      </p:sp>
      <p:sp>
        <p:nvSpPr>
          <p:cNvPr id="3" name="Content Placeholder 2">
            <a:extLst>
              <a:ext uri="{FF2B5EF4-FFF2-40B4-BE49-F238E27FC236}">
                <a16:creationId xmlns:a16="http://schemas.microsoft.com/office/drawing/2014/main" id="{2F61104E-80F6-4706-B192-8246B32F712A}"/>
              </a:ext>
            </a:extLst>
          </p:cNvPr>
          <p:cNvSpPr>
            <a:spLocks noGrp="1"/>
          </p:cNvSpPr>
          <p:nvPr>
            <p:ph idx="1"/>
          </p:nvPr>
        </p:nvSpPr>
        <p:spPr/>
        <p:txBody>
          <a:bodyPr/>
          <a:lstStyle/>
          <a:p>
            <a:r>
              <a:rPr lang="it-IT" dirty="0"/>
              <a:t>Che succede del 2560 relativo ai debiti?</a:t>
            </a:r>
          </a:p>
          <a:p>
            <a:pPr lvl="1"/>
            <a:r>
              <a:rPr lang="it-IT" dirty="0"/>
              <a:t>La disposizione prevede la responsabilità solidale tra conferente e conferitaria.</a:t>
            </a:r>
          </a:p>
          <a:p>
            <a:pPr lvl="1"/>
            <a:r>
              <a:rPr lang="it-IT" dirty="0"/>
              <a:t>Può essere che la conferitaria si assuma nei rapporti interni il debito</a:t>
            </a:r>
          </a:p>
          <a:p>
            <a:pPr lvl="1"/>
            <a:r>
              <a:rPr lang="it-IT" dirty="0"/>
              <a:t>Se la conferitaria si assume i debiti, </a:t>
            </a:r>
          </a:p>
          <a:p>
            <a:pPr lvl="2"/>
            <a:r>
              <a:rPr lang="it-IT" dirty="0"/>
              <a:t>il conferente rimane obbligato verso i creditori. Deve iscrivere un fondo rischi. </a:t>
            </a:r>
          </a:p>
          <a:p>
            <a:pPr lvl="2"/>
            <a:r>
              <a:rPr lang="it-IT" dirty="0"/>
              <a:t>La conferitaria deve iscrivere il debito.</a:t>
            </a:r>
          </a:p>
          <a:p>
            <a:pPr lvl="1"/>
            <a:r>
              <a:rPr lang="it-IT" dirty="0"/>
              <a:t>Attenzione alla compagine del conferente, alla rappresentanza legale ed a quella del conferitario</a:t>
            </a:r>
          </a:p>
          <a:p>
            <a:pPr lvl="1"/>
            <a:r>
              <a:rPr lang="it-IT" dirty="0"/>
              <a:t>Imputazione della conoscenza?</a:t>
            </a:r>
          </a:p>
          <a:p>
            <a:endParaRPr lang="it-IT" dirty="0"/>
          </a:p>
        </p:txBody>
      </p:sp>
      <p:sp>
        <p:nvSpPr>
          <p:cNvPr id="4" name="Date Placeholder 3">
            <a:extLst>
              <a:ext uri="{FF2B5EF4-FFF2-40B4-BE49-F238E27FC236}">
                <a16:creationId xmlns:a16="http://schemas.microsoft.com/office/drawing/2014/main" id="{EF019A39-F017-3EEC-9AB1-E2F92A28901C}"/>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A594DF95-E1A3-4FC8-66DE-1FC9405B1917}"/>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2C1F9C90-3FCD-A586-2DB1-0FF1149C4DA2}"/>
              </a:ext>
            </a:extLst>
          </p:cNvPr>
          <p:cNvSpPr>
            <a:spLocks noGrp="1"/>
          </p:cNvSpPr>
          <p:nvPr>
            <p:ph type="sldNum" sz="quarter" idx="12"/>
          </p:nvPr>
        </p:nvSpPr>
        <p:spPr/>
        <p:txBody>
          <a:bodyPr/>
          <a:lstStyle/>
          <a:p>
            <a:fld id="{2E85A994-D622-47C4-BBB7-EA543E9BA793}" type="slidenum">
              <a:rPr lang="en-GB" smtClean="0"/>
              <a:pPr/>
              <a:t>21</a:t>
            </a:fld>
            <a:endParaRPr lang="en-GB" dirty="0"/>
          </a:p>
        </p:txBody>
      </p:sp>
    </p:spTree>
    <p:extLst>
      <p:ext uri="{BB962C8B-B14F-4D97-AF65-F5344CB8AC3E}">
        <p14:creationId xmlns:p14="http://schemas.microsoft.com/office/powerpoint/2010/main" val="2416775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D6530-BEC7-1D69-3385-CF66751DBE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2190D-26D3-1F63-45EA-6ABD20A75A5D}"/>
              </a:ext>
            </a:extLst>
          </p:cNvPr>
          <p:cNvSpPr>
            <a:spLocks noGrp="1"/>
          </p:cNvSpPr>
          <p:nvPr>
            <p:ph type="title"/>
          </p:nvPr>
        </p:nvSpPr>
        <p:spPr/>
        <p:txBody>
          <a:bodyPr/>
          <a:lstStyle/>
          <a:p>
            <a:r>
              <a:rPr lang="it-IT" dirty="0"/>
              <a:t>Responsabilità per debiti – giurisprudenza recente</a:t>
            </a:r>
          </a:p>
        </p:txBody>
      </p:sp>
      <p:sp>
        <p:nvSpPr>
          <p:cNvPr id="3" name="Content Placeholder 2">
            <a:extLst>
              <a:ext uri="{FF2B5EF4-FFF2-40B4-BE49-F238E27FC236}">
                <a16:creationId xmlns:a16="http://schemas.microsoft.com/office/drawing/2014/main" id="{0A611CF6-F36E-6471-984F-24A43C6765A1}"/>
              </a:ext>
            </a:extLst>
          </p:cNvPr>
          <p:cNvSpPr>
            <a:spLocks noGrp="1"/>
          </p:cNvSpPr>
          <p:nvPr>
            <p:ph idx="1"/>
          </p:nvPr>
        </p:nvSpPr>
        <p:spPr>
          <a:xfrm>
            <a:off x="651643" y="1487415"/>
            <a:ext cx="5444358" cy="4992043"/>
          </a:xfrm>
          <a:solidFill>
            <a:srgbClr val="D8EDCF"/>
          </a:solidFill>
          <a:effectLst>
            <a:outerShdw blurRad="50800" dist="38100" dir="2700000" algn="tl" rotWithShape="0">
              <a:prstClr val="black">
                <a:alpha val="40000"/>
              </a:prstClr>
            </a:outerShdw>
          </a:effectLst>
        </p:spPr>
        <p:txBody>
          <a:bodyPr/>
          <a:lstStyle/>
          <a:p>
            <a:r>
              <a:rPr lang="it-IT" sz="1200" dirty="0"/>
              <a:t>Cassazione civile sez. III, 16/09/2025, n. 25393</a:t>
            </a:r>
          </a:p>
          <a:p>
            <a:pPr lvl="1"/>
            <a:r>
              <a:rPr lang="it-IT" sz="1200" dirty="0"/>
              <a:t>In tema di cessione di azienda, il limite di responsabilità del cessionario previsto dall' articolo 2560, comma 2, c.c. , per i debiti anteriori al trasferimento non risultanti dai libri contabili obbligatori, non è applicabile </a:t>
            </a:r>
            <a:r>
              <a:rPr lang="it-IT" sz="1200" b="1" u="sng" dirty="0"/>
              <a:t>in mancanza di un'effettiva alterità soggettiva tra cedente e cessionario</a:t>
            </a:r>
            <a:r>
              <a:rPr lang="it-IT" sz="1200" dirty="0"/>
              <a:t>, non ravvisandosi, in caso di trasferimento solo formale, l'esigenza di salvaguardia dell'interesse dell'acquirente dell'azienda di avere precisa conoscenza dei debiti di cui potrà essere chiamato a rispondere, correlato a quello, superindividuale, alla certezza dei rapporti giuridici e alla facilità di circolazione dell'azienda. Cassa con rinvio, CORTE D'APPELLO ROMA, 27/01/2023</a:t>
            </a:r>
            <a:endParaRPr lang="it-IT" sz="1100" dirty="0"/>
          </a:p>
        </p:txBody>
      </p:sp>
      <p:sp>
        <p:nvSpPr>
          <p:cNvPr id="4" name="Date Placeholder 3">
            <a:extLst>
              <a:ext uri="{FF2B5EF4-FFF2-40B4-BE49-F238E27FC236}">
                <a16:creationId xmlns:a16="http://schemas.microsoft.com/office/drawing/2014/main" id="{15DBE377-5391-BC3B-A6AE-EBBCCB493571}"/>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5FB57FBB-2940-CB99-13DB-59F024F017C4}"/>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A723EC48-A7A7-17BE-9384-3A21C3861AE9}"/>
              </a:ext>
            </a:extLst>
          </p:cNvPr>
          <p:cNvSpPr>
            <a:spLocks noGrp="1"/>
          </p:cNvSpPr>
          <p:nvPr>
            <p:ph type="sldNum" sz="quarter" idx="12"/>
          </p:nvPr>
        </p:nvSpPr>
        <p:spPr/>
        <p:txBody>
          <a:bodyPr/>
          <a:lstStyle/>
          <a:p>
            <a:fld id="{2E85A994-D622-47C4-BBB7-EA543E9BA793}" type="slidenum">
              <a:rPr lang="en-GB" smtClean="0"/>
              <a:pPr/>
              <a:t>22</a:t>
            </a:fld>
            <a:endParaRPr lang="en-GB" dirty="0"/>
          </a:p>
        </p:txBody>
      </p:sp>
      <p:sp>
        <p:nvSpPr>
          <p:cNvPr id="7" name="Content Placeholder 2">
            <a:extLst>
              <a:ext uri="{FF2B5EF4-FFF2-40B4-BE49-F238E27FC236}">
                <a16:creationId xmlns:a16="http://schemas.microsoft.com/office/drawing/2014/main" id="{C85FD2C1-FD50-13E1-1EE5-AD1470446AC0}"/>
              </a:ext>
            </a:extLst>
          </p:cNvPr>
          <p:cNvSpPr txBox="1">
            <a:spLocks/>
          </p:cNvSpPr>
          <p:nvPr/>
        </p:nvSpPr>
        <p:spPr>
          <a:xfrm>
            <a:off x="6198048" y="1487415"/>
            <a:ext cx="5327918" cy="4992043"/>
          </a:xfrm>
          <a:prstGeom prst="rect">
            <a:avLst/>
          </a:prstGeom>
          <a:solidFill>
            <a:schemeClr val="bg1">
              <a:lumMod val="95000"/>
            </a:schemeClr>
          </a:solidFill>
          <a:effectLst>
            <a:outerShdw blurRad="50800" dist="38100" dir="2700000" algn="tl" rotWithShape="0">
              <a:prstClr val="black">
                <a:alpha val="40000"/>
              </a:prstClr>
            </a:outerShdw>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it-IT" sz="1400" dirty="0"/>
              <a:t>Cassazione civile sez. </a:t>
            </a:r>
            <a:r>
              <a:rPr lang="it-IT" sz="1400" dirty="0" err="1"/>
              <a:t>trib</a:t>
            </a:r>
            <a:r>
              <a:rPr lang="it-IT" sz="1400" dirty="0"/>
              <a:t>., 4/11/2024, n. 28310</a:t>
            </a:r>
          </a:p>
          <a:p>
            <a:pPr lvl="1"/>
            <a:r>
              <a:rPr lang="it-IT" sz="1200" dirty="0"/>
              <a:t>La cartella di pagamento emessa nei confronti della società conferitaria, per la sua ritenuta responsabilità sussidiaria </a:t>
            </a:r>
            <a:r>
              <a:rPr lang="it-IT" sz="1200" i="1" dirty="0"/>
              <a:t>ex</a:t>
            </a:r>
            <a:r>
              <a:rPr lang="it-IT" sz="1200" dirty="0"/>
              <a:t> articolo 2560 c.c. , in ipotesi di conferimento di azienda, ha natura impositiva, costituendo il primo ed unico atto mediante il quale la pretesa fiscale è esercitata nei suoi confronti, con la conseguente possibilità per il destinatario dell'atto di avvalersi della procedura prevista, in tema di definizione agevolata delle controversie tributarie, ( articolo 6, comma 1, del D.L. n. 119 del 2018 , </a:t>
            </a:r>
            <a:r>
              <a:rPr lang="it-IT" sz="1200" dirty="0" err="1"/>
              <a:t>conv</a:t>
            </a:r>
            <a:r>
              <a:rPr lang="it-IT" sz="1200" dirty="0"/>
              <a:t>. con </a:t>
            </a:r>
            <a:r>
              <a:rPr lang="it-IT" sz="1200" dirty="0" err="1"/>
              <a:t>modif</a:t>
            </a:r>
            <a:r>
              <a:rPr lang="it-IT" sz="1200" dirty="0"/>
              <a:t>. dalla L. n. 136 del 2018 ). Ciò è pienamente in linea con il principio secondo cui, ai fini della definizione agevolata, l'individuazione dell'atto impositivo deve essere centrata non sulla sussistenza o insussistenza di un margine di discrezionalità da parte dell'Amministrazione nella determinazione della pretesa impositiva, bensì su ciò che si tratti o non di atto con il quale il contribuente è reso edotto della pretesa fatta valere dall'Amministrazione nei suoi confronti.</a:t>
            </a:r>
          </a:p>
          <a:p>
            <a:pPr lvl="1"/>
            <a:endParaRPr lang="it-IT" sz="1200" dirty="0"/>
          </a:p>
          <a:p>
            <a:r>
              <a:rPr lang="it-IT" sz="1400" dirty="0"/>
              <a:t>Cosa succede al 2560 in caso di ramo?</a:t>
            </a:r>
          </a:p>
          <a:p>
            <a:pPr lvl="1"/>
            <a:r>
              <a:rPr lang="it-IT" sz="1200" dirty="0"/>
              <a:t>Tesi prevalente: tutte le norme si applicano in via diretta o almeno analogica al caso del ramo, a prescindere dalla sussistenza o meno di una contabilità separata</a:t>
            </a:r>
          </a:p>
          <a:p>
            <a:pPr lvl="1"/>
            <a:endParaRPr lang="it-IT" sz="1050" dirty="0"/>
          </a:p>
        </p:txBody>
      </p:sp>
    </p:spTree>
    <p:extLst>
      <p:ext uri="{BB962C8B-B14F-4D97-AF65-F5344CB8AC3E}">
        <p14:creationId xmlns:p14="http://schemas.microsoft.com/office/powerpoint/2010/main" val="2657966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E90E8-CDC3-F522-63F6-102636F6E227}"/>
              </a:ext>
            </a:extLst>
          </p:cNvPr>
          <p:cNvSpPr>
            <a:spLocks noGrp="1"/>
          </p:cNvSpPr>
          <p:nvPr>
            <p:ph type="title"/>
          </p:nvPr>
        </p:nvSpPr>
        <p:spPr/>
        <p:txBody>
          <a:bodyPr/>
          <a:lstStyle/>
          <a:p>
            <a:r>
              <a:rPr lang="it-IT" dirty="0"/>
              <a:t>2557 – divieto di concorrenza</a:t>
            </a:r>
          </a:p>
        </p:txBody>
      </p:sp>
      <p:sp>
        <p:nvSpPr>
          <p:cNvPr id="3" name="Content Placeholder 2">
            <a:extLst>
              <a:ext uri="{FF2B5EF4-FFF2-40B4-BE49-F238E27FC236}">
                <a16:creationId xmlns:a16="http://schemas.microsoft.com/office/drawing/2014/main" id="{EAC89631-5955-33BC-9D34-BF377AC1B15E}"/>
              </a:ext>
            </a:extLst>
          </p:cNvPr>
          <p:cNvSpPr>
            <a:spLocks noGrp="1"/>
          </p:cNvSpPr>
          <p:nvPr>
            <p:ph idx="1"/>
          </p:nvPr>
        </p:nvSpPr>
        <p:spPr>
          <a:xfrm>
            <a:off x="651642" y="1487415"/>
            <a:ext cx="11421597" cy="4992043"/>
          </a:xfrm>
        </p:spPr>
        <p:txBody>
          <a:bodyPr/>
          <a:lstStyle/>
          <a:p>
            <a:r>
              <a:rPr lang="it-IT" dirty="0"/>
              <a:t>In generale è un effetto del conferimento ma è disponibile dalle parti</a:t>
            </a:r>
          </a:p>
          <a:p>
            <a:r>
              <a:rPr lang="it-IT" dirty="0"/>
              <a:t>Secondo alcuni non è disponibile in quanto la condotta del conferente in concorrenza potrebbe pregiudicare il valore del conferimento rispetto al capitale sottoscritto</a:t>
            </a:r>
          </a:p>
          <a:p>
            <a:r>
              <a:rPr lang="it-IT" dirty="0"/>
              <a:t>Secondo la dottrina, occorre che la consegna del complesso produttivo richieda che la conferitario possa sfruttarla in pieno</a:t>
            </a:r>
          </a:p>
          <a:p>
            <a:r>
              <a:rPr lang="it-IT" b="1" u="sng" dirty="0"/>
              <a:t>A me pare che sia possibile circostanziare il divieto di concorrenza e occorre solo tenere presente questo ai fini della valutazione dell'azienda </a:t>
            </a:r>
          </a:p>
          <a:p>
            <a:endParaRPr lang="it-IT" dirty="0"/>
          </a:p>
        </p:txBody>
      </p:sp>
      <p:sp>
        <p:nvSpPr>
          <p:cNvPr id="4" name="Date Placeholder 3">
            <a:extLst>
              <a:ext uri="{FF2B5EF4-FFF2-40B4-BE49-F238E27FC236}">
                <a16:creationId xmlns:a16="http://schemas.microsoft.com/office/drawing/2014/main" id="{7CFA9F77-30BD-6308-5D61-7AFDDAF62941}"/>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CFAB4C75-1ECA-67D7-DA75-043EDF6F7375}"/>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FC913D17-97CB-40AE-255A-4253BF545FB6}"/>
              </a:ext>
            </a:extLst>
          </p:cNvPr>
          <p:cNvSpPr>
            <a:spLocks noGrp="1"/>
          </p:cNvSpPr>
          <p:nvPr>
            <p:ph type="sldNum" sz="quarter" idx="12"/>
          </p:nvPr>
        </p:nvSpPr>
        <p:spPr/>
        <p:txBody>
          <a:bodyPr/>
          <a:lstStyle/>
          <a:p>
            <a:fld id="{2E85A994-D622-47C4-BBB7-EA543E9BA793}" type="slidenum">
              <a:rPr lang="en-GB" smtClean="0"/>
              <a:pPr/>
              <a:t>23</a:t>
            </a:fld>
            <a:endParaRPr lang="en-GB" dirty="0"/>
          </a:p>
        </p:txBody>
      </p:sp>
    </p:spTree>
    <p:extLst>
      <p:ext uri="{BB962C8B-B14F-4D97-AF65-F5344CB8AC3E}">
        <p14:creationId xmlns:p14="http://schemas.microsoft.com/office/powerpoint/2010/main" val="150955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38424-07DB-7CD4-B5BE-72ED6C532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F3F52-5AA1-3DE2-961E-DA09FA0EC5D7}"/>
              </a:ext>
            </a:extLst>
          </p:cNvPr>
          <p:cNvSpPr>
            <a:spLocks noGrp="1"/>
          </p:cNvSpPr>
          <p:nvPr>
            <p:ph type="ctrTitle"/>
          </p:nvPr>
        </p:nvSpPr>
        <p:spPr/>
        <p:txBody>
          <a:bodyPr/>
          <a:lstStyle/>
          <a:p>
            <a:r>
              <a:rPr lang="it-IT" dirty="0"/>
              <a:t>La stima quale elemento di validità dell'atto o della deliberazione e quale documento di individuazione del conferimento. </a:t>
            </a:r>
          </a:p>
        </p:txBody>
      </p:sp>
      <p:sp>
        <p:nvSpPr>
          <p:cNvPr id="3" name="Date Placeholder 2">
            <a:extLst>
              <a:ext uri="{FF2B5EF4-FFF2-40B4-BE49-F238E27FC236}">
                <a16:creationId xmlns:a16="http://schemas.microsoft.com/office/drawing/2014/main" id="{44DDB851-4D7A-6256-0787-50AE173DAC8A}"/>
              </a:ext>
            </a:extLst>
          </p:cNvPr>
          <p:cNvSpPr>
            <a:spLocks noGrp="1"/>
          </p:cNvSpPr>
          <p:nvPr>
            <p:ph type="dt" sz="half" idx="14"/>
          </p:nvPr>
        </p:nvSpPr>
        <p:spPr/>
        <p:txBody>
          <a:bodyPr/>
          <a:lstStyle/>
          <a:p>
            <a:r>
              <a:rPr lang="it-IT" noProof="1"/>
              <a:t>11 maggio 2026</a:t>
            </a:r>
          </a:p>
        </p:txBody>
      </p:sp>
      <p:sp>
        <p:nvSpPr>
          <p:cNvPr id="5" name="Footer Placeholder 4">
            <a:extLst>
              <a:ext uri="{FF2B5EF4-FFF2-40B4-BE49-F238E27FC236}">
                <a16:creationId xmlns:a16="http://schemas.microsoft.com/office/drawing/2014/main" id="{414DDB7B-1F52-7E53-28D1-04B12B11F4B4}"/>
              </a:ext>
            </a:extLst>
          </p:cNvPr>
          <p:cNvSpPr>
            <a:spLocks noGrp="1"/>
          </p:cNvSpPr>
          <p:nvPr>
            <p:ph type="ftr" sz="quarter" idx="15"/>
          </p:nvPr>
        </p:nvSpPr>
        <p:spPr/>
        <p:txBody>
          <a:bodyPr/>
          <a:lstStyle/>
          <a:p>
            <a:r>
              <a:rPr lang="it-IT"/>
              <a:t>Il conferimento di azienda o di ramo di azienda</a:t>
            </a:r>
            <a:endParaRPr lang="it-IT" noProof="1"/>
          </a:p>
        </p:txBody>
      </p:sp>
      <p:sp>
        <p:nvSpPr>
          <p:cNvPr id="6" name="Slide Number Placeholder 5">
            <a:extLst>
              <a:ext uri="{FF2B5EF4-FFF2-40B4-BE49-F238E27FC236}">
                <a16:creationId xmlns:a16="http://schemas.microsoft.com/office/drawing/2014/main" id="{14DEBA58-2D01-4E6B-0536-11A32EDFA301}"/>
              </a:ext>
            </a:extLst>
          </p:cNvPr>
          <p:cNvSpPr>
            <a:spLocks noGrp="1"/>
          </p:cNvSpPr>
          <p:nvPr>
            <p:ph type="sldNum" sz="quarter" idx="16"/>
          </p:nvPr>
        </p:nvSpPr>
        <p:spPr/>
        <p:txBody>
          <a:bodyPr/>
          <a:lstStyle/>
          <a:p>
            <a:fld id="{2E85A994-D622-47C4-BBB7-EA543E9BA793}" type="slidenum">
              <a:rPr lang="en-GB" smtClean="0"/>
              <a:pPr/>
              <a:t>24</a:t>
            </a:fld>
            <a:endParaRPr lang="en-GB" dirty="0"/>
          </a:p>
        </p:txBody>
      </p:sp>
    </p:spTree>
    <p:extLst>
      <p:ext uri="{BB962C8B-B14F-4D97-AF65-F5344CB8AC3E}">
        <p14:creationId xmlns:p14="http://schemas.microsoft.com/office/powerpoint/2010/main" val="802428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C326D-EDE9-544F-BBBC-39C8C96B5C4F}"/>
              </a:ext>
            </a:extLst>
          </p:cNvPr>
          <p:cNvSpPr>
            <a:spLocks noGrp="1"/>
          </p:cNvSpPr>
          <p:nvPr>
            <p:ph type="title"/>
          </p:nvPr>
        </p:nvSpPr>
        <p:spPr/>
        <p:txBody>
          <a:bodyPr>
            <a:normAutofit fontScale="90000"/>
          </a:bodyPr>
          <a:lstStyle/>
          <a:p>
            <a:r>
              <a:rPr lang="it-IT" dirty="0"/>
              <a:t>La stima anche quale documento integrativo del conferimento</a:t>
            </a:r>
          </a:p>
        </p:txBody>
      </p:sp>
      <p:sp>
        <p:nvSpPr>
          <p:cNvPr id="3" name="Content Placeholder 2">
            <a:extLst>
              <a:ext uri="{FF2B5EF4-FFF2-40B4-BE49-F238E27FC236}">
                <a16:creationId xmlns:a16="http://schemas.microsoft.com/office/drawing/2014/main" id="{CFD40ADC-055B-CA55-5CA2-40F1237368C3}"/>
              </a:ext>
            </a:extLst>
          </p:cNvPr>
          <p:cNvSpPr>
            <a:spLocks noGrp="1"/>
          </p:cNvSpPr>
          <p:nvPr>
            <p:ph idx="1"/>
          </p:nvPr>
        </p:nvSpPr>
        <p:spPr/>
        <p:txBody>
          <a:bodyPr/>
          <a:lstStyle/>
          <a:p>
            <a:r>
              <a:rPr lang="it-IT" dirty="0"/>
              <a:t>La relazione dell'esperto ha una doppia funzione</a:t>
            </a:r>
          </a:p>
          <a:p>
            <a:pPr lvl="1"/>
            <a:r>
              <a:rPr lang="it-IT" dirty="0"/>
              <a:t>è la relazione che fonda il valore attribuito al conferimento</a:t>
            </a:r>
          </a:p>
          <a:p>
            <a:pPr lvl="1"/>
            <a:r>
              <a:rPr lang="it-IT" dirty="0"/>
              <a:t>è il documento che descrive il complesso dei beni ai fini della disciplina del trasferimento ex art. 2556 e ss.</a:t>
            </a:r>
          </a:p>
          <a:p>
            <a:r>
              <a:rPr lang="it-IT" dirty="0"/>
              <a:t>I due aspetti interagiscono. Se un elemento è escluso non può essere valutato; i valori dell'attività post conferimento risentono di quanto </a:t>
            </a:r>
            <a:r>
              <a:rPr lang="it-IT"/>
              <a:t>è escluso</a:t>
            </a:r>
            <a:endParaRPr lang="it-IT" dirty="0"/>
          </a:p>
          <a:p>
            <a:r>
              <a:rPr lang="it-IT" dirty="0"/>
              <a:t>In effetti, è la comprensione degli effetti del trasferimento quanto a crediti, debiti e contratti che influenza il valore che è utile per il conferimento</a:t>
            </a:r>
          </a:p>
          <a:p>
            <a:r>
              <a:rPr lang="it-IT" dirty="0"/>
              <a:t>Ricomprensione nell'azienda che viene conferita di quali crediti, quali debiti e quali contratti – quando non si opta per l'effetto c.d. naturale del 2558 – deriva dall'interpretazione dell'atto di conferimento attraverso la descrizione e valutazione dei cespiti</a:t>
            </a:r>
          </a:p>
          <a:p>
            <a:r>
              <a:rPr lang="it-IT" dirty="0"/>
              <a:t>I riferimenti generici sono sufficienti a ricomprendere tali entità</a:t>
            </a:r>
          </a:p>
          <a:p>
            <a:endParaRPr lang="it-IT" dirty="0"/>
          </a:p>
        </p:txBody>
      </p:sp>
      <p:sp>
        <p:nvSpPr>
          <p:cNvPr id="4" name="Date Placeholder 3">
            <a:extLst>
              <a:ext uri="{FF2B5EF4-FFF2-40B4-BE49-F238E27FC236}">
                <a16:creationId xmlns:a16="http://schemas.microsoft.com/office/drawing/2014/main" id="{39993DF7-55BD-2CCB-C740-BDC076AD1D9B}"/>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D8109BE3-ACFD-A296-6A8C-65DCB2DE540A}"/>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43CF1638-FAFA-8D46-238F-A82FB9BBE6D1}"/>
              </a:ext>
            </a:extLst>
          </p:cNvPr>
          <p:cNvSpPr>
            <a:spLocks noGrp="1"/>
          </p:cNvSpPr>
          <p:nvPr>
            <p:ph type="sldNum" sz="quarter" idx="12"/>
          </p:nvPr>
        </p:nvSpPr>
        <p:spPr/>
        <p:txBody>
          <a:bodyPr/>
          <a:lstStyle/>
          <a:p>
            <a:fld id="{2E85A994-D622-47C4-BBB7-EA543E9BA793}" type="slidenum">
              <a:rPr lang="en-GB" smtClean="0"/>
              <a:pPr/>
              <a:t>25</a:t>
            </a:fld>
            <a:endParaRPr lang="en-GB" dirty="0"/>
          </a:p>
        </p:txBody>
      </p:sp>
    </p:spTree>
    <p:extLst>
      <p:ext uri="{BB962C8B-B14F-4D97-AF65-F5344CB8AC3E}">
        <p14:creationId xmlns:p14="http://schemas.microsoft.com/office/powerpoint/2010/main" val="276015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EC552-9D0C-F1B2-46B9-E8EA0343D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2A24F2-F09A-E17C-5DB2-6C22814645B6}"/>
              </a:ext>
            </a:extLst>
          </p:cNvPr>
          <p:cNvSpPr>
            <a:spLocks noGrp="1"/>
          </p:cNvSpPr>
          <p:nvPr>
            <p:ph type="title"/>
          </p:nvPr>
        </p:nvSpPr>
        <p:spPr/>
        <p:txBody>
          <a:bodyPr/>
          <a:lstStyle/>
          <a:p>
            <a:r>
              <a:rPr lang="it-IT" dirty="0"/>
              <a:t>La valutazione dell'azienda</a:t>
            </a:r>
          </a:p>
        </p:txBody>
      </p:sp>
      <p:sp>
        <p:nvSpPr>
          <p:cNvPr id="3" name="Content Placeholder 2">
            <a:extLst>
              <a:ext uri="{FF2B5EF4-FFF2-40B4-BE49-F238E27FC236}">
                <a16:creationId xmlns:a16="http://schemas.microsoft.com/office/drawing/2014/main" id="{CF57E191-21A5-58C7-D14D-3055DF395541}"/>
              </a:ext>
            </a:extLst>
          </p:cNvPr>
          <p:cNvSpPr>
            <a:spLocks noGrp="1"/>
          </p:cNvSpPr>
          <p:nvPr>
            <p:ph idx="1"/>
          </p:nvPr>
        </p:nvSpPr>
        <p:spPr>
          <a:xfrm>
            <a:off x="479902" y="1552807"/>
            <a:ext cx="11421597" cy="365126"/>
          </a:xfrm>
        </p:spPr>
        <p:txBody>
          <a:bodyPr/>
          <a:lstStyle/>
          <a:p>
            <a:pPr marL="0" indent="0">
              <a:buNone/>
            </a:pPr>
            <a:r>
              <a:rPr lang="it-IT" sz="1600" dirty="0"/>
              <a:t>Questioni specifiche in base alle diverse prospettive del patrimonio e del reddito</a:t>
            </a:r>
          </a:p>
          <a:p>
            <a:endParaRPr lang="it-IT" sz="1600" dirty="0"/>
          </a:p>
        </p:txBody>
      </p:sp>
      <p:sp>
        <p:nvSpPr>
          <p:cNvPr id="4" name="Date Placeholder 3">
            <a:extLst>
              <a:ext uri="{FF2B5EF4-FFF2-40B4-BE49-F238E27FC236}">
                <a16:creationId xmlns:a16="http://schemas.microsoft.com/office/drawing/2014/main" id="{832A48C0-71D2-94F9-F39D-E7E36341480F}"/>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C7A70B50-1DD6-2C57-7A9A-6B6974BC75EF}"/>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2163BD3B-BA0D-BEA7-8C81-6742B80AC402}"/>
              </a:ext>
            </a:extLst>
          </p:cNvPr>
          <p:cNvSpPr>
            <a:spLocks noGrp="1"/>
          </p:cNvSpPr>
          <p:nvPr>
            <p:ph type="sldNum" sz="quarter" idx="12"/>
          </p:nvPr>
        </p:nvSpPr>
        <p:spPr/>
        <p:txBody>
          <a:bodyPr/>
          <a:lstStyle/>
          <a:p>
            <a:fld id="{2E85A994-D622-47C4-BBB7-EA543E9BA793}" type="slidenum">
              <a:rPr lang="en-GB" smtClean="0"/>
              <a:pPr/>
              <a:t>26</a:t>
            </a:fld>
            <a:endParaRPr lang="en-GB" dirty="0"/>
          </a:p>
        </p:txBody>
      </p:sp>
      <p:sp>
        <p:nvSpPr>
          <p:cNvPr id="7" name="Content Placeholder 2">
            <a:extLst>
              <a:ext uri="{FF2B5EF4-FFF2-40B4-BE49-F238E27FC236}">
                <a16:creationId xmlns:a16="http://schemas.microsoft.com/office/drawing/2014/main" id="{86070744-71DF-485B-61EC-B13DA522F544}"/>
              </a:ext>
            </a:extLst>
          </p:cNvPr>
          <p:cNvSpPr txBox="1">
            <a:spLocks/>
          </p:cNvSpPr>
          <p:nvPr/>
        </p:nvSpPr>
        <p:spPr>
          <a:xfrm>
            <a:off x="479903" y="2231082"/>
            <a:ext cx="5941446" cy="3409429"/>
          </a:xfrm>
          <a:prstGeom prst="rect">
            <a:avLst/>
          </a:prstGeom>
          <a:solidFill>
            <a:srgbClr val="D8EDCF"/>
          </a:solidFill>
          <a:effectLst>
            <a:outerShdw blurRad="50800" dist="38100" dir="2700000" algn="tl" rotWithShape="0">
              <a:prstClr val="black">
                <a:alpha val="40000"/>
              </a:prstClr>
            </a:outerShdw>
            <a:softEdge rad="63500"/>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endParaRPr lang="it-IT" sz="1400" dirty="0"/>
          </a:p>
          <a:p>
            <a:pPr lvl="1"/>
            <a:r>
              <a:rPr lang="it-IT" sz="1400" dirty="0"/>
              <a:t>La scelta di valutazione del metodo corretto dipende da una serie di fattori</a:t>
            </a:r>
          </a:p>
          <a:p>
            <a:pPr lvl="1"/>
            <a:r>
              <a:rPr lang="it-IT" sz="1400" dirty="0"/>
              <a:t> l'esperto deve scegliere tra quelli suggeriti dalle scienze aziendali e dall'impiego di criteri accettati per quella tipologia di azienda (ad es. holding; immobiliare; commerciale; ecc.)</a:t>
            </a:r>
          </a:p>
          <a:p>
            <a:pPr lvl="1"/>
            <a:r>
              <a:rPr lang="it-IT" sz="1400" dirty="0"/>
              <a:t>2343 – attestazione che è almeno pari a quello imputato a capitale o soprapprezzo</a:t>
            </a:r>
          </a:p>
          <a:p>
            <a:pPr lvl="1"/>
            <a:r>
              <a:rPr lang="it-IT" sz="1400" dirty="0"/>
              <a:t>Descrizione dei beni e dei beni conferiti e l'indicazione dei criteri di valutazione – eliminato il valore attribuito a ciascuno di essi</a:t>
            </a:r>
          </a:p>
          <a:p>
            <a:pPr lvl="1"/>
            <a:r>
              <a:rPr lang="it-IT" sz="1400" dirty="0"/>
              <a:t>Deve specificare la idoneità dei beni a costituire un'azienda, i debiti esclusi dal conferimento</a:t>
            </a:r>
          </a:p>
          <a:p>
            <a:endParaRPr lang="it-IT" sz="1600" dirty="0"/>
          </a:p>
        </p:txBody>
      </p:sp>
      <p:sp>
        <p:nvSpPr>
          <p:cNvPr id="8" name="Content Placeholder 2">
            <a:extLst>
              <a:ext uri="{FF2B5EF4-FFF2-40B4-BE49-F238E27FC236}">
                <a16:creationId xmlns:a16="http://schemas.microsoft.com/office/drawing/2014/main" id="{27D9143D-19B7-9A5D-65F1-A7640BF531A6}"/>
              </a:ext>
            </a:extLst>
          </p:cNvPr>
          <p:cNvSpPr txBox="1">
            <a:spLocks/>
          </p:cNvSpPr>
          <p:nvPr/>
        </p:nvSpPr>
        <p:spPr>
          <a:xfrm>
            <a:off x="6612276" y="2231031"/>
            <a:ext cx="5164911" cy="3409530"/>
          </a:xfrm>
          <a:prstGeom prst="rect">
            <a:avLst/>
          </a:prstGeom>
          <a:solidFill>
            <a:schemeClr val="bg1">
              <a:lumMod val="95000"/>
            </a:schemeClr>
          </a:solidFill>
          <a:effectLst>
            <a:outerShdw blurRad="50800" dist="38100" dir="2700000" algn="tl" rotWithShape="0">
              <a:prstClr val="black">
                <a:alpha val="40000"/>
              </a:prstClr>
            </a:outerShdw>
            <a:softEdge rad="63500"/>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endParaRPr lang="it-IT" sz="1400" dirty="0"/>
          </a:p>
          <a:p>
            <a:pPr lvl="1"/>
            <a:r>
              <a:rPr lang="it-IT" sz="1400" dirty="0"/>
              <a:t>Stima indica il valore netto del conferimento – come differenza tra attività e passività e conterrà i dati fondamentali per la formazione del bilancio della conferitaria</a:t>
            </a:r>
          </a:p>
          <a:p>
            <a:pPr lvl="1"/>
            <a:r>
              <a:rPr lang="it-IT" sz="1400" dirty="0"/>
              <a:t>Lo scopo è il "valore di mercato ed attuale" dell'azienda in un'operazione di scambio</a:t>
            </a:r>
          </a:p>
          <a:p>
            <a:pPr lvl="1"/>
            <a:r>
              <a:rPr lang="it-IT" sz="1400" dirty="0"/>
              <a:t>Da confrontare con 2441 – il caso di esclusione del diritto di opzione</a:t>
            </a:r>
          </a:p>
          <a:p>
            <a:pPr lvl="1"/>
            <a:r>
              <a:rPr lang="it-IT" sz="1400" dirty="0"/>
              <a:t> Preferenza nella letteratura giuridica italiana e tedesca di metodi misti in modo da poter catturare il valore reale</a:t>
            </a:r>
          </a:p>
          <a:p>
            <a:endParaRPr lang="it-IT" sz="1600" dirty="0"/>
          </a:p>
        </p:txBody>
      </p:sp>
    </p:spTree>
    <p:extLst>
      <p:ext uri="{BB962C8B-B14F-4D97-AF65-F5344CB8AC3E}">
        <p14:creationId xmlns:p14="http://schemas.microsoft.com/office/powerpoint/2010/main" val="2960955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A38CB9E8-D646-F3F3-AA53-F2D2D7939B15}"/>
              </a:ext>
            </a:extLst>
          </p:cNvPr>
          <p:cNvSpPr>
            <a:spLocks noGrp="1"/>
          </p:cNvSpPr>
          <p:nvPr>
            <p:ph type="title"/>
          </p:nvPr>
        </p:nvSpPr>
        <p:spPr>
          <a:xfrm>
            <a:off x="204766" y="313151"/>
            <a:ext cx="11986564" cy="926607"/>
          </a:xfrm>
        </p:spPr>
        <p:txBody>
          <a:bodyPr>
            <a:normAutofit/>
          </a:bodyPr>
          <a:lstStyle/>
          <a:p>
            <a:r>
              <a:rPr lang="it-IT" dirty="0"/>
              <a:t>Individuazione del valore</a:t>
            </a:r>
          </a:p>
        </p:txBody>
      </p:sp>
      <p:sp>
        <p:nvSpPr>
          <p:cNvPr id="11" name="Content Placeholder 10">
            <a:extLst>
              <a:ext uri="{FF2B5EF4-FFF2-40B4-BE49-F238E27FC236}">
                <a16:creationId xmlns:a16="http://schemas.microsoft.com/office/drawing/2014/main" id="{A8FC0ED0-BDB4-714E-DC0F-562C6493CD2B}"/>
              </a:ext>
            </a:extLst>
          </p:cNvPr>
          <p:cNvSpPr>
            <a:spLocks noGrp="1"/>
          </p:cNvSpPr>
          <p:nvPr>
            <p:ph idx="1"/>
          </p:nvPr>
        </p:nvSpPr>
        <p:spPr>
          <a:xfrm>
            <a:off x="651642" y="1496370"/>
            <a:ext cx="11421597" cy="4992043"/>
          </a:xfrm>
        </p:spPr>
        <p:txBody>
          <a:bodyPr/>
          <a:lstStyle/>
          <a:p>
            <a:r>
              <a:rPr lang="it-IT" dirty="0"/>
              <a:t>Intero valore attribuito dalla relazione di stima – inclusa la valorizzazione di avviamento e dell’organizzazione (cioè anche servizi ed opere)</a:t>
            </a:r>
          </a:p>
          <a:p>
            <a:r>
              <a:rPr lang="it-IT" dirty="0"/>
              <a:t>Indicazione dei criteri di valutazione e dei criteri di controllo, partendo dai valori contabili </a:t>
            </a:r>
          </a:p>
          <a:p>
            <a:r>
              <a:rPr lang="it-IT" dirty="0"/>
              <a:t>oramai non criticata in giurisprudenza l’adozione di criteri non solo patrimoniali – necessaria la situazione patrimoniale per individuare i componenti</a:t>
            </a:r>
          </a:p>
          <a:p>
            <a:r>
              <a:rPr lang="it-IT" dirty="0"/>
              <a:t>Indicazione dei beni – anche se non analitica</a:t>
            </a:r>
          </a:p>
          <a:p>
            <a:r>
              <a:rPr lang="it-IT" dirty="0"/>
              <a:t>Indicazione dell’avviamento ai fini dell’iscrizione in bilancio – vedere casi giurisprudenziali – </a:t>
            </a:r>
          </a:p>
          <a:p>
            <a:r>
              <a:rPr lang="it-IT" dirty="0"/>
              <a:t>avviamento non è una quadratura di conti tra l’accordo del conferente ed i soci della conferitaria</a:t>
            </a:r>
          </a:p>
        </p:txBody>
      </p:sp>
      <p:sp>
        <p:nvSpPr>
          <p:cNvPr id="4" name="Date Placeholder 3">
            <a:extLst>
              <a:ext uri="{FF2B5EF4-FFF2-40B4-BE49-F238E27FC236}">
                <a16:creationId xmlns:a16="http://schemas.microsoft.com/office/drawing/2014/main" id="{0627882E-BEDB-CCA7-75F9-CE240292E255}"/>
              </a:ext>
            </a:extLst>
          </p:cNvPr>
          <p:cNvSpPr>
            <a:spLocks noGrp="1"/>
          </p:cNvSpPr>
          <p:nvPr>
            <p:ph type="dt" sz="half" idx="10"/>
          </p:nvPr>
        </p:nvSpPr>
        <p:spPr>
          <a:xfrm>
            <a:off x="290501" y="6494469"/>
            <a:ext cx="2743200" cy="365125"/>
          </a:xfrm>
        </p:spPr>
        <p:txBody>
          <a:bodyPr/>
          <a:lstStyle/>
          <a:p>
            <a:r>
              <a:rPr lang="it-IT" noProof="1"/>
              <a:t>11 maggio 2026</a:t>
            </a:r>
          </a:p>
        </p:txBody>
      </p:sp>
      <p:sp>
        <p:nvSpPr>
          <p:cNvPr id="5" name="Footer Placeholder 4">
            <a:extLst>
              <a:ext uri="{FF2B5EF4-FFF2-40B4-BE49-F238E27FC236}">
                <a16:creationId xmlns:a16="http://schemas.microsoft.com/office/drawing/2014/main" id="{EB434FC2-9BC8-B933-3CDA-58D2167429F4}"/>
              </a:ext>
            </a:extLst>
          </p:cNvPr>
          <p:cNvSpPr>
            <a:spLocks noGrp="1"/>
          </p:cNvSpPr>
          <p:nvPr>
            <p:ph type="ftr" sz="quarter" idx="11"/>
          </p:nvPr>
        </p:nvSpPr>
        <p:spPr>
          <a:xfrm>
            <a:off x="4038600" y="6494469"/>
            <a:ext cx="4114800" cy="365125"/>
          </a:xfrm>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122ABF0B-0BA7-7F30-7DF5-297DEEDBFAE0}"/>
              </a:ext>
            </a:extLst>
          </p:cNvPr>
          <p:cNvSpPr>
            <a:spLocks noGrp="1"/>
          </p:cNvSpPr>
          <p:nvPr>
            <p:ph type="sldNum" sz="quarter" idx="12"/>
          </p:nvPr>
        </p:nvSpPr>
        <p:spPr>
          <a:xfrm>
            <a:off x="9182108" y="6494469"/>
            <a:ext cx="2743200" cy="365125"/>
          </a:xfrm>
        </p:spPr>
        <p:txBody>
          <a:bodyPr/>
          <a:lstStyle/>
          <a:p>
            <a:fld id="{2E85A994-D622-47C4-BBB7-EA543E9BA793}" type="slidenum">
              <a:rPr lang="en-GB" smtClean="0"/>
              <a:pPr/>
              <a:t>27</a:t>
            </a:fld>
            <a:endParaRPr lang="en-GB" dirty="0"/>
          </a:p>
        </p:txBody>
      </p:sp>
    </p:spTree>
    <p:extLst>
      <p:ext uri="{BB962C8B-B14F-4D97-AF65-F5344CB8AC3E}">
        <p14:creationId xmlns:p14="http://schemas.microsoft.com/office/powerpoint/2010/main" val="99826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0CC94-5994-6BDF-6900-F30188081AE0}"/>
              </a:ext>
            </a:extLst>
          </p:cNvPr>
          <p:cNvSpPr>
            <a:spLocks noGrp="1"/>
          </p:cNvSpPr>
          <p:nvPr>
            <p:ph type="title"/>
          </p:nvPr>
        </p:nvSpPr>
        <p:spPr>
          <a:xfrm>
            <a:off x="322858" y="319207"/>
            <a:ext cx="11750381" cy="926607"/>
          </a:xfrm>
        </p:spPr>
        <p:txBody>
          <a:bodyPr/>
          <a:lstStyle/>
          <a:p>
            <a:r>
              <a:rPr lang="it-IT" dirty="0"/>
              <a:t>Il conferimento dell’avviamento</a:t>
            </a:r>
          </a:p>
        </p:txBody>
      </p:sp>
      <p:sp>
        <p:nvSpPr>
          <p:cNvPr id="3" name="Content Placeholder 2">
            <a:extLst>
              <a:ext uri="{FF2B5EF4-FFF2-40B4-BE49-F238E27FC236}">
                <a16:creationId xmlns:a16="http://schemas.microsoft.com/office/drawing/2014/main" id="{BF0F3EE5-D126-8AAC-87DC-39651EF8D18D}"/>
              </a:ext>
            </a:extLst>
          </p:cNvPr>
          <p:cNvSpPr>
            <a:spLocks noGrp="1"/>
          </p:cNvSpPr>
          <p:nvPr>
            <p:ph idx="1"/>
          </p:nvPr>
        </p:nvSpPr>
        <p:spPr/>
        <p:txBody>
          <a:bodyPr/>
          <a:lstStyle/>
          <a:p>
            <a:r>
              <a:rPr lang="it-IT" sz="1800" dirty="0"/>
              <a:t>Nell'ambito delle entità immateriali, occorre distinguere quelle che sono conferibili in astratto anche separatamente dall'azienda</a:t>
            </a:r>
          </a:p>
          <a:p>
            <a:pPr lvl="1"/>
            <a:r>
              <a:rPr lang="it-IT" sz="1600" dirty="0"/>
              <a:t>Invenzioni brevettate, marchi, know </a:t>
            </a:r>
            <a:r>
              <a:rPr lang="it-IT" sz="1600" dirty="0" err="1"/>
              <a:t>how</a:t>
            </a:r>
            <a:r>
              <a:rPr lang="it-IT" sz="1600" dirty="0"/>
              <a:t> – problematico segreti industriali non brevettabili</a:t>
            </a:r>
          </a:p>
          <a:p>
            <a:endParaRPr lang="it-IT" sz="1800" dirty="0"/>
          </a:p>
          <a:p>
            <a:r>
              <a:rPr lang="it-IT" sz="1800" dirty="0"/>
              <a:t>Avviamento: Altri valori immateriali: la rete di vendita, i costi capitalizzati; l'immagine dell'azienda, il personale, quote di mercato, </a:t>
            </a:r>
          </a:p>
          <a:p>
            <a:pPr lvl="1"/>
            <a:r>
              <a:rPr lang="it-IT" sz="1600" dirty="0"/>
              <a:t>è pacifico che l'avviamento è suscettibile di valutazione economica – </a:t>
            </a:r>
          </a:p>
          <a:p>
            <a:pPr lvl="1"/>
            <a:r>
              <a:rPr lang="it-IT" sz="1600" dirty="0"/>
              <a:t>l'intero valore dell'azienda che emerge dalla relazione di stima è utilizzabile per la copertura del valore e del sovrapprezzo</a:t>
            </a:r>
          </a:p>
          <a:p>
            <a:pPr lvl="1"/>
            <a:r>
              <a:rPr lang="it-IT" sz="1600" dirty="0"/>
              <a:t>avviamento espresso nel valore dell'azienda è idoneo all'iscrizione in bilancio </a:t>
            </a:r>
            <a:r>
              <a:rPr lang="it-IT" sz="1600" i="1" dirty="0"/>
              <a:t>ex</a:t>
            </a:r>
            <a:r>
              <a:rPr lang="it-IT" sz="1600" dirty="0"/>
              <a:t> 2426, comma 1, n. 6, c.c.</a:t>
            </a:r>
          </a:p>
          <a:p>
            <a:pPr lvl="1"/>
            <a:r>
              <a:rPr lang="it-IT" sz="1600" dirty="0"/>
              <a:t>si sovrappone con i criteri di valutazione utilizzabili per l'azienda nel complesso</a:t>
            </a:r>
          </a:p>
          <a:p>
            <a:endParaRPr lang="it-IT" sz="1800" dirty="0"/>
          </a:p>
        </p:txBody>
      </p:sp>
      <p:sp>
        <p:nvSpPr>
          <p:cNvPr id="4" name="Date Placeholder 3">
            <a:extLst>
              <a:ext uri="{FF2B5EF4-FFF2-40B4-BE49-F238E27FC236}">
                <a16:creationId xmlns:a16="http://schemas.microsoft.com/office/drawing/2014/main" id="{554AC806-409B-665D-1AAF-2296822B09AE}"/>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812DA7CD-D995-419F-A8CF-907D5F00B052}"/>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C5BB725F-0B7E-04C4-FBD4-6EF4DD19DBD0}"/>
              </a:ext>
            </a:extLst>
          </p:cNvPr>
          <p:cNvSpPr>
            <a:spLocks noGrp="1"/>
          </p:cNvSpPr>
          <p:nvPr>
            <p:ph type="sldNum" sz="quarter" idx="12"/>
          </p:nvPr>
        </p:nvSpPr>
        <p:spPr/>
        <p:txBody>
          <a:bodyPr/>
          <a:lstStyle/>
          <a:p>
            <a:fld id="{2E85A994-D622-47C4-BBB7-EA543E9BA793}" type="slidenum">
              <a:rPr lang="en-GB" smtClean="0"/>
              <a:pPr/>
              <a:t>28</a:t>
            </a:fld>
            <a:endParaRPr lang="en-GB" dirty="0"/>
          </a:p>
        </p:txBody>
      </p:sp>
    </p:spTree>
    <p:extLst>
      <p:ext uri="{BB962C8B-B14F-4D97-AF65-F5344CB8AC3E}">
        <p14:creationId xmlns:p14="http://schemas.microsoft.com/office/powerpoint/2010/main" val="604270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3F98A-535C-AC2E-11DA-46BAC8445A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3E03C-C705-229A-2900-F3CB5328E571}"/>
              </a:ext>
            </a:extLst>
          </p:cNvPr>
          <p:cNvSpPr>
            <a:spLocks noGrp="1"/>
          </p:cNvSpPr>
          <p:nvPr>
            <p:ph type="title"/>
          </p:nvPr>
        </p:nvSpPr>
        <p:spPr/>
        <p:txBody>
          <a:bodyPr/>
          <a:lstStyle/>
          <a:p>
            <a:r>
              <a:rPr lang="it-IT" dirty="0"/>
              <a:t>Il conferimento dell’avviamento (segue)</a:t>
            </a:r>
          </a:p>
        </p:txBody>
      </p:sp>
      <p:sp>
        <p:nvSpPr>
          <p:cNvPr id="3" name="Content Placeholder 2">
            <a:extLst>
              <a:ext uri="{FF2B5EF4-FFF2-40B4-BE49-F238E27FC236}">
                <a16:creationId xmlns:a16="http://schemas.microsoft.com/office/drawing/2014/main" id="{7B9CBA88-C1D0-7FCC-E1BE-FB7165C22558}"/>
              </a:ext>
            </a:extLst>
          </p:cNvPr>
          <p:cNvSpPr>
            <a:spLocks noGrp="1"/>
          </p:cNvSpPr>
          <p:nvPr>
            <p:ph idx="1"/>
          </p:nvPr>
        </p:nvSpPr>
        <p:spPr/>
        <p:txBody>
          <a:bodyPr/>
          <a:lstStyle/>
          <a:p>
            <a:r>
              <a:rPr lang="it-IT" sz="1800" dirty="0"/>
              <a:t>Conferibile azienda con valore di avviamento negativo?</a:t>
            </a:r>
          </a:p>
          <a:p>
            <a:r>
              <a:rPr lang="it-IT" sz="1800" dirty="0"/>
              <a:t>Sulla valutazione dell'azienda incide in valore dell'avviamento sia positivo sia negativo, quando siano carenti le capacità di reddito</a:t>
            </a:r>
          </a:p>
          <a:p>
            <a:r>
              <a:rPr lang="it-IT" sz="1800" dirty="0"/>
              <a:t>Azienda in perdita è diversa da azienda il cui passivo sia superiore all'attivo – anche questo è ammissibile quando all'eccedenza si accompagni un forte avviamento positivo – Cass., 2892/1963</a:t>
            </a:r>
          </a:p>
          <a:p>
            <a:r>
              <a:rPr lang="it-IT" sz="1800" dirty="0"/>
              <a:t>La valutazione della redditività negativa è talvolta richiesta dalla legge (ad es., </a:t>
            </a:r>
            <a:r>
              <a:rPr lang="it-IT" sz="1800" dirty="0" err="1"/>
              <a:t>amm</a:t>
            </a:r>
            <a:r>
              <a:rPr lang="it-IT" sz="1800" dirty="0"/>
              <a:t>. Straordinaria, art. 63)</a:t>
            </a:r>
          </a:p>
          <a:p>
            <a:r>
              <a:rPr lang="it-IT" sz="1800" dirty="0"/>
              <a:t>Se l'azienda (complesso produttivo, altro bene) ha un valore patrimoniale negativo (in termini reali e non puramente contabili), il conferimento non è in assoluto ammissibile, perché carente sul piano della funzione. Trib. Ancona sez. imprese 28.4.2021</a:t>
            </a:r>
          </a:p>
          <a:p>
            <a:r>
              <a:rPr lang="it-IT" sz="1800" dirty="0"/>
              <a:t>Se il socio si è obbligato a conguagli da sopravvalutazione, rimedio contrattuale ammissibile</a:t>
            </a:r>
          </a:p>
          <a:p>
            <a:r>
              <a:rPr lang="it-IT" sz="1800" dirty="0"/>
              <a:t>Dubbio/negativo il caso che la società sia obbligata a pagare conguagli da sottovalutazione</a:t>
            </a:r>
          </a:p>
          <a:p>
            <a:r>
              <a:rPr lang="it-IT" sz="1800" dirty="0"/>
              <a:t>Rimedi societari assorbono quelli contrattuali</a:t>
            </a:r>
          </a:p>
        </p:txBody>
      </p:sp>
      <p:sp>
        <p:nvSpPr>
          <p:cNvPr id="4" name="Date Placeholder 3">
            <a:extLst>
              <a:ext uri="{FF2B5EF4-FFF2-40B4-BE49-F238E27FC236}">
                <a16:creationId xmlns:a16="http://schemas.microsoft.com/office/drawing/2014/main" id="{A088E80B-F1D2-5870-8184-4DBDC5623604}"/>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612FB08F-1BCF-7B4C-AE64-9752447B1363}"/>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64BDFE8A-879E-E111-E0E8-A63A72F85A51}"/>
              </a:ext>
            </a:extLst>
          </p:cNvPr>
          <p:cNvSpPr>
            <a:spLocks noGrp="1"/>
          </p:cNvSpPr>
          <p:nvPr>
            <p:ph type="sldNum" sz="quarter" idx="12"/>
          </p:nvPr>
        </p:nvSpPr>
        <p:spPr/>
        <p:txBody>
          <a:bodyPr/>
          <a:lstStyle/>
          <a:p>
            <a:fld id="{2E85A994-D622-47C4-BBB7-EA543E9BA793}" type="slidenum">
              <a:rPr lang="en-GB" smtClean="0"/>
              <a:pPr/>
              <a:t>29</a:t>
            </a:fld>
            <a:endParaRPr lang="en-GB" dirty="0"/>
          </a:p>
        </p:txBody>
      </p:sp>
    </p:spTree>
    <p:extLst>
      <p:ext uri="{BB962C8B-B14F-4D97-AF65-F5344CB8AC3E}">
        <p14:creationId xmlns:p14="http://schemas.microsoft.com/office/powerpoint/2010/main" val="2691086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6EFB9-EA6B-DA8B-F91D-B359DCB5AF7E}"/>
            </a:ext>
          </a:extLst>
        </p:cNvPr>
        <p:cNvGrpSpPr/>
        <p:nvPr/>
      </p:nvGrpSpPr>
      <p:grpSpPr>
        <a:xfrm>
          <a:off x="0" y="0"/>
          <a:ext cx="0" cy="0"/>
          <a:chOff x="0" y="0"/>
          <a:chExt cx="0" cy="0"/>
        </a:xfrm>
      </p:grpSpPr>
      <p:sp>
        <p:nvSpPr>
          <p:cNvPr id="10" name="Titolo 9">
            <a:extLst>
              <a:ext uri="{FF2B5EF4-FFF2-40B4-BE49-F238E27FC236}">
                <a16:creationId xmlns:a16="http://schemas.microsoft.com/office/drawing/2014/main" id="{66AA56B9-3232-0B27-8B03-AC6E29197E4E}"/>
              </a:ext>
            </a:extLst>
          </p:cNvPr>
          <p:cNvSpPr>
            <a:spLocks noGrp="1"/>
          </p:cNvSpPr>
          <p:nvPr>
            <p:ph type="title"/>
          </p:nvPr>
        </p:nvSpPr>
        <p:spPr/>
        <p:txBody>
          <a:bodyPr/>
          <a:lstStyle/>
          <a:p>
            <a:r>
              <a:rPr lang="it-IT" dirty="0"/>
              <a:t>Inquadramento generale dei conferimenti d'azienda</a:t>
            </a:r>
            <a:endParaRPr lang="en-GB" dirty="0"/>
          </a:p>
        </p:txBody>
      </p:sp>
      <p:sp>
        <p:nvSpPr>
          <p:cNvPr id="11" name="Segnaposto contenuto 10">
            <a:extLst>
              <a:ext uri="{FF2B5EF4-FFF2-40B4-BE49-F238E27FC236}">
                <a16:creationId xmlns:a16="http://schemas.microsoft.com/office/drawing/2014/main" id="{D081402A-87D9-3FD7-B38C-99AE036E8744}"/>
              </a:ext>
            </a:extLst>
          </p:cNvPr>
          <p:cNvSpPr>
            <a:spLocks noGrp="1"/>
          </p:cNvSpPr>
          <p:nvPr>
            <p:ph idx="1"/>
          </p:nvPr>
        </p:nvSpPr>
        <p:spPr>
          <a:xfrm>
            <a:off x="651642" y="1487415"/>
            <a:ext cx="11421597" cy="4992043"/>
          </a:xfrm>
        </p:spPr>
        <p:txBody>
          <a:bodyPr/>
          <a:lstStyle/>
          <a:p>
            <a:r>
              <a:rPr lang="it-IT" sz="1600" b="1" dirty="0"/>
              <a:t>Come conciliare l’acquisizione di un’azienda, comprensiva di beni e rapporti non conferibili isolatamente, con i vincoli normativi sui conferimenti in natura</a:t>
            </a:r>
            <a:r>
              <a:rPr lang="it-IT" sz="1600" dirty="0"/>
              <a:t> nelle S.p.A. (artt. 2342-2343 c.c.). </a:t>
            </a:r>
          </a:p>
          <a:p>
            <a:r>
              <a:rPr lang="it-IT" sz="1600" dirty="0"/>
              <a:t>Gli effetti giuridici sono analoghi a una cessione ma il valore corrispondente alla stima attribuita all’azienda conferita forma il capitale. Di qui la rilevanza della stima di un complesso produttivo formato da beni e anche da tecniche, beni immateriali, ed al quale accedono rapporti di lavoro, e posizione di mercato.</a:t>
            </a:r>
          </a:p>
          <a:p>
            <a:r>
              <a:rPr lang="it-IT" sz="1600" b="1" dirty="0"/>
              <a:t>Un’azienda, considerata come complesso organizzato, è conferibile – inclusi elementi come l’avviamento e i contratti in corso</a:t>
            </a:r>
            <a:r>
              <a:rPr lang="it-IT" sz="1600" dirty="0"/>
              <a:t> – a condizione che siano soddisfatte le cautele procedurali previste dalla legge (relazione di stima, controlli successivi). </a:t>
            </a:r>
          </a:p>
          <a:p>
            <a:r>
              <a:rPr lang="it-IT" sz="1600" dirty="0"/>
              <a:t>Effettività del valore: per le S.p.A., la legge richiede che il valore assegnato al bene conferito sia congruo e non superiore a quello reale accertato da perizia (art. 2343 c.c.). Ciò tutela l’integrità del capitale, evitando sopravvalutazioni dannose (azioni non liberate interamente). </a:t>
            </a:r>
          </a:p>
          <a:p>
            <a:r>
              <a:rPr lang="it-IT" sz="1600" dirty="0"/>
              <a:t>Valutazione di «garanzia». Tutela dei soci e terzi: il regime dei conferimenti in natura protegge tutti i partecipanti e i creditori: impedisce che un socio acquisisca quote a fronte di beni di minor valore effettivo, evitando un capitale sociale solo nominale.</a:t>
            </a:r>
          </a:p>
          <a:p>
            <a:r>
              <a:rPr lang="it-IT" sz="1600" dirty="0"/>
              <a:t>Anche raffronto con valutazione dell’azienda della conferitaria. Analogo alla fattispecie di esclusione del diritto di opzione (2441)</a:t>
            </a:r>
          </a:p>
          <a:p>
            <a:endParaRPr lang="en-GB" sz="1400" dirty="0"/>
          </a:p>
        </p:txBody>
      </p:sp>
      <p:sp>
        <p:nvSpPr>
          <p:cNvPr id="5" name="Segnaposto data 4">
            <a:extLst>
              <a:ext uri="{FF2B5EF4-FFF2-40B4-BE49-F238E27FC236}">
                <a16:creationId xmlns:a16="http://schemas.microsoft.com/office/drawing/2014/main" id="{24BE1E6A-EEB5-5879-2C90-2063A93B41CE}"/>
              </a:ext>
            </a:extLst>
          </p:cNvPr>
          <p:cNvSpPr>
            <a:spLocks noGrp="1"/>
          </p:cNvSpPr>
          <p:nvPr>
            <p:ph type="dt" sz="half" idx="10"/>
          </p:nvPr>
        </p:nvSpPr>
        <p:spPr/>
        <p:txBody>
          <a:bodyPr/>
          <a:lstStyle/>
          <a:p>
            <a:r>
              <a:rPr lang="it-IT"/>
              <a:t>11 maggio 2026</a:t>
            </a:r>
            <a:endParaRPr lang="en-GB" dirty="0"/>
          </a:p>
        </p:txBody>
      </p:sp>
      <p:sp>
        <p:nvSpPr>
          <p:cNvPr id="6" name="Segnaposto piè di pagina 5">
            <a:extLst>
              <a:ext uri="{FF2B5EF4-FFF2-40B4-BE49-F238E27FC236}">
                <a16:creationId xmlns:a16="http://schemas.microsoft.com/office/drawing/2014/main" id="{0E2120FF-FD25-E865-A6EB-93BCD8FAA9BC}"/>
              </a:ext>
            </a:extLst>
          </p:cNvPr>
          <p:cNvSpPr>
            <a:spLocks noGrp="1"/>
          </p:cNvSpPr>
          <p:nvPr>
            <p:ph type="ftr" sz="quarter" idx="11"/>
          </p:nvPr>
        </p:nvSpPr>
        <p:spPr/>
        <p:txBody>
          <a:bodyPr/>
          <a:lstStyle/>
          <a:p>
            <a:r>
              <a:rPr lang="it-IT"/>
              <a:t>Il conferimento di azienda o di ramo di azienda</a:t>
            </a:r>
            <a:endParaRPr lang="en-GB"/>
          </a:p>
        </p:txBody>
      </p:sp>
      <p:sp>
        <p:nvSpPr>
          <p:cNvPr id="7" name="Segnaposto numero diapositiva 6">
            <a:extLst>
              <a:ext uri="{FF2B5EF4-FFF2-40B4-BE49-F238E27FC236}">
                <a16:creationId xmlns:a16="http://schemas.microsoft.com/office/drawing/2014/main" id="{6973823C-1C01-DF91-6972-280B0B1D9E43}"/>
              </a:ext>
            </a:extLst>
          </p:cNvPr>
          <p:cNvSpPr>
            <a:spLocks noGrp="1"/>
          </p:cNvSpPr>
          <p:nvPr>
            <p:ph type="sldNum" sz="quarter" idx="12"/>
          </p:nvPr>
        </p:nvSpPr>
        <p:spPr/>
        <p:txBody>
          <a:bodyPr/>
          <a:lstStyle/>
          <a:p>
            <a:fld id="{2E85A994-D622-47C4-BBB7-EA543E9BA793}" type="slidenum">
              <a:rPr lang="en-GB" smtClean="0"/>
              <a:pPr/>
              <a:t>3</a:t>
            </a:fld>
            <a:endParaRPr lang="en-GB"/>
          </a:p>
        </p:txBody>
      </p:sp>
    </p:spTree>
    <p:extLst>
      <p:ext uri="{BB962C8B-B14F-4D97-AF65-F5344CB8AC3E}">
        <p14:creationId xmlns:p14="http://schemas.microsoft.com/office/powerpoint/2010/main" val="4044814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6D721-724B-7371-E384-8F4369AC5584}"/>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4D82220F-37C3-F66F-53B8-4CE0A74031FA}"/>
              </a:ext>
            </a:extLst>
          </p:cNvPr>
          <p:cNvSpPr>
            <a:spLocks noGrp="1"/>
          </p:cNvSpPr>
          <p:nvPr>
            <p:ph type="title"/>
          </p:nvPr>
        </p:nvSpPr>
        <p:spPr/>
        <p:txBody>
          <a:bodyPr>
            <a:normAutofit/>
          </a:bodyPr>
          <a:lstStyle/>
          <a:p>
            <a:r>
              <a:rPr lang="it-IT" dirty="0"/>
              <a:t>Validità del  conferimento e la perizia di stima</a:t>
            </a:r>
          </a:p>
        </p:txBody>
      </p:sp>
      <p:sp>
        <p:nvSpPr>
          <p:cNvPr id="11" name="Content Placeholder 10">
            <a:extLst>
              <a:ext uri="{FF2B5EF4-FFF2-40B4-BE49-F238E27FC236}">
                <a16:creationId xmlns:a16="http://schemas.microsoft.com/office/drawing/2014/main" id="{D83FA124-7828-83F8-6032-8BB28DD57DA5}"/>
              </a:ext>
            </a:extLst>
          </p:cNvPr>
          <p:cNvSpPr>
            <a:spLocks noGrp="1"/>
          </p:cNvSpPr>
          <p:nvPr>
            <p:ph idx="1"/>
          </p:nvPr>
        </p:nvSpPr>
        <p:spPr>
          <a:xfrm>
            <a:off x="651642" y="1490314"/>
            <a:ext cx="11421597" cy="4992043"/>
          </a:xfrm>
        </p:spPr>
        <p:txBody>
          <a:bodyPr/>
          <a:lstStyle/>
          <a:p>
            <a:r>
              <a:rPr lang="it-IT" dirty="0"/>
              <a:t>Tribunale Ancona, Sez. spec. in materia di imprese, Sent., 28/04/2021,n. 570</a:t>
            </a:r>
          </a:p>
          <a:p>
            <a:r>
              <a:rPr lang="it-IT" dirty="0"/>
              <a:t>In linea di principio, qualsiasi tipo di conferimento deve tenere conto degli effetti sul patrimonio della conferente e sul patrimonio netto della conferitaria: il primo non può scendere sotto il minimo legale ed il secondo deve raggiungere o mantenere i limiti minimi, così delineandosi il perimetro della valorizzazione; in sostanza, dalle attività e passività </a:t>
            </a:r>
            <a:r>
              <a:rPr lang="it-IT" dirty="0" err="1"/>
              <a:t>conferende</a:t>
            </a:r>
            <a:r>
              <a:rPr lang="it-IT" dirty="0"/>
              <a:t> deve emergere un saldo netto da conferimento che può includere anche l'avviamento.</a:t>
            </a:r>
          </a:p>
          <a:p>
            <a:r>
              <a:rPr lang="it-IT" dirty="0"/>
              <a:t>Il valore del netto da conferimento coincide con quello di aumento del capitale della conferitaria e dell'eventuale sovrapprezzo.</a:t>
            </a:r>
          </a:p>
          <a:p>
            <a:r>
              <a:rPr lang="it-IT" dirty="0"/>
              <a:t>Va risolta quindi negativamente la questione relativa alla possibilità di conferire un valore nullo (ad </a:t>
            </a:r>
            <a:r>
              <a:rPr lang="it-IT" dirty="0" err="1"/>
              <a:t>es.quando</a:t>
            </a:r>
            <a:r>
              <a:rPr lang="it-IT" dirty="0"/>
              <a:t> attività e passività coincidono) o inesistente (ad es. le passività sono superiori alle attività). </a:t>
            </a:r>
          </a:p>
        </p:txBody>
      </p:sp>
      <p:sp>
        <p:nvSpPr>
          <p:cNvPr id="4" name="Date Placeholder 3">
            <a:extLst>
              <a:ext uri="{FF2B5EF4-FFF2-40B4-BE49-F238E27FC236}">
                <a16:creationId xmlns:a16="http://schemas.microsoft.com/office/drawing/2014/main" id="{5DF0F63A-EF85-33A2-6761-7B0AC1A02043}"/>
              </a:ext>
            </a:extLst>
          </p:cNvPr>
          <p:cNvSpPr>
            <a:spLocks noGrp="1"/>
          </p:cNvSpPr>
          <p:nvPr>
            <p:ph type="dt" sz="half" idx="10"/>
          </p:nvPr>
        </p:nvSpPr>
        <p:spPr>
          <a:xfrm>
            <a:off x="290501" y="6494469"/>
            <a:ext cx="2743200" cy="365125"/>
          </a:xfrm>
        </p:spPr>
        <p:txBody>
          <a:bodyPr/>
          <a:lstStyle/>
          <a:p>
            <a:r>
              <a:rPr lang="it-IT" noProof="1"/>
              <a:t>11 maggio 2026</a:t>
            </a:r>
          </a:p>
        </p:txBody>
      </p:sp>
      <p:sp>
        <p:nvSpPr>
          <p:cNvPr id="5" name="Footer Placeholder 4">
            <a:extLst>
              <a:ext uri="{FF2B5EF4-FFF2-40B4-BE49-F238E27FC236}">
                <a16:creationId xmlns:a16="http://schemas.microsoft.com/office/drawing/2014/main" id="{4278CA9A-959A-AE6C-EBDD-1AB91F3BBD6A}"/>
              </a:ext>
            </a:extLst>
          </p:cNvPr>
          <p:cNvSpPr>
            <a:spLocks noGrp="1"/>
          </p:cNvSpPr>
          <p:nvPr>
            <p:ph type="ftr" sz="quarter" idx="11"/>
          </p:nvPr>
        </p:nvSpPr>
        <p:spPr>
          <a:xfrm>
            <a:off x="4038600" y="6494469"/>
            <a:ext cx="4114800" cy="365125"/>
          </a:xfrm>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FA316E40-6406-AE97-4649-7D31F932CF55}"/>
              </a:ext>
            </a:extLst>
          </p:cNvPr>
          <p:cNvSpPr>
            <a:spLocks noGrp="1"/>
          </p:cNvSpPr>
          <p:nvPr>
            <p:ph type="sldNum" sz="quarter" idx="12"/>
          </p:nvPr>
        </p:nvSpPr>
        <p:spPr>
          <a:xfrm>
            <a:off x="9182108" y="6494469"/>
            <a:ext cx="2743200" cy="365125"/>
          </a:xfrm>
        </p:spPr>
        <p:txBody>
          <a:bodyPr/>
          <a:lstStyle/>
          <a:p>
            <a:fld id="{2E85A994-D622-47C4-BBB7-EA543E9BA793}" type="slidenum">
              <a:rPr lang="en-GB" smtClean="0"/>
              <a:pPr/>
              <a:t>30</a:t>
            </a:fld>
            <a:endParaRPr lang="en-GB" dirty="0"/>
          </a:p>
        </p:txBody>
      </p:sp>
    </p:spTree>
    <p:extLst>
      <p:ext uri="{BB962C8B-B14F-4D97-AF65-F5344CB8AC3E}">
        <p14:creationId xmlns:p14="http://schemas.microsoft.com/office/powerpoint/2010/main" val="897763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F8733-26D5-27AB-DAA3-3C56A4E5C330}"/>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2AA5C626-44A1-64BA-A15B-49A7A06E6579}"/>
              </a:ext>
            </a:extLst>
          </p:cNvPr>
          <p:cNvSpPr>
            <a:spLocks noGrp="1"/>
          </p:cNvSpPr>
          <p:nvPr>
            <p:ph type="title"/>
          </p:nvPr>
        </p:nvSpPr>
        <p:spPr/>
        <p:txBody>
          <a:bodyPr>
            <a:normAutofit/>
          </a:bodyPr>
          <a:lstStyle/>
          <a:p>
            <a:r>
              <a:rPr lang="it-IT" dirty="0"/>
              <a:t>Validità del  conferimento e la perizia di stima</a:t>
            </a:r>
          </a:p>
        </p:txBody>
      </p:sp>
      <p:sp>
        <p:nvSpPr>
          <p:cNvPr id="11" name="Content Placeholder 10">
            <a:extLst>
              <a:ext uri="{FF2B5EF4-FFF2-40B4-BE49-F238E27FC236}">
                <a16:creationId xmlns:a16="http://schemas.microsoft.com/office/drawing/2014/main" id="{85BFEC97-CF51-8AD5-2F03-B1E29344A950}"/>
              </a:ext>
            </a:extLst>
          </p:cNvPr>
          <p:cNvSpPr>
            <a:spLocks noGrp="1"/>
          </p:cNvSpPr>
          <p:nvPr>
            <p:ph idx="1"/>
          </p:nvPr>
        </p:nvSpPr>
        <p:spPr>
          <a:xfrm>
            <a:off x="651642" y="1490314"/>
            <a:ext cx="11421597" cy="4992043"/>
          </a:xfrm>
        </p:spPr>
        <p:txBody>
          <a:bodyPr/>
          <a:lstStyle/>
          <a:p>
            <a:r>
              <a:rPr lang="it-IT" dirty="0"/>
              <a:t>Tribunale Ancona, Sez. spec. in materia di imprese, Sent., 28/04/2021,n. 570</a:t>
            </a:r>
          </a:p>
          <a:p>
            <a:r>
              <a:rPr lang="it-IT" dirty="0"/>
              <a:t>Nel caso concreto, è pacifico che il conferimento dell'azienda convenuta fosse caratterizzato da un patrimonio netto negativo e da un valore dell'avviamento stimato come positivo; più precisamente, risulta dalla relazione del dott. F., terzo chiamato, che solo l' imputazione di una cospicua valorizzazione dell'avviamento consentiva di pervenire ad un valore positivo del conferimento (senza l'avviamento, il patrimonio netto era infatti negativo e pari a - 13.760,14 Euro).</a:t>
            </a:r>
          </a:p>
          <a:p>
            <a:r>
              <a:rPr lang="it-IT" dirty="0"/>
              <a:t>l CTU ha chiarito di voler applicare, per la valutazione da operare, il c.d. metodo misto patrimoniale-reddituale, mentre il terzo chiamato dott. F. nella propria relazione ha ritenuto di valorizzare in special modo l'avviamento facendo ricorso ad un metodo di valutazione analogo ed in parte sovrapponibile a quello del CTU, cioè il metodo patrimoniale.</a:t>
            </a:r>
          </a:p>
        </p:txBody>
      </p:sp>
      <p:sp>
        <p:nvSpPr>
          <p:cNvPr id="4" name="Date Placeholder 3">
            <a:extLst>
              <a:ext uri="{FF2B5EF4-FFF2-40B4-BE49-F238E27FC236}">
                <a16:creationId xmlns:a16="http://schemas.microsoft.com/office/drawing/2014/main" id="{08BE34F9-80FA-552B-F8EE-5A79A2D01E27}"/>
              </a:ext>
            </a:extLst>
          </p:cNvPr>
          <p:cNvSpPr>
            <a:spLocks noGrp="1"/>
          </p:cNvSpPr>
          <p:nvPr>
            <p:ph type="dt" sz="half" idx="10"/>
          </p:nvPr>
        </p:nvSpPr>
        <p:spPr>
          <a:xfrm>
            <a:off x="290501" y="6494469"/>
            <a:ext cx="2743200" cy="365125"/>
          </a:xfrm>
        </p:spPr>
        <p:txBody>
          <a:bodyPr/>
          <a:lstStyle/>
          <a:p>
            <a:r>
              <a:rPr lang="it-IT" noProof="1"/>
              <a:t>11 maggio 2026</a:t>
            </a:r>
          </a:p>
        </p:txBody>
      </p:sp>
      <p:sp>
        <p:nvSpPr>
          <p:cNvPr id="5" name="Footer Placeholder 4">
            <a:extLst>
              <a:ext uri="{FF2B5EF4-FFF2-40B4-BE49-F238E27FC236}">
                <a16:creationId xmlns:a16="http://schemas.microsoft.com/office/drawing/2014/main" id="{2987721F-7C38-7800-D30C-03BAF43293B7}"/>
              </a:ext>
            </a:extLst>
          </p:cNvPr>
          <p:cNvSpPr>
            <a:spLocks noGrp="1"/>
          </p:cNvSpPr>
          <p:nvPr>
            <p:ph type="ftr" sz="quarter" idx="11"/>
          </p:nvPr>
        </p:nvSpPr>
        <p:spPr>
          <a:xfrm>
            <a:off x="4038600" y="6494469"/>
            <a:ext cx="4114800" cy="365125"/>
          </a:xfrm>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71036193-A89C-96EA-1863-122B66DA53E6}"/>
              </a:ext>
            </a:extLst>
          </p:cNvPr>
          <p:cNvSpPr>
            <a:spLocks noGrp="1"/>
          </p:cNvSpPr>
          <p:nvPr>
            <p:ph type="sldNum" sz="quarter" idx="12"/>
          </p:nvPr>
        </p:nvSpPr>
        <p:spPr>
          <a:xfrm>
            <a:off x="9182108" y="6494469"/>
            <a:ext cx="2743200" cy="365125"/>
          </a:xfrm>
        </p:spPr>
        <p:txBody>
          <a:bodyPr/>
          <a:lstStyle/>
          <a:p>
            <a:fld id="{2E85A994-D622-47C4-BBB7-EA543E9BA793}" type="slidenum">
              <a:rPr lang="en-GB" smtClean="0"/>
              <a:pPr/>
              <a:t>31</a:t>
            </a:fld>
            <a:endParaRPr lang="en-GB" dirty="0"/>
          </a:p>
        </p:txBody>
      </p:sp>
    </p:spTree>
    <p:extLst>
      <p:ext uri="{BB962C8B-B14F-4D97-AF65-F5344CB8AC3E}">
        <p14:creationId xmlns:p14="http://schemas.microsoft.com/office/powerpoint/2010/main" val="40572538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227B5-F357-AF53-0382-F47D0A5EC35F}"/>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751CB031-6034-2E7F-CB16-C508D0921F11}"/>
              </a:ext>
            </a:extLst>
          </p:cNvPr>
          <p:cNvSpPr>
            <a:spLocks noGrp="1"/>
          </p:cNvSpPr>
          <p:nvPr>
            <p:ph type="title"/>
          </p:nvPr>
        </p:nvSpPr>
        <p:spPr/>
        <p:txBody>
          <a:bodyPr>
            <a:normAutofit/>
          </a:bodyPr>
          <a:lstStyle/>
          <a:p>
            <a:r>
              <a:rPr lang="it-IT" dirty="0"/>
              <a:t>Validità del  conferimento e la perizia di stima</a:t>
            </a:r>
          </a:p>
        </p:txBody>
      </p:sp>
      <p:sp>
        <p:nvSpPr>
          <p:cNvPr id="11" name="Content Placeholder 10">
            <a:extLst>
              <a:ext uri="{FF2B5EF4-FFF2-40B4-BE49-F238E27FC236}">
                <a16:creationId xmlns:a16="http://schemas.microsoft.com/office/drawing/2014/main" id="{1A5AF26B-978A-A640-FA7F-849A424E4FB5}"/>
              </a:ext>
            </a:extLst>
          </p:cNvPr>
          <p:cNvSpPr>
            <a:spLocks noGrp="1"/>
          </p:cNvSpPr>
          <p:nvPr>
            <p:ph idx="1"/>
          </p:nvPr>
        </p:nvSpPr>
        <p:spPr>
          <a:xfrm>
            <a:off x="651642" y="1490314"/>
            <a:ext cx="11421597" cy="4992043"/>
          </a:xfrm>
        </p:spPr>
        <p:txBody>
          <a:bodyPr/>
          <a:lstStyle/>
          <a:p>
            <a:r>
              <a:rPr lang="it-IT" dirty="0"/>
              <a:t>Tribunale Ancona, Sez. spec. in materia di imprese, Sent., 28/04/2021,n. 570</a:t>
            </a:r>
          </a:p>
          <a:p>
            <a:r>
              <a:rPr lang="it-IT" dirty="0"/>
              <a:t>Ora, posto che i due metodi - per l'aspetto patrimoniale - sono coincidenti, appare incomprensibile il motivo per cui dalla documentazione in atti, ma soprattutto dalla relazione giurata predisposta dal terzo chiamato non sia stato possibile risalire alle informazioni di natura patrimoniale utili alla valutazione; segnala, infatti, il CTU che mancano informazioni patrimoniali del tutto elementari e di base per qualsiasi valutazione (altre immobilizzazioni immateriali, manutenzione straordinaria, partecipazione C., impianti e macchinari, crediti, depositi, erario conto IVA, risconti attivi, debiti verso banche, fondo TFR, fornitori, debiti tributari e previdenziali), ma quel che è più grave è che a dette informazioni non sia possibile risalire dalla relazione giurata del terzo chiamato.</a:t>
            </a:r>
          </a:p>
        </p:txBody>
      </p:sp>
      <p:sp>
        <p:nvSpPr>
          <p:cNvPr id="4" name="Date Placeholder 3">
            <a:extLst>
              <a:ext uri="{FF2B5EF4-FFF2-40B4-BE49-F238E27FC236}">
                <a16:creationId xmlns:a16="http://schemas.microsoft.com/office/drawing/2014/main" id="{133802B9-2474-597D-2A06-4441BA686A30}"/>
              </a:ext>
            </a:extLst>
          </p:cNvPr>
          <p:cNvSpPr>
            <a:spLocks noGrp="1"/>
          </p:cNvSpPr>
          <p:nvPr>
            <p:ph type="dt" sz="half" idx="10"/>
          </p:nvPr>
        </p:nvSpPr>
        <p:spPr>
          <a:xfrm>
            <a:off x="290501" y="6494469"/>
            <a:ext cx="2743200" cy="365125"/>
          </a:xfrm>
        </p:spPr>
        <p:txBody>
          <a:bodyPr/>
          <a:lstStyle/>
          <a:p>
            <a:r>
              <a:rPr lang="it-IT" noProof="1"/>
              <a:t>11 maggio 2026</a:t>
            </a:r>
          </a:p>
        </p:txBody>
      </p:sp>
      <p:sp>
        <p:nvSpPr>
          <p:cNvPr id="5" name="Footer Placeholder 4">
            <a:extLst>
              <a:ext uri="{FF2B5EF4-FFF2-40B4-BE49-F238E27FC236}">
                <a16:creationId xmlns:a16="http://schemas.microsoft.com/office/drawing/2014/main" id="{F1856914-F3A5-2E90-2F39-C1BC1E439C5E}"/>
              </a:ext>
            </a:extLst>
          </p:cNvPr>
          <p:cNvSpPr>
            <a:spLocks noGrp="1"/>
          </p:cNvSpPr>
          <p:nvPr>
            <p:ph type="ftr" sz="quarter" idx="11"/>
          </p:nvPr>
        </p:nvSpPr>
        <p:spPr>
          <a:xfrm>
            <a:off x="4038600" y="6494469"/>
            <a:ext cx="4114800" cy="365125"/>
          </a:xfrm>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EC62B4FE-A085-F05F-74CB-C163663FC63C}"/>
              </a:ext>
            </a:extLst>
          </p:cNvPr>
          <p:cNvSpPr>
            <a:spLocks noGrp="1"/>
          </p:cNvSpPr>
          <p:nvPr>
            <p:ph type="sldNum" sz="quarter" idx="12"/>
          </p:nvPr>
        </p:nvSpPr>
        <p:spPr>
          <a:xfrm>
            <a:off x="9182108" y="6494469"/>
            <a:ext cx="2743200" cy="365125"/>
          </a:xfrm>
        </p:spPr>
        <p:txBody>
          <a:bodyPr/>
          <a:lstStyle/>
          <a:p>
            <a:fld id="{2E85A994-D622-47C4-BBB7-EA543E9BA793}" type="slidenum">
              <a:rPr lang="en-GB" smtClean="0"/>
              <a:pPr/>
              <a:t>32</a:t>
            </a:fld>
            <a:endParaRPr lang="en-GB" dirty="0"/>
          </a:p>
        </p:txBody>
      </p:sp>
    </p:spTree>
    <p:extLst>
      <p:ext uri="{BB962C8B-B14F-4D97-AF65-F5344CB8AC3E}">
        <p14:creationId xmlns:p14="http://schemas.microsoft.com/office/powerpoint/2010/main" val="2345165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B12B4-42DA-30C9-9E77-FADD0714A871}"/>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AB613A90-8123-76F5-5A0E-C65BCFAC036E}"/>
              </a:ext>
            </a:extLst>
          </p:cNvPr>
          <p:cNvSpPr>
            <a:spLocks noGrp="1"/>
          </p:cNvSpPr>
          <p:nvPr>
            <p:ph type="title"/>
          </p:nvPr>
        </p:nvSpPr>
        <p:spPr>
          <a:xfrm>
            <a:off x="322858" y="319207"/>
            <a:ext cx="11750381" cy="926607"/>
          </a:xfrm>
        </p:spPr>
        <p:txBody>
          <a:bodyPr>
            <a:normAutofit/>
          </a:bodyPr>
          <a:lstStyle/>
          <a:p>
            <a:r>
              <a:rPr lang="it-IT" dirty="0"/>
              <a:t>Validità del  conferimento e la perizia di stima</a:t>
            </a:r>
          </a:p>
        </p:txBody>
      </p:sp>
      <p:sp>
        <p:nvSpPr>
          <p:cNvPr id="11" name="Content Placeholder 10">
            <a:extLst>
              <a:ext uri="{FF2B5EF4-FFF2-40B4-BE49-F238E27FC236}">
                <a16:creationId xmlns:a16="http://schemas.microsoft.com/office/drawing/2014/main" id="{C4460D22-1E67-91CD-8EDA-BF7B3D8CE573}"/>
              </a:ext>
            </a:extLst>
          </p:cNvPr>
          <p:cNvSpPr>
            <a:spLocks noGrp="1"/>
          </p:cNvSpPr>
          <p:nvPr>
            <p:ph idx="1"/>
          </p:nvPr>
        </p:nvSpPr>
        <p:spPr>
          <a:xfrm>
            <a:off x="651642" y="1490314"/>
            <a:ext cx="11421597" cy="4992043"/>
          </a:xfrm>
        </p:spPr>
        <p:txBody>
          <a:bodyPr/>
          <a:lstStyle/>
          <a:p>
            <a:r>
              <a:rPr lang="it-IT" sz="1600" dirty="0"/>
              <a:t>Tribunale Ancona, Sez. spec. in materia di imprese, Sent., 28/04/2021,n. 570</a:t>
            </a:r>
          </a:p>
          <a:p>
            <a:r>
              <a:rPr lang="it-IT" sz="1600" dirty="0"/>
              <a:t>il valore dell'avviamento stimato nella perizia giurata dal dott. F. non è semplicemente </a:t>
            </a:r>
            <a:r>
              <a:rPr lang="it-IT" sz="1600" dirty="0" err="1"/>
              <a:t>soggettivo,quanto</a:t>
            </a:r>
            <a:r>
              <a:rPr lang="it-IT" sz="1600" dirty="0"/>
              <a:t> soprattutto arbitrario ed ingiustificato perché non fondato su alcun metodo idoneo a determinare in concreto le prospettive di utile dell'azienda oggetto di stima.</a:t>
            </a:r>
          </a:p>
          <a:p>
            <a:r>
              <a:rPr lang="it-IT" sz="1600" dirty="0"/>
              <a:t>Ne deriva che del valore dell'avviamento così determinato non si può tener alcun conto e che l'unico valore certo è quello negativo del patrimonio netto stimato nella stessa perizia giurata, con conseguente inesistenza di valore aziendale suscettibile di conferimento e nullità del relativo negozio per l'impossibilità dell'oggetto.</a:t>
            </a:r>
          </a:p>
          <a:p>
            <a:r>
              <a:rPr lang="it-IT" sz="1600" dirty="0"/>
              <a:t>La pronunzia di nullità - stante l'erroneità ed inattendibilità della perizia di stima - si fonda anche sul difetto assoluto d' informazione cui deve essere equiparata la falsa informazione atteso che, anche in tal caso, i soci finiscono per deliberare sulla base di dati non veritieri.</a:t>
            </a:r>
          </a:p>
          <a:p>
            <a:r>
              <a:rPr lang="it-IT" sz="1600" dirty="0"/>
              <a:t>È ravvisabile, altresì, la nullità per illiceità dell'oggetto atteso che vi è un interesse generale </a:t>
            </a:r>
            <a:r>
              <a:rPr lang="it-IT" sz="1600" dirty="0" err="1"/>
              <a:t>allacorretta</a:t>
            </a:r>
            <a:r>
              <a:rPr lang="it-IT" sz="1600" dirty="0"/>
              <a:t> rappresentazione del capitale di rischio investito nella società. (</a:t>
            </a:r>
            <a:r>
              <a:rPr lang="it-IT" sz="1600" dirty="0" err="1"/>
              <a:t>vds</a:t>
            </a:r>
            <a:r>
              <a:rPr lang="it-IT" sz="1600" dirty="0"/>
              <a:t>. Cass. n. 3052 del 2 marzo 2001)</a:t>
            </a:r>
          </a:p>
          <a:p>
            <a:r>
              <a:rPr lang="it-IT" sz="1600" dirty="0"/>
              <a:t>Ne segue la ripetizione delle somme pagate dalla conferitaria per i debiti dell’azienda</a:t>
            </a:r>
          </a:p>
        </p:txBody>
      </p:sp>
      <p:sp>
        <p:nvSpPr>
          <p:cNvPr id="4" name="Date Placeholder 3">
            <a:extLst>
              <a:ext uri="{FF2B5EF4-FFF2-40B4-BE49-F238E27FC236}">
                <a16:creationId xmlns:a16="http://schemas.microsoft.com/office/drawing/2014/main" id="{BAAF4CCC-9281-DAF3-BF54-DA919E39693A}"/>
              </a:ext>
            </a:extLst>
          </p:cNvPr>
          <p:cNvSpPr>
            <a:spLocks noGrp="1"/>
          </p:cNvSpPr>
          <p:nvPr>
            <p:ph type="dt" sz="half" idx="10"/>
          </p:nvPr>
        </p:nvSpPr>
        <p:spPr>
          <a:xfrm>
            <a:off x="290501" y="6494469"/>
            <a:ext cx="2743200" cy="365125"/>
          </a:xfrm>
        </p:spPr>
        <p:txBody>
          <a:bodyPr/>
          <a:lstStyle/>
          <a:p>
            <a:r>
              <a:rPr lang="it-IT" noProof="1"/>
              <a:t>11 maggio 2026</a:t>
            </a:r>
          </a:p>
        </p:txBody>
      </p:sp>
      <p:sp>
        <p:nvSpPr>
          <p:cNvPr id="5" name="Footer Placeholder 4">
            <a:extLst>
              <a:ext uri="{FF2B5EF4-FFF2-40B4-BE49-F238E27FC236}">
                <a16:creationId xmlns:a16="http://schemas.microsoft.com/office/drawing/2014/main" id="{EF1B0584-2EB4-47F9-AA92-397A956F01C6}"/>
              </a:ext>
            </a:extLst>
          </p:cNvPr>
          <p:cNvSpPr>
            <a:spLocks noGrp="1"/>
          </p:cNvSpPr>
          <p:nvPr>
            <p:ph type="ftr" sz="quarter" idx="11"/>
          </p:nvPr>
        </p:nvSpPr>
        <p:spPr>
          <a:xfrm>
            <a:off x="4038600" y="6494469"/>
            <a:ext cx="4114800" cy="365125"/>
          </a:xfrm>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2C09DE96-F2FC-706D-FE20-E816CB05E582}"/>
              </a:ext>
            </a:extLst>
          </p:cNvPr>
          <p:cNvSpPr>
            <a:spLocks noGrp="1"/>
          </p:cNvSpPr>
          <p:nvPr>
            <p:ph type="sldNum" sz="quarter" idx="12"/>
          </p:nvPr>
        </p:nvSpPr>
        <p:spPr>
          <a:xfrm>
            <a:off x="9182108" y="6494469"/>
            <a:ext cx="2743200" cy="365125"/>
          </a:xfrm>
        </p:spPr>
        <p:txBody>
          <a:bodyPr/>
          <a:lstStyle/>
          <a:p>
            <a:fld id="{2E85A994-D622-47C4-BBB7-EA543E9BA793}" type="slidenum">
              <a:rPr lang="en-GB" smtClean="0"/>
              <a:pPr/>
              <a:t>33</a:t>
            </a:fld>
            <a:endParaRPr lang="en-GB" dirty="0"/>
          </a:p>
        </p:txBody>
      </p:sp>
    </p:spTree>
    <p:extLst>
      <p:ext uri="{BB962C8B-B14F-4D97-AF65-F5344CB8AC3E}">
        <p14:creationId xmlns:p14="http://schemas.microsoft.com/office/powerpoint/2010/main" val="10187832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17D96-45CF-7655-E3B6-4314E6D9C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0665F-C168-A09B-DB12-35596C26AF88}"/>
              </a:ext>
            </a:extLst>
          </p:cNvPr>
          <p:cNvSpPr>
            <a:spLocks noGrp="1"/>
          </p:cNvSpPr>
          <p:nvPr>
            <p:ph type="title"/>
          </p:nvPr>
        </p:nvSpPr>
        <p:spPr>
          <a:xfrm>
            <a:off x="290502" y="313151"/>
            <a:ext cx="11782738" cy="947415"/>
          </a:xfrm>
        </p:spPr>
        <p:txBody>
          <a:bodyPr>
            <a:normAutofit fontScale="90000"/>
          </a:bodyPr>
          <a:lstStyle/>
          <a:p>
            <a:br>
              <a:rPr lang="it-IT" dirty="0"/>
            </a:br>
            <a:r>
              <a:rPr lang="it-IT" dirty="0"/>
              <a:t> </a:t>
            </a:r>
            <a:br>
              <a:rPr lang="it-IT" dirty="0"/>
            </a:br>
            <a:r>
              <a:rPr lang="it-IT" dirty="0"/>
              <a:t>Caso giurisprudenziale  Tribunale Torino 13/06/2023 n. 2503</a:t>
            </a:r>
            <a:endParaRPr lang="it-IT" i="1" dirty="0"/>
          </a:p>
        </p:txBody>
      </p:sp>
      <p:sp>
        <p:nvSpPr>
          <p:cNvPr id="3" name="Content Placeholder 2">
            <a:extLst>
              <a:ext uri="{FF2B5EF4-FFF2-40B4-BE49-F238E27FC236}">
                <a16:creationId xmlns:a16="http://schemas.microsoft.com/office/drawing/2014/main" id="{72F7BA72-EE81-EF0B-FE81-1EAD15BE1DF6}"/>
              </a:ext>
            </a:extLst>
          </p:cNvPr>
          <p:cNvSpPr>
            <a:spLocks noGrp="1"/>
          </p:cNvSpPr>
          <p:nvPr>
            <p:ph idx="1"/>
          </p:nvPr>
        </p:nvSpPr>
        <p:spPr/>
        <p:txBody>
          <a:bodyPr/>
          <a:lstStyle/>
          <a:p>
            <a:pPr lvl="0" fontAlgn="base"/>
            <a:r>
              <a:rPr lang="it-IT" altLang="ja-JP" sz="1600" dirty="0"/>
              <a:t>la responsabilità civile di un esperto stimatore (prof. F.M.S.) incaricato, nei primi mesi del 2011, di redigere una relazione giurata di stima ex art. 2465 c.c. sul valore di un ramo d’azienda nell’ambito di un’operazione straordinaria (“Operazione Conte Rosso”, con conferimento del ramo a una nuova società denominata F.F.S. S.r.l. e ingresso di un nuovo investitore). </a:t>
            </a:r>
          </a:p>
          <a:p>
            <a:pPr lvl="0" fontAlgn="base"/>
            <a:r>
              <a:rPr lang="it-IT" altLang="ja-JP" sz="1600" dirty="0"/>
              <a:t>Secondo F.F.S. S.r.l. (parte attrice), l’esperto avrebbe svolto la valutazione in modo gravemente negligente e superficiale, certificando un valore del ramo artificiosamente elevato (almeno € 4.000.000). Tale valutazione inattendibile avrebbe consentito la positiva esecuzione dell’operazione – compreso l’aumento di capitale di € 4.000.000  nella falsa convinzione che il patrimonio conferito valesse quella cifra, occultando la reale situazione di deficit patrimoniale e permettendo così il proseguimento dell’attività d’impresa oltre il limite previsto per legge. </a:t>
            </a:r>
          </a:p>
          <a:p>
            <a:pPr lvl="0" fontAlgn="base"/>
            <a:r>
              <a:rPr lang="it-IT" altLang="ja-JP" sz="1600" dirty="0"/>
              <a:t>Critiche sollevate dal giudice nei confronti dell’esperto: Il Tribunale ha formulato in motivazione diverse censure sull’operato del perito stimatore, constatandone violazioni degli obblighi di professionalità, accuratezza e imparzialità nello svolgimento dell’incarico. </a:t>
            </a:r>
          </a:p>
        </p:txBody>
      </p:sp>
      <p:sp>
        <p:nvSpPr>
          <p:cNvPr id="4" name="Date Placeholder 3">
            <a:extLst>
              <a:ext uri="{FF2B5EF4-FFF2-40B4-BE49-F238E27FC236}">
                <a16:creationId xmlns:a16="http://schemas.microsoft.com/office/drawing/2014/main" id="{20271A1A-5DA6-CC18-A4B0-25319A7C6DBF}"/>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2C24E978-CEFE-7560-A860-D1BA0545D698}"/>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562141BD-C19C-E1E8-F4FC-E3368249B284}"/>
              </a:ext>
            </a:extLst>
          </p:cNvPr>
          <p:cNvSpPr>
            <a:spLocks noGrp="1"/>
          </p:cNvSpPr>
          <p:nvPr>
            <p:ph type="sldNum" sz="quarter" idx="12"/>
          </p:nvPr>
        </p:nvSpPr>
        <p:spPr/>
        <p:txBody>
          <a:bodyPr/>
          <a:lstStyle/>
          <a:p>
            <a:fld id="{2E85A994-D622-47C4-BBB7-EA543E9BA793}" type="slidenum">
              <a:rPr lang="en-GB" smtClean="0"/>
              <a:pPr/>
              <a:t>34</a:t>
            </a:fld>
            <a:endParaRPr lang="en-GB" dirty="0"/>
          </a:p>
        </p:txBody>
      </p:sp>
    </p:spTree>
    <p:extLst>
      <p:ext uri="{BB962C8B-B14F-4D97-AF65-F5344CB8AC3E}">
        <p14:creationId xmlns:p14="http://schemas.microsoft.com/office/powerpoint/2010/main" val="4229613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AA08F-65A5-B337-2F95-38CF507F87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C8A670-0AE5-B11D-B02E-3F6FDD8CC8F9}"/>
              </a:ext>
            </a:extLst>
          </p:cNvPr>
          <p:cNvSpPr>
            <a:spLocks noGrp="1"/>
          </p:cNvSpPr>
          <p:nvPr>
            <p:ph type="title"/>
          </p:nvPr>
        </p:nvSpPr>
        <p:spPr>
          <a:xfrm>
            <a:off x="284446" y="313151"/>
            <a:ext cx="11782738" cy="947415"/>
          </a:xfrm>
        </p:spPr>
        <p:txBody>
          <a:bodyPr>
            <a:normAutofit fontScale="90000"/>
          </a:bodyPr>
          <a:lstStyle/>
          <a:p>
            <a:br>
              <a:rPr lang="it-IT" dirty="0"/>
            </a:br>
            <a:r>
              <a:rPr lang="it-IT" dirty="0"/>
              <a:t> </a:t>
            </a:r>
            <a:br>
              <a:rPr lang="it-IT" dirty="0"/>
            </a:br>
            <a:r>
              <a:rPr lang="it-IT" dirty="0"/>
              <a:t>Caso giurisprudenziale Tribunale Torino 13/06/2023 n. 2503</a:t>
            </a:r>
            <a:endParaRPr lang="it-IT" i="1" dirty="0"/>
          </a:p>
        </p:txBody>
      </p:sp>
      <p:sp>
        <p:nvSpPr>
          <p:cNvPr id="3" name="Content Placeholder 2">
            <a:extLst>
              <a:ext uri="{FF2B5EF4-FFF2-40B4-BE49-F238E27FC236}">
                <a16:creationId xmlns:a16="http://schemas.microsoft.com/office/drawing/2014/main" id="{51F8D4F5-C663-19D9-FEB7-D9018C1737B2}"/>
              </a:ext>
            </a:extLst>
          </p:cNvPr>
          <p:cNvSpPr>
            <a:spLocks noGrp="1"/>
          </p:cNvSpPr>
          <p:nvPr>
            <p:ph idx="1"/>
          </p:nvPr>
        </p:nvSpPr>
        <p:spPr>
          <a:xfrm>
            <a:off x="651642" y="1480884"/>
            <a:ext cx="11421597" cy="4992043"/>
          </a:xfrm>
        </p:spPr>
        <p:txBody>
          <a:bodyPr/>
          <a:lstStyle/>
          <a:p>
            <a:r>
              <a:rPr lang="it-IT" sz="1600" dirty="0"/>
              <a:t>Conferimento di ramo d’azienda &amp; stima (perizia, valore) </a:t>
            </a:r>
          </a:p>
          <a:p>
            <a:pPr lvl="1"/>
            <a:r>
              <a:rPr lang="it-IT" sz="1400" dirty="0"/>
              <a:t>La società X S.r.l. ha inglobato un ramo d’azienda di Y S.r.l. tramite aumento di capitale riservato (conferimento in natura).</a:t>
            </a:r>
          </a:p>
          <a:p>
            <a:pPr lvl="1"/>
            <a:r>
              <a:rPr lang="it-IT" sz="1400" dirty="0"/>
              <a:t> Alcuni soci di Y (esclusi dall’operazione) hanno ottenuto un decreto ingiuntivo per la liquidazione della loro quota valorizzata secondo una perizia </a:t>
            </a:r>
            <a:r>
              <a:rPr lang="it-IT" sz="1400" i="1" dirty="0"/>
              <a:t>ex</a:t>
            </a:r>
            <a:r>
              <a:rPr lang="it-IT" sz="1400" dirty="0"/>
              <a:t> art. 2465 c.c.; X S.r.l. impugna la stima e chiede di ridurre il valore del conferimento. </a:t>
            </a:r>
          </a:p>
          <a:p>
            <a:pPr lvl="1"/>
            <a:r>
              <a:rPr lang="it-IT" sz="1400" dirty="0"/>
              <a:t>Qualifica della responsabilità dell’esperto stimatore di conferimenti: il perito nominato </a:t>
            </a:r>
            <a:r>
              <a:rPr lang="it-IT" sz="1400" i="1" dirty="0"/>
              <a:t>ex</a:t>
            </a:r>
            <a:r>
              <a:rPr lang="it-IT" sz="1400" dirty="0"/>
              <a:t> art. 2465 c.c. risponde per colpa professionale se la stima è manifestamente erronea (criterio dell’art. 1349 c.c.: giusto prezzo equitativo). L’esperto deve svolgere autonome verifiche e non può limitarsi a ratificare i valori indicati dai conferenti; se l’errore è grave, l’operazione può essere rettificata e i soci conferenti possono essere obbligati a restituire quanto eventualmente </a:t>
            </a:r>
            <a:r>
              <a:rPr lang="it-IT" sz="1400" dirty="0" err="1"/>
              <a:t>sovrappagato</a:t>
            </a:r>
            <a:r>
              <a:rPr lang="it-IT" sz="1400" dirty="0"/>
              <a:t>. </a:t>
            </a:r>
          </a:p>
          <a:p>
            <a:pPr lvl="1"/>
            <a:r>
              <a:rPr lang="it-IT" sz="1400" dirty="0"/>
              <a:t>Accoglimento parziale delle domande: Il Tribunale ha qualificato la stima come iniqua ed eccessiva, determinando d’ufficio il valore più corretto del ramo d’azienda conferito (ridotto a circa € 2,3 milioni rispetto ai € 4,27 milioni della perizia). Di conseguenza, ha revocato parzialmente il decreto ingiuntivo (che si basava sul valore peritale contestato) e dichiarato che gli ex soci conferenti devono restituire i conguagli incassati in eccesso. </a:t>
            </a:r>
          </a:p>
          <a:p>
            <a:pPr lvl="1"/>
            <a:r>
              <a:rPr lang="it-IT" sz="1400" dirty="0"/>
              <a:t>(Principio di diritto: l’esperto di stima è responsabile </a:t>
            </a:r>
            <a:r>
              <a:rPr lang="it-IT" sz="1400" i="1" dirty="0"/>
              <a:t>ex</a:t>
            </a:r>
            <a:r>
              <a:rPr lang="it-IT" sz="1400" dirty="0"/>
              <a:t> artt. 1218 e 2043 c.c. quando accerta un valore manifestamente irragionevole, ma non risponde illimitatamente di ogni successiva perdita; la società conferitaria e i suoi organi conservano in ogni caso il dovere di verificare e salvaguardare nel tempo l’effettiva consistenza del patrimonio conferito). </a:t>
            </a:r>
          </a:p>
          <a:p>
            <a:endParaRPr lang="it-IT" sz="1600" dirty="0"/>
          </a:p>
        </p:txBody>
      </p:sp>
      <p:sp>
        <p:nvSpPr>
          <p:cNvPr id="4" name="Date Placeholder 3">
            <a:extLst>
              <a:ext uri="{FF2B5EF4-FFF2-40B4-BE49-F238E27FC236}">
                <a16:creationId xmlns:a16="http://schemas.microsoft.com/office/drawing/2014/main" id="{4235763F-E53F-E59E-704A-A22BACF6ECD9}"/>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64ED321C-7F28-9CEF-4209-38E5CD83FDB5}"/>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5099F42A-1A6E-C0B1-E056-66CBDEF3A335}"/>
              </a:ext>
            </a:extLst>
          </p:cNvPr>
          <p:cNvSpPr>
            <a:spLocks noGrp="1"/>
          </p:cNvSpPr>
          <p:nvPr>
            <p:ph type="sldNum" sz="quarter" idx="12"/>
          </p:nvPr>
        </p:nvSpPr>
        <p:spPr/>
        <p:txBody>
          <a:bodyPr/>
          <a:lstStyle/>
          <a:p>
            <a:fld id="{2E85A994-D622-47C4-BBB7-EA543E9BA793}" type="slidenum">
              <a:rPr lang="en-GB" smtClean="0"/>
              <a:pPr/>
              <a:t>35</a:t>
            </a:fld>
            <a:endParaRPr lang="en-GB" dirty="0"/>
          </a:p>
        </p:txBody>
      </p:sp>
    </p:spTree>
    <p:extLst>
      <p:ext uri="{BB962C8B-B14F-4D97-AF65-F5344CB8AC3E}">
        <p14:creationId xmlns:p14="http://schemas.microsoft.com/office/powerpoint/2010/main" val="1720148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4D029-7036-40CB-53A3-286CE513F7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8D5178-7F39-6923-E858-7242C0B20DF2}"/>
              </a:ext>
            </a:extLst>
          </p:cNvPr>
          <p:cNvSpPr>
            <a:spLocks noGrp="1"/>
          </p:cNvSpPr>
          <p:nvPr>
            <p:ph type="title"/>
          </p:nvPr>
        </p:nvSpPr>
        <p:spPr>
          <a:xfrm>
            <a:off x="290502" y="313151"/>
            <a:ext cx="11782738" cy="947415"/>
          </a:xfrm>
        </p:spPr>
        <p:txBody>
          <a:bodyPr>
            <a:normAutofit fontScale="90000"/>
          </a:bodyPr>
          <a:lstStyle/>
          <a:p>
            <a:br>
              <a:rPr lang="it-IT" dirty="0"/>
            </a:br>
            <a:r>
              <a:rPr lang="it-IT" dirty="0"/>
              <a:t> </a:t>
            </a:r>
            <a:br>
              <a:rPr lang="it-IT" dirty="0"/>
            </a:br>
            <a:r>
              <a:rPr lang="it-IT" dirty="0"/>
              <a:t>Caso giurisprudenziale  Tribunale Torino 13/06/2023 n. 2503</a:t>
            </a:r>
            <a:endParaRPr lang="it-IT" i="1" dirty="0"/>
          </a:p>
        </p:txBody>
      </p:sp>
      <p:graphicFrame>
        <p:nvGraphicFramePr>
          <p:cNvPr id="8" name="Content Placeholder 7">
            <a:extLst>
              <a:ext uri="{FF2B5EF4-FFF2-40B4-BE49-F238E27FC236}">
                <a16:creationId xmlns:a16="http://schemas.microsoft.com/office/drawing/2014/main" id="{1039EA7F-4CC6-5DDA-0072-03EE68B6BAD8}"/>
              </a:ext>
            </a:extLst>
          </p:cNvPr>
          <p:cNvGraphicFramePr>
            <a:graphicFrameLocks noGrp="1"/>
          </p:cNvGraphicFramePr>
          <p:nvPr>
            <p:ph idx="1"/>
            <p:extLst>
              <p:ext uri="{D42A27DB-BD31-4B8C-83A1-F6EECF244321}">
                <p14:modId xmlns:p14="http://schemas.microsoft.com/office/powerpoint/2010/main" val="68225858"/>
              </p:ext>
            </p:extLst>
          </p:nvPr>
        </p:nvGraphicFramePr>
        <p:xfrm>
          <a:off x="352424" y="1436822"/>
          <a:ext cx="11487152" cy="4615635"/>
        </p:xfrm>
        <a:graphic>
          <a:graphicData uri="http://schemas.openxmlformats.org/drawingml/2006/table">
            <a:tbl>
              <a:tblPr firstRow="1" firstCol="1" bandRow="1">
                <a:tableStyleId>{5C22544A-7EE6-4342-B048-85BDC9FD1C3A}</a:tableStyleId>
              </a:tblPr>
              <a:tblGrid>
                <a:gridCol w="2871788">
                  <a:extLst>
                    <a:ext uri="{9D8B030D-6E8A-4147-A177-3AD203B41FA5}">
                      <a16:colId xmlns:a16="http://schemas.microsoft.com/office/drawing/2014/main" val="1331821296"/>
                    </a:ext>
                  </a:extLst>
                </a:gridCol>
                <a:gridCol w="1946502">
                  <a:extLst>
                    <a:ext uri="{9D8B030D-6E8A-4147-A177-3AD203B41FA5}">
                      <a16:colId xmlns:a16="http://schemas.microsoft.com/office/drawing/2014/main" val="3676951241"/>
                    </a:ext>
                  </a:extLst>
                </a:gridCol>
                <a:gridCol w="3797074">
                  <a:extLst>
                    <a:ext uri="{9D8B030D-6E8A-4147-A177-3AD203B41FA5}">
                      <a16:colId xmlns:a16="http://schemas.microsoft.com/office/drawing/2014/main" val="1683270913"/>
                    </a:ext>
                  </a:extLst>
                </a:gridCol>
                <a:gridCol w="2871788">
                  <a:extLst>
                    <a:ext uri="{9D8B030D-6E8A-4147-A177-3AD203B41FA5}">
                      <a16:colId xmlns:a16="http://schemas.microsoft.com/office/drawing/2014/main" val="1936609717"/>
                    </a:ext>
                  </a:extLst>
                </a:gridCol>
              </a:tblGrid>
              <a:tr h="471331">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Passaggio della sentenza / Aspetto contestato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a:effectLst/>
                          <a:latin typeface="Arial" panose="020B0604020202020204" pitchFamily="34" charset="0"/>
                          <a:cs typeface="Arial" panose="020B0604020202020204" pitchFamily="34" charset="0"/>
                        </a:rPr>
                        <a:t>Tipo di </a:t>
                      </a:r>
                      <a:r>
                        <a:rPr lang="en-US" sz="1050" dirty="0" err="1">
                          <a:effectLst/>
                          <a:latin typeface="Arial" panose="020B0604020202020204" pitchFamily="34" charset="0"/>
                          <a:cs typeface="Arial" panose="020B0604020202020204" pitchFamily="34" charset="0"/>
                        </a:rPr>
                        <a:t>critica</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Motivazione</a:t>
                      </a:r>
                      <a:r>
                        <a:rPr lang="en-US" sz="1050" dirty="0">
                          <a:effectLst/>
                          <a:latin typeface="Arial" panose="020B0604020202020204" pitchFamily="34" charset="0"/>
                          <a:cs typeface="Arial" panose="020B0604020202020204" pitchFamily="34" charset="0"/>
                        </a:rPr>
                        <a:t> del </a:t>
                      </a:r>
                      <a:r>
                        <a:rPr lang="en-US" sz="1050" dirty="0" err="1">
                          <a:effectLst/>
                          <a:latin typeface="Arial" panose="020B0604020202020204" pitchFamily="34" charset="0"/>
                          <a:cs typeface="Arial" panose="020B0604020202020204" pitchFamily="34" charset="0"/>
                        </a:rPr>
                        <a:t>giudice</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sintesi</a:t>
                      </a:r>
                      <a:r>
                        <a:rPr lang="en-US" sz="1050" dirty="0">
                          <a:effectLst/>
                          <a:latin typeface="Arial" panose="020B0604020202020204" pitchFamily="34" charset="0"/>
                          <a:cs typeface="Arial" panose="020B0604020202020204" pitchFamily="34" charset="0"/>
                        </a:rPr>
                        <a:t>)</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Conseguenze</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processuali</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666672451"/>
                  </a:ext>
                </a:extLst>
              </a:tr>
              <a:tr h="1456451">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Legami con il conferente e conflitto di interessi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(l’esperto era collegato al socio conferente e </a:t>
                      </a:r>
                      <a:r>
                        <a:rPr lang="it-IT" sz="1050" dirty="0" err="1">
                          <a:effectLst/>
                          <a:latin typeface="Arial" panose="020B0604020202020204" pitchFamily="34" charset="0"/>
                          <a:cs typeface="Arial" panose="020B0604020202020204" pitchFamily="34" charset="0"/>
                        </a:rPr>
                        <a:t>successivament</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e nominato nel </a:t>
                      </a:r>
                      <a:r>
                        <a:rPr lang="it-IT" sz="1050" dirty="0" err="1">
                          <a:effectLst/>
                          <a:latin typeface="Arial" panose="020B0604020202020204" pitchFamily="34" charset="0"/>
                          <a:cs typeface="Arial" panose="020B0604020202020204" pitchFamily="34" charset="0"/>
                        </a:rPr>
                        <a:t>CdA</a:t>
                      </a:r>
                      <a:r>
                        <a:rPr lang="it-IT" sz="1050" dirty="0">
                          <a:effectLst/>
                          <a:latin typeface="Arial" panose="020B0604020202020204" pitchFamily="34" charset="0"/>
                          <a:cs typeface="Arial" panose="020B0604020202020204" pitchFamily="34" charset="0"/>
                        </a:rPr>
                        <a:t> della società conferitaria F.F.S.)</a:t>
                      </a:r>
                      <a:r>
                        <a:rPr lang="it-IT" sz="1050" baseline="30000" dirty="0">
                          <a:effectLst/>
                          <a:latin typeface="Arial" panose="020B0604020202020204" pitchFamily="34" charset="0"/>
                          <a:cs typeface="Arial" panose="020B0604020202020204" pitchFamily="34" charset="0"/>
                        </a:rPr>
                        <a:t>5</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Imparzialità</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Il giudice evidenzia una possibile mancanza di indipendenza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dell’esperto rispetto ai soggetti coinvolti nell’operazione, da cui deriva il dubbio sulla sua neutralità nell’attestazione del valore</a:t>
                      </a:r>
                      <a:r>
                        <a:rPr lang="it-IT" sz="1050" baseline="30000" dirty="0">
                          <a:effectLst/>
                          <a:latin typeface="Arial" panose="020B0604020202020204" pitchFamily="34" charset="0"/>
                          <a:cs typeface="Arial" panose="020B0604020202020204" pitchFamily="34" charset="0"/>
                        </a:rPr>
                        <a:t>6</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[Circostanza di contesto:] La percezione di un conflitto d’interessi aggrava il giudizio di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negligenza a carico dell’esperto, poiché la sua condotta non appare super partes. </a:t>
                      </a:r>
                      <a:r>
                        <a:rPr lang="en-US" sz="1050" dirty="0" err="1">
                          <a:effectLst/>
                          <a:latin typeface="Arial" panose="020B0604020202020204" pitchFamily="34" charset="0"/>
                          <a:cs typeface="Arial" panose="020B0604020202020204" pitchFamily="34" charset="0"/>
                        </a:rPr>
                        <a:t>Tuttavia</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l’implicazione</a:t>
                      </a:r>
                      <a:r>
                        <a:rPr lang="en-US" sz="1050" dirty="0">
                          <a:effectLst/>
                          <a:latin typeface="Arial" panose="020B0604020202020204" pitchFamily="34" charset="0"/>
                          <a:cs typeface="Arial" panose="020B0604020202020204" pitchFamily="34" charset="0"/>
                        </a:rPr>
                        <a:t> non </a:t>
                      </a:r>
                      <a:r>
                        <a:rPr lang="en-US" sz="1050" dirty="0" err="1">
                          <a:effectLst/>
                          <a:latin typeface="Arial" panose="020B0604020202020204" pitchFamily="34" charset="0"/>
                          <a:cs typeface="Arial" panose="020B0604020202020204" pitchFamily="34" charset="0"/>
                        </a:rPr>
                        <a:t>esonera</a:t>
                      </a:r>
                      <a:r>
                        <a:rPr lang="en-US" sz="1050" dirty="0">
                          <a:effectLst/>
                          <a:latin typeface="Arial" panose="020B0604020202020204" pitchFamily="34" charset="0"/>
                          <a:cs typeface="Arial" panose="020B0604020202020204" pitchFamily="34" charset="0"/>
                        </a:rPr>
                        <a:t> </a:t>
                      </a:r>
                      <a:br>
                        <a:rPr lang="en-US" sz="1050" dirty="0">
                          <a:effectLst/>
                          <a:latin typeface="Arial" panose="020B0604020202020204" pitchFamily="34" charset="0"/>
                          <a:cs typeface="Arial" panose="020B0604020202020204" pitchFamily="34" charset="0"/>
                        </a:rPr>
                      </a:br>
                      <a:r>
                        <a:rPr lang="en-US" sz="1050" dirty="0" err="1">
                          <a:effectLst/>
                          <a:latin typeface="Arial" panose="020B0604020202020204" pitchFamily="34" charset="0"/>
                          <a:cs typeface="Arial" panose="020B0604020202020204" pitchFamily="34" charset="0"/>
                        </a:rPr>
                        <a:t>l’esperto</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dalla</a:t>
                      </a:r>
                      <a:r>
                        <a:rPr lang="en-US" sz="1050" dirty="0">
                          <a:effectLst/>
                          <a:latin typeface="Arial" panose="020B0604020202020204" pitchFamily="34" charset="0"/>
                          <a:cs typeface="Arial" panose="020B0604020202020204" pitchFamily="34" charset="0"/>
                        </a:rPr>
                        <a:t> propria </a:t>
                      </a:r>
                      <a:r>
                        <a:rPr lang="en-US" sz="1050" dirty="0" err="1">
                          <a:effectLst/>
                          <a:latin typeface="Arial" panose="020B0604020202020204" pitchFamily="34" charset="0"/>
                          <a:cs typeface="Arial" panose="020B0604020202020204" pitchFamily="34" charset="0"/>
                        </a:rPr>
                        <a:t>responsabilità</a:t>
                      </a:r>
                      <a:r>
                        <a:rPr lang="en-US" sz="1050" dirty="0">
                          <a:effectLst/>
                          <a:latin typeface="Arial" panose="020B0604020202020204" pitchFamily="34" charset="0"/>
                          <a:cs typeface="Arial" panose="020B0604020202020204" pitchFamily="34" charset="0"/>
                        </a:rPr>
                        <a:t>.</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2222210725"/>
                  </a:ext>
                </a:extLst>
              </a:tr>
              <a:tr h="2687853">
                <a:tc>
                  <a:txBody>
                    <a:bodyPr/>
                    <a:lstStyle/>
                    <a:p>
                      <a:pPr marL="87313" indent="0" algn="l">
                        <a:lnSpc>
                          <a:spcPct val="116000"/>
                        </a:lnSpc>
                        <a:spcAft>
                          <a:spcPts val="800"/>
                        </a:spcAft>
                        <a:buNone/>
                      </a:pPr>
                      <a:r>
                        <a:rPr lang="it-IT" sz="1050" dirty="0">
                          <a:effectLst/>
                          <a:latin typeface="Arial" panose="020B0604020202020204" pitchFamily="34" charset="0"/>
                          <a:cs typeface="Arial" panose="020B0604020202020204" pitchFamily="34" charset="0"/>
                        </a:rPr>
                        <a:t>Omissione di verifiche e controlli sui dati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aziendali e previsionali forniti</a:t>
                      </a:r>
                      <a:r>
                        <a:rPr lang="it-IT" sz="1050" baseline="30000" dirty="0">
                          <a:effectLst/>
                          <a:latin typeface="Arial" panose="020B0604020202020204" pitchFamily="34" charset="0"/>
                          <a:cs typeface="Arial" panose="020B0604020202020204" pitchFamily="34" charset="0"/>
                        </a:rPr>
                        <a:t>7</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Metodo</a:t>
                      </a:r>
                      <a:r>
                        <a:rPr lang="en-US" sz="1050" dirty="0">
                          <a:effectLst/>
                          <a:latin typeface="Arial" panose="020B0604020202020204" pitchFamily="34" charset="0"/>
                          <a:cs typeface="Arial" panose="020B0604020202020204" pitchFamily="34" charset="0"/>
                        </a:rPr>
                        <a:t> e </a:t>
                      </a:r>
                      <a:r>
                        <a:rPr lang="en-US" sz="1050" dirty="0" err="1">
                          <a:effectLst/>
                          <a:latin typeface="Arial" panose="020B0604020202020204" pitchFamily="34" charset="0"/>
                          <a:cs typeface="Arial" panose="020B0604020202020204" pitchFamily="34" charset="0"/>
                        </a:rPr>
                        <a:t>diligenza</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L’esperto ha violato il dovere di diligenza qualificata</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(art. 1176 c.c.,co.2) accettando acriticamente i dati prospettici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(piani economico-finanziari, bilanci non consolidati)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senza condurre alcuna analisi autonoma di plausibilità. In tal modo ha ignorato evidenti indicatori di crisi (ad es. perdite delle società controllate, segnali di dissesto finanziario) e ha trascurato i rischi connessi alla continuità aziendale.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Il Tribunale qualifica tale condotta come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gravemente colposa: la manifesta superficialità dell’analisi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peritale ha prodotto una relazione inaffidabile,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che ha occultato la perdita integrale del capitale e posticipato le misure dovute per legge.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Ciò costituisce un presupposto di responsabilità contrattuale e concorre alla condanna dell’esperto al risarcimento.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17825065"/>
                  </a:ext>
                </a:extLst>
              </a:tr>
            </a:tbl>
          </a:graphicData>
        </a:graphic>
      </p:graphicFrame>
      <p:sp>
        <p:nvSpPr>
          <p:cNvPr id="4" name="Date Placeholder 3">
            <a:extLst>
              <a:ext uri="{FF2B5EF4-FFF2-40B4-BE49-F238E27FC236}">
                <a16:creationId xmlns:a16="http://schemas.microsoft.com/office/drawing/2014/main" id="{79C0E968-C1A2-3E7D-89E6-70A4A916D7AE}"/>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D59047A8-E442-621B-43F9-E1D757CC1486}"/>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96432E9B-A3F4-E8C6-3F85-D1536AD8B1FB}"/>
              </a:ext>
            </a:extLst>
          </p:cNvPr>
          <p:cNvSpPr>
            <a:spLocks noGrp="1"/>
          </p:cNvSpPr>
          <p:nvPr>
            <p:ph type="sldNum" sz="quarter" idx="12"/>
          </p:nvPr>
        </p:nvSpPr>
        <p:spPr/>
        <p:txBody>
          <a:bodyPr/>
          <a:lstStyle/>
          <a:p>
            <a:fld id="{2E85A994-D622-47C4-BBB7-EA543E9BA793}" type="slidenum">
              <a:rPr lang="en-GB" smtClean="0"/>
              <a:pPr/>
              <a:t>36</a:t>
            </a:fld>
            <a:endParaRPr lang="en-GB" dirty="0"/>
          </a:p>
        </p:txBody>
      </p:sp>
    </p:spTree>
    <p:extLst>
      <p:ext uri="{BB962C8B-B14F-4D97-AF65-F5344CB8AC3E}">
        <p14:creationId xmlns:p14="http://schemas.microsoft.com/office/powerpoint/2010/main" val="3626087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9924-9A85-BEEC-72DB-751985461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5316D-2FE7-13F9-CEAD-70DBE8934F7F}"/>
              </a:ext>
            </a:extLst>
          </p:cNvPr>
          <p:cNvSpPr>
            <a:spLocks noGrp="1"/>
          </p:cNvSpPr>
          <p:nvPr>
            <p:ph type="title"/>
          </p:nvPr>
        </p:nvSpPr>
        <p:spPr>
          <a:xfrm>
            <a:off x="290502" y="313151"/>
            <a:ext cx="11782738" cy="947415"/>
          </a:xfrm>
        </p:spPr>
        <p:txBody>
          <a:bodyPr>
            <a:normAutofit fontScale="90000"/>
          </a:bodyPr>
          <a:lstStyle/>
          <a:p>
            <a:br>
              <a:rPr lang="it-IT" dirty="0"/>
            </a:br>
            <a:r>
              <a:rPr lang="it-IT" dirty="0"/>
              <a:t> </a:t>
            </a:r>
            <a:br>
              <a:rPr lang="it-IT" dirty="0"/>
            </a:br>
            <a:r>
              <a:rPr lang="it-IT" dirty="0"/>
              <a:t>Caso giurisprudenziale  Tribunale Torino, - 13/06/2023 n. 2503</a:t>
            </a:r>
            <a:endParaRPr lang="it-IT" i="1" dirty="0"/>
          </a:p>
        </p:txBody>
      </p:sp>
      <p:graphicFrame>
        <p:nvGraphicFramePr>
          <p:cNvPr id="8" name="Content Placeholder 7">
            <a:extLst>
              <a:ext uri="{FF2B5EF4-FFF2-40B4-BE49-F238E27FC236}">
                <a16:creationId xmlns:a16="http://schemas.microsoft.com/office/drawing/2014/main" id="{8294E429-29E7-CDCD-C1F6-1201C0D27473}"/>
              </a:ext>
            </a:extLst>
          </p:cNvPr>
          <p:cNvGraphicFramePr>
            <a:graphicFrameLocks noGrp="1"/>
          </p:cNvGraphicFramePr>
          <p:nvPr>
            <p:ph idx="1"/>
          </p:nvPr>
        </p:nvGraphicFramePr>
        <p:xfrm>
          <a:off x="417738" y="1404165"/>
          <a:ext cx="11483762" cy="4879468"/>
        </p:xfrm>
        <a:graphic>
          <a:graphicData uri="http://schemas.openxmlformats.org/drawingml/2006/table">
            <a:tbl>
              <a:tblPr firstRow="1" firstCol="1" bandRow="1">
                <a:tableStyleId>{5C22544A-7EE6-4342-B048-85BDC9FD1C3A}</a:tableStyleId>
              </a:tblPr>
              <a:tblGrid>
                <a:gridCol w="2870941">
                  <a:extLst>
                    <a:ext uri="{9D8B030D-6E8A-4147-A177-3AD203B41FA5}">
                      <a16:colId xmlns:a16="http://schemas.microsoft.com/office/drawing/2014/main" val="1331821296"/>
                    </a:ext>
                  </a:extLst>
                </a:gridCol>
                <a:gridCol w="1945928">
                  <a:extLst>
                    <a:ext uri="{9D8B030D-6E8A-4147-A177-3AD203B41FA5}">
                      <a16:colId xmlns:a16="http://schemas.microsoft.com/office/drawing/2014/main" val="3676951241"/>
                    </a:ext>
                  </a:extLst>
                </a:gridCol>
                <a:gridCol w="3795952">
                  <a:extLst>
                    <a:ext uri="{9D8B030D-6E8A-4147-A177-3AD203B41FA5}">
                      <a16:colId xmlns:a16="http://schemas.microsoft.com/office/drawing/2014/main" val="1683270913"/>
                    </a:ext>
                  </a:extLst>
                </a:gridCol>
                <a:gridCol w="2870941">
                  <a:extLst>
                    <a:ext uri="{9D8B030D-6E8A-4147-A177-3AD203B41FA5}">
                      <a16:colId xmlns:a16="http://schemas.microsoft.com/office/drawing/2014/main" val="1936609717"/>
                    </a:ext>
                  </a:extLst>
                </a:gridCol>
              </a:tblGrid>
              <a:tr h="271790">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Passaggio della sentenza / Aspetto contestato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a:effectLst/>
                          <a:latin typeface="Arial" panose="020B0604020202020204" pitchFamily="34" charset="0"/>
                          <a:cs typeface="Arial" panose="020B0604020202020204" pitchFamily="34" charset="0"/>
                        </a:rPr>
                        <a:t>Tipo di </a:t>
                      </a:r>
                      <a:r>
                        <a:rPr lang="en-US" sz="1050" dirty="0" err="1">
                          <a:effectLst/>
                          <a:latin typeface="Arial" panose="020B0604020202020204" pitchFamily="34" charset="0"/>
                          <a:cs typeface="Arial" panose="020B0604020202020204" pitchFamily="34" charset="0"/>
                        </a:rPr>
                        <a:t>critica</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Motivazione</a:t>
                      </a:r>
                      <a:r>
                        <a:rPr lang="en-US" sz="1050" dirty="0">
                          <a:effectLst/>
                          <a:latin typeface="Arial" panose="020B0604020202020204" pitchFamily="34" charset="0"/>
                          <a:cs typeface="Arial" panose="020B0604020202020204" pitchFamily="34" charset="0"/>
                        </a:rPr>
                        <a:t> del </a:t>
                      </a:r>
                      <a:r>
                        <a:rPr lang="en-US" sz="1050" dirty="0" err="1">
                          <a:effectLst/>
                          <a:latin typeface="Arial" panose="020B0604020202020204" pitchFamily="34" charset="0"/>
                          <a:cs typeface="Arial" panose="020B0604020202020204" pitchFamily="34" charset="0"/>
                        </a:rPr>
                        <a:t>giudice</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sintesi</a:t>
                      </a:r>
                      <a:r>
                        <a:rPr lang="en-US" sz="1050" dirty="0">
                          <a:effectLst/>
                          <a:latin typeface="Arial" panose="020B0604020202020204" pitchFamily="34" charset="0"/>
                          <a:cs typeface="Arial" panose="020B0604020202020204" pitchFamily="34" charset="0"/>
                        </a:rPr>
                        <a:t>)</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Conseguenze</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processuali</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666672451"/>
                  </a:ext>
                </a:extLst>
              </a:tr>
              <a:tr h="1975980">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Sopravvalutazione di attivi e mancata svalutazione di elementi negativi (avviamenti privi di reale</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consistenza economica; immobili valutati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oltre il loro effettivo valore di mercato; crediti vetusti non deprezzati)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Accuratezza</a:t>
                      </a:r>
                      <a:r>
                        <a:rPr lang="en-US" sz="1050" dirty="0">
                          <a:effectLst/>
                          <a:latin typeface="Arial" panose="020B0604020202020204" pitchFamily="34" charset="0"/>
                          <a:cs typeface="Arial" panose="020B0604020202020204" pitchFamily="34" charset="0"/>
                        </a:rPr>
                        <a:t> e </a:t>
                      </a:r>
                      <a:r>
                        <a:rPr lang="en-US" sz="1050" dirty="0" err="1">
                          <a:effectLst/>
                          <a:latin typeface="Arial" panose="020B0604020202020204" pitchFamily="34" charset="0"/>
                          <a:cs typeface="Arial" panose="020B0604020202020204" pitchFamily="34" charset="0"/>
                        </a:rPr>
                        <a:t>competenza</a:t>
                      </a:r>
                      <a:r>
                        <a:rPr lang="en-US" sz="1050" dirty="0">
                          <a:effectLst/>
                          <a:latin typeface="Arial" panose="020B0604020202020204" pitchFamily="34" charset="0"/>
                          <a:cs typeface="Arial" panose="020B0604020202020204" pitchFamily="34" charset="0"/>
                        </a:rPr>
                        <a:t> </a:t>
                      </a:r>
                      <a:br>
                        <a:rPr lang="en-US" sz="1050" dirty="0">
                          <a:effectLst/>
                          <a:latin typeface="Arial" panose="020B0604020202020204" pitchFamily="34" charset="0"/>
                          <a:cs typeface="Arial" panose="020B0604020202020204" pitchFamily="34" charset="0"/>
                        </a:rPr>
                      </a:br>
                      <a:r>
                        <a:rPr lang="en-US" sz="1050" dirty="0" err="1">
                          <a:effectLst/>
                          <a:latin typeface="Arial" panose="020B0604020202020204" pitchFamily="34" charset="0"/>
                          <a:cs typeface="Arial" panose="020B0604020202020204" pitchFamily="34" charset="0"/>
                        </a:rPr>
                        <a:t>tecnica</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Il giudice riscontra nella perizia errori metodologici 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valutativi gravi: l’esperto ha stimato in modo errato e omissivo alcune componenti patrimoniali, in particolare gonfiando il valore dell’immobile sociale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(stimato € 1,32 mln contro un valore reale di circa € 0,54 mln) e non svalutando crediti inesigibili. Tali errori di valutazione hanno prodotto la fittizia attestazione di un patrimonio netto positivo inesistente, favorendo la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prosecuzione dell’attività in condizioni di insolvenza.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Il Tribunale rileva che una condotta peritale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corretta avrebbe impedito l’operazione: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senza le false attestazioni dell’esperto sul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capitale netto, la società non avrebbe potuto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proseguire la sua attività. Tali manchevolezze configurano quindi una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responsabilità contrattuale (inadempimento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degli obblighi di correttezza e diligenza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nell’incarico) per la quale l’esperto viene ritenuto civilmente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responsabile dei danni causati.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2514725928"/>
                  </a:ext>
                </a:extLst>
              </a:tr>
              <a:tr h="1975980">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Metodologia non attendibile e priva di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approfondimenti critici (perizia basata su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un metodo di valutazione inadeguato,</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viziato dalla predeterminazione del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risultato e privo di analisi contabili</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dinamiche)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en-US" sz="1050" dirty="0" err="1">
                          <a:effectLst/>
                          <a:latin typeface="Arial" panose="020B0604020202020204" pitchFamily="34" charset="0"/>
                          <a:cs typeface="Arial" panose="020B0604020202020204" pitchFamily="34" charset="0"/>
                        </a:rPr>
                        <a:t>Modello</a:t>
                      </a:r>
                      <a:r>
                        <a:rPr lang="en-US" sz="1050" dirty="0">
                          <a:effectLst/>
                          <a:latin typeface="Arial" panose="020B0604020202020204" pitchFamily="34" charset="0"/>
                          <a:cs typeface="Arial" panose="020B0604020202020204" pitchFamily="34" charset="0"/>
                        </a:rPr>
                        <a:t> </a:t>
                      </a:r>
                      <a:r>
                        <a:rPr lang="en-US" sz="1050" dirty="0" err="1">
                          <a:effectLst/>
                          <a:latin typeface="Arial" panose="020B0604020202020204" pitchFamily="34" charset="0"/>
                          <a:cs typeface="Arial" panose="020B0604020202020204" pitchFamily="34" charset="0"/>
                        </a:rPr>
                        <a:t>valutativo</a:t>
                      </a: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Il Tribunale evidenzia come l’esperto abbia adottato un modello di stima lacunoso e deviato: ha apportato un “avviamento di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quadratura” ingente (circa € 15,66 mln) per colmare il deficit del ramo, senza giustificazione in beni immateriali reali o flussi reddituali credibili. Inoltre ha sovrastimato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partecipazioni estere in perdita (es. € 13 mln per la controllata messicana, € 7,3 mln per quella cinese) allo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scopo di far tornare i conti. Tali operazioni evidenziano mancanza di rigore tecnico 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svelano un tentativo di giustificare un valore predefinito</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 concordato tra i soci, anziché svolgere una stima obiettiva</a:t>
                      </a:r>
                      <a:r>
                        <a:rPr lang="it-IT" sz="1050" baseline="30000" dirty="0">
                          <a:effectLst/>
                          <a:latin typeface="Arial" panose="020B0604020202020204" pitchFamily="34" charset="0"/>
                          <a:cs typeface="Arial" panose="020B0604020202020204" pitchFamily="34" charset="0"/>
                        </a:rPr>
                        <a:t>2</a:t>
                      </a:r>
                      <a:r>
                        <a:rPr lang="it-IT" sz="1050" dirty="0">
                          <a:effectLst/>
                          <a:latin typeface="Arial" panose="020B0604020202020204" pitchFamily="34" charset="0"/>
                          <a:cs typeface="Arial" panose="020B0604020202020204" pitchFamily="34" charset="0"/>
                        </a:rPr>
                        <a:t>.</a:t>
                      </a:r>
                    </a:p>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87313" indent="0">
                        <a:lnSpc>
                          <a:spcPct val="116000"/>
                        </a:lnSpc>
                        <a:spcAft>
                          <a:spcPts val="800"/>
                        </a:spcAft>
                        <a:buNone/>
                      </a:pPr>
                      <a:r>
                        <a:rPr lang="it-IT" sz="1050" dirty="0">
                          <a:effectLst/>
                          <a:latin typeface="Arial" panose="020B0604020202020204" pitchFamily="34" charset="0"/>
                          <a:cs typeface="Arial" panose="020B0604020202020204" pitchFamily="34" charset="0"/>
                        </a:rPr>
                        <a:t>Il giudice qualifica l’operato dell’esperto come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negligenza grave, in violazione della fiducia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riposta in lui e delle regole di corretta stima.</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La superficialità metodologica dell’esperto è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riconosciuta come causa determinante del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dissesto successivo, comportando la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condanna integrale dello stesso al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risarcimento pari all’intero ammontare </a:t>
                      </a:r>
                      <a:br>
                        <a:rPr lang="it-IT" sz="1050" dirty="0">
                          <a:effectLst/>
                          <a:latin typeface="Arial" panose="020B0604020202020204" pitchFamily="34" charset="0"/>
                          <a:cs typeface="Arial" panose="020B0604020202020204" pitchFamily="34" charset="0"/>
                        </a:rPr>
                      </a:br>
                      <a:r>
                        <a:rPr lang="it-IT" sz="1050" dirty="0">
                          <a:effectLst/>
                          <a:latin typeface="Arial" panose="020B0604020202020204" pitchFamily="34" charset="0"/>
                          <a:cs typeface="Arial" panose="020B0604020202020204" pitchFamily="34" charset="0"/>
                        </a:rPr>
                        <a:t>sovrastimato del conferimento (€ 4 milioni). </a:t>
                      </a:r>
                      <a:endParaRPr lang="it-IT"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4253987311"/>
                  </a:ext>
                </a:extLst>
              </a:tr>
            </a:tbl>
          </a:graphicData>
        </a:graphic>
      </p:graphicFrame>
      <p:sp>
        <p:nvSpPr>
          <p:cNvPr id="4" name="Date Placeholder 3">
            <a:extLst>
              <a:ext uri="{FF2B5EF4-FFF2-40B4-BE49-F238E27FC236}">
                <a16:creationId xmlns:a16="http://schemas.microsoft.com/office/drawing/2014/main" id="{E66ED0D2-152E-BE2A-0C8C-38F738EC3E33}"/>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55EDDAC2-2955-1246-1D12-B2A8AED1707F}"/>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4569334E-FCC4-F940-50AF-2B612F8F68E2}"/>
              </a:ext>
            </a:extLst>
          </p:cNvPr>
          <p:cNvSpPr>
            <a:spLocks noGrp="1"/>
          </p:cNvSpPr>
          <p:nvPr>
            <p:ph type="sldNum" sz="quarter" idx="12"/>
          </p:nvPr>
        </p:nvSpPr>
        <p:spPr/>
        <p:txBody>
          <a:bodyPr/>
          <a:lstStyle/>
          <a:p>
            <a:fld id="{2E85A994-D622-47C4-BBB7-EA543E9BA793}" type="slidenum">
              <a:rPr lang="en-GB" smtClean="0"/>
              <a:pPr/>
              <a:t>37</a:t>
            </a:fld>
            <a:endParaRPr lang="en-GB" dirty="0"/>
          </a:p>
        </p:txBody>
      </p:sp>
    </p:spTree>
    <p:extLst>
      <p:ext uri="{BB962C8B-B14F-4D97-AF65-F5344CB8AC3E}">
        <p14:creationId xmlns:p14="http://schemas.microsoft.com/office/powerpoint/2010/main" val="165274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E2EF7-F357-0DE1-BC04-050EE3F61ACA}"/>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5354C537-4226-1AC7-61B9-532C1D2737F7}"/>
              </a:ext>
            </a:extLst>
          </p:cNvPr>
          <p:cNvSpPr/>
          <p:nvPr/>
        </p:nvSpPr>
        <p:spPr>
          <a:xfrm>
            <a:off x="563748" y="4695058"/>
            <a:ext cx="11068670" cy="1417156"/>
          </a:xfrm>
          <a:prstGeom prst="rect">
            <a:avLst/>
          </a:prstGeom>
          <a:solidFill>
            <a:srgbClr val="D8EDCF">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it-IT" sz="1400">
              <a:solidFill>
                <a:schemeClr val="tx1"/>
              </a:solidFill>
            </a:endParaRPr>
          </a:p>
        </p:txBody>
      </p:sp>
      <p:sp>
        <p:nvSpPr>
          <p:cNvPr id="11" name="Rectangle 10">
            <a:extLst>
              <a:ext uri="{FF2B5EF4-FFF2-40B4-BE49-F238E27FC236}">
                <a16:creationId xmlns:a16="http://schemas.microsoft.com/office/drawing/2014/main" id="{00BDF5EB-44DE-733E-8309-A3D9B1A21F2C}"/>
              </a:ext>
            </a:extLst>
          </p:cNvPr>
          <p:cNvSpPr/>
          <p:nvPr/>
        </p:nvSpPr>
        <p:spPr>
          <a:xfrm>
            <a:off x="552877" y="3905224"/>
            <a:ext cx="11068670" cy="720000"/>
          </a:xfrm>
          <a:prstGeom prst="rect">
            <a:avLst/>
          </a:prstGeom>
          <a:solidFill>
            <a:srgbClr val="D8EDCF">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it-IT" sz="1400">
              <a:solidFill>
                <a:schemeClr val="tx1"/>
              </a:solidFill>
            </a:endParaRPr>
          </a:p>
        </p:txBody>
      </p:sp>
      <p:sp>
        <p:nvSpPr>
          <p:cNvPr id="9" name="Rectangle 8">
            <a:extLst>
              <a:ext uri="{FF2B5EF4-FFF2-40B4-BE49-F238E27FC236}">
                <a16:creationId xmlns:a16="http://schemas.microsoft.com/office/drawing/2014/main" id="{901F0DEF-F72A-7338-083D-7BE85D7C75DC}"/>
              </a:ext>
            </a:extLst>
          </p:cNvPr>
          <p:cNvSpPr/>
          <p:nvPr/>
        </p:nvSpPr>
        <p:spPr>
          <a:xfrm>
            <a:off x="552876" y="2406956"/>
            <a:ext cx="11068669" cy="1417156"/>
          </a:xfrm>
          <a:prstGeom prst="rect">
            <a:avLst/>
          </a:prstGeom>
          <a:solidFill>
            <a:srgbClr val="D8EDCF">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it-IT" sz="1400">
              <a:solidFill>
                <a:schemeClr val="tx1"/>
              </a:solidFill>
            </a:endParaRPr>
          </a:p>
        </p:txBody>
      </p:sp>
      <p:sp>
        <p:nvSpPr>
          <p:cNvPr id="2" name="Title 1">
            <a:extLst>
              <a:ext uri="{FF2B5EF4-FFF2-40B4-BE49-F238E27FC236}">
                <a16:creationId xmlns:a16="http://schemas.microsoft.com/office/drawing/2014/main" id="{6CCBAF11-98B3-BD3E-E68A-258F3FE63974}"/>
              </a:ext>
            </a:extLst>
          </p:cNvPr>
          <p:cNvSpPr>
            <a:spLocks noGrp="1"/>
          </p:cNvSpPr>
          <p:nvPr>
            <p:ph type="title"/>
          </p:nvPr>
        </p:nvSpPr>
        <p:spPr/>
        <p:txBody>
          <a:bodyPr>
            <a:normAutofit fontScale="90000"/>
          </a:bodyPr>
          <a:lstStyle/>
          <a:p>
            <a:r>
              <a:rPr lang="it-IT" dirty="0"/>
              <a:t>Caso giurisprudenziale </a:t>
            </a:r>
            <a:br>
              <a:rPr lang="it-IT" dirty="0"/>
            </a:br>
            <a:r>
              <a:rPr lang="it-IT" dirty="0"/>
              <a:t>Conferimento di ramo d’azienda “in perdita”</a:t>
            </a:r>
          </a:p>
        </p:txBody>
      </p:sp>
      <p:sp>
        <p:nvSpPr>
          <p:cNvPr id="3" name="Content Placeholder 2">
            <a:extLst>
              <a:ext uri="{FF2B5EF4-FFF2-40B4-BE49-F238E27FC236}">
                <a16:creationId xmlns:a16="http://schemas.microsoft.com/office/drawing/2014/main" id="{707F2D32-00F0-8F75-1F55-8A0E67226E11}"/>
              </a:ext>
            </a:extLst>
          </p:cNvPr>
          <p:cNvSpPr>
            <a:spLocks noGrp="1"/>
          </p:cNvSpPr>
          <p:nvPr>
            <p:ph idx="1"/>
          </p:nvPr>
        </p:nvSpPr>
        <p:spPr>
          <a:xfrm>
            <a:off x="611116" y="1502426"/>
            <a:ext cx="10969767" cy="4992043"/>
          </a:xfrm>
        </p:spPr>
        <p:txBody>
          <a:bodyPr/>
          <a:lstStyle/>
          <a:p>
            <a:pPr marL="0" indent="0">
              <a:buNone/>
            </a:pPr>
            <a:r>
              <a:rPr lang="it-IT" sz="1600" dirty="0"/>
              <a:t> Trib. Trento 26 febbraio 2019 n. 160 </a:t>
            </a:r>
          </a:p>
          <a:p>
            <a:pPr marL="0" indent="0">
              <a:buNone/>
            </a:pPr>
            <a:r>
              <a:rPr lang="it-IT" sz="1600" dirty="0"/>
              <a:t>FATTI: </a:t>
            </a:r>
          </a:p>
          <a:p>
            <a:pPr marL="57150" indent="0">
              <a:buNone/>
            </a:pPr>
            <a:r>
              <a:rPr lang="it-IT" sz="1400" dirty="0"/>
              <a:t>Una società in accomandita semplice decise di aumentare il capitale della propria società operativa (S.r.l. collegata) conferendovi un ramo d’azienda. La relazione di stima redatta </a:t>
            </a:r>
            <a:r>
              <a:rPr lang="it-IT" sz="1400" i="1" dirty="0"/>
              <a:t>ex</a:t>
            </a:r>
            <a:r>
              <a:rPr lang="it-IT" sz="1400" dirty="0"/>
              <a:t> art. 2465 c.c. indicò un valore di circa €23.500 per il ramo conferito; sul presupposto di tale valutazione, furono emesse nuove quote: €1.500 imputati ad aumento di capitale e la parte restante (~€22.000) a sovrapprezzo di capitale. Contestualmente, le parti concordarono una clausola di aggiustamento: se tra la data di riferimento del bilancio di stima (30/4/2013) e la data effettiva del conferimento fossero intervenute variazioni, si sarebbe proceduto a un conguaglio qualora il valore reale del ramo fosse sceso sotto €15.000. </a:t>
            </a:r>
          </a:p>
          <a:p>
            <a:pPr marL="57150" indent="0">
              <a:buNone/>
            </a:pPr>
            <a:r>
              <a:rPr lang="it-IT" sz="1400" dirty="0"/>
              <a:t>Dopo l’operazione, emergono irregolarità contabili e perdite non rilevate nella stima: il ramo d’azienda conferito presentava crediti gonfiati e costi non contabilizzati (es. effetti attivi allo sconto non riscossi, ferie maturate, ratei). In realtà, il patrimonio netto del ramo al momento del conferimento era negativo (circa –€67.000), non positivo. </a:t>
            </a:r>
          </a:p>
          <a:p>
            <a:pPr marL="57150" indent="0">
              <a:buNone/>
            </a:pPr>
            <a:r>
              <a:rPr lang="it-IT" sz="1400" dirty="0"/>
              <a:t>La società conferitaria (S.r.l.) si trovò dunque ad aver incrementato il proprio capitale per un apporto che invece introduceva più debiti che attivi. Essa agì in giudizio contro il socio conferente (accomandatario) chiedendo: (a) il pagamento dell’importo necessario a coprire il deficit patrimoniale del ramo conferito, in modo da realizzare l’effettiva integrità del capitale; (b) la restituzione dell’aumento di capitale e sovrapprezzo formalmente sottoscritti ma di fatto non “coperti” dall’apporto reale; (c) in via subordinata, la declaratoria di recesso del socio conferente per sottovalutazione </a:t>
            </a:r>
            <a:r>
              <a:rPr lang="it-IT" sz="1400" i="1" dirty="0"/>
              <a:t>ex</a:t>
            </a:r>
            <a:r>
              <a:rPr lang="it-IT" sz="1400" dirty="0"/>
              <a:t> art. 2343 c.c., con liberazione dallo stesso.</a:t>
            </a:r>
          </a:p>
        </p:txBody>
      </p:sp>
      <p:sp>
        <p:nvSpPr>
          <p:cNvPr id="4" name="Date Placeholder 3">
            <a:extLst>
              <a:ext uri="{FF2B5EF4-FFF2-40B4-BE49-F238E27FC236}">
                <a16:creationId xmlns:a16="http://schemas.microsoft.com/office/drawing/2014/main" id="{1098ECB7-27D1-2121-6E18-234A128D184A}"/>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5DE6CC88-3051-713D-5338-D725E06B1ACE}"/>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0A4B284C-16BD-6D1D-1283-F5255A2F5EC7}"/>
              </a:ext>
            </a:extLst>
          </p:cNvPr>
          <p:cNvSpPr>
            <a:spLocks noGrp="1"/>
          </p:cNvSpPr>
          <p:nvPr>
            <p:ph type="sldNum" sz="quarter" idx="12"/>
          </p:nvPr>
        </p:nvSpPr>
        <p:spPr/>
        <p:txBody>
          <a:bodyPr/>
          <a:lstStyle/>
          <a:p>
            <a:fld id="{2E85A994-D622-47C4-BBB7-EA543E9BA793}" type="slidenum">
              <a:rPr lang="en-GB" smtClean="0"/>
              <a:pPr/>
              <a:t>38</a:t>
            </a:fld>
            <a:endParaRPr lang="en-GB" dirty="0"/>
          </a:p>
        </p:txBody>
      </p:sp>
    </p:spTree>
    <p:extLst>
      <p:ext uri="{BB962C8B-B14F-4D97-AF65-F5344CB8AC3E}">
        <p14:creationId xmlns:p14="http://schemas.microsoft.com/office/powerpoint/2010/main" val="3958582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FCE7D-DF72-6998-2741-50FB971E72C6}"/>
              </a:ext>
            </a:extLst>
          </p:cNvPr>
          <p:cNvSpPr>
            <a:spLocks noGrp="1"/>
          </p:cNvSpPr>
          <p:nvPr>
            <p:ph type="title"/>
          </p:nvPr>
        </p:nvSpPr>
        <p:spPr/>
        <p:txBody>
          <a:bodyPr>
            <a:normAutofit fontScale="90000"/>
          </a:bodyPr>
          <a:lstStyle/>
          <a:p>
            <a:r>
              <a:rPr lang="it-IT" dirty="0"/>
              <a:t>Caso giurisprudenziale </a:t>
            </a:r>
            <a:br>
              <a:rPr lang="it-IT" dirty="0"/>
            </a:br>
            <a:r>
              <a:rPr lang="it-IT" dirty="0"/>
              <a:t>Decisione e </a:t>
            </a:r>
            <a:r>
              <a:rPr lang="it-IT" i="1" dirty="0"/>
              <a:t>ratio </a:t>
            </a:r>
            <a:r>
              <a:rPr lang="it-IT" i="1" dirty="0" err="1"/>
              <a:t>decidendi</a:t>
            </a:r>
            <a:endParaRPr lang="it-IT" i="1" dirty="0"/>
          </a:p>
        </p:txBody>
      </p:sp>
      <p:sp>
        <p:nvSpPr>
          <p:cNvPr id="3" name="Content Placeholder 2">
            <a:extLst>
              <a:ext uri="{FF2B5EF4-FFF2-40B4-BE49-F238E27FC236}">
                <a16:creationId xmlns:a16="http://schemas.microsoft.com/office/drawing/2014/main" id="{66B71B4D-2B66-626E-DF73-24C9C4CA28B3}"/>
              </a:ext>
            </a:extLst>
          </p:cNvPr>
          <p:cNvSpPr>
            <a:spLocks noGrp="1"/>
          </p:cNvSpPr>
          <p:nvPr>
            <p:ph idx="1"/>
          </p:nvPr>
        </p:nvSpPr>
        <p:spPr/>
        <p:txBody>
          <a:bodyPr/>
          <a:lstStyle/>
          <a:p>
            <a:r>
              <a:rPr lang="it-IT" sz="1800" dirty="0"/>
              <a:t>DECISIONE:</a:t>
            </a:r>
          </a:p>
          <a:p>
            <a:pPr lvl="1"/>
            <a:r>
              <a:rPr lang="it-IT" sz="1600" dirty="0"/>
              <a:t>Il Tribunale di Trento ha accolto la domanda principale della società, condannando il socio conferente a versare alla società un importo integrativo di €90.659,42. Questa somma corrisponde sostanzialmente alla differenza tra il valore negativo effettivo del ramo (</a:t>
            </a:r>
            <a:r>
              <a:rPr lang="zh-CN" altLang="it-IT" sz="1600" dirty="0"/>
              <a:t>≈ </a:t>
            </a:r>
            <a:r>
              <a:rPr lang="it-IT" altLang="zh-CN" sz="1600" dirty="0"/>
              <a:t>–€</a:t>
            </a:r>
            <a:r>
              <a:rPr lang="it-IT" sz="1600" dirty="0"/>
              <a:t>67.000) e il valore positivo nominale considerato per l</a:t>
            </a:r>
            <a:r>
              <a:rPr lang="zh-CN" altLang="it-IT" sz="1600" dirty="0"/>
              <a:t>’</a:t>
            </a:r>
            <a:r>
              <a:rPr lang="it-IT" sz="1600" dirty="0"/>
              <a:t>aumento (</a:t>
            </a:r>
            <a:r>
              <a:rPr lang="zh-CN" altLang="it-IT" sz="1600" dirty="0"/>
              <a:t>€</a:t>
            </a:r>
            <a:r>
              <a:rPr lang="it-IT" sz="1600" dirty="0"/>
              <a:t>23.500): in tal modo, sommando i </a:t>
            </a:r>
            <a:r>
              <a:rPr lang="zh-CN" altLang="it-IT" sz="1600" dirty="0"/>
              <a:t>€</a:t>
            </a:r>
            <a:r>
              <a:rPr lang="it-IT" sz="1600" dirty="0"/>
              <a:t>90k versati, il conferimento viene sanato portando effettivamente un valore di </a:t>
            </a:r>
            <a:r>
              <a:rPr lang="zh-CN" altLang="it-IT" sz="1600" dirty="0"/>
              <a:t>€</a:t>
            </a:r>
            <a:r>
              <a:rPr lang="it-IT" sz="1600" dirty="0"/>
              <a:t>23.500 nel patrimonio sociale. </a:t>
            </a:r>
          </a:p>
          <a:p>
            <a:r>
              <a:rPr lang="it-IT" sz="1800" i="1" dirty="0"/>
              <a:t>RATIO DECIDENDI</a:t>
            </a:r>
            <a:r>
              <a:rPr lang="it-IT" sz="1800" dirty="0"/>
              <a:t>:</a:t>
            </a:r>
          </a:p>
          <a:p>
            <a:pPr lvl="1"/>
            <a:r>
              <a:rPr lang="it-IT" sz="1600" dirty="0"/>
              <a:t>Tale norma (prevista per il socio moroso nei versamenti in denaro) è stata applicata in via analogica: se il conferimento in natura apportato non realizza il valore promesso (perché i beni avevano passività occulte tali da generare un netto negativo), il conferente deve essere trattato alla stregua di un socio che non ha eseguito il conferimento dovuto, quindi tenuto a versare l’equivalente in denaro fino a concorrenza del capitale sottoscritto. </a:t>
            </a:r>
          </a:p>
          <a:p>
            <a:pPr lvl="1"/>
            <a:r>
              <a:rPr lang="it-IT" sz="1600" dirty="0"/>
              <a:t>Il Tribunale ha escluso che il conferente potesse avvalersi di un diritto di recesso </a:t>
            </a:r>
            <a:r>
              <a:rPr lang="it-IT" sz="1600" i="1" dirty="0"/>
              <a:t>ex</a:t>
            </a:r>
            <a:r>
              <a:rPr lang="it-IT" sz="1600" dirty="0"/>
              <a:t> art. 2343, co.4 c.c. (previsto per le S.p.A. in caso di gravi minusvalenze post-conferimento), rilevando che tale rimedio non è contemplato nella S.r.l. e, in ogni caso, non poteva liberarlo dall’obbligo di integrità del capitale sociale sottoscritto. </a:t>
            </a:r>
          </a:p>
        </p:txBody>
      </p:sp>
      <p:sp>
        <p:nvSpPr>
          <p:cNvPr id="4" name="Date Placeholder 3">
            <a:extLst>
              <a:ext uri="{FF2B5EF4-FFF2-40B4-BE49-F238E27FC236}">
                <a16:creationId xmlns:a16="http://schemas.microsoft.com/office/drawing/2014/main" id="{FF0CDA55-4B3D-1F98-B246-9070FFB2D237}"/>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76A8991B-66AB-C94D-1425-A69307CA45B9}"/>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36363A34-FC2F-FDBA-E89D-734497777155}"/>
              </a:ext>
            </a:extLst>
          </p:cNvPr>
          <p:cNvSpPr>
            <a:spLocks noGrp="1"/>
          </p:cNvSpPr>
          <p:nvPr>
            <p:ph type="sldNum" sz="quarter" idx="12"/>
          </p:nvPr>
        </p:nvSpPr>
        <p:spPr/>
        <p:txBody>
          <a:bodyPr/>
          <a:lstStyle/>
          <a:p>
            <a:fld id="{2E85A994-D622-47C4-BBB7-EA543E9BA793}" type="slidenum">
              <a:rPr lang="en-GB" smtClean="0"/>
              <a:pPr/>
              <a:t>39</a:t>
            </a:fld>
            <a:endParaRPr lang="en-GB" dirty="0"/>
          </a:p>
        </p:txBody>
      </p:sp>
    </p:spTree>
    <p:extLst>
      <p:ext uri="{BB962C8B-B14F-4D97-AF65-F5344CB8AC3E}">
        <p14:creationId xmlns:p14="http://schemas.microsoft.com/office/powerpoint/2010/main" val="1967346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9965C-F63F-3790-5F5C-C3049FACBB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448EF4-061D-68A7-59FF-11A219B413C7}"/>
              </a:ext>
            </a:extLst>
          </p:cNvPr>
          <p:cNvSpPr>
            <a:spLocks noGrp="1"/>
          </p:cNvSpPr>
          <p:nvPr>
            <p:ph type="title"/>
          </p:nvPr>
        </p:nvSpPr>
        <p:spPr/>
        <p:txBody>
          <a:bodyPr/>
          <a:lstStyle/>
          <a:p>
            <a:r>
              <a:rPr lang="it-IT" dirty="0"/>
              <a:t>Considerazioni preliminari</a:t>
            </a:r>
          </a:p>
        </p:txBody>
      </p:sp>
      <p:sp>
        <p:nvSpPr>
          <p:cNvPr id="3" name="Content Placeholder 2">
            <a:extLst>
              <a:ext uri="{FF2B5EF4-FFF2-40B4-BE49-F238E27FC236}">
                <a16:creationId xmlns:a16="http://schemas.microsoft.com/office/drawing/2014/main" id="{C8B387F7-B1E0-2213-E1C3-63ED4D24A5D4}"/>
              </a:ext>
            </a:extLst>
          </p:cNvPr>
          <p:cNvSpPr>
            <a:spLocks noGrp="1"/>
          </p:cNvSpPr>
          <p:nvPr>
            <p:ph idx="1"/>
          </p:nvPr>
        </p:nvSpPr>
        <p:spPr>
          <a:xfrm>
            <a:off x="651642" y="1487415"/>
            <a:ext cx="5297095" cy="3896243"/>
          </a:xfrm>
          <a:ln>
            <a:solidFill>
              <a:schemeClr val="tx1"/>
            </a:solidFill>
            <a:prstDash val="dash"/>
          </a:ln>
        </p:spPr>
        <p:txBody>
          <a:bodyPr/>
          <a:lstStyle/>
          <a:p>
            <a:r>
              <a:rPr lang="it-IT" dirty="0"/>
              <a:t>Problema: il complesso aziendale porta con sé – oltre ai debiti risultanti dalle scritture contabili </a:t>
            </a:r>
            <a:r>
              <a:rPr lang="it-IT" i="1" dirty="0"/>
              <a:t>ex</a:t>
            </a:r>
            <a:r>
              <a:rPr lang="it-IT" dirty="0"/>
              <a:t> 2560 – anche alcune responsabilità</a:t>
            </a:r>
          </a:p>
          <a:p>
            <a:pPr lvl="1"/>
            <a:r>
              <a:rPr lang="it-IT" dirty="0"/>
              <a:t>ad es. aiuti di stato</a:t>
            </a:r>
          </a:p>
          <a:p>
            <a:r>
              <a:rPr lang="it-IT" dirty="0"/>
              <a:t>Art. 33 D.lgs. </a:t>
            </a:r>
            <a:r>
              <a:rPr lang="it-IT" b="1" dirty="0"/>
              <a:t>231</a:t>
            </a:r>
            <a:r>
              <a:rPr lang="it-IT" dirty="0"/>
              <a:t>/2001: "Nel caso di cessione dell'</a:t>
            </a:r>
            <a:r>
              <a:rPr lang="it-IT" b="1" dirty="0"/>
              <a:t>azienda</a:t>
            </a:r>
            <a:r>
              <a:rPr lang="it-IT" dirty="0"/>
              <a:t> nella cui attività è stato commesso il reato, il cessionario è solidalmente…</a:t>
            </a:r>
          </a:p>
          <a:p>
            <a:endParaRPr lang="it-IT" dirty="0"/>
          </a:p>
        </p:txBody>
      </p:sp>
      <p:sp>
        <p:nvSpPr>
          <p:cNvPr id="4" name="Date Placeholder 3">
            <a:extLst>
              <a:ext uri="{FF2B5EF4-FFF2-40B4-BE49-F238E27FC236}">
                <a16:creationId xmlns:a16="http://schemas.microsoft.com/office/drawing/2014/main" id="{0DB1E035-C636-6D7B-15CF-7E650D561E6D}"/>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9C94399A-A3C3-885F-3728-AC0600143F65}"/>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C9C3A8AE-05E2-9C7D-3905-94230A990DF2}"/>
              </a:ext>
            </a:extLst>
          </p:cNvPr>
          <p:cNvSpPr>
            <a:spLocks noGrp="1"/>
          </p:cNvSpPr>
          <p:nvPr>
            <p:ph type="sldNum" sz="quarter" idx="12"/>
          </p:nvPr>
        </p:nvSpPr>
        <p:spPr/>
        <p:txBody>
          <a:bodyPr/>
          <a:lstStyle/>
          <a:p>
            <a:fld id="{2E85A994-D622-47C4-BBB7-EA543E9BA793}" type="slidenum">
              <a:rPr lang="en-GB" smtClean="0"/>
              <a:pPr/>
              <a:t>4</a:t>
            </a:fld>
            <a:endParaRPr lang="en-GB" dirty="0"/>
          </a:p>
        </p:txBody>
      </p:sp>
      <p:sp>
        <p:nvSpPr>
          <p:cNvPr id="7" name="Content Placeholder 2">
            <a:extLst>
              <a:ext uri="{FF2B5EF4-FFF2-40B4-BE49-F238E27FC236}">
                <a16:creationId xmlns:a16="http://schemas.microsoft.com/office/drawing/2014/main" id="{FBADD277-4250-DCF1-E4D1-1D9B45E9BC5A}"/>
              </a:ext>
            </a:extLst>
          </p:cNvPr>
          <p:cNvSpPr txBox="1">
            <a:spLocks/>
          </p:cNvSpPr>
          <p:nvPr/>
        </p:nvSpPr>
        <p:spPr>
          <a:xfrm>
            <a:off x="6096000" y="1487415"/>
            <a:ext cx="5297095" cy="3896243"/>
          </a:xfrm>
          <a:prstGeom prst="rect">
            <a:avLst/>
          </a:prstGeom>
          <a:solidFill>
            <a:srgbClr val="D8EDCF"/>
          </a:solidFill>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it-IT" dirty="0"/>
              <a:t>Ancora in via preliminare - diritto che viene trasferito </a:t>
            </a:r>
          </a:p>
          <a:p>
            <a:pPr lvl="1"/>
            <a:r>
              <a:rPr lang="it-IT" dirty="0"/>
              <a:t>Due diverse possibilità:</a:t>
            </a:r>
          </a:p>
          <a:p>
            <a:pPr lvl="2"/>
            <a:r>
              <a:rPr lang="it-IT" dirty="0"/>
              <a:t>Conferimento in proprietà</a:t>
            </a:r>
          </a:p>
          <a:p>
            <a:pPr lvl="2"/>
            <a:r>
              <a:rPr lang="it-IT" dirty="0"/>
              <a:t>Conferimento del diritto di godimento sull'azienda</a:t>
            </a:r>
          </a:p>
          <a:p>
            <a:r>
              <a:rPr lang="it-IT" dirty="0"/>
              <a:t>Conferimento si completa quando le autorizzazioni, ad es golden power o antitrust, sono perfezionate.</a:t>
            </a:r>
          </a:p>
          <a:p>
            <a:endParaRPr lang="it-IT" dirty="0"/>
          </a:p>
        </p:txBody>
      </p:sp>
    </p:spTree>
    <p:extLst>
      <p:ext uri="{BB962C8B-B14F-4D97-AF65-F5344CB8AC3E}">
        <p14:creationId xmlns:p14="http://schemas.microsoft.com/office/powerpoint/2010/main" val="1314838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08278-CBD7-C521-CF52-1F063219DEAC}"/>
              </a:ext>
            </a:extLst>
          </p:cNvPr>
          <p:cNvSpPr>
            <a:spLocks noGrp="1"/>
          </p:cNvSpPr>
          <p:nvPr>
            <p:ph type="title"/>
          </p:nvPr>
        </p:nvSpPr>
        <p:spPr/>
        <p:txBody>
          <a:bodyPr/>
          <a:lstStyle/>
          <a:p>
            <a:r>
              <a:rPr lang="it-IT" dirty="0"/>
              <a:t>Conclusioni</a:t>
            </a:r>
          </a:p>
        </p:txBody>
      </p:sp>
      <p:sp>
        <p:nvSpPr>
          <p:cNvPr id="3" name="Content Placeholder 2">
            <a:extLst>
              <a:ext uri="{FF2B5EF4-FFF2-40B4-BE49-F238E27FC236}">
                <a16:creationId xmlns:a16="http://schemas.microsoft.com/office/drawing/2014/main" id="{20A1E6B6-E884-DAD8-97A4-B2B16EA71552}"/>
              </a:ext>
            </a:extLst>
          </p:cNvPr>
          <p:cNvSpPr>
            <a:spLocks noGrp="1"/>
          </p:cNvSpPr>
          <p:nvPr>
            <p:ph idx="1"/>
          </p:nvPr>
        </p:nvSpPr>
        <p:spPr/>
        <p:txBody>
          <a:bodyPr/>
          <a:lstStyle/>
          <a:p>
            <a:endParaRPr lang="it-IT"/>
          </a:p>
        </p:txBody>
      </p:sp>
      <p:sp>
        <p:nvSpPr>
          <p:cNvPr id="4" name="Date Placeholder 3">
            <a:extLst>
              <a:ext uri="{FF2B5EF4-FFF2-40B4-BE49-F238E27FC236}">
                <a16:creationId xmlns:a16="http://schemas.microsoft.com/office/drawing/2014/main" id="{6073061E-2620-60D7-EA00-A6CF83A2BE6F}"/>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18584948-642D-1367-C1BA-539E45CF08F4}"/>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988F95C0-15A8-FD82-ED9C-D13F832C0289}"/>
              </a:ext>
            </a:extLst>
          </p:cNvPr>
          <p:cNvSpPr>
            <a:spLocks noGrp="1"/>
          </p:cNvSpPr>
          <p:nvPr>
            <p:ph type="sldNum" sz="quarter" idx="12"/>
          </p:nvPr>
        </p:nvSpPr>
        <p:spPr/>
        <p:txBody>
          <a:bodyPr/>
          <a:lstStyle/>
          <a:p>
            <a:fld id="{2E85A994-D622-47C4-BBB7-EA543E9BA793}" type="slidenum">
              <a:rPr lang="en-GB" smtClean="0"/>
              <a:pPr/>
              <a:t>40</a:t>
            </a:fld>
            <a:endParaRPr lang="en-GB" dirty="0"/>
          </a:p>
        </p:txBody>
      </p:sp>
    </p:spTree>
    <p:extLst>
      <p:ext uri="{BB962C8B-B14F-4D97-AF65-F5344CB8AC3E}">
        <p14:creationId xmlns:p14="http://schemas.microsoft.com/office/powerpoint/2010/main" val="3694697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EBCF5E18-0526-3FB4-98A9-E1C9F75DDB5C}"/>
              </a:ext>
            </a:extLst>
          </p:cNvPr>
          <p:cNvSpPr>
            <a:spLocks noGrp="1"/>
          </p:cNvSpPr>
          <p:nvPr>
            <p:ph type="ftr" sz="quarter" idx="11"/>
          </p:nvPr>
        </p:nvSpPr>
        <p:spPr/>
        <p:txBody>
          <a:bodyPr/>
          <a:lstStyle/>
          <a:p>
            <a:r>
              <a:rPr lang="it-IT"/>
              <a:t>Il conferimento di azienda o di ramo di azienda</a:t>
            </a:r>
            <a:endParaRPr lang="en-GB"/>
          </a:p>
        </p:txBody>
      </p:sp>
    </p:spTree>
    <p:extLst>
      <p:ext uri="{BB962C8B-B14F-4D97-AF65-F5344CB8AC3E}">
        <p14:creationId xmlns:p14="http://schemas.microsoft.com/office/powerpoint/2010/main" val="4234324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56B9A-FE2A-9C3B-756B-0C950621821D}"/>
              </a:ext>
            </a:extLst>
          </p:cNvPr>
          <p:cNvSpPr>
            <a:spLocks noGrp="1"/>
          </p:cNvSpPr>
          <p:nvPr>
            <p:ph type="ctrTitle"/>
          </p:nvPr>
        </p:nvSpPr>
        <p:spPr/>
        <p:txBody>
          <a:bodyPr/>
          <a:lstStyle/>
          <a:p>
            <a:r>
              <a:rPr lang="it-IT" dirty="0">
                <a:ea typeface="SimSun" panose="02010600030101010101" pitchFamily="2" charset="-122"/>
              </a:rPr>
              <a:t>Conferimento d’azienda: nozione e disciplina – Oggetto (azienda o ramo).</a:t>
            </a:r>
            <a:r>
              <a:rPr lang="it-IT" dirty="0"/>
              <a:t> </a:t>
            </a:r>
          </a:p>
        </p:txBody>
      </p:sp>
      <p:sp>
        <p:nvSpPr>
          <p:cNvPr id="3" name="Date Placeholder 2">
            <a:extLst>
              <a:ext uri="{FF2B5EF4-FFF2-40B4-BE49-F238E27FC236}">
                <a16:creationId xmlns:a16="http://schemas.microsoft.com/office/drawing/2014/main" id="{0D62F80A-7CBD-731C-BF33-F894901180CE}"/>
              </a:ext>
            </a:extLst>
          </p:cNvPr>
          <p:cNvSpPr>
            <a:spLocks noGrp="1"/>
          </p:cNvSpPr>
          <p:nvPr>
            <p:ph type="dt" sz="half" idx="14"/>
          </p:nvPr>
        </p:nvSpPr>
        <p:spPr/>
        <p:txBody>
          <a:bodyPr/>
          <a:lstStyle/>
          <a:p>
            <a:r>
              <a:rPr lang="it-IT" noProof="1"/>
              <a:t>11 maggio 2026</a:t>
            </a:r>
          </a:p>
        </p:txBody>
      </p:sp>
      <p:sp>
        <p:nvSpPr>
          <p:cNvPr id="5" name="Footer Placeholder 4">
            <a:extLst>
              <a:ext uri="{FF2B5EF4-FFF2-40B4-BE49-F238E27FC236}">
                <a16:creationId xmlns:a16="http://schemas.microsoft.com/office/drawing/2014/main" id="{B46C4AB0-6297-3E8D-A1A1-6C8C1F6EBA84}"/>
              </a:ext>
            </a:extLst>
          </p:cNvPr>
          <p:cNvSpPr>
            <a:spLocks noGrp="1"/>
          </p:cNvSpPr>
          <p:nvPr>
            <p:ph type="ftr" sz="quarter" idx="15"/>
          </p:nvPr>
        </p:nvSpPr>
        <p:spPr/>
        <p:txBody>
          <a:bodyPr/>
          <a:lstStyle/>
          <a:p>
            <a:r>
              <a:rPr lang="it-IT"/>
              <a:t>Il conferimento di azienda o di ramo di azienda</a:t>
            </a:r>
            <a:endParaRPr lang="it-IT" noProof="1"/>
          </a:p>
        </p:txBody>
      </p:sp>
      <p:sp>
        <p:nvSpPr>
          <p:cNvPr id="6" name="Slide Number Placeholder 5">
            <a:extLst>
              <a:ext uri="{FF2B5EF4-FFF2-40B4-BE49-F238E27FC236}">
                <a16:creationId xmlns:a16="http://schemas.microsoft.com/office/drawing/2014/main" id="{9EF3CA36-8F08-ED58-1D57-C517F5B25B30}"/>
              </a:ext>
            </a:extLst>
          </p:cNvPr>
          <p:cNvSpPr>
            <a:spLocks noGrp="1"/>
          </p:cNvSpPr>
          <p:nvPr>
            <p:ph type="sldNum" sz="quarter" idx="16"/>
          </p:nvPr>
        </p:nvSpPr>
        <p:spPr/>
        <p:txBody>
          <a:bodyPr/>
          <a:lstStyle/>
          <a:p>
            <a:fld id="{2E85A994-D622-47C4-BBB7-EA543E9BA793}" type="slidenum">
              <a:rPr lang="en-GB" smtClean="0"/>
              <a:pPr/>
              <a:t>5</a:t>
            </a:fld>
            <a:endParaRPr lang="en-GB" dirty="0"/>
          </a:p>
        </p:txBody>
      </p:sp>
    </p:spTree>
    <p:extLst>
      <p:ext uri="{BB962C8B-B14F-4D97-AF65-F5344CB8AC3E}">
        <p14:creationId xmlns:p14="http://schemas.microsoft.com/office/powerpoint/2010/main" val="79040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28097-A406-B4A4-0128-23173DCF2721}"/>
              </a:ext>
            </a:extLst>
          </p:cNvPr>
          <p:cNvSpPr>
            <a:spLocks noGrp="1"/>
          </p:cNvSpPr>
          <p:nvPr>
            <p:ph type="title"/>
          </p:nvPr>
        </p:nvSpPr>
        <p:spPr/>
        <p:txBody>
          <a:bodyPr/>
          <a:lstStyle/>
          <a:p>
            <a:r>
              <a:rPr lang="it-IT" dirty="0"/>
              <a:t>Conferimento d’azienda: nozione e disciplina</a:t>
            </a:r>
          </a:p>
        </p:txBody>
      </p:sp>
      <p:sp>
        <p:nvSpPr>
          <p:cNvPr id="4" name="Date Placeholder 3">
            <a:extLst>
              <a:ext uri="{FF2B5EF4-FFF2-40B4-BE49-F238E27FC236}">
                <a16:creationId xmlns:a16="http://schemas.microsoft.com/office/drawing/2014/main" id="{A0E69B6F-C07C-C9C3-5808-90A0AA61411F}"/>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F89B24BF-E870-1F93-8B9E-5A61CC78B974}"/>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EF1F6106-9235-F0F7-315D-B5199704F24D}"/>
              </a:ext>
            </a:extLst>
          </p:cNvPr>
          <p:cNvSpPr>
            <a:spLocks noGrp="1"/>
          </p:cNvSpPr>
          <p:nvPr>
            <p:ph type="sldNum" sz="quarter" idx="12"/>
          </p:nvPr>
        </p:nvSpPr>
        <p:spPr/>
        <p:txBody>
          <a:bodyPr/>
          <a:lstStyle/>
          <a:p>
            <a:fld id="{2E85A994-D622-47C4-BBB7-EA543E9BA793}" type="slidenum">
              <a:rPr lang="en-GB" smtClean="0"/>
              <a:pPr/>
              <a:t>6</a:t>
            </a:fld>
            <a:endParaRPr lang="en-GB" dirty="0"/>
          </a:p>
        </p:txBody>
      </p:sp>
      <p:sp>
        <p:nvSpPr>
          <p:cNvPr id="7" name="Content Placeholder 2">
            <a:extLst>
              <a:ext uri="{FF2B5EF4-FFF2-40B4-BE49-F238E27FC236}">
                <a16:creationId xmlns:a16="http://schemas.microsoft.com/office/drawing/2014/main" id="{2521F8B1-7D6C-F31A-ED4F-FB0E0054A03D}"/>
              </a:ext>
            </a:extLst>
          </p:cNvPr>
          <p:cNvSpPr>
            <a:spLocks noGrp="1"/>
          </p:cNvSpPr>
          <p:nvPr>
            <p:ph idx="1"/>
          </p:nvPr>
        </p:nvSpPr>
        <p:spPr>
          <a:xfrm>
            <a:off x="503711" y="2007785"/>
            <a:ext cx="5444358" cy="2860490"/>
          </a:xfrm>
          <a:solidFill>
            <a:srgbClr val="D8EDCF"/>
          </a:solidFill>
          <a:effectLst>
            <a:outerShdw blurRad="50800" dist="38100" dir="2700000" algn="tl" rotWithShape="0">
              <a:prstClr val="black">
                <a:alpha val="40000"/>
              </a:prstClr>
            </a:outerShdw>
          </a:effectLst>
        </p:spPr>
        <p:txBody>
          <a:bodyPr/>
          <a:lstStyle/>
          <a:p>
            <a:pPr lvl="1"/>
            <a:r>
              <a:rPr lang="it-IT" sz="1400" dirty="0"/>
              <a:t>Il conferimento di azienda si configura come un negozio di alienazione a titolo oneroso. </a:t>
            </a:r>
          </a:p>
          <a:p>
            <a:pPr lvl="1"/>
            <a:r>
              <a:rPr lang="it-IT" sz="1400" dirty="0"/>
              <a:t>Il conferente trasferisce alla società destinata a ricevere l’azienda l’insieme dei beni e valori – materiali e immateriali – che costituiscono un’unità produttiva (l’azienda stessa, o un ramo autonomo di essa). </a:t>
            </a:r>
          </a:p>
          <a:p>
            <a:pPr lvl="1"/>
            <a:r>
              <a:rPr lang="it-IT" sz="1400" dirty="0"/>
              <a:t>In cambio, il conferente ottiene una prestazione  nelle azioni o quote della società medesima, di nuovo aumento di capitale (conferimento in una società già esistente) oppure di nuova emissione in sede di costituzione.</a:t>
            </a:r>
          </a:p>
          <a:p>
            <a:pPr lvl="1"/>
            <a:endParaRPr lang="it-IT" sz="1400" dirty="0"/>
          </a:p>
          <a:p>
            <a:pPr lvl="1"/>
            <a:endParaRPr lang="it-IT" sz="1400" dirty="0"/>
          </a:p>
        </p:txBody>
      </p:sp>
      <p:sp>
        <p:nvSpPr>
          <p:cNvPr id="8" name="Content Placeholder 2">
            <a:extLst>
              <a:ext uri="{FF2B5EF4-FFF2-40B4-BE49-F238E27FC236}">
                <a16:creationId xmlns:a16="http://schemas.microsoft.com/office/drawing/2014/main" id="{2B7E9B18-58D0-21EF-74E1-49C0E47B76FF}"/>
              </a:ext>
            </a:extLst>
          </p:cNvPr>
          <p:cNvSpPr txBox="1">
            <a:spLocks/>
          </p:cNvSpPr>
          <p:nvPr/>
        </p:nvSpPr>
        <p:spPr>
          <a:xfrm>
            <a:off x="5955355" y="2007785"/>
            <a:ext cx="5977239" cy="2860490"/>
          </a:xfrm>
          <a:prstGeom prst="rect">
            <a:avLst/>
          </a:prstGeom>
          <a:solidFill>
            <a:schemeClr val="bg1">
              <a:lumMod val="95000"/>
            </a:schemeClr>
          </a:solidFill>
          <a:effectLst>
            <a:outerShdw blurRad="50800" dist="38100" dir="2700000" algn="tl" rotWithShape="0">
              <a:prstClr val="black">
                <a:alpha val="40000"/>
              </a:prstClr>
            </a:outerShdw>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r>
              <a:rPr lang="it-IT" sz="1400" dirty="0"/>
              <a:t>Il corrispettivo del conferimento non è dunque pecuniario, ma in “partecipazioni sociali”, e ciò distingue l’operazione dalla vendita d’azienda tradizionale (dove il prezzo è in denaro). </a:t>
            </a:r>
          </a:p>
          <a:p>
            <a:pPr lvl="1"/>
            <a:r>
              <a:rPr lang="it-IT" sz="1400" dirty="0"/>
              <a:t>Il risultato giuridico è analogo a una cessione ma il valore corrispondente alla stima attribuita all’azienda conferita forma il capitale. </a:t>
            </a:r>
          </a:p>
          <a:p>
            <a:pPr marL="0" indent="0">
              <a:buNone/>
            </a:pPr>
            <a:endParaRPr lang="it-IT" sz="1600" dirty="0"/>
          </a:p>
        </p:txBody>
      </p:sp>
      <p:sp>
        <p:nvSpPr>
          <p:cNvPr id="10" name="TextBox 9">
            <a:extLst>
              <a:ext uri="{FF2B5EF4-FFF2-40B4-BE49-F238E27FC236}">
                <a16:creationId xmlns:a16="http://schemas.microsoft.com/office/drawing/2014/main" id="{B13BEF7F-1A3E-0664-EEB6-2853ECDFA8C7}"/>
              </a:ext>
            </a:extLst>
          </p:cNvPr>
          <p:cNvSpPr txBox="1"/>
          <p:nvPr/>
        </p:nvSpPr>
        <p:spPr>
          <a:xfrm>
            <a:off x="503710" y="1484343"/>
            <a:ext cx="11421597" cy="369332"/>
          </a:xfrm>
          <a:prstGeom prst="rect">
            <a:avLst/>
          </a:prstGeom>
          <a:noFill/>
        </p:spPr>
        <p:txBody>
          <a:bodyPr wrap="square">
            <a:spAutoFit/>
          </a:bodyPr>
          <a:lstStyle/>
          <a:p>
            <a:r>
              <a:rPr lang="it-IT" sz="1800" dirty="0">
                <a:latin typeface="Arial" panose="020B0604020202020204" pitchFamily="34" charset="0"/>
                <a:cs typeface="Arial" panose="020B0604020202020204" pitchFamily="34" charset="0"/>
              </a:rPr>
              <a:t>Oggetto (azienda o ramo), differenze da cessione, effetti civilistici (continuità contratti, debiti, lavoro).</a:t>
            </a:r>
          </a:p>
        </p:txBody>
      </p:sp>
      <p:sp>
        <p:nvSpPr>
          <p:cNvPr id="11" name="Content Placeholder 2">
            <a:extLst>
              <a:ext uri="{FF2B5EF4-FFF2-40B4-BE49-F238E27FC236}">
                <a16:creationId xmlns:a16="http://schemas.microsoft.com/office/drawing/2014/main" id="{4D2B9540-B87E-D9CE-E249-C94AEA060B60}"/>
              </a:ext>
            </a:extLst>
          </p:cNvPr>
          <p:cNvSpPr txBox="1">
            <a:spLocks/>
          </p:cNvSpPr>
          <p:nvPr/>
        </p:nvSpPr>
        <p:spPr>
          <a:xfrm>
            <a:off x="3107380" y="5004326"/>
            <a:ext cx="5977239" cy="1143502"/>
          </a:xfrm>
          <a:prstGeom prst="rect">
            <a:avLst/>
          </a:prstGeom>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it-IT" sz="1600" b="1" dirty="0"/>
              <a:t>Il fatto che sia un negozio di alienazione vuole dire che </a:t>
            </a:r>
          </a:p>
          <a:p>
            <a:pPr marL="800100" lvl="1" indent="-342900">
              <a:buSzPct val="100000"/>
              <a:buFont typeface="+mj-lt"/>
              <a:buAutoNum type="alphaLcPeriod"/>
            </a:pPr>
            <a:r>
              <a:rPr lang="it-IT" sz="1400" dirty="0"/>
              <a:t>è soggetto a revocatoria </a:t>
            </a:r>
          </a:p>
          <a:p>
            <a:pPr marL="800100" lvl="1" indent="-342900">
              <a:buSzPct val="100000"/>
              <a:buFont typeface="+mj-lt"/>
              <a:buAutoNum type="alphaLcPeriod"/>
            </a:pPr>
            <a:r>
              <a:rPr lang="it-IT" sz="1400" dirty="0"/>
              <a:t>sia potenzialmente un atto di distrazione</a:t>
            </a:r>
          </a:p>
          <a:p>
            <a:endParaRPr lang="it-IT" sz="1600" dirty="0"/>
          </a:p>
        </p:txBody>
      </p:sp>
      <p:cxnSp>
        <p:nvCxnSpPr>
          <p:cNvPr id="13" name="Straight Connector 12">
            <a:extLst>
              <a:ext uri="{FF2B5EF4-FFF2-40B4-BE49-F238E27FC236}">
                <a16:creationId xmlns:a16="http://schemas.microsoft.com/office/drawing/2014/main" id="{1D02A00A-92B4-FD5D-EDBC-E786FABEDB50}"/>
              </a:ext>
            </a:extLst>
          </p:cNvPr>
          <p:cNvCxnSpPr>
            <a:cxnSpLocks/>
          </p:cNvCxnSpPr>
          <p:nvPr/>
        </p:nvCxnSpPr>
        <p:spPr>
          <a:xfrm>
            <a:off x="503710" y="1878550"/>
            <a:ext cx="1142159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2009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3536F-F1A9-233E-CD04-A258C2E4C1B6}"/>
              </a:ext>
            </a:extLst>
          </p:cNvPr>
          <p:cNvSpPr>
            <a:spLocks noGrp="1"/>
          </p:cNvSpPr>
          <p:nvPr>
            <p:ph type="title"/>
          </p:nvPr>
        </p:nvSpPr>
        <p:spPr/>
        <p:txBody>
          <a:bodyPr/>
          <a:lstStyle/>
          <a:p>
            <a:r>
              <a:rPr lang="it-IT" dirty="0"/>
              <a:t>Azienda intera e rami d’azienda conferibili</a:t>
            </a:r>
          </a:p>
        </p:txBody>
      </p:sp>
      <p:sp>
        <p:nvSpPr>
          <p:cNvPr id="4" name="Date Placeholder 3">
            <a:extLst>
              <a:ext uri="{FF2B5EF4-FFF2-40B4-BE49-F238E27FC236}">
                <a16:creationId xmlns:a16="http://schemas.microsoft.com/office/drawing/2014/main" id="{500F1B66-8B90-3D22-195C-6D10D13F6862}"/>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2852F338-A1A6-98F3-2AFF-1D06F72AA710}"/>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31759A87-8169-152F-3CAE-6686D85268B6}"/>
              </a:ext>
            </a:extLst>
          </p:cNvPr>
          <p:cNvSpPr>
            <a:spLocks noGrp="1"/>
          </p:cNvSpPr>
          <p:nvPr>
            <p:ph type="sldNum" sz="quarter" idx="12"/>
          </p:nvPr>
        </p:nvSpPr>
        <p:spPr/>
        <p:txBody>
          <a:bodyPr/>
          <a:lstStyle/>
          <a:p>
            <a:fld id="{2E85A994-D622-47C4-BBB7-EA543E9BA793}" type="slidenum">
              <a:rPr lang="en-GB" smtClean="0"/>
              <a:pPr/>
              <a:t>7</a:t>
            </a:fld>
            <a:endParaRPr lang="en-GB" dirty="0"/>
          </a:p>
        </p:txBody>
      </p:sp>
      <p:sp>
        <p:nvSpPr>
          <p:cNvPr id="7" name="Content Placeholder 2">
            <a:extLst>
              <a:ext uri="{FF2B5EF4-FFF2-40B4-BE49-F238E27FC236}">
                <a16:creationId xmlns:a16="http://schemas.microsoft.com/office/drawing/2014/main" id="{00A41A78-4C24-995C-96B9-9D9E5A6D5070}"/>
              </a:ext>
            </a:extLst>
          </p:cNvPr>
          <p:cNvSpPr>
            <a:spLocks noGrp="1"/>
          </p:cNvSpPr>
          <p:nvPr>
            <p:ph idx="1"/>
          </p:nvPr>
        </p:nvSpPr>
        <p:spPr>
          <a:xfrm>
            <a:off x="651643" y="1487415"/>
            <a:ext cx="5444358" cy="4522967"/>
          </a:xfrm>
          <a:solidFill>
            <a:srgbClr val="D8EDCF"/>
          </a:solidFill>
          <a:effectLst>
            <a:outerShdw blurRad="50800" dist="38100" dir="2700000" algn="tl" rotWithShape="0">
              <a:prstClr val="black">
                <a:alpha val="40000"/>
              </a:prstClr>
            </a:outerShdw>
          </a:effectLst>
        </p:spPr>
        <p:txBody>
          <a:bodyPr/>
          <a:lstStyle/>
          <a:p>
            <a:r>
              <a:rPr lang="it-IT" sz="1400" dirty="0"/>
              <a:t>Possono formare oggetto di conferimento sia l’azienda nella sua interezza, sia uno o più rami di azienda, purché dotati di autonomia organizzativa e funzionale tali da poter essere considerati, dal punto di vista economico-giuridico, come entità produttive a sé stanti. </a:t>
            </a:r>
          </a:p>
          <a:p>
            <a:r>
              <a:rPr lang="it-IT" sz="1400" dirty="0"/>
              <a:t>Il ramo conferito deve consistere in un insieme organico di beni e rapporti idoneo allo svolgimento di una determinata attività d’impresa (ad es. un reparto o linea di business), distinguibile dal resto dell’azienda originaria. </a:t>
            </a:r>
          </a:p>
          <a:p>
            <a:r>
              <a:rPr lang="it-IT" sz="1400" dirty="0"/>
              <a:t>La giurisprudenza richiede “un livello di interdipendenza funzionale tra i cespiti tale da poter ravvisare un conferimento di ramo d’azienda, e non una somma di conferimenti disaggregati di singoli beni”. </a:t>
            </a:r>
          </a:p>
          <a:p>
            <a:r>
              <a:rPr lang="it-IT" sz="1400" dirty="0"/>
              <a:t>Pertanto, non è ammissibile il conferimento meramente frazionale di beni aziendali isolati (o di quote indivise di essi) che non costituiscono un complesso autonomo: un simile apporto creerebbe al più una comunione incidentale tra il conferente e la società conferitaria su quei beni</a:t>
            </a:r>
          </a:p>
          <a:p>
            <a:endParaRPr lang="it-IT" sz="1400" dirty="0"/>
          </a:p>
        </p:txBody>
      </p:sp>
      <p:sp>
        <p:nvSpPr>
          <p:cNvPr id="8" name="Content Placeholder 2">
            <a:extLst>
              <a:ext uri="{FF2B5EF4-FFF2-40B4-BE49-F238E27FC236}">
                <a16:creationId xmlns:a16="http://schemas.microsoft.com/office/drawing/2014/main" id="{65768F62-1C7A-C674-C146-6EDD771D6974}"/>
              </a:ext>
            </a:extLst>
          </p:cNvPr>
          <p:cNvSpPr txBox="1">
            <a:spLocks/>
          </p:cNvSpPr>
          <p:nvPr/>
        </p:nvSpPr>
        <p:spPr>
          <a:xfrm>
            <a:off x="6096001" y="1487415"/>
            <a:ext cx="5745480" cy="4522967"/>
          </a:xfrm>
          <a:prstGeom prst="rect">
            <a:avLst/>
          </a:prstGeom>
          <a:solidFill>
            <a:schemeClr val="bg1">
              <a:lumMod val="95000"/>
            </a:schemeClr>
          </a:solidFill>
          <a:effectLst>
            <a:outerShdw blurRad="50800" dist="38100" dir="2700000" algn="tl" rotWithShape="0">
              <a:prstClr val="black">
                <a:alpha val="40000"/>
              </a:prstClr>
            </a:outerShdw>
          </a:effectLst>
        </p:spPr>
        <p:txBody>
          <a:bodyPr vert="horz" lIns="91440" tIns="45720" rIns="91440" bIns="45720" rtlCol="0">
            <a:noAutofit/>
          </a:bodyPr>
          <a:lstStyle>
            <a:lvl1pPr marL="342900" indent="-342900" algn="l" defTabSz="457200" rtl="0" eaLnBrk="1" latinLnBrk="0" hangingPunct="1">
              <a:spcBef>
                <a:spcPts val="1000"/>
              </a:spcBef>
              <a:spcAft>
                <a:spcPts val="0"/>
              </a:spcAft>
              <a:buClr>
                <a:srgbClr val="34893B"/>
              </a:buClr>
              <a:buSzPct val="80000"/>
              <a:buFont typeface="Wingdings 3" charset="2"/>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ts val="0"/>
              </a:spcAft>
              <a:buClr>
                <a:srgbClr val="34893B"/>
              </a:buClr>
              <a:buSzPct val="80000"/>
              <a:buFont typeface="Wingdings 3" charset="2"/>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ts val="0"/>
              </a:spcAft>
              <a:buClr>
                <a:srgbClr val="34893B"/>
              </a:buClr>
              <a:buSzPct val="80000"/>
              <a:buFont typeface="Wingdings 3" charset="2"/>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ts val="0"/>
              </a:spcAft>
              <a:buClr>
                <a:srgbClr val="34893B"/>
              </a:buClr>
              <a:buSzPct val="80000"/>
              <a:buFont typeface="Wingdings 3"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it-IT" sz="1400" dirty="0"/>
              <a:t>Invece è possibile il conferimento da due soggetti di un'azienda in comunione. </a:t>
            </a:r>
          </a:p>
          <a:p>
            <a:r>
              <a:rPr lang="it-IT" sz="1400" dirty="0"/>
              <a:t>La difficoltà di separare nettamente un ramo dal resto dell’impresa (quando ad esempio l’imprenditore individuale esercita più attività o una fase con un complesso) non esclude in via di principio la conferibilità, a condizione di individuare chiaramente, per volontà contrattuale e tramite la relazione di stima, i beni e i rapporti destinati al ramo conferito. </a:t>
            </a:r>
          </a:p>
          <a:p>
            <a:r>
              <a:rPr lang="it-IT" sz="1400" dirty="0"/>
              <a:t>Fare riferimento all’azienda come oggetto unitario del conferimento ha soprattutto valore descrittivo: serve a indicare che il conferimento comprende tutti gli elementi – anche immateriali o intrasferibili singolarmente – necessari all’esercizio dell’impresa, senza però creare un nuovo “bene giuridico” distinto dai singoli beni e diritti che lo compongono. </a:t>
            </a:r>
          </a:p>
          <a:p>
            <a:endParaRPr lang="it-IT" sz="1400" dirty="0"/>
          </a:p>
          <a:p>
            <a:endParaRPr lang="it-IT" sz="1400" dirty="0"/>
          </a:p>
        </p:txBody>
      </p:sp>
    </p:spTree>
    <p:extLst>
      <p:ext uri="{BB962C8B-B14F-4D97-AF65-F5344CB8AC3E}">
        <p14:creationId xmlns:p14="http://schemas.microsoft.com/office/powerpoint/2010/main" val="159169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D30D4-C197-BE6C-49C8-3D878BD866A0}"/>
              </a:ext>
            </a:extLst>
          </p:cNvPr>
          <p:cNvSpPr>
            <a:spLocks noGrp="1"/>
          </p:cNvSpPr>
          <p:nvPr>
            <p:ph type="title"/>
          </p:nvPr>
        </p:nvSpPr>
        <p:spPr/>
        <p:txBody>
          <a:bodyPr>
            <a:normAutofit/>
          </a:bodyPr>
          <a:lstStyle/>
          <a:p>
            <a:r>
              <a:rPr lang="it-IT" dirty="0"/>
              <a:t>L'oggetto del conferimento</a:t>
            </a:r>
          </a:p>
        </p:txBody>
      </p:sp>
      <p:sp>
        <p:nvSpPr>
          <p:cNvPr id="3" name="Content Placeholder 2">
            <a:extLst>
              <a:ext uri="{FF2B5EF4-FFF2-40B4-BE49-F238E27FC236}">
                <a16:creationId xmlns:a16="http://schemas.microsoft.com/office/drawing/2014/main" id="{08C3EF07-30AA-F48A-7BD9-DB8653EBAFBE}"/>
              </a:ext>
            </a:extLst>
          </p:cNvPr>
          <p:cNvSpPr>
            <a:spLocks noGrp="1"/>
          </p:cNvSpPr>
          <p:nvPr>
            <p:ph idx="1"/>
          </p:nvPr>
        </p:nvSpPr>
        <p:spPr>
          <a:xfrm>
            <a:off x="623066" y="1487415"/>
            <a:ext cx="11421597" cy="4992043"/>
          </a:xfrm>
          <a:ln>
            <a:noFill/>
          </a:ln>
        </p:spPr>
        <p:style>
          <a:lnRef idx="2">
            <a:schemeClr val="accent1"/>
          </a:lnRef>
          <a:fillRef idx="1">
            <a:schemeClr val="lt1"/>
          </a:fillRef>
          <a:effectRef idx="0">
            <a:schemeClr val="accent1"/>
          </a:effectRef>
          <a:fontRef idx="minor">
            <a:schemeClr val="dk1"/>
          </a:fontRef>
        </p:style>
        <p:txBody>
          <a:bodyPr/>
          <a:lstStyle/>
          <a:p>
            <a:r>
              <a:rPr lang="it-IT" dirty="0">
                <a:latin typeface="Arial" panose="020B0604020202020204" pitchFamily="34" charset="0"/>
                <a:cs typeface="Arial" panose="020B0604020202020204" pitchFamily="34" charset="0"/>
              </a:rPr>
              <a:t>Conferimento dell'azienda che vuol dire?</a:t>
            </a:r>
          </a:p>
          <a:p>
            <a:endParaRPr lang="it-IT"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9CCF5227-BB16-133F-3157-A34B4A887E6E}"/>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298736E0-C4F9-F55E-E5D6-D2F6F1E6F7F7}"/>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69F8B44F-30D7-0E87-D9F1-C1373EDA57BF}"/>
              </a:ext>
            </a:extLst>
          </p:cNvPr>
          <p:cNvSpPr>
            <a:spLocks noGrp="1"/>
          </p:cNvSpPr>
          <p:nvPr>
            <p:ph type="sldNum" sz="quarter" idx="12"/>
          </p:nvPr>
        </p:nvSpPr>
        <p:spPr/>
        <p:txBody>
          <a:bodyPr/>
          <a:lstStyle/>
          <a:p>
            <a:fld id="{2E85A994-D622-47C4-BBB7-EA543E9BA793}" type="slidenum">
              <a:rPr lang="en-GB" smtClean="0"/>
              <a:pPr/>
              <a:t>8</a:t>
            </a:fld>
            <a:endParaRPr lang="en-GB" dirty="0"/>
          </a:p>
        </p:txBody>
      </p:sp>
      <p:cxnSp>
        <p:nvCxnSpPr>
          <p:cNvPr id="8" name="Straight Connector 7">
            <a:extLst>
              <a:ext uri="{FF2B5EF4-FFF2-40B4-BE49-F238E27FC236}">
                <a16:creationId xmlns:a16="http://schemas.microsoft.com/office/drawing/2014/main" id="{6DB69375-A503-2240-1E95-947F4F8D589A}"/>
              </a:ext>
            </a:extLst>
          </p:cNvPr>
          <p:cNvCxnSpPr>
            <a:cxnSpLocks/>
          </p:cNvCxnSpPr>
          <p:nvPr/>
        </p:nvCxnSpPr>
        <p:spPr>
          <a:xfrm>
            <a:off x="6361814" y="2158409"/>
            <a:ext cx="626" cy="4041662"/>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BC34F528-3698-2FBD-CB6B-4CDD9A40BF55}"/>
              </a:ext>
            </a:extLst>
          </p:cNvPr>
          <p:cNvSpPr txBox="1"/>
          <p:nvPr/>
        </p:nvSpPr>
        <p:spPr>
          <a:xfrm>
            <a:off x="839240" y="2158409"/>
            <a:ext cx="5358808" cy="3524042"/>
          </a:xfrm>
          <a:prstGeom prst="rect">
            <a:avLst/>
          </a:prstGeom>
          <a:noFill/>
        </p:spPr>
        <p:txBody>
          <a:bodyPr wrap="square" rtlCol="0">
            <a:spAutoFit/>
          </a:bodyPr>
          <a:lstStyle/>
          <a:p>
            <a:pPr>
              <a:spcAft>
                <a:spcPts val="600"/>
              </a:spcAft>
            </a:pPr>
            <a:r>
              <a:rPr lang="it-IT" sz="1600" dirty="0">
                <a:latin typeface="Arial" panose="020B0604020202020204" pitchFamily="34" charset="0"/>
                <a:cs typeface="Arial" panose="020B0604020202020204" pitchFamily="34" charset="0"/>
              </a:rPr>
              <a:t>TESI 1 </a:t>
            </a:r>
          </a:p>
          <a:p>
            <a:pPr>
              <a:spcAft>
                <a:spcPts val="600"/>
              </a:spcAft>
            </a:pPr>
            <a:r>
              <a:rPr lang="it-IT" sz="1400" dirty="0">
                <a:latin typeface="Arial" panose="020B0604020202020204" pitchFamily="34" charset="0"/>
                <a:cs typeface="Arial" panose="020B0604020202020204" pitchFamily="34" charset="0"/>
              </a:rPr>
              <a:t>La c.d. proprietà dell'azienda? </a:t>
            </a:r>
            <a:r>
              <a:rPr lang="it-IT" sz="1400" i="1" dirty="0" err="1">
                <a:latin typeface="Arial" panose="020B0604020202020204" pitchFamily="34" charset="0"/>
                <a:cs typeface="Arial" panose="020B0604020202020204" pitchFamily="34" charset="0"/>
              </a:rPr>
              <a:t>Rectius</a:t>
            </a:r>
            <a:r>
              <a:rPr lang="it-IT" sz="1400" dirty="0">
                <a:latin typeface="Arial" panose="020B0604020202020204" pitchFamily="34" charset="0"/>
                <a:cs typeface="Arial" panose="020B0604020202020204" pitchFamily="34" charset="0"/>
              </a:rPr>
              <a:t> il diritto soggettivo sull'azienda?</a:t>
            </a:r>
          </a:p>
          <a:p>
            <a:pPr>
              <a:spcAft>
                <a:spcPts val="600"/>
              </a:spcAft>
            </a:pPr>
            <a:r>
              <a:rPr lang="it-IT" sz="1400" dirty="0">
                <a:latin typeface="Arial" panose="020B0604020202020204" pitchFamily="34" charset="0"/>
                <a:cs typeface="Arial" panose="020B0604020202020204" pitchFamily="34" charset="0"/>
              </a:rPr>
              <a:t>Vantaggio: si consente con maggiore facilità di superare i limiti sussistenti per il conferimento delle singole entità dell'azienda stessa ed i rischi dell'sull'effettività del capitale sociale</a:t>
            </a:r>
          </a:p>
          <a:p>
            <a:pPr>
              <a:spcAft>
                <a:spcPts val="600"/>
              </a:spcAft>
            </a:pPr>
            <a:r>
              <a:rPr lang="it-IT" sz="1400" dirty="0">
                <a:latin typeface="Arial" panose="020B0604020202020204" pitchFamily="34" charset="0"/>
                <a:cs typeface="Arial" panose="020B0604020202020204" pitchFamily="34" charset="0"/>
              </a:rPr>
              <a:t>La mancata acquisizione o il valore inferiore diventano difetti dell'effettività del capitale sociale</a:t>
            </a:r>
          </a:p>
          <a:p>
            <a:pPr>
              <a:spcAft>
                <a:spcPts val="600"/>
              </a:spcAft>
            </a:pPr>
            <a:r>
              <a:rPr lang="it-IT" sz="1400" dirty="0">
                <a:latin typeface="Arial" panose="020B0604020202020204" pitchFamily="34" charset="0"/>
                <a:cs typeface="Arial" panose="020B0604020202020204" pitchFamily="34" charset="0"/>
              </a:rPr>
              <a:t>Vantaggio: è possibile far prevalente una valutazione unitaria del complesso aziendale che tiene conto delle prospettive reddituali su quella analitica delle singole componenti attive o passive</a:t>
            </a:r>
          </a:p>
          <a:p>
            <a:pPr>
              <a:spcAft>
                <a:spcPts val="600"/>
              </a:spcAft>
            </a:pPr>
            <a:r>
              <a:rPr lang="it-IT" sz="1400" dirty="0">
                <a:latin typeface="Arial" panose="020B0604020202020204" pitchFamily="34" charset="0"/>
                <a:cs typeface="Arial" panose="020B0604020202020204" pitchFamily="34" charset="0"/>
              </a:rPr>
              <a:t>A favore di questa tesi: l'</a:t>
            </a:r>
            <a:r>
              <a:rPr lang="it-IT" sz="1400" dirty="0" err="1">
                <a:latin typeface="Arial" panose="020B0604020202020204" pitchFamily="34" charset="0"/>
                <a:cs typeface="Arial" panose="020B0604020202020204" pitchFamily="34" charset="0"/>
              </a:rPr>
              <a:t>espropriabilità</a:t>
            </a:r>
            <a:r>
              <a:rPr lang="it-IT" sz="1400" dirty="0">
                <a:latin typeface="Arial" panose="020B0604020202020204" pitchFamily="34" charset="0"/>
                <a:cs typeface="Arial" panose="020B0604020202020204" pitchFamily="34" charset="0"/>
              </a:rPr>
              <a:t> dell'azienda, il sequestro dell'azienda la configurano come un bene unitario… più che come una pluralità di beni organizzati come complesso</a:t>
            </a:r>
          </a:p>
        </p:txBody>
      </p:sp>
      <p:sp>
        <p:nvSpPr>
          <p:cNvPr id="10" name="TextBox 9">
            <a:extLst>
              <a:ext uri="{FF2B5EF4-FFF2-40B4-BE49-F238E27FC236}">
                <a16:creationId xmlns:a16="http://schemas.microsoft.com/office/drawing/2014/main" id="{987D9287-00A5-2E6B-E3E4-DC238A93845D}"/>
              </a:ext>
            </a:extLst>
          </p:cNvPr>
          <p:cNvSpPr txBox="1"/>
          <p:nvPr/>
        </p:nvSpPr>
        <p:spPr>
          <a:xfrm>
            <a:off x="6566500" y="1998920"/>
            <a:ext cx="5358808" cy="3893374"/>
          </a:xfrm>
          <a:prstGeom prst="rect">
            <a:avLst/>
          </a:prstGeom>
          <a:noFill/>
        </p:spPr>
        <p:txBody>
          <a:bodyPr wrap="square" rtlCol="0">
            <a:spAutoFit/>
          </a:bodyPr>
          <a:lstStyle/>
          <a:p>
            <a:pPr>
              <a:spcAft>
                <a:spcPts val="600"/>
              </a:spcAft>
            </a:pPr>
            <a:r>
              <a:rPr lang="it-IT" sz="1600" dirty="0">
                <a:latin typeface="Arial" panose="020B0604020202020204" pitchFamily="34" charset="0"/>
                <a:cs typeface="Arial" panose="020B0604020202020204" pitchFamily="34" charset="0"/>
              </a:rPr>
              <a:t>TESI 2</a:t>
            </a:r>
          </a:p>
          <a:p>
            <a:pPr>
              <a:spcAft>
                <a:spcPts val="600"/>
              </a:spcAft>
            </a:pPr>
            <a:r>
              <a:rPr lang="it-IT" sz="1400" dirty="0">
                <a:latin typeface="Arial" panose="020B0604020202020204" pitchFamily="34" charset="0"/>
                <a:cs typeface="Arial" panose="020B0604020202020204" pitchFamily="34" charset="0"/>
              </a:rPr>
              <a:t>Conferimento d'azienda vuole dire descrivere il conferimento dei beni aziendali, vero e proprio oggetto di conferimento, a prescindere dalla situazione giuridica (proprietà o godimento)</a:t>
            </a:r>
          </a:p>
          <a:p>
            <a:pPr>
              <a:spcAft>
                <a:spcPts val="600"/>
              </a:spcAft>
            </a:pPr>
            <a:r>
              <a:rPr lang="it-IT" sz="1400" dirty="0">
                <a:latin typeface="Arial" panose="020B0604020202020204" pitchFamily="34" charset="0"/>
                <a:cs typeface="Arial" panose="020B0604020202020204" pitchFamily="34" charset="0"/>
              </a:rPr>
              <a:t>Occorre quindi delimitare i beni oggetti del conferimento</a:t>
            </a:r>
          </a:p>
          <a:p>
            <a:pPr>
              <a:spcAft>
                <a:spcPts val="600"/>
              </a:spcAft>
            </a:pPr>
            <a:r>
              <a:rPr lang="it-IT" sz="1400" dirty="0">
                <a:latin typeface="Arial" panose="020B0604020202020204" pitchFamily="34" charset="0"/>
                <a:cs typeface="Arial" panose="020B0604020202020204" pitchFamily="34" charset="0"/>
              </a:rPr>
              <a:t>Per i valori immateriali, essi sono compresi nell'azienda-complesso di beni salvo che ne siano sottratti</a:t>
            </a:r>
          </a:p>
          <a:p>
            <a:pPr>
              <a:spcAft>
                <a:spcPts val="600"/>
              </a:spcAft>
            </a:pPr>
            <a:r>
              <a:rPr lang="it-IT" sz="1400" dirty="0">
                <a:latin typeface="Arial" panose="020B0604020202020204" pitchFamily="34" charset="0"/>
                <a:cs typeface="Arial" panose="020B0604020202020204" pitchFamily="34" charset="0"/>
              </a:rPr>
              <a:t>Per i crediti e debiti, è l'atto costitutivo o la deliberazione a determinare – per i debiti entro l'ammontare dell'attivo</a:t>
            </a:r>
          </a:p>
          <a:p>
            <a:pPr>
              <a:spcAft>
                <a:spcPts val="600"/>
              </a:spcAft>
            </a:pPr>
            <a:r>
              <a:rPr lang="it-IT" sz="1400" i="1" dirty="0">
                <a:latin typeface="Arial" panose="020B0604020202020204" pitchFamily="34" charset="0"/>
                <a:cs typeface="Arial" panose="020B0604020202020204" pitchFamily="34" charset="0"/>
              </a:rPr>
              <a:t>Ex</a:t>
            </a:r>
            <a:r>
              <a:rPr lang="it-IT" sz="1400" dirty="0">
                <a:latin typeface="Arial" panose="020B0604020202020204" pitchFamily="34" charset="0"/>
                <a:cs typeface="Arial" panose="020B0604020202020204" pitchFamily="34" charset="0"/>
              </a:rPr>
              <a:t> 2343 i singoli beni conferiti</a:t>
            </a:r>
          </a:p>
          <a:p>
            <a:pPr>
              <a:spcAft>
                <a:spcPts val="600"/>
              </a:spcAft>
            </a:pPr>
            <a:r>
              <a:rPr lang="it-IT" sz="1400" dirty="0">
                <a:latin typeface="Arial" panose="020B0604020202020204" pitchFamily="34" charset="0"/>
                <a:cs typeface="Arial" panose="020B0604020202020204" pitchFamily="34" charset="0"/>
              </a:rPr>
              <a:t>I debiti </a:t>
            </a:r>
            <a:r>
              <a:rPr lang="it-IT" sz="1400" i="1" dirty="0">
                <a:latin typeface="Arial" panose="020B0604020202020204" pitchFamily="34" charset="0"/>
                <a:cs typeface="Arial" panose="020B0604020202020204" pitchFamily="34" charset="0"/>
              </a:rPr>
              <a:t>ex leg</a:t>
            </a:r>
            <a:r>
              <a:rPr lang="it-IT" sz="1400" dirty="0">
                <a:latin typeface="Arial" panose="020B0604020202020204" pitchFamily="34" charset="0"/>
                <a:cs typeface="Arial" panose="020B0604020202020204" pitchFamily="34" charset="0"/>
              </a:rPr>
              <a:t>e vanno iscritti in bilancio della conferitaria con il credito di regresso</a:t>
            </a:r>
          </a:p>
          <a:p>
            <a:pPr>
              <a:spcAft>
                <a:spcPts val="600"/>
              </a:spcAft>
            </a:pPr>
            <a:r>
              <a:rPr lang="it-IT" sz="1400" dirty="0">
                <a:latin typeface="Arial" panose="020B0604020202020204" pitchFamily="34" charset="0"/>
                <a:cs typeface="Arial" panose="020B0604020202020204" pitchFamily="34" charset="0"/>
              </a:rPr>
              <a:t>Dall'intervenuta valutazione di determinati cespiti o dall'inserimento nel bilancio di esercizio è possibile ricavare per fatti concludenti la loro inclusione nel conferimento</a:t>
            </a:r>
          </a:p>
        </p:txBody>
      </p:sp>
    </p:spTree>
    <p:extLst>
      <p:ext uri="{BB962C8B-B14F-4D97-AF65-F5344CB8AC3E}">
        <p14:creationId xmlns:p14="http://schemas.microsoft.com/office/powerpoint/2010/main" val="208346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64965-1663-4A4E-E6B9-F535E84B7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E73420-2238-3359-8C5A-633A33A19610}"/>
              </a:ext>
            </a:extLst>
          </p:cNvPr>
          <p:cNvSpPr>
            <a:spLocks noGrp="1"/>
          </p:cNvSpPr>
          <p:nvPr>
            <p:ph type="title"/>
          </p:nvPr>
        </p:nvSpPr>
        <p:spPr/>
        <p:txBody>
          <a:bodyPr/>
          <a:lstStyle/>
          <a:p>
            <a:r>
              <a:rPr lang="it-IT" b="1" i="1" dirty="0"/>
              <a:t>Confronto sinottico</a:t>
            </a:r>
            <a:r>
              <a:rPr lang="it-IT" b="1" dirty="0"/>
              <a:t> delle teorie sull’azienda</a:t>
            </a:r>
            <a:r>
              <a:rPr lang="it-IT" dirty="0"/>
              <a:t> </a:t>
            </a:r>
          </a:p>
        </p:txBody>
      </p:sp>
      <p:graphicFrame>
        <p:nvGraphicFramePr>
          <p:cNvPr id="7" name="Content Placeholder 6">
            <a:extLst>
              <a:ext uri="{FF2B5EF4-FFF2-40B4-BE49-F238E27FC236}">
                <a16:creationId xmlns:a16="http://schemas.microsoft.com/office/drawing/2014/main" id="{C8E17527-E3C7-4540-BDB9-EB105FEA1E84}"/>
              </a:ext>
            </a:extLst>
          </p:cNvPr>
          <p:cNvGraphicFramePr>
            <a:graphicFrameLocks noGrp="1"/>
          </p:cNvGraphicFramePr>
          <p:nvPr>
            <p:ph idx="1"/>
            <p:extLst>
              <p:ext uri="{D42A27DB-BD31-4B8C-83A1-F6EECF244321}">
                <p14:modId xmlns:p14="http://schemas.microsoft.com/office/powerpoint/2010/main" val="3559432414"/>
              </p:ext>
            </p:extLst>
          </p:nvPr>
        </p:nvGraphicFramePr>
        <p:xfrm>
          <a:off x="435934" y="1604446"/>
          <a:ext cx="11332430" cy="3291905"/>
        </p:xfrm>
        <a:graphic>
          <a:graphicData uri="http://schemas.openxmlformats.org/drawingml/2006/table">
            <a:tbl>
              <a:tblPr firstRow="1" bandRow="1">
                <a:effectLst>
                  <a:outerShdw blurRad="50800" dist="38100" dir="2700000" algn="tl" rotWithShape="0">
                    <a:prstClr val="black">
                      <a:alpha val="40000"/>
                    </a:prstClr>
                  </a:outerShdw>
                </a:effectLst>
              </a:tblPr>
              <a:tblGrid>
                <a:gridCol w="2530435">
                  <a:extLst>
                    <a:ext uri="{9D8B030D-6E8A-4147-A177-3AD203B41FA5}">
                      <a16:colId xmlns:a16="http://schemas.microsoft.com/office/drawing/2014/main" val="1313874116"/>
                    </a:ext>
                  </a:extLst>
                </a:gridCol>
                <a:gridCol w="4272165">
                  <a:extLst>
                    <a:ext uri="{9D8B030D-6E8A-4147-A177-3AD203B41FA5}">
                      <a16:colId xmlns:a16="http://schemas.microsoft.com/office/drawing/2014/main" val="278700267"/>
                    </a:ext>
                  </a:extLst>
                </a:gridCol>
                <a:gridCol w="4529830">
                  <a:extLst>
                    <a:ext uri="{9D8B030D-6E8A-4147-A177-3AD203B41FA5}">
                      <a16:colId xmlns:a16="http://schemas.microsoft.com/office/drawing/2014/main" val="2194377283"/>
                    </a:ext>
                  </a:extLst>
                </a:gridCol>
              </a:tblGrid>
              <a:tr h="370840">
                <a:tc>
                  <a:txBody>
                    <a:bodyPr/>
                    <a:lstStyle/>
                    <a:p>
                      <a:pPr marL="0" marR="0" lvl="0" indent="0" algn="l" defTabSz="457200" rtl="0" eaLnBrk="1" fontAlgn="auto" latinLnBrk="0" hangingPunct="1">
                        <a:lnSpc>
                          <a:spcPct val="110000"/>
                        </a:lnSpc>
                        <a:spcBef>
                          <a:spcPts val="0"/>
                        </a:spcBef>
                        <a:spcAft>
                          <a:spcPts val="600"/>
                        </a:spcAft>
                        <a:buClrTx/>
                        <a:buSzTx/>
                        <a:buFontTx/>
                        <a:buNone/>
                        <a:tabLst/>
                        <a:defRPr/>
                      </a:pPr>
                      <a:r>
                        <a:rPr lang="en-US" sz="1200" b="1" kern="1200" dirty="0" err="1">
                          <a:solidFill>
                            <a:schemeClr val="bg1"/>
                          </a:solidFill>
                          <a:effectLst/>
                          <a:latin typeface="Arial" panose="020B0604020202020204" pitchFamily="34" charset="0"/>
                          <a:cs typeface="Arial" panose="020B0604020202020204" pitchFamily="34" charset="0"/>
                        </a:rPr>
                        <a:t>Elemento</a:t>
                      </a:r>
                      <a:r>
                        <a:rPr lang="it-IT" sz="1200" b="1" kern="1200" dirty="0">
                          <a:solidFill>
                            <a:schemeClr val="bg1"/>
                          </a:solidFill>
                          <a:effectLst/>
                          <a:latin typeface="Arial" panose="020B0604020202020204" pitchFamily="34" charset="0"/>
                          <a:cs typeface="Arial" panose="020B0604020202020204" pitchFamily="34" charset="0"/>
                        </a:rPr>
                        <a:t> </a:t>
                      </a:r>
                      <a:endParaRPr lang="it-IT"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just">
                        <a:lnSpc>
                          <a:spcPct val="110000"/>
                        </a:lnSpc>
                        <a:spcAft>
                          <a:spcPts val="600"/>
                        </a:spcAft>
                        <a:buNone/>
                      </a:pPr>
                      <a:r>
                        <a:rPr lang="it-IT" sz="1200" b="1" dirty="0">
                          <a:effectLst/>
                          <a:latin typeface="Arial" panose="020B0604020202020204" pitchFamily="34" charset="0"/>
                          <a:ea typeface="SimSun" panose="02010600030101010101" pitchFamily="2" charset="-122"/>
                          <a:cs typeface="Arial" panose="020B0604020202020204" pitchFamily="34" charset="0"/>
                        </a:rPr>
                        <a:t>“Complesso di beni” (teoria atomistica) </a:t>
                      </a:r>
                      <a:endParaRPr lang="it-IT" sz="1200" dirty="0">
                        <a:effectLst/>
                        <a:latin typeface="Arial" panose="020B0604020202020204" pitchFamily="34" charset="0"/>
                        <a:ea typeface="SimSun" panose="02010600030101010101" pitchFamily="2" charset="-122"/>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b="1" dirty="0">
                          <a:effectLst/>
                          <a:latin typeface="Arial" panose="020B0604020202020204" pitchFamily="34" charset="0"/>
                          <a:ea typeface="SimSun" panose="02010600030101010101" pitchFamily="2" charset="-122"/>
                          <a:cs typeface="Arial" panose="020B0604020202020204" pitchFamily="34" charset="0"/>
                        </a:rPr>
                        <a:t> Bene a </a:t>
                      </a:r>
                      <a:r>
                        <a:rPr lang="it-IT" sz="1200" b="1" dirty="0" err="1">
                          <a:effectLst/>
                          <a:latin typeface="Arial" panose="020B0604020202020204" pitchFamily="34" charset="0"/>
                          <a:ea typeface="SimSun" panose="02010600030101010101" pitchFamily="2" charset="-122"/>
                          <a:cs typeface="Arial" panose="020B0604020202020204" pitchFamily="34" charset="0"/>
                        </a:rPr>
                        <a:t>sè</a:t>
                      </a:r>
                      <a:r>
                        <a:rPr lang="it-IT" sz="1200" b="1" dirty="0">
                          <a:effectLst/>
                          <a:latin typeface="Arial" panose="020B0604020202020204" pitchFamily="34" charset="0"/>
                          <a:ea typeface="SimSun" panose="02010600030101010101" pitchFamily="2" charset="-122"/>
                          <a:cs typeface="Arial" panose="020B0604020202020204" pitchFamily="34" charset="0"/>
                        </a:rPr>
                        <a:t> - “Universitas </a:t>
                      </a:r>
                      <a:r>
                        <a:rPr lang="it-IT" sz="1200" b="1" dirty="0" err="1">
                          <a:effectLst/>
                          <a:latin typeface="Arial" panose="020B0604020202020204" pitchFamily="34" charset="0"/>
                          <a:ea typeface="SimSun" panose="02010600030101010101" pitchFamily="2" charset="-122"/>
                          <a:cs typeface="Arial" panose="020B0604020202020204" pitchFamily="34" charset="0"/>
                        </a:rPr>
                        <a:t>facti</a:t>
                      </a:r>
                      <a:r>
                        <a:rPr lang="it-IT" sz="1200" b="1" dirty="0">
                          <a:effectLst/>
                          <a:latin typeface="Arial" panose="020B0604020202020204" pitchFamily="34" charset="0"/>
                          <a:ea typeface="SimSun" panose="02010600030101010101" pitchFamily="2" charset="-122"/>
                          <a:cs typeface="Arial" panose="020B0604020202020204" pitchFamily="34" charset="0"/>
                        </a:rPr>
                        <a:t>" Vivante - o "</a:t>
                      </a:r>
                      <a:r>
                        <a:rPr lang="it-IT" sz="1200" b="1" dirty="0" err="1">
                          <a:effectLst/>
                          <a:latin typeface="Arial" panose="020B0604020202020204" pitchFamily="34" charset="0"/>
                          <a:ea typeface="SimSun" panose="02010600030101010101" pitchFamily="2" charset="-122"/>
                          <a:cs typeface="Arial" panose="020B0604020202020204" pitchFamily="34" charset="0"/>
                        </a:rPr>
                        <a:t>juris</a:t>
                      </a:r>
                      <a:r>
                        <a:rPr lang="it-IT" sz="1200" b="1" dirty="0">
                          <a:effectLst/>
                          <a:latin typeface="Arial" panose="020B0604020202020204" pitchFamily="34" charset="0"/>
                          <a:ea typeface="SimSun" panose="02010600030101010101" pitchFamily="2" charset="-122"/>
                          <a:cs typeface="Arial" panose="020B0604020202020204" pitchFamily="34" charset="0"/>
                        </a:rPr>
                        <a:t>” o </a:t>
                      </a:r>
                      <a:r>
                        <a:rPr lang="it-IT" sz="1200" dirty="0">
                          <a:effectLst/>
                          <a:latin typeface="Arial" panose="020B0604020202020204" pitchFamily="34" charset="0"/>
                          <a:ea typeface="SimSun" panose="02010600030101010101" pitchFamily="2" charset="-122"/>
                          <a:cs typeface="Arial" panose="020B0604020202020204" pitchFamily="34" charset="0"/>
                        </a:rPr>
                        <a:t>la Cass. 5087/2014  </a:t>
                      </a:r>
                      <a:r>
                        <a:rPr lang="it-IT" sz="1200" i="1" dirty="0">
                          <a:effectLst/>
                          <a:latin typeface="Arial" panose="020B0604020202020204" pitchFamily="34" charset="0"/>
                          <a:ea typeface="SimSun" panose="02010600030101010101" pitchFamily="2" charset="-122"/>
                          <a:cs typeface="Arial" panose="020B0604020202020204" pitchFamily="34" charset="0"/>
                        </a:rPr>
                        <a:t>un complesso unitario sui generis”</a:t>
                      </a:r>
                      <a:r>
                        <a:rPr lang="it-IT" sz="1200" dirty="0">
                          <a:effectLst/>
                          <a:latin typeface="Arial" panose="020B0604020202020204" pitchFamily="34" charset="0"/>
                          <a:ea typeface="SimSun" panose="02010600030101010101" pitchFamily="2" charset="-122"/>
                          <a:cs typeface="Arial" panose="020B0604020202020204" pitchFamily="34" charset="0"/>
                        </a:rPr>
                        <a:t> </a:t>
                      </a:r>
                    </a:p>
                    <a:p>
                      <a:pPr marL="85725" indent="0" algn="l">
                        <a:lnSpc>
                          <a:spcPct val="110000"/>
                        </a:lnSpc>
                        <a:spcAft>
                          <a:spcPts val="600"/>
                        </a:spcAft>
                        <a:buNone/>
                      </a:pPr>
                      <a:r>
                        <a:rPr lang="it-IT" sz="1200" b="1" dirty="0">
                          <a:effectLst/>
                          <a:latin typeface="Arial" panose="020B0604020202020204" pitchFamily="34" charset="0"/>
                          <a:ea typeface="SimSun" panose="02010600030101010101" pitchFamily="2" charset="-122"/>
                          <a:cs typeface="Arial" panose="020B0604020202020204" pitchFamily="34" charset="0"/>
                        </a:rPr>
                        <a:t>(teoria unitaria) </a:t>
                      </a:r>
                      <a:endParaRPr lang="it-IT" sz="1200" dirty="0">
                        <a:effectLst/>
                        <a:latin typeface="Arial" panose="020B0604020202020204" pitchFamily="34" charset="0"/>
                        <a:ea typeface="SimSun" panose="02010600030101010101" pitchFamily="2" charset="-122"/>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27426795"/>
                  </a:ext>
                </a:extLst>
              </a:tr>
              <a:tr h="370840">
                <a:tc>
                  <a:txBody>
                    <a:bodyPr/>
                    <a:lstStyle/>
                    <a:p>
                      <a:pPr marL="0" marR="0" lvl="0" indent="0" algn="l" defTabSz="457200" rtl="0" eaLnBrk="1" fontAlgn="auto" latinLnBrk="0" hangingPunct="1">
                        <a:lnSpc>
                          <a:spcPct val="110000"/>
                        </a:lnSpc>
                        <a:spcBef>
                          <a:spcPts val="0"/>
                        </a:spcBef>
                        <a:spcAft>
                          <a:spcPts val="600"/>
                        </a:spcAft>
                        <a:buClrTx/>
                        <a:buSzTx/>
                        <a:buFontTx/>
                        <a:buNone/>
                        <a:tabLst/>
                        <a:defRPr/>
                      </a:pPr>
                      <a:r>
                        <a:rPr lang="it-IT" sz="1200" b="1" dirty="0">
                          <a:solidFill>
                            <a:schemeClr val="bg1"/>
                          </a:solidFill>
                          <a:latin typeface="Arial" panose="020B0604020202020204" pitchFamily="34" charset="0"/>
                          <a:cs typeface="Arial" panose="020B0604020202020204" pitchFamily="34" charset="0"/>
                        </a:rPr>
                        <a:t>Beni materiali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just">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Inclusi (p.es. immobili, macchinari)</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Inclusi (come parte dell’unicum organizzato)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91554006"/>
                  </a:ext>
                </a:extLst>
              </a:tr>
              <a:tr h="370840">
                <a:tc>
                  <a:txBody>
                    <a:bodyPr/>
                    <a:lstStyle/>
                    <a:p>
                      <a:pPr>
                        <a:lnSpc>
                          <a:spcPct val="110000"/>
                        </a:lnSpc>
                        <a:spcAft>
                          <a:spcPts val="600"/>
                        </a:spcAft>
                      </a:pPr>
                      <a:r>
                        <a:rPr lang="en-US" sz="1200" b="1" kern="1200" dirty="0">
                          <a:solidFill>
                            <a:schemeClr val="bg1"/>
                          </a:solidFill>
                          <a:effectLst/>
                          <a:latin typeface="Arial" panose="020B0604020202020204" pitchFamily="34" charset="0"/>
                          <a:ea typeface="+mn-ea"/>
                          <a:cs typeface="Arial" panose="020B0604020202020204" pitchFamily="34" charset="0"/>
                        </a:rPr>
                        <a:t>Beni </a:t>
                      </a:r>
                      <a:r>
                        <a:rPr lang="en-US" sz="1200" b="1" kern="1200" dirty="0" err="1">
                          <a:solidFill>
                            <a:schemeClr val="bg1"/>
                          </a:solidFill>
                          <a:effectLst/>
                          <a:latin typeface="Arial" panose="020B0604020202020204" pitchFamily="34" charset="0"/>
                          <a:ea typeface="+mn-ea"/>
                          <a:cs typeface="Arial" panose="020B0604020202020204" pitchFamily="34" charset="0"/>
                        </a:rPr>
                        <a:t>immateriali</a:t>
                      </a:r>
                      <a:r>
                        <a:rPr lang="it-IT" sz="1200" b="1" kern="1200" dirty="0">
                          <a:solidFill>
                            <a:schemeClr val="bg1"/>
                          </a:solidFill>
                          <a:effectLst/>
                          <a:latin typeface="Arial" panose="020B0604020202020204" pitchFamily="34" charset="0"/>
                          <a:ea typeface="+mn-ea"/>
                          <a:cs typeface="Arial" panose="020B0604020202020204" pitchFamily="34" charset="0"/>
                        </a:rPr>
                        <a:t> </a:t>
                      </a:r>
                      <a:endParaRPr lang="it-IT"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just">
                        <a:lnSpc>
                          <a:spcPct val="110000"/>
                        </a:lnSpc>
                        <a:spcAft>
                          <a:spcPts val="600"/>
                        </a:spcAft>
                        <a:buNone/>
                      </a:pPr>
                      <a:r>
                        <a:rPr lang="en-US" sz="1200" kern="1200" dirty="0" err="1">
                          <a:solidFill>
                            <a:schemeClr val="tx1"/>
                          </a:solidFill>
                          <a:effectLst/>
                          <a:latin typeface="Arial" panose="020B0604020202020204" pitchFamily="34" charset="0"/>
                          <a:ea typeface="SimSun" panose="02010600030101010101" pitchFamily="2" charset="-122"/>
                          <a:cs typeface="Arial" panose="020B0604020202020204" pitchFamily="34" charset="0"/>
                        </a:rPr>
                        <a:t>Inclusi</a:t>
                      </a:r>
                      <a:r>
                        <a:rPr lang="en-US" sz="1200" dirty="0">
                          <a:effectLst/>
                          <a:latin typeface="Arial" panose="020B0604020202020204" pitchFamily="34" charset="0"/>
                          <a:ea typeface="SimSun" panose="02010600030101010101" pitchFamily="2" charset="-122"/>
                          <a:cs typeface="Arial" panose="020B0604020202020204" pitchFamily="34" charset="0"/>
                        </a:rPr>
                        <a:t> (</a:t>
                      </a:r>
                      <a:r>
                        <a:rPr lang="en-US" sz="1200" dirty="0" err="1">
                          <a:effectLst/>
                          <a:latin typeface="Arial" panose="020B0604020202020204" pitchFamily="34" charset="0"/>
                          <a:ea typeface="SimSun" panose="02010600030101010101" pitchFamily="2" charset="-122"/>
                          <a:cs typeface="Arial" panose="020B0604020202020204" pitchFamily="34" charset="0"/>
                        </a:rPr>
                        <a:t>marchi</a:t>
                      </a:r>
                      <a:r>
                        <a:rPr lang="en-US" sz="1200" dirty="0">
                          <a:effectLst/>
                          <a:latin typeface="Arial" panose="020B0604020202020204" pitchFamily="34" charset="0"/>
                          <a:ea typeface="SimSun" panose="02010600030101010101" pitchFamily="2" charset="-122"/>
                          <a:cs typeface="Arial" panose="020B0604020202020204" pitchFamily="34" charset="0"/>
                        </a:rPr>
                        <a:t>, </a:t>
                      </a:r>
                      <a:r>
                        <a:rPr lang="en-US" sz="1200" dirty="0" err="1">
                          <a:effectLst/>
                          <a:latin typeface="Arial" panose="020B0604020202020204" pitchFamily="34" charset="0"/>
                          <a:ea typeface="SimSun" panose="02010600030101010101" pitchFamily="2" charset="-122"/>
                          <a:cs typeface="Arial" panose="020B0604020202020204" pitchFamily="34" charset="0"/>
                        </a:rPr>
                        <a:t>brevetti</a:t>
                      </a:r>
                      <a:r>
                        <a:rPr lang="en-US" sz="1200" dirty="0">
                          <a:effectLst/>
                          <a:latin typeface="Arial" panose="020B0604020202020204" pitchFamily="34" charset="0"/>
                          <a:ea typeface="SimSun" panose="02010600030101010101" pitchFamily="2" charset="-122"/>
                          <a:cs typeface="Arial" panose="020B0604020202020204" pitchFamily="34" charset="0"/>
                        </a:rPr>
                        <a:t>, </a:t>
                      </a:r>
                      <a:r>
                        <a:rPr lang="en-US" sz="1200" dirty="0" err="1">
                          <a:effectLst/>
                          <a:latin typeface="Arial" panose="020B0604020202020204" pitchFamily="34" charset="0"/>
                          <a:ea typeface="SimSun" panose="02010600030101010101" pitchFamily="2" charset="-122"/>
                          <a:cs typeface="Arial" panose="020B0604020202020204" pitchFamily="34" charset="0"/>
                        </a:rPr>
                        <a:t>ecc</a:t>
                      </a:r>
                      <a:r>
                        <a:rPr lang="en-US" sz="1200" dirty="0">
                          <a:effectLst/>
                          <a:latin typeface="Arial" panose="020B0604020202020204" pitchFamily="34" charset="0"/>
                          <a:ea typeface="SimSun" panose="02010600030101010101" pitchFamily="2" charset="-122"/>
                          <a:cs typeface="Arial" panose="020B0604020202020204" pitchFamily="34" charset="0"/>
                        </a:rPr>
                        <a:t>.)</a:t>
                      </a:r>
                      <a:r>
                        <a:rPr lang="it-IT" sz="1200" dirty="0">
                          <a:effectLst/>
                          <a:latin typeface="Arial" panose="020B0604020202020204" pitchFamily="34" charset="0"/>
                          <a:ea typeface="SimSun" panose="02010600030101010101" pitchFamily="2" charset="-122"/>
                          <a:cs typeface="Arial" panose="020B0604020202020204" pitchFamily="34" charset="0"/>
                        </a:rPr>
                        <a:t>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Inclusi (valorizzando know-how e organizzazione)</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20642910"/>
                  </a:ext>
                </a:extLst>
              </a:tr>
              <a:tr h="370840">
                <a:tc>
                  <a:txBody>
                    <a:bodyPr/>
                    <a:lstStyle/>
                    <a:p>
                      <a:pPr>
                        <a:lnSpc>
                          <a:spcPct val="110000"/>
                        </a:lnSpc>
                        <a:spcAft>
                          <a:spcPts val="600"/>
                        </a:spcAft>
                      </a:pPr>
                      <a:r>
                        <a:rPr lang="en-US" sz="1200" b="1" kern="1200" dirty="0" err="1">
                          <a:solidFill>
                            <a:schemeClr val="bg1"/>
                          </a:solidFill>
                          <a:effectLst/>
                          <a:latin typeface="Arial" panose="020B0604020202020204" pitchFamily="34" charset="0"/>
                          <a:ea typeface="+mn-ea"/>
                          <a:cs typeface="Arial" panose="020B0604020202020204" pitchFamily="34" charset="0"/>
                        </a:rPr>
                        <a:t>Contratti</a:t>
                      </a:r>
                      <a:r>
                        <a:rPr lang="en-US" sz="1200" b="1" kern="1200" dirty="0">
                          <a:solidFill>
                            <a:schemeClr val="bg1"/>
                          </a:solidFill>
                          <a:effectLst/>
                          <a:latin typeface="Arial" panose="020B0604020202020204" pitchFamily="34" charset="0"/>
                          <a:ea typeface="+mn-ea"/>
                          <a:cs typeface="Arial" panose="020B0604020202020204" pitchFamily="34" charset="0"/>
                        </a:rPr>
                        <a:t> in </a:t>
                      </a:r>
                      <a:r>
                        <a:rPr lang="en-US" sz="1200" b="1" kern="1200" dirty="0" err="1">
                          <a:solidFill>
                            <a:schemeClr val="bg1"/>
                          </a:solidFill>
                          <a:effectLst/>
                          <a:latin typeface="Arial" panose="020B0604020202020204" pitchFamily="34" charset="0"/>
                          <a:ea typeface="+mn-ea"/>
                          <a:cs typeface="Arial" panose="020B0604020202020204" pitchFamily="34" charset="0"/>
                        </a:rPr>
                        <a:t>corso</a:t>
                      </a:r>
                      <a:r>
                        <a:rPr lang="it-IT" sz="1200" b="1" kern="1200" dirty="0">
                          <a:solidFill>
                            <a:schemeClr val="bg1"/>
                          </a:solidFill>
                          <a:effectLst/>
                          <a:latin typeface="Arial" panose="020B0604020202020204" pitchFamily="34" charset="0"/>
                          <a:ea typeface="+mn-ea"/>
                          <a:cs typeface="Arial" panose="020B0604020202020204" pitchFamily="34" charset="0"/>
                        </a:rPr>
                        <a:t> </a:t>
                      </a:r>
                      <a:endParaRPr lang="it-IT"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just">
                        <a:lnSpc>
                          <a:spcPct val="110000"/>
                        </a:lnSpc>
                        <a:spcAft>
                          <a:spcPts val="600"/>
                        </a:spcAft>
                        <a:buNone/>
                      </a:pPr>
                      <a:r>
                        <a:rPr lang="it-IT" sz="1200" i="1" dirty="0">
                          <a:effectLst/>
                          <a:latin typeface="Arial" panose="020B0604020202020204" pitchFamily="34" charset="0"/>
                          <a:ea typeface="SimSun" panose="02010600030101010101" pitchFamily="2" charset="-122"/>
                          <a:cs typeface="Arial" panose="020B0604020202020204" pitchFamily="34" charset="0"/>
                        </a:rPr>
                        <a:t>Non</a:t>
                      </a:r>
                      <a:r>
                        <a:rPr lang="it-IT" sz="1200" dirty="0">
                          <a:effectLst/>
                          <a:latin typeface="Arial" panose="020B0604020202020204" pitchFamily="34" charset="0"/>
                          <a:ea typeface="SimSun" panose="02010600030101010101" pitchFamily="2" charset="-122"/>
                          <a:cs typeface="Arial" panose="020B0604020202020204" pitchFamily="34" charset="0"/>
                        </a:rPr>
                        <a:t> inclusi (non sono “beni” </a:t>
                      </a:r>
                      <a:r>
                        <a:rPr lang="it-IT" sz="1200" i="1" dirty="0">
                          <a:effectLst/>
                          <a:latin typeface="Arial" panose="020B0604020202020204" pitchFamily="34" charset="0"/>
                          <a:ea typeface="SimSun" panose="02010600030101010101" pitchFamily="2" charset="-122"/>
                          <a:cs typeface="Arial" panose="020B0604020202020204" pitchFamily="34" charset="0"/>
                        </a:rPr>
                        <a:t>ex</a:t>
                      </a:r>
                      <a:r>
                        <a:rPr lang="it-IT" sz="1200" dirty="0">
                          <a:effectLst/>
                          <a:latin typeface="Arial" panose="020B0604020202020204" pitchFamily="34" charset="0"/>
                          <a:ea typeface="SimSun" panose="02010600030101010101" pitchFamily="2" charset="-122"/>
                          <a:cs typeface="Arial" panose="020B0604020202020204" pitchFamily="34" charset="0"/>
                        </a:rPr>
                        <a:t> art. 810 c.c.)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Inclusi (posizioni contrattuali considerate elementi aziendali)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27191593"/>
                  </a:ext>
                </a:extLst>
              </a:tr>
              <a:tr h="370840">
                <a:tc>
                  <a:txBody>
                    <a:bodyPr/>
                    <a:lstStyle/>
                    <a:p>
                      <a:pPr>
                        <a:lnSpc>
                          <a:spcPct val="110000"/>
                        </a:lnSpc>
                        <a:spcAft>
                          <a:spcPts val="600"/>
                        </a:spcAft>
                      </a:pPr>
                      <a:r>
                        <a:rPr lang="en-US" sz="1200" b="1" kern="1200" dirty="0" err="1">
                          <a:solidFill>
                            <a:schemeClr val="bg1"/>
                          </a:solidFill>
                          <a:effectLst/>
                          <a:latin typeface="Arial" panose="020B0604020202020204" pitchFamily="34" charset="0"/>
                          <a:ea typeface="+mn-ea"/>
                          <a:cs typeface="Arial" panose="020B0604020202020204" pitchFamily="34" charset="0"/>
                        </a:rPr>
                        <a:t>Crediti</a:t>
                      </a:r>
                      <a:r>
                        <a:rPr lang="it-IT" sz="1200" b="1" kern="1200" dirty="0">
                          <a:solidFill>
                            <a:schemeClr val="bg1"/>
                          </a:solidFill>
                          <a:effectLst/>
                          <a:latin typeface="Arial" panose="020B0604020202020204" pitchFamily="34" charset="0"/>
                          <a:ea typeface="+mn-ea"/>
                          <a:cs typeface="Arial" panose="020B0604020202020204" pitchFamily="34" charset="0"/>
                        </a:rPr>
                        <a:t> </a:t>
                      </a:r>
                      <a:endParaRPr lang="it-IT"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l" defTabSz="449263">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Di regola </a:t>
                      </a:r>
                      <a:r>
                        <a:rPr lang="it-IT" sz="1200" i="1" dirty="0">
                          <a:effectLst/>
                          <a:latin typeface="Arial" panose="020B0604020202020204" pitchFamily="34" charset="0"/>
                          <a:ea typeface="SimSun" panose="02010600030101010101" pitchFamily="2" charset="-122"/>
                          <a:cs typeface="Arial" panose="020B0604020202020204" pitchFamily="34" charset="0"/>
                        </a:rPr>
                        <a:t>non</a:t>
                      </a:r>
                      <a:r>
                        <a:rPr lang="it-IT" sz="1200" dirty="0">
                          <a:effectLst/>
                          <a:latin typeface="Arial" panose="020B0604020202020204" pitchFamily="34" charset="0"/>
                          <a:ea typeface="SimSun" panose="02010600030101010101" pitchFamily="2" charset="-122"/>
                          <a:cs typeface="Arial" panose="020B0604020202020204" pitchFamily="34" charset="0"/>
                        </a:rPr>
                        <a:t> inclusi (diritti di credito ≠ “cose” tangibili)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Inclusi (rapporti attivi rientrano nell’universitas)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29079440"/>
                  </a:ext>
                </a:extLst>
              </a:tr>
              <a:tr h="370840">
                <a:tc>
                  <a:txBody>
                    <a:bodyPr/>
                    <a:lstStyle/>
                    <a:p>
                      <a:pPr>
                        <a:lnSpc>
                          <a:spcPct val="110000"/>
                        </a:lnSpc>
                        <a:spcAft>
                          <a:spcPts val="600"/>
                        </a:spcAft>
                      </a:pPr>
                      <a:r>
                        <a:rPr lang="en-US" sz="1200" b="1" kern="1200" dirty="0" err="1">
                          <a:solidFill>
                            <a:schemeClr val="bg1"/>
                          </a:solidFill>
                          <a:effectLst/>
                          <a:latin typeface="Arial" panose="020B0604020202020204" pitchFamily="34" charset="0"/>
                          <a:ea typeface="+mn-ea"/>
                          <a:cs typeface="Arial" panose="020B0604020202020204" pitchFamily="34" charset="0"/>
                        </a:rPr>
                        <a:t>Debiti</a:t>
                      </a:r>
                      <a:r>
                        <a:rPr lang="it-IT" sz="1200" b="1" kern="1200" dirty="0">
                          <a:solidFill>
                            <a:schemeClr val="bg1"/>
                          </a:solidFill>
                          <a:effectLst/>
                          <a:latin typeface="Arial" panose="020B0604020202020204" pitchFamily="34" charset="0"/>
                          <a:ea typeface="+mn-ea"/>
                          <a:cs typeface="Arial" panose="020B0604020202020204" pitchFamily="34" charset="0"/>
                        </a:rPr>
                        <a:t> </a:t>
                      </a:r>
                      <a:endParaRPr lang="it-IT"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l">
                        <a:lnSpc>
                          <a:spcPct val="110000"/>
                        </a:lnSpc>
                        <a:spcAft>
                          <a:spcPts val="600"/>
                        </a:spcAft>
                        <a:buNone/>
                      </a:pPr>
                      <a:r>
                        <a:rPr lang="it-IT" sz="1200" i="1" dirty="0">
                          <a:effectLst/>
                          <a:latin typeface="Arial" panose="020B0604020202020204" pitchFamily="34" charset="0"/>
                          <a:ea typeface="SimSun" panose="02010600030101010101" pitchFamily="2" charset="-122"/>
                          <a:cs typeface="Arial" panose="020B0604020202020204" pitchFamily="34" charset="0"/>
                        </a:rPr>
                        <a:t>Esclusi</a:t>
                      </a:r>
                      <a:r>
                        <a:rPr lang="it-IT" sz="1200" dirty="0">
                          <a:effectLst/>
                          <a:latin typeface="Arial" panose="020B0604020202020204" pitchFamily="34" charset="0"/>
                          <a:ea typeface="SimSun" panose="02010600030101010101" pitchFamily="2" charset="-122"/>
                          <a:cs typeface="Arial" panose="020B0604020202020204" pitchFamily="34" charset="0"/>
                        </a:rPr>
                        <a:t> (obbligazioni negative, estranee al concetto di bene)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Teoricamente inclusi come </a:t>
                      </a:r>
                      <a:r>
                        <a:rPr lang="it-IT" sz="1200" b="1" dirty="0">
                          <a:effectLst/>
                          <a:latin typeface="Arial" panose="020B0604020202020204" pitchFamily="34" charset="0"/>
                          <a:ea typeface="SimSun" panose="02010600030101010101" pitchFamily="2" charset="-122"/>
                          <a:cs typeface="Arial" panose="020B0604020202020204" pitchFamily="34" charset="0"/>
                        </a:rPr>
                        <a:t>componenti negative</a:t>
                      </a:r>
                      <a:r>
                        <a:rPr lang="it-IT" sz="1200" dirty="0">
                          <a:effectLst/>
                          <a:latin typeface="Arial" panose="020B0604020202020204" pitchFamily="34" charset="0"/>
                          <a:ea typeface="SimSun" panose="02010600030101010101" pitchFamily="2" charset="-122"/>
                          <a:cs typeface="Arial" panose="020B0604020202020204" pitchFamily="34" charset="0"/>
                        </a:rPr>
                        <a:t> (tesi forte);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38478146"/>
                  </a:ext>
                </a:extLst>
              </a:tr>
              <a:tr h="370840">
                <a:tc>
                  <a:txBody>
                    <a:bodyPr/>
                    <a:lstStyle/>
                    <a:p>
                      <a:pPr>
                        <a:lnSpc>
                          <a:spcPct val="110000"/>
                        </a:lnSpc>
                        <a:spcAft>
                          <a:spcPts val="600"/>
                        </a:spcAft>
                      </a:pPr>
                      <a:r>
                        <a:rPr lang="it-IT" sz="1200" b="1" dirty="0">
                          <a:solidFill>
                            <a:schemeClr val="bg1"/>
                          </a:solidFill>
                          <a:latin typeface="Arial" panose="020B0604020202020204" pitchFamily="34" charset="0"/>
                          <a:cs typeface="Arial" panose="020B0604020202020204" pitchFamily="34" charset="0"/>
                        </a:rPr>
                        <a:t>Avviamento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l">
                        <a:lnSpc>
                          <a:spcPct val="110000"/>
                        </a:lnSpc>
                        <a:spcAft>
                          <a:spcPts val="600"/>
                        </a:spcAft>
                        <a:buNone/>
                      </a:pPr>
                      <a:r>
                        <a:rPr lang="it-IT" sz="1200" i="1" dirty="0">
                          <a:effectLst/>
                          <a:latin typeface="Arial" panose="020B0604020202020204" pitchFamily="34" charset="0"/>
                          <a:ea typeface="SimSun" panose="02010600030101010101" pitchFamily="2" charset="-122"/>
                          <a:cs typeface="Arial" panose="020B0604020202020204" pitchFamily="34" charset="0"/>
                        </a:rPr>
                        <a:t>Incluso</a:t>
                      </a:r>
                      <a:r>
                        <a:rPr lang="it-IT" sz="1200" dirty="0">
                          <a:effectLst/>
                          <a:latin typeface="Arial" panose="020B0604020202020204" pitchFamily="34" charset="0"/>
                          <a:ea typeface="SimSun" panose="02010600030101010101" pitchFamily="2" charset="-122"/>
                          <a:cs typeface="Arial" panose="020B0604020202020204" pitchFamily="34" charset="0"/>
                        </a:rPr>
                        <a:t> come bene immateriale (valore aggiunto eventuale)</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Incluso (frutto dell’organizzazione, non indispensabile ma parte del valore aziendale)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34626201"/>
                  </a:ext>
                </a:extLst>
              </a:tr>
              <a:tr h="370840">
                <a:tc>
                  <a:txBody>
                    <a:bodyPr/>
                    <a:lstStyle/>
                    <a:p>
                      <a:pPr>
                        <a:lnSpc>
                          <a:spcPct val="110000"/>
                        </a:lnSpc>
                        <a:spcAft>
                          <a:spcPts val="600"/>
                        </a:spcAft>
                      </a:pPr>
                      <a:r>
                        <a:rPr lang="en-US" sz="1200" b="1" kern="1200" dirty="0">
                          <a:solidFill>
                            <a:schemeClr val="bg1"/>
                          </a:solidFill>
                          <a:effectLst/>
                          <a:latin typeface="Arial" panose="020B0604020202020204" pitchFamily="34" charset="0"/>
                          <a:ea typeface="+mn-ea"/>
                          <a:cs typeface="Arial" panose="020B0604020202020204" pitchFamily="34" charset="0"/>
                        </a:rPr>
                        <a:t>Natura </a:t>
                      </a:r>
                      <a:r>
                        <a:rPr lang="en-US" sz="1200" b="1" kern="1200" dirty="0" err="1">
                          <a:solidFill>
                            <a:schemeClr val="bg1"/>
                          </a:solidFill>
                          <a:effectLst/>
                          <a:latin typeface="Arial" panose="020B0604020202020204" pitchFamily="34" charset="0"/>
                          <a:ea typeface="+mn-ea"/>
                          <a:cs typeface="Arial" panose="020B0604020202020204" pitchFamily="34" charset="0"/>
                        </a:rPr>
                        <a:t>giuridica</a:t>
                      </a:r>
                      <a:r>
                        <a:rPr lang="it-IT" sz="1200" b="1" kern="1200" dirty="0">
                          <a:solidFill>
                            <a:schemeClr val="bg1"/>
                          </a:solidFill>
                          <a:effectLst/>
                          <a:latin typeface="Arial" panose="020B0604020202020204" pitchFamily="34" charset="0"/>
                          <a:ea typeface="+mn-ea"/>
                          <a:cs typeface="Arial" panose="020B0604020202020204" pitchFamily="34" charset="0"/>
                        </a:rPr>
                        <a:t> </a:t>
                      </a:r>
                      <a:endParaRPr lang="it-IT"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843E"/>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Pluralità di beni, nessun </a:t>
                      </a:r>
                      <a:r>
                        <a:rPr lang="it-IT" sz="1200" i="1" dirty="0">
                          <a:effectLst/>
                          <a:latin typeface="Arial" panose="020B0604020202020204" pitchFamily="34" charset="0"/>
                          <a:ea typeface="SimSun" panose="02010600030101010101" pitchFamily="2" charset="-122"/>
                          <a:cs typeface="Arial" panose="020B0604020202020204" pitchFamily="34" charset="0"/>
                        </a:rPr>
                        <a:t>bene unitario</a:t>
                      </a:r>
                      <a:r>
                        <a:rPr lang="it-IT" sz="1200" dirty="0">
                          <a:effectLst/>
                          <a:latin typeface="Arial" panose="020B0604020202020204" pitchFamily="34" charset="0"/>
                          <a:ea typeface="SimSun" panose="02010600030101010101" pitchFamily="2" charset="-122"/>
                          <a:cs typeface="Arial" panose="020B0604020202020204" pitchFamily="34" charset="0"/>
                        </a:rPr>
                        <a:t> distinto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8EDCF"/>
                    </a:solidFill>
                  </a:tcPr>
                </a:tc>
                <a:tc>
                  <a:txBody>
                    <a:bodyPr/>
                    <a:lstStyle/>
                    <a:p>
                      <a:pPr marL="85725" indent="0" algn="l">
                        <a:lnSpc>
                          <a:spcPct val="110000"/>
                        </a:lnSpc>
                        <a:spcAft>
                          <a:spcPts val="600"/>
                        </a:spcAft>
                        <a:buNone/>
                      </a:pPr>
                      <a:r>
                        <a:rPr lang="it-IT" sz="1200" dirty="0">
                          <a:effectLst/>
                          <a:latin typeface="Arial" panose="020B0604020202020204" pitchFamily="34" charset="0"/>
                          <a:ea typeface="SimSun" panose="02010600030101010101" pitchFamily="2" charset="-122"/>
                          <a:cs typeface="Arial" panose="020B0604020202020204" pitchFamily="34" charset="0"/>
                        </a:rPr>
                        <a:t>Complesso unitario </a:t>
                      </a:r>
                      <a:r>
                        <a:rPr lang="it-IT" sz="1200" i="1" dirty="0">
                          <a:effectLst/>
                          <a:latin typeface="Arial" panose="020B0604020202020204" pitchFamily="34" charset="0"/>
                          <a:ea typeface="SimSun" panose="02010600030101010101" pitchFamily="2" charset="-122"/>
                          <a:cs typeface="Arial" panose="020B0604020202020204" pitchFamily="34" charset="0"/>
                        </a:rPr>
                        <a:t>sui generis</a:t>
                      </a:r>
                      <a:r>
                        <a:rPr lang="it-IT" sz="1200" dirty="0">
                          <a:effectLst/>
                          <a:latin typeface="Arial" panose="020B0604020202020204" pitchFamily="34" charset="0"/>
                          <a:ea typeface="SimSun" panose="02010600030101010101" pitchFamily="2" charset="-122"/>
                          <a:cs typeface="Arial" panose="020B0604020202020204" pitchFamily="34" charset="0"/>
                        </a:rPr>
                        <a:t> (concezione di bene </a:t>
                      </a:r>
                      <a:r>
                        <a:rPr lang="it-IT" sz="1200" b="1" dirty="0">
                          <a:effectLst/>
                          <a:latin typeface="Arial" panose="020B0604020202020204" pitchFamily="34" charset="0"/>
                          <a:ea typeface="SimSun" panose="02010600030101010101" pitchFamily="2" charset="-122"/>
                          <a:cs typeface="Arial" panose="020B0604020202020204" pitchFamily="34" charset="0"/>
                        </a:rPr>
                        <a:t>collettivo</a:t>
                      </a:r>
                      <a:r>
                        <a:rPr lang="it-IT" sz="1200" dirty="0">
                          <a:effectLst/>
                          <a:latin typeface="Arial" panose="020B0604020202020204" pitchFamily="34" charset="0"/>
                          <a:ea typeface="SimSun" panose="02010600030101010101" pitchFamily="2" charset="-122"/>
                          <a:cs typeface="Arial" panose="020B0604020202020204" pitchFamily="34" charset="0"/>
                        </a:rPr>
                        <a:t> immateriale)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20301149"/>
                  </a:ext>
                </a:extLst>
              </a:tr>
            </a:tbl>
          </a:graphicData>
        </a:graphic>
      </p:graphicFrame>
      <p:sp>
        <p:nvSpPr>
          <p:cNvPr id="4" name="Date Placeholder 3">
            <a:extLst>
              <a:ext uri="{FF2B5EF4-FFF2-40B4-BE49-F238E27FC236}">
                <a16:creationId xmlns:a16="http://schemas.microsoft.com/office/drawing/2014/main" id="{279BA36D-B976-5B82-E5F6-D401006BD3AB}"/>
              </a:ext>
            </a:extLst>
          </p:cNvPr>
          <p:cNvSpPr>
            <a:spLocks noGrp="1"/>
          </p:cNvSpPr>
          <p:nvPr>
            <p:ph type="dt" sz="half" idx="10"/>
          </p:nvPr>
        </p:nvSpPr>
        <p:spPr/>
        <p:txBody>
          <a:bodyPr/>
          <a:lstStyle/>
          <a:p>
            <a:r>
              <a:rPr lang="it-IT" noProof="1"/>
              <a:t>11 maggio 2026</a:t>
            </a:r>
          </a:p>
        </p:txBody>
      </p:sp>
      <p:sp>
        <p:nvSpPr>
          <p:cNvPr id="5" name="Footer Placeholder 4">
            <a:extLst>
              <a:ext uri="{FF2B5EF4-FFF2-40B4-BE49-F238E27FC236}">
                <a16:creationId xmlns:a16="http://schemas.microsoft.com/office/drawing/2014/main" id="{CBA1B836-EF2B-675B-E2EF-2382D6C2686C}"/>
              </a:ext>
            </a:extLst>
          </p:cNvPr>
          <p:cNvSpPr>
            <a:spLocks noGrp="1"/>
          </p:cNvSpPr>
          <p:nvPr>
            <p:ph type="ftr" sz="quarter" idx="11"/>
          </p:nvPr>
        </p:nvSpPr>
        <p:spPr/>
        <p:txBody>
          <a:bodyPr/>
          <a:lstStyle/>
          <a:p>
            <a:r>
              <a:rPr lang="it-IT" noProof="1"/>
              <a:t>Il conferimento di azienda o di ramo di azienda</a:t>
            </a:r>
          </a:p>
        </p:txBody>
      </p:sp>
      <p:sp>
        <p:nvSpPr>
          <p:cNvPr id="6" name="Slide Number Placeholder 5">
            <a:extLst>
              <a:ext uri="{FF2B5EF4-FFF2-40B4-BE49-F238E27FC236}">
                <a16:creationId xmlns:a16="http://schemas.microsoft.com/office/drawing/2014/main" id="{31FA74C0-7207-08ED-2465-738CFB619AAF}"/>
              </a:ext>
            </a:extLst>
          </p:cNvPr>
          <p:cNvSpPr>
            <a:spLocks noGrp="1"/>
          </p:cNvSpPr>
          <p:nvPr>
            <p:ph type="sldNum" sz="quarter" idx="12"/>
          </p:nvPr>
        </p:nvSpPr>
        <p:spPr/>
        <p:txBody>
          <a:bodyPr/>
          <a:lstStyle/>
          <a:p>
            <a:fld id="{2E85A994-D622-47C4-BBB7-EA543E9BA793}" type="slidenum">
              <a:rPr lang="en-GB" smtClean="0"/>
              <a:pPr/>
              <a:t>9</a:t>
            </a:fld>
            <a:endParaRPr lang="en-GB" dirty="0"/>
          </a:p>
        </p:txBody>
      </p:sp>
      <p:sp>
        <p:nvSpPr>
          <p:cNvPr id="10" name="TextBox 9">
            <a:extLst>
              <a:ext uri="{FF2B5EF4-FFF2-40B4-BE49-F238E27FC236}">
                <a16:creationId xmlns:a16="http://schemas.microsoft.com/office/drawing/2014/main" id="{D7590599-5C52-61FC-54E6-0ADE967FD2B2}"/>
              </a:ext>
            </a:extLst>
          </p:cNvPr>
          <p:cNvSpPr txBox="1"/>
          <p:nvPr/>
        </p:nvSpPr>
        <p:spPr>
          <a:xfrm>
            <a:off x="435935" y="4984623"/>
            <a:ext cx="11332430" cy="1070486"/>
          </a:xfrm>
          <a:prstGeom prst="rect">
            <a:avLst/>
          </a:prstGeom>
          <a:noFill/>
          <a:ln>
            <a:solidFill>
              <a:srgbClr val="00843E"/>
            </a:solidFill>
            <a:prstDash val="dash"/>
          </a:ln>
        </p:spPr>
        <p:txBody>
          <a:bodyPr wrap="square">
            <a:spAutoFit/>
          </a:bodyPr>
          <a:lstStyle/>
          <a:p>
            <a:pPr algn="l">
              <a:lnSpc>
                <a:spcPct val="116000"/>
              </a:lnSpc>
              <a:spcAft>
                <a:spcPts val="800"/>
              </a:spcAft>
              <a:buNone/>
            </a:pPr>
            <a:r>
              <a:rPr lang="it-IT" sz="1400" b="1" dirty="0">
                <a:effectLst/>
                <a:latin typeface="Arial" panose="020B0604020202020204" pitchFamily="34" charset="0"/>
                <a:ea typeface="SimSun" panose="02010600030101010101" pitchFamily="2" charset="-122"/>
                <a:cs typeface="Arial" panose="020B0604020202020204" pitchFamily="34" charset="0"/>
              </a:rPr>
              <a:t>Approccio pragmatico del legislatore:</a:t>
            </a:r>
            <a:r>
              <a:rPr lang="it-IT" sz="1400" dirty="0">
                <a:effectLst/>
                <a:latin typeface="Arial" panose="020B0604020202020204" pitchFamily="34" charset="0"/>
                <a:ea typeface="SimSun" panose="02010600030101010101" pitchFamily="2" charset="-122"/>
                <a:cs typeface="Arial" panose="020B0604020202020204" pitchFamily="34" charset="0"/>
              </a:rPr>
              <a:t> la legislazione civile privilegia un </a:t>
            </a:r>
            <a:r>
              <a:rPr lang="it-IT" sz="1400" b="1" dirty="0">
                <a:effectLst/>
                <a:latin typeface="Arial" panose="020B0604020202020204" pitchFamily="34" charset="0"/>
                <a:ea typeface="SimSun" panose="02010600030101010101" pitchFamily="2" charset="-122"/>
                <a:cs typeface="Arial" panose="020B0604020202020204" pitchFamily="34" charset="0"/>
              </a:rPr>
              <a:t>criterio funzionale</a:t>
            </a:r>
            <a:r>
              <a:rPr lang="it-IT" sz="1400" dirty="0">
                <a:effectLst/>
                <a:latin typeface="Arial" panose="020B0604020202020204" pitchFamily="34" charset="0"/>
                <a:ea typeface="SimSun" panose="02010600030101010101" pitchFamily="2" charset="-122"/>
                <a:cs typeface="Arial" panose="020B0604020202020204" pitchFamily="34" charset="0"/>
              </a:rPr>
              <a:t>: disciplina il trasferimento dell’azienda con norme speciali, assicurando la </a:t>
            </a:r>
            <a:r>
              <a:rPr lang="it-IT" sz="1400" b="1" dirty="0">
                <a:effectLst/>
                <a:latin typeface="Arial" panose="020B0604020202020204" pitchFamily="34" charset="0"/>
                <a:ea typeface="SimSun" panose="02010600030101010101" pitchFamily="2" charset="-122"/>
                <a:cs typeface="Arial" panose="020B0604020202020204" pitchFamily="34" charset="0"/>
              </a:rPr>
              <a:t>continuità economica</a:t>
            </a:r>
            <a:r>
              <a:rPr lang="it-IT" sz="1400" dirty="0">
                <a:effectLst/>
                <a:latin typeface="Arial" panose="020B0604020202020204" pitchFamily="34" charset="0"/>
                <a:ea typeface="SimSun" panose="02010600030101010101" pitchFamily="2" charset="-122"/>
                <a:cs typeface="Arial" panose="020B0604020202020204" pitchFamily="34" charset="0"/>
              </a:rPr>
              <a:t> dei rapporti (subentro nei contratti e crediti, protezione dell’avviamento) e la </a:t>
            </a:r>
            <a:r>
              <a:rPr lang="it-IT" sz="1400" b="1" dirty="0">
                <a:effectLst/>
                <a:latin typeface="Arial" panose="020B0604020202020204" pitchFamily="34" charset="0"/>
                <a:ea typeface="SimSun" panose="02010600030101010101" pitchFamily="2" charset="-122"/>
                <a:cs typeface="Arial" panose="020B0604020202020204" pitchFamily="34" charset="0"/>
              </a:rPr>
              <a:t>certezza giuridica</a:t>
            </a:r>
            <a:r>
              <a:rPr lang="it-IT" sz="1400" dirty="0">
                <a:effectLst/>
                <a:latin typeface="Arial" panose="020B0604020202020204" pitchFamily="34" charset="0"/>
                <a:ea typeface="SimSun" panose="02010600030101010101" pitchFamily="2" charset="-122"/>
                <a:cs typeface="Arial" panose="020B0604020202020204" pitchFamily="34" charset="0"/>
              </a:rPr>
              <a:t> (responsabilità per debiti </a:t>
            </a:r>
            <a:r>
              <a:rPr lang="it-IT" sz="1400" i="1" dirty="0">
                <a:effectLst/>
                <a:latin typeface="Arial" panose="020B0604020202020204" pitchFamily="34" charset="0"/>
                <a:ea typeface="SimSun" panose="02010600030101010101" pitchFamily="2" charset="-122"/>
                <a:cs typeface="Arial" panose="020B0604020202020204" pitchFamily="34" charset="0"/>
              </a:rPr>
              <a:t>ex</a:t>
            </a:r>
            <a:r>
              <a:rPr lang="it-IT" sz="1400" dirty="0">
                <a:effectLst/>
                <a:latin typeface="Arial" panose="020B0604020202020204" pitchFamily="34" charset="0"/>
                <a:ea typeface="SimSun" panose="02010600030101010101" pitchFamily="2" charset="-122"/>
                <a:cs typeface="Arial" panose="020B0604020202020204" pitchFamily="34" charset="0"/>
              </a:rPr>
              <a:t> art. 2560) - l’azienda è trattata come </a:t>
            </a:r>
            <a:r>
              <a:rPr lang="it-IT" sz="1400" i="1" dirty="0">
                <a:effectLst/>
                <a:latin typeface="Arial" panose="020B0604020202020204" pitchFamily="34" charset="0"/>
                <a:ea typeface="SimSun" panose="02010600030101010101" pitchFamily="2" charset="-122"/>
                <a:cs typeface="Arial" panose="020B0604020202020204" pitchFamily="34" charset="0"/>
              </a:rPr>
              <a:t>unitaria nell’operazione economica</a:t>
            </a:r>
            <a:r>
              <a:rPr lang="it-IT" sz="1400" dirty="0">
                <a:effectLst/>
                <a:latin typeface="Arial" panose="020B0604020202020204" pitchFamily="34" charset="0"/>
                <a:ea typeface="SimSun" panose="02010600030101010101" pitchFamily="2" charset="-122"/>
                <a:cs typeface="Arial" panose="020B0604020202020204" pitchFamily="34" charset="0"/>
              </a:rPr>
              <a:t>, ma rimane composta di elementi soggetti alle proprie regole. </a:t>
            </a:r>
          </a:p>
        </p:txBody>
      </p:sp>
    </p:spTree>
    <p:extLst>
      <p:ext uri="{BB962C8B-B14F-4D97-AF65-F5344CB8AC3E}">
        <p14:creationId xmlns:p14="http://schemas.microsoft.com/office/powerpoint/2010/main" val="2118356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A. 2015/2016&amp;quot;&quot;/&gt;&lt;property id=&quot;20307&quot; value=&quot;256&quot;/&gt;&lt;/object&gt;&lt;object type=&quot;3&quot; unique_id=&quot;10005&quot;&gt;&lt;property id=&quot;20148&quot; value=&quot;5&quot;/&gt;&lt;property id=&quot;20300&quot; value=&quot;Slide 2 - &amp;quot;Perché orientarsi&amp;quot;&quot;/&gt;&lt;property id=&quot;20307&quot; value=&quot;308&quot;/&gt;&lt;/object&gt;&lt;object type=&quot;3&quot; unique_id=&quot;10006&quot;&gt;&lt;property id=&quot;20148&quot; value=&quot;5&quot;/&gt;&lt;property id=&quot;20300&quot; value=&quot;Slide 3 - &amp;quot;Tor Vergata ieri&amp;quot;&quot;/&gt;&lt;property id=&quot;20307&quot; value=&quot;260&quot;/&gt;&lt;/object&gt;&lt;object type=&quot;3&quot; unique_id=&quot;10007&quot;&gt;&lt;property id=&quot;20148&quot; value=&quot;5&quot;/&gt;&lt;property id=&quot;20300&quot; value=&quot;Slide 4 - &amp;quot;Tor Vergata oggi&amp;quot;&quot;/&gt;&lt;property id=&quot;20307&quot; value=&quot;309&quot;/&gt;&lt;/object&gt;&lt;object type=&quot;3&quot; unique_id=&quot;10009&quot;&gt;&lt;property id=&quot;20148&quot; value=&quot;5&quot;/&gt;&lt;property id=&quot;20300&quot; value=&quot;Slide 5 - &amp;quot;Perché iscriversi a Tor Vergata?&amp;quot;&quot;/&gt;&lt;property id=&quot;20307&quot; value=&quot;312&quot;/&gt;&lt;/object&gt;&lt;object type=&quot;3&quot; unique_id=&quot;10042&quot;&gt;&lt;property id=&quot;20148&quot; value=&quot;5&quot;/&gt;&lt;property id=&quot;20300&quot; value=&quot;Slide 7 - &amp;quot;Capacità di inserimento occupazionale&amp;quot;&quot;/&gt;&lt;property id=&quot;20307&quot; value=&quot;314&quot;/&gt;&lt;/object&gt;&lt;object type=&quot;3&quot; unique_id=&quot;10566&quot;&gt;&lt;property id=&quot;20148&quot; value=&quot;5&quot;/&gt;&lt;property id=&quot;20300&quot; value=&quot;Slide 10 - &amp;quot;Chi sceglie Ingegneria&amp;quot;&quot;/&gt;&lt;property id=&quot;20307&quot; value=&quot;317&quot;/&gt;&lt;/object&gt;&lt;object type=&quot;3&quot; unique_id=&quot;10567&quot;&gt;&lt;property id=&quot;20148&quot; value=&quot;5&quot;/&gt;&lt;property id=&quot;20300&quot; value=&quot;Slide 11 - &amp;quot;Il ruolo dell’ingegnere&amp;quot;&quot;/&gt;&lt;property id=&quot;20307&quot; value=&quot;318&quot;/&gt;&lt;/object&gt;&lt;object type=&quot;3&quot; unique_id=&quot;10568&quot;&gt;&lt;property id=&quot;20148&quot; value=&quot;5&quot;/&gt;&lt;property id=&quot;20300&quot; value=&quot;Slide 12 - &amp;quot;La sede di Ingegneria&amp;quot;&quot;/&gt;&lt;property id=&quot;20307&quot; value=&quot;319&quot;/&gt;&lt;/object&gt;&lt;object type=&quot;3&quot; unique_id=&quot;10569&quot;&gt;&lt;property id=&quot;20148&quot; value=&quot;5&quot;/&gt;&lt;property id=&quot;20300&quot; value=&quot;Slide 13 - &amp;quot;La sede di Ingegneria&amp;quot;&quot;/&gt;&lt;property id=&quot;20307&quot; value=&quot;320&quot;/&gt;&lt;/object&gt;&lt;object type=&quot;3&quot; unique_id=&quot;10570&quot;&gt;&lt;property id=&quot;20148&quot; value=&quot;5&quot;/&gt;&lt;property id=&quot;20300&quot; value=&quot;Slide 14 - &amp;quot;La sede di Ingegneria&amp;quot;&quot;/&gt;&lt;property id=&quot;20307&quot; value=&quot;321&quot;/&gt;&lt;/object&gt;&lt;object type=&quot;3&quot; unique_id=&quot;10571&quot;&gt;&lt;property id=&quot;20148&quot; value=&quot;5&quot;/&gt;&lt;property id=&quot;20300&quot; value=&quot;Slide 15 - &amp;quot;I percorsi didattici&amp;quot;&quot;/&gt;&lt;property id=&quot;20307&quot; value=&quot;322&quot;/&gt;&lt;/object&gt;&lt;object type=&quot;3&quot; unique_id=&quot;10572&quot;&gt;&lt;property id=&quot;20148&quot; value=&quot;5&quot;/&gt;&lt;property id=&quot;20300&quot; value=&quot;Slide 16 - &amp;quot;L’offerta didattica (Lauree Triennali e a Ciclo Unico)&amp;quot;&quot;/&gt;&lt;property id=&quot;20307&quot; value=&quot;323&quot;/&gt;&lt;/object&gt;&lt;object type=&quot;3&quot; unique_id=&quot;10573&quot;&gt;&lt;property id=&quot;20148&quot; value=&quot;5&quot;/&gt;&lt;property id=&quot;20300&quot; value=&quot;Slide 17 - &amp;quot;L’offerta didattica (Lauree Magistrali)&amp;quot;&quot;/&gt;&lt;property id=&quot;20307&quot; value=&quot;324&quot;/&gt;&lt;/object&gt;&lt;object type=&quot;3&quot; unique_id=&quot;10578&quot;&gt;&lt;property id=&quot;20148&quot; value=&quot;5&quot;/&gt;&lt;property id=&quot;20300&quot; value=&quot;Slide 20 - &amp;quot;Test di ingresso per gli altri corsi di laurea&amp;quot;&quot;/&gt;&lt;property id=&quot;20307&quot; value=&quot;329&quot;/&gt;&lt;/object&gt;&lt;object type=&quot;3&quot; unique_id=&quot;10580&quot;&gt;&lt;property id=&quot;20148&quot; value=&quot;5&quot;/&gt;&lt;property id=&quot;20300&quot; value=&quot;Slide 21 - &amp;quot;Orientamento e Tutoraggio&amp;quot;&quot;/&gt;&lt;property id=&quot;20307&quot; value=&quot;331&quot;/&gt;&lt;/object&gt;&lt;object type=&quot;3&quot; unique_id=&quot;10584&quot;&gt;&lt;property id=&quot;20148&quot; value=&quot;5&quot;/&gt;&lt;property id=&quot;20300&quot; value=&quot;Slide 22 - &amp;quot;Le opinioni degli studenti&amp;quot;&quot;/&gt;&lt;property id=&quot;20307&quot; value=&quot;335&quot;/&gt;&lt;/object&gt;&lt;object type=&quot;3&quot; unique_id=&quot;10585&quot;&gt;&lt;property id=&quot;20148&quot; value=&quot;5&quot;/&gt;&lt;property id=&quot;20300&quot; value=&quot;Slide 23 - &amp;quot;Possibilità occupazionali&amp;quot;&quot;/&gt;&lt;property id=&quot;20307&quot; value=&quot;336&quot;/&gt;&lt;/object&gt;&lt;object type=&quot;3&quot; unique_id=&quot;10783&quot;&gt;&lt;property id=&quot;20148&quot; value=&quot;5&quot;/&gt;&lt;property id=&quot;20300&quot; value=&quot;Slide 6 - &amp;quot;Valutazione della ricerca&amp;quot;&quot;/&gt;&lt;property id=&quot;20307&quot; value=&quot;339&quot;/&gt;&lt;/object&gt;&lt;object type=&quot;3&quot; unique_id=&quot;10784&quot;&gt;&lt;property id=&quot;20148&quot; value=&quot;5&quot;/&gt;&lt;property id=&quot;20300&quot; value=&quot;Slide 8 - &amp;quot;Scegliere un percorso di studio&amp;quot;&quot;/&gt;&lt;property id=&quot;20307&quot; value=&quot;340&quot;/&gt;&lt;/object&gt;&lt;object type=&quot;3&quot; unique_id=&quot;10785&quot;&gt;&lt;property id=&quot;20148&quot; value=&quot;5&quot;/&gt;&lt;property id=&quot;20300&quot; value=&quot;Slide 9 - &amp;quot;Ingegneria&amp;quot;&quot;/&gt;&lt;property id=&quot;20307&quot; value=&quot;341&quot;/&gt;&lt;/object&gt;&lt;object type=&quot;3&quot; unique_id=&quot;10786&quot;&gt;&lt;property id=&quot;20148&quot; value=&quot;5&quot;/&gt;&lt;property id=&quot;20300&quot; value=&quot;Slide 24 - &amp;quot;Riferimenti&amp;quot;&quot;/&gt;&lt;property id=&quot;20307&quot; value=&quot;342&quot;/&gt;&lt;/object&gt;&lt;object type=&quot;3&quot; unique_id=&quot;10831&quot;&gt;&lt;property id=&quot;20148&quot; value=&quot;5&quot;/&gt;&lt;property id=&quot;20300&quot; value=&quot;Slide 19 - &amp;quot;Test di ingresso per Edile – Architettura&amp;quot;&quot;/&gt;&lt;property id=&quot;20307&quot; value=&quot;344&quot;/&gt;&lt;/object&gt;&lt;object type=&quot;3&quot; unique_id=&quot;11004&quot;&gt;&lt;property id=&quot;20148&quot; value=&quot;5&quot;/&gt;&lt;property id=&quot;20300&quot; value=&quot;Slide 18 - &amp;quot;Test di ingresso&amp;quot;&quot;/&gt;&lt;property id=&quot;20307&quot; value=&quot;345&quot;/&gt;&lt;/object&gt;&lt;/object&gt;&lt;/object&gt;&lt;/database&gt;"/>
  <p:tag name="SECTOMILLISECCONVERTED" val="1"/>
</p:tagLst>
</file>

<file path=ppt/theme/theme1.xml><?xml version="1.0" encoding="utf-8"?>
<a:theme xmlns:a="http://schemas.openxmlformats.org/drawingml/2006/main" name="Sfaccettatura">
  <a:themeElements>
    <a:clrScheme name="Colori Tor Vergata">
      <a:dk1>
        <a:srgbClr val="000000"/>
      </a:dk1>
      <a:lt1>
        <a:srgbClr val="FFFFFF"/>
      </a:lt1>
      <a:dk2>
        <a:srgbClr val="000000"/>
      </a:dk2>
      <a:lt2>
        <a:srgbClr val="7F7F7F"/>
      </a:lt2>
      <a:accent1>
        <a:srgbClr val="007D34"/>
      </a:accent1>
      <a:accent2>
        <a:srgbClr val="F98922"/>
      </a:accent2>
      <a:accent3>
        <a:srgbClr val="FFFFFF"/>
      </a:accent3>
      <a:accent4>
        <a:srgbClr val="000000"/>
      </a:accent4>
      <a:accent5>
        <a:srgbClr val="1D8BC2"/>
      </a:accent5>
      <a:accent6>
        <a:srgbClr val="7F7F7F"/>
      </a:accent6>
      <a:hlink>
        <a:srgbClr val="007D34"/>
      </a:hlink>
      <a:folHlink>
        <a:srgbClr val="7F7F7F"/>
      </a:folHlink>
    </a:clrScheme>
    <a:fontScheme name="Caratteri TorVergata">
      <a:majorFont>
        <a:latin typeface="Circe"/>
        <a:ea typeface=""/>
        <a:cs typeface=""/>
      </a:majorFont>
      <a:minorFont>
        <a:latin typeface="Circe"/>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spDef>
      <a:spPr>
        <a:noFill/>
        <a:ln>
          <a:solidFill>
            <a:srgbClr val="898989"/>
          </a:solidFill>
        </a:ln>
      </a:spPr>
      <a:bodyPr rtlCol="0" anchor="ctr"/>
      <a:lstStyle>
        <a:defPPr algn="l">
          <a:defRPr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3CBD8E9BD231E8449C5B02FFFC904B17" ma:contentTypeVersion="17" ma:contentTypeDescription="Creare un nuovo documento." ma:contentTypeScope="" ma:versionID="26d9f487d3adf35548f1d603e8fb4818">
  <xsd:schema xmlns:xsd="http://www.w3.org/2001/XMLSchema" xmlns:xs="http://www.w3.org/2001/XMLSchema" xmlns:p="http://schemas.microsoft.com/office/2006/metadata/properties" xmlns:ns2="fc2c908a-a07d-4cac-8e16-b3afa39179c0" xmlns:ns3="af27f4f9-a966-402c-b167-42797591d91b" targetNamespace="http://schemas.microsoft.com/office/2006/metadata/properties" ma:root="true" ma:fieldsID="c61e30d12394cc81306abb7729ef1bd4" ns2:_="" ns3:_="">
    <xsd:import namespace="fc2c908a-a07d-4cac-8e16-b3afa39179c0"/>
    <xsd:import namespace="af27f4f9-a966-402c-b167-42797591d91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2c908a-a07d-4cac-8e16-b3afa39179c0"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Tag immagine" ma:readOnly="false" ma:fieldId="{5cf76f15-5ced-4ddc-b409-7134ff3c332f}" ma:taxonomyMulti="true" ma:sspId="1013fbc9-b00e-4d37-9f0b-4b76e146b303"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27f4f9-a966-402c-b167-42797591d91b" elementFormDefault="qualified">
    <xsd:import namespace="http://schemas.microsoft.com/office/2006/documentManagement/types"/>
    <xsd:import namespace="http://schemas.microsoft.com/office/infopath/2007/PartnerControls"/>
    <xsd:element name="SharedWithUsers" ma:index="13"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Condiviso con dettagli" ma:internalName="SharedWithDetails" ma:readOnly="true">
      <xsd:simpleType>
        <xsd:restriction base="dms:Note">
          <xsd:maxLength value="255"/>
        </xsd:restriction>
      </xsd:simpleType>
    </xsd:element>
    <xsd:element name="TaxCatchAll" ma:index="23" nillable="true" ma:displayName="Taxonomy Catch All Column" ma:hidden="true" ma:list="{0ce19352-7865-43d1-b986-da73fd9cf04a}" ma:internalName="TaxCatchAll" ma:showField="CatchAllData" ma:web="af27f4f9-a966-402c-b167-42797591d9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2c908a-a07d-4cac-8e16-b3afa39179c0">
      <Terms xmlns="http://schemas.microsoft.com/office/infopath/2007/PartnerControls"/>
    </lcf76f155ced4ddcb4097134ff3c332f>
    <TaxCatchAll xmlns="af27f4f9-a966-402c-b167-42797591d91b" xsi:nil="true"/>
  </documentManagement>
</p:properties>
</file>

<file path=customXml/itemProps1.xml><?xml version="1.0" encoding="utf-8"?>
<ds:datastoreItem xmlns:ds="http://schemas.openxmlformats.org/officeDocument/2006/customXml" ds:itemID="{94DB6E06-4FEE-4D1B-BE36-EDB1131568BF}">
  <ds:schemaRefs>
    <ds:schemaRef ds:uri="http://schemas.microsoft.com/sharepoint/v3/contenttype/forms"/>
  </ds:schemaRefs>
</ds:datastoreItem>
</file>

<file path=customXml/itemProps2.xml><?xml version="1.0" encoding="utf-8"?>
<ds:datastoreItem xmlns:ds="http://schemas.openxmlformats.org/officeDocument/2006/customXml" ds:itemID="{6A6CE3C0-022D-400F-8C28-A459E63F8F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2c908a-a07d-4cac-8e16-b3afa39179c0"/>
    <ds:schemaRef ds:uri="af27f4f9-a966-402c-b167-42797591d9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B4B71D-2B27-406B-A849-6E7D458952C4}">
  <ds:schemaRefs>
    <ds:schemaRef ds:uri="http://schemas.microsoft.com/office/2006/documentManagement/types"/>
    <ds:schemaRef ds:uri="fc2c908a-a07d-4cac-8e16-b3afa39179c0"/>
    <ds:schemaRef ds:uri="af27f4f9-a966-402c-b167-42797591d91b"/>
    <ds:schemaRef ds:uri="http://purl.org/dc/terms/"/>
    <ds:schemaRef ds:uri="http://purl.org/dc/dcmitype/"/>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0</TotalTime>
  <Words>9078</Words>
  <Application>Microsoft Office PowerPoint</Application>
  <PresentationFormat>Widescreen</PresentationFormat>
  <Paragraphs>453</Paragraphs>
  <Slides>41</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SimSun</vt:lpstr>
      <vt:lpstr>Wingdings 3</vt:lpstr>
      <vt:lpstr>Circe</vt:lpstr>
      <vt:lpstr>Sfaccettatura</vt:lpstr>
      <vt:lpstr>Il conferimento di azienda o di ramo di azienda</vt:lpstr>
      <vt:lpstr>Indice</vt:lpstr>
      <vt:lpstr>Inquadramento generale dei conferimenti d'azienda</vt:lpstr>
      <vt:lpstr>Considerazioni preliminari</vt:lpstr>
      <vt:lpstr>Conferimento d’azienda: nozione e disciplina – Oggetto (azienda o ramo). </vt:lpstr>
      <vt:lpstr>Conferimento d’azienda: nozione e disciplina</vt:lpstr>
      <vt:lpstr>Azienda intera e rami d’azienda conferibili</vt:lpstr>
      <vt:lpstr>L'oggetto del conferimento</vt:lpstr>
      <vt:lpstr>Confronto sinottico delle teorie sull’azienda </vt:lpstr>
      <vt:lpstr>Qualificazione di beni isolati come «ramo d'azienda» ex art. 2555 c.c.</vt:lpstr>
      <vt:lpstr>Cassazione civile sez. I, 27/02/2004, n. 3973</vt:lpstr>
      <vt:lpstr>Flotta di aerei – qualificazione del ramo d’azienda</vt:lpstr>
      <vt:lpstr>Testata giornalistica</vt:lpstr>
      <vt:lpstr>Caso farmaceutico (Agenzia Entrate)</vt:lpstr>
      <vt:lpstr>Portafoglio clienti</vt:lpstr>
      <vt:lpstr>Concessioni di servizi pubblici (TPL, rifiuti, acqua, energia)</vt:lpstr>
      <vt:lpstr>II. La disciplina applicabile al conferimento di azienda</vt:lpstr>
      <vt:lpstr>I contratti</vt:lpstr>
      <vt:lpstr>Caso giurisprudenziale Conferimento e crediti inesistenti</vt:lpstr>
      <vt:lpstr>Caso giurisprudenziale 1 Decisione in appello</vt:lpstr>
      <vt:lpstr>Responsabilità per debiti ex art. 2560 c.c.</vt:lpstr>
      <vt:lpstr>Responsabilità per debiti – giurisprudenza recente</vt:lpstr>
      <vt:lpstr>2557 – divieto di concorrenza</vt:lpstr>
      <vt:lpstr>La stima quale elemento di validità dell'atto o della deliberazione e quale documento di individuazione del conferimento. </vt:lpstr>
      <vt:lpstr>La stima anche quale documento integrativo del conferimento</vt:lpstr>
      <vt:lpstr>La valutazione dell'azienda</vt:lpstr>
      <vt:lpstr>Individuazione del valore</vt:lpstr>
      <vt:lpstr>Il conferimento dell’avviamento</vt:lpstr>
      <vt:lpstr>Il conferimento dell’avviamento (segue)</vt:lpstr>
      <vt:lpstr>Validità del  conferimento e la perizia di stima</vt:lpstr>
      <vt:lpstr>Validità del  conferimento e la perizia di stima</vt:lpstr>
      <vt:lpstr>Validità del  conferimento e la perizia di stima</vt:lpstr>
      <vt:lpstr>Validità del  conferimento e la perizia di stima</vt:lpstr>
      <vt:lpstr>   Caso giurisprudenziale  Tribunale Torino 13/06/2023 n. 2503</vt:lpstr>
      <vt:lpstr>   Caso giurisprudenziale Tribunale Torino 13/06/2023 n. 2503</vt:lpstr>
      <vt:lpstr>   Caso giurisprudenziale  Tribunale Torino 13/06/2023 n. 2503</vt:lpstr>
      <vt:lpstr>   Caso giurisprudenziale  Tribunale Torino, - 13/06/2023 n. 2503</vt:lpstr>
      <vt:lpstr>Caso giurisprudenziale  Conferimento di ramo d’azienda “in perdita”</vt:lpstr>
      <vt:lpstr>Caso giurisprudenziale  Decisione e ratio decidendi</vt:lpstr>
      <vt:lpstr>Conclusioni</vt:lpstr>
      <vt:lpstr>PowerPoint Presentation</vt:lpstr>
    </vt:vector>
  </TitlesOfParts>
  <Manager>Max.Schiraldi@uniroma2.eu</Manager>
  <Company>Università degli Studi di Roma Tor Vergata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Università degli Studi di Roma Tor Vergata</dc:title>
  <dc:subject>FORMAT; TEMPLATE; SCHEMA</dc:subject>
  <dc:creator>Max.Schiraldi@uniroma2.eu</dc:creator>
  <cp:keywords>Università degli Studi di Roma Tor Vergata</cp:keywords>
  <dc:description>Università degli Studi di Roma Tor Vergata</dc:description>
  <cp:lastModifiedBy>Giampaolino, Carlo Felice</cp:lastModifiedBy>
  <cp:revision>379</cp:revision>
  <cp:lastPrinted>2026-05-07T14:30:39Z</cp:lastPrinted>
  <dcterms:created xsi:type="dcterms:W3CDTF">2014-06-03T13:46:59Z</dcterms:created>
  <dcterms:modified xsi:type="dcterms:W3CDTF">2026-05-10T10:06:30Z</dcterms:modified>
  <cp:category>FORMAT;TEMPLATE;SCHEMA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0x0101003CBD8E9BD231E8449C5B02FFFC904B17</vt:lpwstr>
  </property>
  <property fmtid="{D5CDD505-2E9C-101B-9397-08002B2CF9AE}" pid="3" name="MediaServiceImageTags">
    <vt:lpwstr/>
  </property>
</Properties>
</file>