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7"/>
  </p:notesMasterIdLst>
  <p:sldIdLst>
    <p:sldId id="311" r:id="rId5"/>
    <p:sldId id="291" r:id="rId6"/>
    <p:sldId id="292" r:id="rId7"/>
    <p:sldId id="290" r:id="rId8"/>
    <p:sldId id="297" r:id="rId9"/>
    <p:sldId id="294" r:id="rId10"/>
    <p:sldId id="293" r:id="rId11"/>
    <p:sldId id="310" r:id="rId12"/>
    <p:sldId id="303" r:id="rId13"/>
    <p:sldId id="304" r:id="rId14"/>
    <p:sldId id="305" r:id="rId15"/>
    <p:sldId id="308" r:id="rId1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5">
          <p15:clr>
            <a:srgbClr val="A4A3A4"/>
          </p15:clr>
        </p15:guide>
        <p15:guide id="2" orient="horz" pos="795">
          <p15:clr>
            <a:srgbClr val="A4A3A4"/>
          </p15:clr>
        </p15:guide>
        <p15:guide id="3" orient="horz" pos="1449">
          <p15:clr>
            <a:srgbClr val="A4A3A4"/>
          </p15:clr>
        </p15:guide>
        <p15:guide id="4" orient="horz" pos="2674">
          <p15:clr>
            <a:srgbClr val="A4A3A4"/>
          </p15:clr>
        </p15:guide>
        <p15:guide id="6" pos="5523">
          <p15:clr>
            <a:srgbClr val="A4A3A4"/>
          </p15:clr>
        </p15:guide>
        <p15:guide id="7" pos="5300">
          <p15:clr>
            <a:srgbClr val="A4A3A4"/>
          </p15:clr>
        </p15:guide>
        <p15:guide id="8" pos="2880">
          <p15:clr>
            <a:srgbClr val="A4A3A4"/>
          </p15:clr>
        </p15:guide>
        <p15:guide id="9" pos="449">
          <p15:clr>
            <a:srgbClr val="A4A3A4"/>
          </p15:clr>
        </p15:guide>
        <p15:guide id="10" orient="horz" pos="4156">
          <p15:clr>
            <a:srgbClr val="A4A3A4"/>
          </p15:clr>
        </p15:guide>
        <p15:guide id="11" orient="horz" pos="223">
          <p15:clr>
            <a:srgbClr val="A4A3A4"/>
          </p15:clr>
        </p15:guide>
        <p15:guide id="12" orient="horz" pos="3742">
          <p15:clr>
            <a:srgbClr val="A4A3A4"/>
          </p15:clr>
        </p15:guide>
        <p15:guide id="13" orient="horz" pos="1706">
          <p15:clr>
            <a:srgbClr val="A4A3A4"/>
          </p15:clr>
        </p15:guide>
        <p15:guide id="14" orient="horz" pos="885">
          <p15:clr>
            <a:srgbClr val="A4A3A4"/>
          </p15:clr>
        </p15:guide>
        <p15:guide id="16" orient="horz" pos="1155">
          <p15:clr>
            <a:srgbClr val="A4A3A4"/>
          </p15:clr>
        </p15:guide>
        <p15:guide id="17" pos="5527">
          <p15:clr>
            <a:srgbClr val="A4A3A4"/>
          </p15:clr>
        </p15:guide>
        <p15:guide id="18" pos="446">
          <p15:clr>
            <a:srgbClr val="A4A3A4"/>
          </p15:clr>
        </p15:guide>
        <p15:guide id="19" pos="2685">
          <p15:clr>
            <a:srgbClr val="A4A3A4"/>
          </p15:clr>
        </p15:guide>
        <p15:guide id="20" pos="3083">
          <p15:clr>
            <a:srgbClr val="A4A3A4"/>
          </p15:clr>
        </p15:guide>
        <p15:guide id="21" pos="228">
          <p15:clr>
            <a:srgbClr val="A4A3A4"/>
          </p15:clr>
        </p15:guide>
        <p15:guide id="22" pos="2879">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F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7" autoAdjust="0"/>
    <p:restoredTop sz="95380" autoAdjust="0"/>
  </p:normalViewPr>
  <p:slideViewPr>
    <p:cSldViewPr snapToGrid="0" snapToObjects="1">
      <p:cViewPr varScale="1">
        <p:scale>
          <a:sx n="108" d="100"/>
          <a:sy n="108" d="100"/>
        </p:scale>
        <p:origin x="1878" y="102"/>
      </p:cViewPr>
      <p:guideLst>
        <p:guide orient="horz" pos="3085"/>
        <p:guide orient="horz" pos="795"/>
        <p:guide orient="horz" pos="1449"/>
        <p:guide orient="horz" pos="2674"/>
        <p:guide pos="5523"/>
        <p:guide pos="5300"/>
        <p:guide pos="2880"/>
        <p:guide pos="449"/>
        <p:guide orient="horz" pos="4156"/>
        <p:guide orient="horz" pos="223"/>
        <p:guide orient="horz" pos="3742"/>
        <p:guide orient="horz" pos="1706"/>
        <p:guide orient="horz" pos="885"/>
        <p:guide orient="horz" pos="1155"/>
        <p:guide pos="5527"/>
        <p:guide pos="446"/>
        <p:guide pos="2685"/>
        <p:guide pos="3083"/>
        <p:guide pos="228"/>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122" d="100"/>
          <a:sy n="122" d="100"/>
        </p:scale>
        <p:origin x="4914" y="90"/>
      </p:cViewPr>
      <p:guideLst>
        <p:guide orient="horz" pos="2880"/>
        <p:guide pos="2160"/>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62581E2B-E535-B045-B43C-3312BDDB5282}" type="datetimeFigureOut">
              <a:rPr lang="it-IT" smtClean="0"/>
              <a:t>28/04/2026</a:t>
            </a:fld>
            <a:endParaRPr lang="it-IT"/>
          </a:p>
        </p:txBody>
      </p:sp>
      <p:sp>
        <p:nvSpPr>
          <p:cNvPr id="4" name="Segnaposto immagine diapositiva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74A9245D-5E7F-D44E-82F5-EDC4F432A4B0}" type="slidenum">
              <a:rPr lang="it-IT" smtClean="0"/>
              <a:t>‹N›</a:t>
            </a:fld>
            <a:endParaRPr lang="it-IT"/>
          </a:p>
        </p:txBody>
      </p:sp>
    </p:spTree>
    <p:extLst>
      <p:ext uri="{BB962C8B-B14F-4D97-AF65-F5344CB8AC3E}">
        <p14:creationId xmlns:p14="http://schemas.microsoft.com/office/powerpoint/2010/main" val="277502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masterbrand-white.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Volumes/Macintosh%20HD/Users/Valentina/Documents/%E2%80%A2%20vale_IN%20CORSO%20%E2%80%A2/BOCCONI%20Rebranding%202017/3-PPT/progetto/img/4-3/cover-brandname.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Quote.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file://localhost/Volumes/Macintosh%20HD/Users/Valentina/Documents/%E2%80%A2%20vale_IN%20CORSO%20%E2%80%A2/BOCCONI%20Rebranding%202017/3-PPT/progetto/img/4-3/Cover-masterbrand-white.png" TargetMode="External"/><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file://localhost/Volumes/Macintosh%20HD/Users/Valentina/Documents/%E2%80%A2%20vale_IN%20CORSO%20%E2%80%A2/BOCCONI%20Rebranding%202017/3-PPT/progetto/img/4-3/cover-brandname.png" TargetMode="External"/><Relationship Id="rId5" Type="http://schemas.openxmlformats.org/officeDocument/2006/relationships/image" Target="../media/image2.png"/><Relationship Id="rId4" Type="http://schemas.openxmlformats.org/officeDocument/2006/relationships/image" Target="file://localhost/Volumes/Macintosh%20HD/Users/Valentina/Documents/%E2%80%A2%20vale_IN%20CORSO%20%E2%80%A2/BOCCONI%20PPT%2010aprile/img/sfondo-Bocconi_RGB.jpg"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masterbrand-white.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brandname%20pos.pn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localhost/Volumes/Macintosh%20HD/Users/Valentina/Documents/%E2%80%A2%20vale_IN%20CORSO%20%E2%80%A2/BOCCONI%20Rebranding%202017/3-PPT/progetto/img/4-3/masterbrand.png" TargetMode="Externa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masterbrand.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masterbrand-white.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masterbrand-white.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Cover-masterbrand-white.png" descr="/Volumes/Macintosh HD/Users/Valentina/Documents/• vale_IN CORSO •/BOCCONI Rebranding 2017/3-PPT/progetto/img/4-3/Cover-masterbrand-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70" y="5914073"/>
            <a:ext cx="1703832" cy="941832"/>
          </a:xfrm>
          <a:prstGeom prst="rect">
            <a:avLst/>
          </a:prstGeom>
        </p:spPr>
      </p:pic>
      <p:pic>
        <p:nvPicPr>
          <p:cNvPr id="6" name="cover-brandname.png" descr="/Volumes/Macintosh HD/Users/Valentina/Documents/• vale_IN CORSO •/BOCCONI Rebranding 2017/3-PPT/progetto/img/4-3/cover-brandname.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0"/>
            <a:ext cx="3947160" cy="1389888"/>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sp>
        <p:nvSpPr>
          <p:cNvPr id="5" name="Segnaposto immagine 4"/>
          <p:cNvSpPr>
            <a:spLocks noGrp="1"/>
          </p:cNvSpPr>
          <p:nvPr>
            <p:ph type="pic" sz="quarter" idx="10"/>
          </p:nvPr>
        </p:nvSpPr>
        <p:spPr>
          <a:xfrm>
            <a:off x="0" y="0"/>
            <a:ext cx="9144000" cy="5940425"/>
          </a:xfrm>
          <a:solidFill>
            <a:schemeClr val="bg1">
              <a:lumMod val="85000"/>
            </a:schemeClr>
          </a:solidFill>
        </p:spPr>
        <p:txBody>
          <a:bodyPr/>
          <a:lstStyle/>
          <a:p>
            <a:endParaRPr lang="it-IT" dirty="0"/>
          </a:p>
        </p:txBody>
      </p:sp>
      <p:sp>
        <p:nvSpPr>
          <p:cNvPr id="2" name="Title 1"/>
          <p:cNvSpPr>
            <a:spLocks noGrp="1"/>
          </p:cNvSpPr>
          <p:nvPr>
            <p:ph type="title"/>
          </p:nvPr>
        </p:nvSpPr>
        <p:spPr>
          <a:xfrm>
            <a:off x="996423" y="3042346"/>
            <a:ext cx="7772400" cy="353943"/>
          </a:xfrm>
        </p:spPr>
        <p:txBody>
          <a:bodyPr anchor="t"/>
          <a:lstStyle>
            <a:lvl1pPr algn="r">
              <a:defRPr sz="2300" b="1" cap="all" spc="100">
                <a:solidFill>
                  <a:srgbClr val="0046AD"/>
                </a:solidFill>
              </a:defRPr>
            </a:lvl1pPr>
          </a:lstStyle>
          <a:p>
            <a:r>
              <a:rPr lang="en-US" dirty="0"/>
              <a:t>Click to edit Master title style</a:t>
            </a:r>
          </a:p>
        </p:txBody>
      </p:sp>
      <p:sp>
        <p:nvSpPr>
          <p:cNvPr id="3" name="Text Placeholder 2"/>
          <p:cNvSpPr>
            <a:spLocks noGrp="1"/>
          </p:cNvSpPr>
          <p:nvPr>
            <p:ph type="body" idx="1" hasCustomPrompt="1"/>
          </p:nvPr>
        </p:nvSpPr>
        <p:spPr>
          <a:xfrm>
            <a:off x="995363" y="1791900"/>
            <a:ext cx="7772400" cy="1231106"/>
          </a:xfrm>
        </p:spPr>
        <p:txBody>
          <a:bodyPr lIns="0" tIns="0" rIns="0" bIns="0" anchor="b" anchorCtr="0">
            <a:spAutoFit/>
          </a:bodyPr>
          <a:lstStyle>
            <a:lvl1pPr marL="0" indent="0" algn="r">
              <a:buNone/>
              <a:defRPr sz="8000">
                <a:solidFill>
                  <a:srgbClr val="0046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7"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Tree>
    <p:extLst>
      <p:ext uri="{BB962C8B-B14F-4D97-AF65-F5344CB8AC3E}">
        <p14:creationId xmlns:p14="http://schemas.microsoft.com/office/powerpoint/2010/main" val="339876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ttangolo 3"/>
          <p:cNvSpPr/>
          <p:nvPr userDrawn="1"/>
        </p:nvSpPr>
        <p:spPr>
          <a:xfrm>
            <a:off x="360000" y="360000"/>
            <a:ext cx="8424000" cy="613800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Quote.png" descr="/Volumes/Macintosh HD/Users/Valentina/Documents/• vale_IN CORSO •/BOCCONI Rebranding 2017/3-PPT/progetto/img/4-3/Quote.png"/>
          <p:cNvPicPr>
            <a:picLocks noChangeAspect="1"/>
          </p:cNvPicPr>
          <p:nvPr userDrawn="1"/>
        </p:nvPicPr>
        <p:blipFill>
          <a:blip r:embed="rId2" r:link="rId3">
            <a:alphaModFix amt="49000"/>
            <a:extLst>
              <a:ext uri="{28A0092B-C50C-407E-A947-70E740481C1C}">
                <a14:useLocalDpi xmlns:a14="http://schemas.microsoft.com/office/drawing/2010/main" val="0"/>
              </a:ext>
            </a:extLst>
          </a:blip>
          <a:stretch>
            <a:fillRect/>
          </a:stretch>
        </p:blipFill>
        <p:spPr>
          <a:xfrm>
            <a:off x="-118538" y="-211675"/>
            <a:ext cx="7452000" cy="6154062"/>
          </a:xfrm>
          <a:prstGeom prst="rect">
            <a:avLst/>
          </a:prstGeom>
        </p:spPr>
      </p:pic>
      <p:sp>
        <p:nvSpPr>
          <p:cNvPr id="2" name="Title 1"/>
          <p:cNvSpPr>
            <a:spLocks noGrp="1"/>
          </p:cNvSpPr>
          <p:nvPr>
            <p:ph type="title" hasCustomPrompt="1"/>
          </p:nvPr>
        </p:nvSpPr>
        <p:spPr>
          <a:xfrm>
            <a:off x="860955" y="3364076"/>
            <a:ext cx="5871897" cy="1114791"/>
          </a:xfrm>
        </p:spPr>
        <p:txBody>
          <a:bodyPr anchor="t"/>
          <a:lstStyle>
            <a:lvl1pPr algn="l">
              <a:lnSpc>
                <a:spcPts val="3200"/>
              </a:lnSpc>
              <a:defRPr sz="2800" b="0" cap="none" spc="0">
                <a:solidFill>
                  <a:schemeClr val="bg1"/>
                </a:solidFill>
                <a:latin typeface="Roboto Slab Light"/>
                <a:cs typeface="Roboto Slab Light"/>
              </a:defRPr>
            </a:lvl1pPr>
          </a:lstStyle>
          <a:p>
            <a:r>
              <a:rPr lang="en-US" dirty="0"/>
              <a:t>Click to edit master title style</a:t>
            </a:r>
          </a:p>
        </p:txBody>
      </p:sp>
      <p:sp>
        <p:nvSpPr>
          <p:cNvPr id="3" name="Text Placeholder 2"/>
          <p:cNvSpPr>
            <a:spLocks noGrp="1"/>
          </p:cNvSpPr>
          <p:nvPr>
            <p:ph type="body" idx="1" hasCustomPrompt="1"/>
          </p:nvPr>
        </p:nvSpPr>
        <p:spPr>
          <a:xfrm>
            <a:off x="2411148" y="4656667"/>
            <a:ext cx="4321704" cy="246221"/>
          </a:xfrm>
        </p:spPr>
        <p:txBody>
          <a:bodyPr wrap="square" lIns="0" tIns="0" rIns="0" bIns="0" anchor="b" anchorCtr="0">
            <a:spAutoFit/>
          </a:bodyPr>
          <a:lstStyle>
            <a:lvl1pPr marL="0" indent="0" algn="r">
              <a:buNone/>
              <a:defRPr sz="1600" baseline="0">
                <a:solidFill>
                  <a:srgbClr val="FFFFFF"/>
                </a:solidFill>
                <a:latin typeface="Open Sans"/>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 NAME SURNAME</a:t>
            </a:r>
          </a:p>
        </p:txBody>
      </p:sp>
    </p:spTree>
    <p:extLst>
      <p:ext uri="{BB962C8B-B14F-4D97-AF65-F5344CB8AC3E}">
        <p14:creationId xmlns:p14="http://schemas.microsoft.com/office/powerpoint/2010/main" val="135371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711193"/>
            <a:ext cx="3215745" cy="782170"/>
          </a:xfrm>
        </p:spPr>
        <p:txBody>
          <a:bodyPr/>
          <a:lstStyle>
            <a:lvl1pPr>
              <a:defRPr/>
            </a:lvl1pPr>
          </a:lstStyle>
          <a:p>
            <a:r>
              <a:rPr lang="it-IT" dirty="0"/>
              <a:t>Title Slide</a:t>
            </a:r>
          </a:p>
        </p:txBody>
      </p:sp>
      <p:sp>
        <p:nvSpPr>
          <p:cNvPr id="3" name="Segnaposto testo 2"/>
          <p:cNvSpPr>
            <a:spLocks noGrp="1"/>
          </p:cNvSpPr>
          <p:nvPr>
            <p:ph type="body" idx="1" hasCustomPrompt="1"/>
          </p:nvPr>
        </p:nvSpPr>
        <p:spPr>
          <a:xfrm>
            <a:off x="712788" y="494088"/>
            <a:ext cx="3488971" cy="217105"/>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EYELET </a:t>
            </a:r>
          </a:p>
        </p:txBody>
      </p:sp>
      <p:sp>
        <p:nvSpPr>
          <p:cNvPr id="4" name="Segnaposto contenuto 3"/>
          <p:cNvSpPr>
            <a:spLocks noGrp="1"/>
          </p:cNvSpPr>
          <p:nvPr>
            <p:ph sz="half" idx="2" hasCustomPrompt="1"/>
          </p:nvPr>
        </p:nvSpPr>
        <p:spPr>
          <a:xfrm>
            <a:off x="712788" y="1839913"/>
            <a:ext cx="3601764" cy="430887"/>
          </a:xfrm>
        </p:spPr>
        <p:txBody>
          <a:bodyPr/>
          <a:lstStyle>
            <a:lvl1pPr marL="0" indent="0">
              <a:buNone/>
              <a:defRPr sz="1400">
                <a:latin typeface="Open Sans"/>
                <a:cs typeface="Open Sans"/>
              </a:defRPr>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err="1"/>
              <a:t>Summary</a:t>
            </a:r>
            <a:r>
              <a:rPr lang="it-IT" dirty="0"/>
              <a:t> - Fare clic per modificare gli stili del testo dello schema</a:t>
            </a:r>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8" name="Segnaposto immagine 7"/>
          <p:cNvSpPr>
            <a:spLocks noGrp="1"/>
          </p:cNvSpPr>
          <p:nvPr userDrawn="1">
            <p:ph type="pic" sz="quarter" idx="11"/>
          </p:nvPr>
        </p:nvSpPr>
        <p:spPr>
          <a:xfrm>
            <a:off x="4571999" y="277000"/>
            <a:ext cx="4202113" cy="6320649"/>
          </a:xfrm>
          <a:solidFill>
            <a:schemeClr val="bg1">
              <a:lumMod val="85000"/>
            </a:schemeClr>
          </a:solidFill>
          <a:ln>
            <a:noFill/>
          </a:ln>
        </p:spPr>
        <p:txBody>
          <a:bodyPr/>
          <a:lstStyle/>
          <a:p>
            <a:endParaRPr lang="it-IT"/>
          </a:p>
        </p:txBody>
      </p:sp>
    </p:spTree>
    <p:extLst>
      <p:ext uri="{BB962C8B-B14F-4D97-AF65-F5344CB8AC3E}">
        <p14:creationId xmlns:p14="http://schemas.microsoft.com/office/powerpoint/2010/main" val="19399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789" y="1839913"/>
            <a:ext cx="3645631" cy="1169551"/>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6080"/>
            <a:ext cx="3765550" cy="1169551"/>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ttangolo 13"/>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5" name="Rettangolo 14"/>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pic>
        <p:nvPicPr>
          <p:cNvPr id="17"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22"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23" name="Titolo 22"/>
          <p:cNvSpPr>
            <a:spLocks noGrp="1"/>
          </p:cNvSpPr>
          <p:nvPr userDrawn="1">
            <p:ph type="title"/>
          </p:nvPr>
        </p:nvSpPr>
        <p:spPr>
          <a:xfrm>
            <a:off x="712788" y="952790"/>
            <a:ext cx="8229600" cy="538609"/>
          </a:xfrm>
        </p:spPr>
        <p:txBody>
          <a:bodyPr/>
          <a:lstStyle/>
          <a:p>
            <a:r>
              <a:rPr lang="it-IT" dirty="0"/>
              <a:t>Fare clic per modificare stile</a:t>
            </a:r>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89" y="3236913"/>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Rettangolo 13"/>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5" name="Rettangolo 14"/>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pic>
        <p:nvPicPr>
          <p:cNvPr id="17"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22"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23" name="Titolo 22"/>
          <p:cNvSpPr>
            <a:spLocks noGrp="1"/>
          </p:cNvSpPr>
          <p:nvPr userDrawn="1">
            <p:ph type="title" hasCustomPrompt="1"/>
          </p:nvPr>
        </p:nvSpPr>
        <p:spPr>
          <a:xfrm>
            <a:off x="712788" y="952790"/>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0" y="1867371"/>
            <a:ext cx="7351183"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3" y="3236913"/>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8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a:lvl1pPr>
          </a:lstStyle>
          <a:p>
            <a:r>
              <a:rPr lang="it-IT" dirty="0"/>
              <a:t>Title Slide Layout 2 </a:t>
            </a:r>
            <a:r>
              <a:rPr lang="it-IT" dirty="0" err="1"/>
              <a:t>columns</a:t>
            </a:r>
            <a:endParaRPr lang="it-IT" dirty="0"/>
          </a:p>
        </p:txBody>
      </p:sp>
      <p:sp>
        <p:nvSpPr>
          <p:cNvPr id="3" name="Segnaposto testo 2"/>
          <p:cNvSpPr>
            <a:spLocks noGrp="1"/>
          </p:cNvSpPr>
          <p:nvPr>
            <p:ph type="body" idx="1" hasCustomPrompt="1"/>
          </p:nvPr>
        </p:nvSpPr>
        <p:spPr>
          <a:xfrm>
            <a:off x="712788" y="2716338"/>
            <a:ext cx="3488971"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p:txBody>
      </p:sp>
      <p:sp>
        <p:nvSpPr>
          <p:cNvPr id="4" name="Segnaposto contenuto 3"/>
          <p:cNvSpPr>
            <a:spLocks noGrp="1"/>
          </p:cNvSpPr>
          <p:nvPr>
            <p:ph sz="half" idx="2"/>
          </p:nvPr>
        </p:nvSpPr>
        <p:spPr>
          <a:xfrm>
            <a:off x="712788" y="3424827"/>
            <a:ext cx="3488971" cy="1317284"/>
          </a:xfr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hasCustomPrompt="1"/>
          </p:nvPr>
        </p:nvSpPr>
        <p:spPr>
          <a:xfrm>
            <a:off x="4900613" y="2716337"/>
            <a:ext cx="3513137"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p:txBody>
      </p:sp>
      <p:sp>
        <p:nvSpPr>
          <p:cNvPr id="6" name="Segnaposto contenuto 5"/>
          <p:cNvSpPr>
            <a:spLocks noGrp="1"/>
          </p:cNvSpPr>
          <p:nvPr>
            <p:ph sz="quarter" idx="4"/>
          </p:nvPr>
        </p:nvSpPr>
        <p:spPr>
          <a:xfrm>
            <a:off x="4894263" y="3424825"/>
            <a:ext cx="3453870" cy="1317285"/>
          </a:xfr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17"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Tree>
    <p:extLst>
      <p:ext uri="{BB962C8B-B14F-4D97-AF65-F5344CB8AC3E}">
        <p14:creationId xmlns:p14="http://schemas.microsoft.com/office/powerpoint/2010/main" val="33873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a:lvl1pPr>
          </a:lstStyle>
          <a:p>
            <a:r>
              <a:rPr lang="it-IT" dirty="0"/>
              <a:t>Layout 3 </a:t>
            </a:r>
            <a:r>
              <a:rPr lang="it-IT" dirty="0" err="1"/>
              <a:t>columns</a:t>
            </a:r>
            <a:endParaRPr lang="it-IT" dirty="0"/>
          </a:p>
        </p:txBody>
      </p:sp>
      <p:sp>
        <p:nvSpPr>
          <p:cNvPr id="3" name="Segnaposto testo 2"/>
          <p:cNvSpPr>
            <a:spLocks noGrp="1"/>
          </p:cNvSpPr>
          <p:nvPr>
            <p:ph type="body" idx="1" hasCustomPrompt="1"/>
          </p:nvPr>
        </p:nvSpPr>
        <p:spPr>
          <a:xfrm>
            <a:off x="712788" y="2725633"/>
            <a:ext cx="2250545" cy="473976"/>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4" name="Segnaposto contenuto 3"/>
          <p:cNvSpPr>
            <a:spLocks noGrp="1"/>
          </p:cNvSpPr>
          <p:nvPr>
            <p:ph sz="half" idx="2"/>
          </p:nvPr>
        </p:nvSpPr>
        <p:spPr>
          <a:xfrm>
            <a:off x="712788"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5" name="Segnaposto testo 4"/>
          <p:cNvSpPr>
            <a:spLocks noGrp="1"/>
          </p:cNvSpPr>
          <p:nvPr>
            <p:ph type="body" sz="quarter" idx="3" hasCustomPrompt="1"/>
          </p:nvPr>
        </p:nvSpPr>
        <p:spPr>
          <a:xfrm>
            <a:off x="3291946" y="2725632"/>
            <a:ext cx="2236787" cy="473976"/>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a:p>
            <a:pPr lvl="0"/>
            <a:r>
              <a:rPr lang="it-IT" dirty="0" err="1"/>
              <a:t>Lorem</a:t>
            </a:r>
            <a:r>
              <a:rPr lang="it-IT" dirty="0"/>
              <a:t> </a:t>
            </a:r>
            <a:r>
              <a:rPr lang="it-IT" dirty="0" err="1"/>
              <a:t>Ipsum</a:t>
            </a:r>
            <a:endParaRPr lang="it-IT" dirty="0"/>
          </a:p>
        </p:txBody>
      </p:sp>
      <p:sp>
        <p:nvSpPr>
          <p:cNvPr id="6" name="Segnaposto contenuto 5"/>
          <p:cNvSpPr>
            <a:spLocks noGrp="1"/>
          </p:cNvSpPr>
          <p:nvPr>
            <p:ph sz="quarter" idx="4"/>
          </p:nvPr>
        </p:nvSpPr>
        <p:spPr>
          <a:xfrm>
            <a:off x="3291946" y="3467980"/>
            <a:ext cx="2236787"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17" name="Segnaposto testo 2"/>
          <p:cNvSpPr>
            <a:spLocks noGrp="1"/>
          </p:cNvSpPr>
          <p:nvPr userDrawn="1">
            <p:ph type="body" idx="11" hasCustomPrompt="1"/>
          </p:nvPr>
        </p:nvSpPr>
        <p:spPr>
          <a:xfrm>
            <a:off x="5860521" y="2725633"/>
            <a:ext cx="2250545" cy="473976"/>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3</a:t>
            </a:r>
          </a:p>
          <a:p>
            <a:pPr lvl="0"/>
            <a:r>
              <a:rPr lang="it-IT" dirty="0" err="1"/>
              <a:t>Lorem</a:t>
            </a:r>
            <a:r>
              <a:rPr lang="it-IT" dirty="0"/>
              <a:t> </a:t>
            </a:r>
            <a:r>
              <a:rPr lang="it-IT" dirty="0" err="1"/>
              <a:t>Ipsum</a:t>
            </a:r>
            <a:endParaRPr lang="it-IT" dirty="0"/>
          </a:p>
        </p:txBody>
      </p:sp>
      <p:sp>
        <p:nvSpPr>
          <p:cNvPr id="18" name="Segnaposto contenuto 5"/>
          <p:cNvSpPr>
            <a:spLocks noGrp="1"/>
          </p:cNvSpPr>
          <p:nvPr userDrawn="1">
            <p:ph sz="quarter" idx="12"/>
          </p:nvPr>
        </p:nvSpPr>
        <p:spPr>
          <a:xfrm>
            <a:off x="5860521"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Tree>
    <p:extLst>
      <p:ext uri="{BB962C8B-B14F-4D97-AF65-F5344CB8AC3E}">
        <p14:creationId xmlns:p14="http://schemas.microsoft.com/office/powerpoint/2010/main" val="15653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59" y="3759201"/>
            <a:ext cx="1267091" cy="1092200"/>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59" y="4966580"/>
            <a:ext cx="1267091" cy="973845"/>
          </a:xfrm>
        </p:spPr>
        <p:txBody>
          <a:bodyPr/>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717550" y="2711451"/>
            <a:ext cx="6089650" cy="3228974"/>
          </a:xfrm>
          <a:solidFill>
            <a:srgbClr val="D9D9D9"/>
          </a:solidFill>
        </p:spPr>
        <p:txBody>
          <a:bodyPr/>
          <a:lstStyle/>
          <a:p>
            <a:endParaRPr lang="it-IT"/>
          </a:p>
        </p:txBody>
      </p:sp>
    </p:spTree>
    <p:extLst>
      <p:ext uri="{BB962C8B-B14F-4D97-AF65-F5344CB8AC3E}">
        <p14:creationId xmlns:p14="http://schemas.microsoft.com/office/powerpoint/2010/main" val="3334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image 2</a:t>
            </a:r>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3293532" y="2711451"/>
            <a:ext cx="5120217" cy="3228974"/>
          </a:xfrm>
          <a:solidFill>
            <a:srgbClr val="D9D9D9"/>
          </a:solidFill>
        </p:spPr>
        <p:txBody>
          <a:bodyPr/>
          <a:lstStyle/>
          <a:p>
            <a:endParaRPr lang="it-IT"/>
          </a:p>
        </p:txBody>
      </p:sp>
      <p:sp>
        <p:nvSpPr>
          <p:cNvPr id="17" name="Segnaposto testo 2"/>
          <p:cNvSpPr>
            <a:spLocks noGrp="1"/>
          </p:cNvSpPr>
          <p:nvPr userDrawn="1">
            <p:ph type="body" idx="1" hasCustomPrompt="1"/>
          </p:nvPr>
        </p:nvSpPr>
        <p:spPr>
          <a:xfrm>
            <a:off x="712788" y="2725633"/>
            <a:ext cx="2250545" cy="473976"/>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712788"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17025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Chart</a:t>
            </a:r>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3" y="4503632"/>
            <a:ext cx="1615017" cy="601767"/>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3" y="5386427"/>
            <a:ext cx="1615017" cy="553998"/>
          </a:xfrm>
        </p:spPr>
        <p:txBody>
          <a:bodyPr/>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17550" y="2678113"/>
            <a:ext cx="5734050" cy="3262312"/>
          </a:xfrm>
          <a:solidFill>
            <a:srgbClr val="D9D9D9"/>
          </a:solidFill>
        </p:spPr>
        <p:txBody>
          <a:bodyPr/>
          <a:lstStyle/>
          <a:p>
            <a:endParaRPr lang="it-IT"/>
          </a:p>
        </p:txBody>
      </p:sp>
    </p:spTree>
    <p:extLst>
      <p:ext uri="{BB962C8B-B14F-4D97-AF65-F5344CB8AC3E}">
        <p14:creationId xmlns:p14="http://schemas.microsoft.com/office/powerpoint/2010/main" val="8513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sfondo-Bocconi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 y="-1162"/>
            <a:ext cx="9144000" cy="6859162"/>
          </a:xfrm>
          <a:prstGeom prst="rect">
            <a:avLst/>
          </a:prstGeom>
          <a:solidFill>
            <a:schemeClr val="tx2">
              <a:alpha val="72000"/>
            </a:schemeClr>
          </a:solidFill>
        </p:spPr>
      </p:pic>
      <p:pic>
        <p:nvPicPr>
          <p:cNvPr id="15" name="sfondo-Bocconi_RGB.jpg" descr="/Volumes/Macintosh HD/Users/Valentina/Documents/• vale_IN CORSO •/BOCCONI PPT 10aprile/img/sfondo-Bocconi_RGB.jpg"/>
          <p:cNvPicPr>
            <a:picLocks noChangeAspect="1"/>
          </p:cNvPicPr>
          <p:nvPr userDrawn="1"/>
        </p:nvPicPr>
        <p:blipFill>
          <a:blip r:embed="rId3" r:link="rId4">
            <a:alphaModFix amt="78000"/>
            <a:extLst>
              <a:ext uri="{28A0092B-C50C-407E-A947-70E740481C1C}">
                <a14:useLocalDpi xmlns:a14="http://schemas.microsoft.com/office/drawing/2010/main" val="0"/>
              </a:ext>
            </a:extLst>
          </a:blip>
          <a:stretch>
            <a:fillRect/>
          </a:stretch>
        </p:blipFill>
        <p:spPr>
          <a:xfrm>
            <a:off x="1588" y="0"/>
            <a:ext cx="9144000" cy="6858000"/>
          </a:xfrm>
          <a:prstGeom prst="rect">
            <a:avLst/>
          </a:prstGeom>
        </p:spPr>
      </p:pic>
      <p:pic>
        <p:nvPicPr>
          <p:cNvPr id="16" name="cover-brandname.png" descr="/Volumes/Macintosh HD/Users/Valentina/Documents/• vale_IN CORSO •/BOCCONI Rebranding 2017/3-PPT/progetto/img/4-3/cover-brandname.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70" y="2095"/>
            <a:ext cx="3947160" cy="1389888"/>
          </a:xfrm>
          <a:prstGeom prst="rect">
            <a:avLst/>
          </a:prstGeom>
        </p:spPr>
      </p:pic>
      <p:pic>
        <p:nvPicPr>
          <p:cNvPr id="17" name="Cover-masterbrand-white.png" descr="/Volumes/Macintosh HD/Users/Valentina/Documents/• vale_IN CORSO •/BOCCONI Rebranding 2017/3-PPT/progetto/img/4-3/Cover-masterbrand-white.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0" y="5916168"/>
            <a:ext cx="1703832" cy="941832"/>
          </a:xfrm>
          <a:prstGeom prst="rect">
            <a:avLst/>
          </a:prstGeom>
        </p:spPr>
      </p:pic>
      <p:sp>
        <p:nvSpPr>
          <p:cNvPr id="20"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2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970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a:t>
            </a:r>
            <a:r>
              <a:rPr lang="it-IT" dirty="0" err="1"/>
              <a:t>Table</a:t>
            </a:r>
            <a:endParaRPr lang="it-IT" dirty="0"/>
          </a:p>
        </p:txBody>
      </p:sp>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5" name="Segnaposto tabella 4"/>
          <p:cNvSpPr>
            <a:spLocks noGrp="1"/>
          </p:cNvSpPr>
          <p:nvPr userDrawn="1">
            <p:ph type="tbl" sz="quarter" idx="14"/>
          </p:nvPr>
        </p:nvSpPr>
        <p:spPr>
          <a:xfrm>
            <a:off x="712788" y="1854199"/>
            <a:ext cx="7700962" cy="4086225"/>
          </a:xfrm>
          <a:solidFill>
            <a:srgbClr val="D9D9D9"/>
          </a:solidFill>
        </p:spPr>
        <p:txBody>
          <a:bodyPr/>
          <a:lstStyle/>
          <a:p>
            <a:endParaRPr lang="it-IT"/>
          </a:p>
        </p:txBody>
      </p:sp>
    </p:spTree>
    <p:extLst>
      <p:ext uri="{BB962C8B-B14F-4D97-AF65-F5344CB8AC3E}">
        <p14:creationId xmlns:p14="http://schemas.microsoft.com/office/powerpoint/2010/main" val="222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olo 1"/>
          <p:cNvSpPr>
            <a:spLocks noGrp="1"/>
          </p:cNvSpPr>
          <p:nvPr>
            <p:ph type="title"/>
          </p:nvPr>
        </p:nvSpPr>
        <p:spPr>
          <a:xfrm>
            <a:off x="712788" y="954000"/>
            <a:ext cx="8229600" cy="538609"/>
          </a:xfrm>
        </p:spPr>
        <p:txBody>
          <a:bodyPr/>
          <a:lstStyle/>
          <a:p>
            <a:r>
              <a:rPr lang="it-IT" dirty="0"/>
              <a:t>Fare clic per modificare stile</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Tree>
    <p:extLst>
      <p:ext uri="{BB962C8B-B14F-4D97-AF65-F5344CB8AC3E}">
        <p14:creationId xmlns:p14="http://schemas.microsoft.com/office/powerpoint/2010/main" val="5574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10"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Tree>
    <p:extLst>
      <p:ext uri="{BB962C8B-B14F-4D97-AF65-F5344CB8AC3E}">
        <p14:creationId xmlns:p14="http://schemas.microsoft.com/office/powerpoint/2010/main" val="3579014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3042346"/>
            <a:ext cx="7772400" cy="353943"/>
          </a:xfrm>
        </p:spPr>
        <p:txBody>
          <a:bodyPr anchor="t"/>
          <a:lstStyle>
            <a:lvl1pPr algn="r">
              <a:defRPr sz="2300" b="1" cap="all" spc="100">
                <a:solidFill>
                  <a:srgbClr val="FFFFFF"/>
                </a:solidFill>
              </a:defRPr>
            </a:lvl1pPr>
          </a:lstStyle>
          <a:p>
            <a:r>
              <a:rPr lang="en-US" dirty="0"/>
              <a:t>THANKS.</a:t>
            </a:r>
          </a:p>
        </p:txBody>
      </p:sp>
      <p:sp>
        <p:nvSpPr>
          <p:cNvPr id="3" name="Text Placeholder 2"/>
          <p:cNvSpPr>
            <a:spLocks noGrp="1"/>
          </p:cNvSpPr>
          <p:nvPr>
            <p:ph type="body" idx="1" hasCustomPrompt="1"/>
          </p:nvPr>
        </p:nvSpPr>
        <p:spPr>
          <a:xfrm>
            <a:off x="2255927" y="6152601"/>
            <a:ext cx="6511835" cy="446276"/>
          </a:xfrm>
        </p:spPr>
        <p:txBody>
          <a:bodyPr wrap="square" lIns="0" tIns="0" rIns="0" bIns="0" anchor="b" anchorCtr="0">
            <a:spAutoFit/>
          </a:bodyPr>
          <a:lstStyle>
            <a:lvl1pPr marL="0" indent="0" algn="r" rtl="0">
              <a:spcAft>
                <a:spcPts val="600"/>
              </a:spcAft>
              <a:buNone/>
              <a:defRPr lang="it-IT" sz="1200" b="0" i="0" u="none" strike="noStrike" baseline="0" smtClean="0">
                <a:solidFill>
                  <a:schemeClr val="bg1"/>
                </a:solidFill>
                <a:latin typeface="Open Sans Semibold"/>
                <a:cs typeface="Open Sans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Università</a:t>
            </a:r>
            <a:r>
              <a:rPr lang="en-US" dirty="0"/>
              <a:t> </a:t>
            </a:r>
            <a:r>
              <a:rPr lang="en-US" dirty="0" err="1"/>
              <a:t>Commerciale</a:t>
            </a:r>
            <a:r>
              <a:rPr lang="en-US" dirty="0"/>
              <a:t> Luigi </a:t>
            </a:r>
            <a:r>
              <a:rPr lang="en-US" dirty="0" err="1"/>
              <a:t>Bocconi</a:t>
            </a:r>
            <a:endParaRPr lang="en-US" dirty="0"/>
          </a:p>
          <a:p>
            <a:pPr lvl="0"/>
            <a:r>
              <a:rPr lang="en-US" dirty="0"/>
              <a:t>Via </a:t>
            </a:r>
            <a:r>
              <a:rPr lang="en-US" dirty="0" err="1"/>
              <a:t>Sarfatti</a:t>
            </a:r>
            <a:r>
              <a:rPr lang="en-US" dirty="0"/>
              <a:t> 25 | 20136 Milano – Italia | Tel +39 02 5836.1</a:t>
            </a:r>
          </a:p>
        </p:txBody>
      </p:sp>
      <p:pic>
        <p:nvPicPr>
          <p:cNvPr id="5" name="Cover-masterbrand-white.png" descr="/Volumes/Macintosh HD/Users/Valentina/Documents/• vale_IN CORSO •/BOCCONI Rebranding 2017/3-PPT/progetto/img/4-3/Cover-masterbrand-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70" y="5914073"/>
            <a:ext cx="1703832" cy="941832"/>
          </a:xfrm>
          <a:prstGeom prst="rect">
            <a:avLst/>
          </a:prstGeom>
        </p:spPr>
      </p:pic>
    </p:spTree>
    <p:extLst>
      <p:ext uri="{BB962C8B-B14F-4D97-AF65-F5344CB8AC3E}">
        <p14:creationId xmlns:p14="http://schemas.microsoft.com/office/powerpoint/2010/main" val="317832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904488" cy="1472184"/>
          </a:xfrm>
          <a:prstGeom prst="rect">
            <a:avLst/>
          </a:prstGeom>
        </p:spPr>
      </p:pic>
      <p:pic>
        <p:nvPicPr>
          <p:cNvPr id="7" name="masterbrand.png" descr="/Volumes/Macintosh HD/Users/Valentina/Documents/• vale_IN CORSO •/BOCCONI Rebranding 2017/3-PPT/progetto/img/4-3/masterbrand.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Tree>
    <p:extLst>
      <p:ext uri="{BB962C8B-B14F-4D97-AF65-F5344CB8AC3E}">
        <p14:creationId xmlns:p14="http://schemas.microsoft.com/office/powerpoint/2010/main" val="4143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1032946"/>
            <a:ext cx="7584138" cy="463802"/>
          </a:xfrm>
        </p:spPr>
        <p:txBody>
          <a:bodyPr/>
          <a:lstStyle>
            <a:lvl1pPr>
              <a:lnSpc>
                <a:spcPts val="3500"/>
              </a:lnSpc>
              <a:defRPr sz="35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839913"/>
            <a:ext cx="7584138" cy="1086451"/>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pic>
        <p:nvPicPr>
          <p:cNvPr id="4"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75413"/>
            <a:ext cx="7584138" cy="463802"/>
          </a:xfrm>
        </p:spPr>
        <p:txBody>
          <a:bodyPr anchor="t" anchorCtr="0"/>
          <a:lstStyle>
            <a:lvl1pPr>
              <a:lnSpc>
                <a:spcPts val="3500"/>
              </a:lnSpc>
              <a:defRPr sz="35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2424113"/>
            <a:ext cx="7584138" cy="1086451"/>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pic>
        <p:nvPicPr>
          <p:cNvPr id="4"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6" name="Segnaposto testo 5"/>
          <p:cNvSpPr>
            <a:spLocks noGrp="1"/>
          </p:cNvSpPr>
          <p:nvPr>
            <p:ph type="body" sz="quarter" idx="11" hasCustomPrompt="1"/>
          </p:nvPr>
        </p:nvSpPr>
        <p:spPr>
          <a:xfrm>
            <a:off x="708025" y="1093616"/>
            <a:ext cx="7584138" cy="622643"/>
          </a:xfrm>
        </p:spPr>
        <p:txBody>
          <a:bodyPr/>
          <a:lstStyle>
            <a:lvl1pPr marL="0" indent="0">
              <a:buNone/>
              <a:defRPr sz="24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833563"/>
            <a:ext cx="3100388" cy="230832"/>
          </a:xfrm>
        </p:spPr>
        <p:txBody>
          <a:bodyPr/>
          <a:lstStyle>
            <a:lvl1pPr marL="0" indent="0">
              <a:lnSpc>
                <a:spcPct val="100000"/>
              </a:lnSpc>
              <a:buNone/>
              <a:defRPr sz="15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spTree>
    <p:extLst>
      <p:ext uri="{BB962C8B-B14F-4D97-AF65-F5344CB8AC3E}">
        <p14:creationId xmlns:p14="http://schemas.microsoft.com/office/powerpoint/2010/main" val="3582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1032946"/>
            <a:ext cx="7584138" cy="463802"/>
          </a:xfrm>
        </p:spPr>
        <p:txBody>
          <a:bodyPr/>
          <a:lstStyle>
            <a:lvl1pPr>
              <a:lnSpc>
                <a:spcPts val="3500"/>
              </a:lnSpc>
              <a:defRPr sz="3500">
                <a:solidFill>
                  <a:schemeClr val="tx2"/>
                </a:solidFill>
              </a:defRPr>
            </a:lvl1pPr>
          </a:lstStyle>
          <a:p>
            <a:r>
              <a:rPr lang="en-US" dirty="0"/>
              <a:t>Bullet List</a:t>
            </a:r>
          </a:p>
        </p:txBody>
      </p:sp>
      <p:sp>
        <p:nvSpPr>
          <p:cNvPr id="3" name="Content Placeholder 2"/>
          <p:cNvSpPr>
            <a:spLocks noGrp="1"/>
          </p:cNvSpPr>
          <p:nvPr>
            <p:ph idx="1"/>
          </p:nvPr>
        </p:nvSpPr>
        <p:spPr>
          <a:xfrm>
            <a:off x="712788" y="2714096"/>
            <a:ext cx="7584138" cy="1261884"/>
          </a:xfrm>
        </p:spPr>
        <p:txBody>
          <a:bodyPr wrap="square" lIns="0" tIns="0" rIns="0" bIns="0">
            <a:spAutoFit/>
          </a:bodyPr>
          <a:lstStyle>
            <a:lvl1pPr>
              <a:defRPr sz="1400">
                <a:solidFill>
                  <a:srgbClr val="0046AD"/>
                </a:solidFill>
                <a:latin typeface="Roboto Slab Regular"/>
                <a:cs typeface="Roboto Slab Regul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pic>
        <p:nvPicPr>
          <p:cNvPr id="4"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0"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1"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0048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84105"/>
            <a:ext cx="5552545" cy="912643"/>
          </a:xfrm>
        </p:spPr>
        <p:txBody>
          <a:bodyPr/>
          <a:lstStyle>
            <a:lvl1pPr>
              <a:lnSpc>
                <a:spcPts val="3500"/>
              </a:lnSpc>
              <a:defRPr sz="3500">
                <a:solidFill>
                  <a:srgbClr val="0046AD"/>
                </a:solidFill>
              </a:defRPr>
            </a:lvl1pPr>
          </a:lstStyle>
          <a:p>
            <a:r>
              <a:rPr lang="en-US" dirty="0"/>
              <a:t>Index Layout 1</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9" name="Segnaposto testo 18"/>
          <p:cNvSpPr>
            <a:spLocks noGrp="1"/>
          </p:cNvSpPr>
          <p:nvPr userDrawn="1">
            <p:ph type="body" sz="quarter" idx="11" hasCustomPrompt="1"/>
          </p:nvPr>
        </p:nvSpPr>
        <p:spPr>
          <a:xfrm>
            <a:off x="708025" y="1855801"/>
            <a:ext cx="3432175" cy="4020066"/>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2" name="masterbrand.png" descr="/Volumes/Macintosh HD/Users/Valentina/Documents/• vale_IN CORSO •/BOCCONI Rebranding 2017/3-PPT/progetto/img/4-3/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175" y="5989066"/>
            <a:ext cx="1594104" cy="862584"/>
          </a:xfrm>
          <a:prstGeom prst="rect">
            <a:avLst/>
          </a:prstGeom>
        </p:spPr>
      </p:pic>
      <p:sp>
        <p:nvSpPr>
          <p:cNvPr id="14" name="Segnaposto testo 18"/>
          <p:cNvSpPr>
            <a:spLocks noGrp="1"/>
          </p:cNvSpPr>
          <p:nvPr userDrawn="1">
            <p:ph type="body" sz="quarter" idx="12" hasCustomPrompt="1"/>
          </p:nvPr>
        </p:nvSpPr>
        <p:spPr>
          <a:xfrm>
            <a:off x="4897438" y="1855801"/>
            <a:ext cx="3432175" cy="4020066"/>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63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10" name="Rettangolo 9"/>
          <p:cNvSpPr/>
          <p:nvPr userDrawn="1"/>
        </p:nvSpPr>
        <p:spPr>
          <a:xfrm>
            <a:off x="-3175" y="277000"/>
            <a:ext cx="3296708" cy="658100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712788" y="584105"/>
            <a:ext cx="2419879" cy="912643"/>
          </a:xfrm>
        </p:spPr>
        <p:txBody>
          <a:bodyPr/>
          <a:lstStyle>
            <a:lvl1pPr>
              <a:lnSpc>
                <a:spcPts val="3500"/>
              </a:lnSpc>
              <a:defRPr sz="3500">
                <a:solidFill>
                  <a:srgbClr val="FFFFFF"/>
                </a:solidFill>
              </a:defRPr>
            </a:lvl1pPr>
          </a:lstStyle>
          <a:p>
            <a:r>
              <a:rPr lang="en-US" dirty="0"/>
              <a:t>Index Layout 2</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15"/>
          <p:cNvSpPr>
            <a:spLocks noGrp="1"/>
          </p:cNvSpPr>
          <p:nvPr userDrawn="1">
            <p:ph type="body" sz="quarter" idx="10"/>
          </p:nvPr>
        </p:nvSpPr>
        <p:spPr>
          <a:xfrm>
            <a:off x="712788" y="3486090"/>
            <a:ext cx="2487612" cy="1162110"/>
          </a:xfrm>
        </p:spPr>
        <p:txBody>
          <a:bodyPr/>
          <a:lstStyle>
            <a:lvl1pPr marL="0" indent="0">
              <a:buNone/>
              <a:defRPr>
                <a:solidFill>
                  <a:srgbClr val="FFFFFF"/>
                </a:solidFill>
              </a:defRPr>
            </a:lvl1pPr>
          </a:lstStyle>
          <a:p>
            <a:pPr lvl="0"/>
            <a:r>
              <a:rPr lang="it-IT" dirty="0"/>
              <a:t>Fare clic per modificare gli stili del testo dello schema</a:t>
            </a:r>
          </a:p>
        </p:txBody>
      </p:sp>
      <p:pic>
        <p:nvPicPr>
          <p:cNvPr id="17" name="Cover-masterbrand-white.png" descr="/Volumes/Macintosh HD/Users/Valentina/Documents/• vale_IN CORSO •/BOCCONI Rebranding 2017/3-PPT/progetto/img/4-3/Cover-masterbrand-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70" y="5914073"/>
            <a:ext cx="1703832" cy="941832"/>
          </a:xfrm>
          <a:prstGeom prst="rect">
            <a:avLst/>
          </a:prstGeom>
        </p:spPr>
      </p:pic>
      <p:sp>
        <p:nvSpPr>
          <p:cNvPr id="19" name="Segnaposto testo 18"/>
          <p:cNvSpPr>
            <a:spLocks noGrp="1"/>
          </p:cNvSpPr>
          <p:nvPr userDrawn="1">
            <p:ph type="body" sz="quarter" idx="11" hasCustomPrompt="1"/>
          </p:nvPr>
        </p:nvSpPr>
        <p:spPr>
          <a:xfrm>
            <a:off x="3530600" y="1033463"/>
            <a:ext cx="4775200" cy="1231106"/>
          </a:xfrm>
        </p:spPr>
        <p:txBody>
          <a:bodyPr/>
          <a:lstStyle>
            <a:lvl1pPr marL="0" indent="0">
              <a:buNone/>
              <a:defRPr sz="1400" b="1">
                <a:latin typeface="Open Sans"/>
                <a:cs typeface="Open Sans"/>
              </a:defRPr>
            </a:lvl1pPr>
            <a:lvl2pPr marL="180975" indent="-180975">
              <a:buFont typeface="Arial"/>
              <a:buChar char="–"/>
              <a:defRPr sz="1300"/>
            </a:lvl2pPr>
            <a:lvl3pPr marL="541338" indent="-92075">
              <a:buClr>
                <a:schemeClr val="tx2"/>
              </a:buClr>
              <a:buFont typeface="Arial" panose="020B0604020202020204" pitchFamily="34" charset="0"/>
              <a:buChar cha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Segnaposto testo 21"/>
          <p:cNvSpPr>
            <a:spLocks noGrp="1"/>
          </p:cNvSpPr>
          <p:nvPr>
            <p:ph type="body" sz="quarter" idx="12"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7432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Divider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3042346"/>
            <a:ext cx="7772400" cy="353943"/>
          </a:xfrm>
        </p:spPr>
        <p:txBody>
          <a:bodyPr anchor="t"/>
          <a:lstStyle>
            <a:lvl1pPr algn="r">
              <a:defRPr sz="2300" b="1" cap="all" spc="100">
                <a:solidFill>
                  <a:srgbClr val="FFFFFF"/>
                </a:solidFill>
              </a:defRPr>
            </a:lvl1pPr>
          </a:lstStyle>
          <a:p>
            <a:r>
              <a:rPr lang="en-US" dirty="0"/>
              <a:t>Click to edit Master title style-divider</a:t>
            </a:r>
          </a:p>
        </p:txBody>
      </p:sp>
      <p:sp>
        <p:nvSpPr>
          <p:cNvPr id="3" name="Text Placeholder 2"/>
          <p:cNvSpPr>
            <a:spLocks noGrp="1"/>
          </p:cNvSpPr>
          <p:nvPr>
            <p:ph type="body" idx="1" hasCustomPrompt="1"/>
          </p:nvPr>
        </p:nvSpPr>
        <p:spPr>
          <a:xfrm>
            <a:off x="995363" y="1791900"/>
            <a:ext cx="7772400" cy="1231106"/>
          </a:xfrm>
        </p:spPr>
        <p:txBody>
          <a:bodyPr lIns="0" tIns="0" rIns="0" bIns="0" anchor="b" anchorCtr="0">
            <a:spAutoFit/>
          </a:bodyPr>
          <a:lstStyle>
            <a:lvl1pPr marL="0" indent="0" algn="r">
              <a:buNone/>
              <a:defRPr sz="8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5" name="Cover-masterbrand-white.png" descr="/Volumes/Macintosh HD/Users/Valentina/Documents/• vale_IN CORSO •/BOCCONI Rebranding 2017/3-PPT/progetto/img/4-3/Cover-masterbrand-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70" y="5914073"/>
            <a:ext cx="1703832" cy="941832"/>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788" y="954000"/>
            <a:ext cx="8229600" cy="53860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12789" y="1988515"/>
            <a:ext cx="7523547" cy="124649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9" r:id="rId2"/>
    <p:sldLayoutId id="2147493461" r:id="rId3"/>
    <p:sldLayoutId id="2147493457" r:id="rId4"/>
    <p:sldLayoutId id="2147493480" r:id="rId5"/>
    <p:sldLayoutId id="2147493474" r:id="rId6"/>
    <p:sldLayoutId id="2147493470" r:id="rId7"/>
    <p:sldLayoutId id="2147493469" r:id="rId8"/>
    <p:sldLayoutId id="2147493458" r:id="rId9"/>
    <p:sldLayoutId id="2147493460" r:id="rId10"/>
    <p:sldLayoutId id="2147493467" r:id="rId11"/>
    <p:sldLayoutId id="2147493468" r:id="rId12"/>
    <p:sldLayoutId id="2147493459" r:id="rId13"/>
    <p:sldLayoutId id="2147493475" r:id="rId14"/>
    <p:sldLayoutId id="2147493465" r:id="rId15"/>
    <p:sldLayoutId id="2147493471" r:id="rId16"/>
    <p:sldLayoutId id="2147493472" r:id="rId17"/>
    <p:sldLayoutId id="2147493473" r:id="rId18"/>
    <p:sldLayoutId id="2147493476" r:id="rId19"/>
    <p:sldLayoutId id="2147493477" r:id="rId20"/>
    <p:sldLayoutId id="2147493463" r:id="rId21"/>
    <p:sldLayoutId id="2147493464" r:id="rId22"/>
    <p:sldLayoutId id="2147493478" r:id="rId23"/>
  </p:sldLayoutIdLst>
  <p:txStyles>
    <p:titleStyle>
      <a:lvl1pPr algn="l" defTabSz="457200" rtl="0" eaLnBrk="1" latinLnBrk="0" hangingPunct="1">
        <a:spcBef>
          <a:spcPct val="0"/>
        </a:spcBef>
        <a:buNone/>
        <a:defRPr sz="3500" kern="1200">
          <a:solidFill>
            <a:schemeClr val="tx2"/>
          </a:solidFill>
          <a:latin typeface="Open Sans"/>
          <a:ea typeface="+mj-ea"/>
          <a:cs typeface="Open Sans"/>
        </a:defRPr>
      </a:lvl1pPr>
    </p:titleStyle>
    <p:body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a:extLst>
              <a:ext uri="{FF2B5EF4-FFF2-40B4-BE49-F238E27FC236}">
                <a16:creationId xmlns:a16="http://schemas.microsoft.com/office/drawing/2014/main" id="{60996F70-FB1E-38FD-C5B8-161A556E38E8}"/>
              </a:ext>
            </a:extLst>
          </p:cNvPr>
          <p:cNvSpPr txBox="1">
            <a:spLocks/>
          </p:cNvSpPr>
          <p:nvPr/>
        </p:nvSpPr>
        <p:spPr>
          <a:xfrm>
            <a:off x="985520" y="2767649"/>
            <a:ext cx="7772400" cy="738664"/>
          </a:xfrm>
          <a:prstGeom prst="rect">
            <a:avLst/>
          </a:prstGeom>
        </p:spPr>
        <p:txBody>
          <a:bodyPr vert="horz" lIns="0" tIns="0" rIns="0" bIns="0" rtlCol="0" anchor="b" anchorCtr="0">
            <a:spAutoFit/>
          </a:bodyPr>
          <a:lstStyle>
            <a:lvl1pPr algn="l" defTabSz="457200" rtl="0" eaLnBrk="1" latinLnBrk="0" hangingPunct="1">
              <a:lnSpc>
                <a:spcPts val="3500"/>
              </a:lnSpc>
              <a:spcBef>
                <a:spcPct val="0"/>
              </a:spcBef>
              <a:buNone/>
              <a:defRPr sz="3500" kern="1200">
                <a:solidFill>
                  <a:srgbClr val="0046AD"/>
                </a:solidFill>
                <a:latin typeface="Open Sans"/>
                <a:ea typeface="+mj-ea"/>
                <a:cs typeface="Open Sans"/>
              </a:defRPr>
            </a:lvl1pPr>
          </a:lstStyle>
          <a:p>
            <a:pPr algn="ctr">
              <a:lnSpc>
                <a:spcPct val="100000"/>
              </a:lnSpc>
            </a:pPr>
            <a:r>
              <a:rPr lang="it-IT" sz="2400" b="1" dirty="0">
                <a:latin typeface="Arial" panose="020B0604020202020204" pitchFamily="34" charset="0"/>
                <a:cs typeface="Arial" panose="020B0604020202020204" pitchFamily="34" charset="0"/>
              </a:rPr>
              <a:t>Le valutazioni di conferimento a favore di conferitaria già operativa</a:t>
            </a:r>
          </a:p>
        </p:txBody>
      </p:sp>
      <p:sp>
        <p:nvSpPr>
          <p:cNvPr id="6" name="Titolo 5">
            <a:extLst>
              <a:ext uri="{FF2B5EF4-FFF2-40B4-BE49-F238E27FC236}">
                <a16:creationId xmlns:a16="http://schemas.microsoft.com/office/drawing/2014/main" id="{6D9E9492-30CB-2838-D6F2-9D712795F38C}"/>
              </a:ext>
            </a:extLst>
          </p:cNvPr>
          <p:cNvSpPr txBox="1">
            <a:spLocks/>
          </p:cNvSpPr>
          <p:nvPr/>
        </p:nvSpPr>
        <p:spPr>
          <a:xfrm>
            <a:off x="294541" y="475154"/>
            <a:ext cx="4144294" cy="369332"/>
          </a:xfrm>
          <a:prstGeom prst="rect">
            <a:avLst/>
          </a:prstGeom>
        </p:spPr>
        <p:txBody>
          <a:bodyPr vert="horz" wrap="square" lIns="0" tIns="0" rIns="0" bIns="0" rtlCol="0" anchor="b" anchorCtr="0">
            <a:spAutoFit/>
          </a:bodyPr>
          <a:lstStyle>
            <a:lvl1pPr algn="l" defTabSz="457200" rtl="0" eaLnBrk="1" latinLnBrk="0" hangingPunct="1">
              <a:lnSpc>
                <a:spcPts val="3500"/>
              </a:lnSpc>
              <a:spcBef>
                <a:spcPct val="0"/>
              </a:spcBef>
              <a:buNone/>
              <a:defRPr sz="3500" kern="1200">
                <a:solidFill>
                  <a:srgbClr val="0046AD"/>
                </a:solidFill>
                <a:latin typeface="Open Sans"/>
                <a:ea typeface="+mj-ea"/>
                <a:cs typeface="Open Sans"/>
              </a:defRPr>
            </a:lvl1pPr>
          </a:lstStyle>
          <a:p>
            <a:pPr>
              <a:lnSpc>
                <a:spcPct val="100000"/>
              </a:lnSpc>
            </a:pPr>
            <a:r>
              <a:rPr lang="it-IT" sz="2400" b="1" dirty="0">
                <a:latin typeface="Arial" panose="020B0604020202020204" pitchFamily="34" charset="0"/>
                <a:cs typeface="Arial" panose="020B0604020202020204" pitchFamily="34" charset="0"/>
              </a:rPr>
              <a:t>OIV/BOCCONI</a:t>
            </a:r>
          </a:p>
        </p:txBody>
      </p:sp>
      <p:sp>
        <p:nvSpPr>
          <p:cNvPr id="7" name="Sottotitolo 7">
            <a:extLst>
              <a:ext uri="{FF2B5EF4-FFF2-40B4-BE49-F238E27FC236}">
                <a16:creationId xmlns:a16="http://schemas.microsoft.com/office/drawing/2014/main" id="{62454B00-3AC0-0596-4D1B-D4DFF4B9ACF7}"/>
              </a:ext>
            </a:extLst>
          </p:cNvPr>
          <p:cNvSpPr txBox="1">
            <a:spLocks/>
          </p:cNvSpPr>
          <p:nvPr/>
        </p:nvSpPr>
        <p:spPr>
          <a:xfrm>
            <a:off x="2366963" y="6320446"/>
            <a:ext cx="6400800" cy="230832"/>
          </a:xfrm>
          <a:prstGeom prst="rect">
            <a:avLst/>
          </a:prstGeom>
        </p:spPr>
        <p:txBody>
          <a:bodyPr vert="horz" wrap="square" lIns="0" tIns="0" rIns="0" bIns="0" rtlCol="0">
            <a:spAutoFit/>
          </a:bodyPr>
          <a:lst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1780"/>
              </a:lnSpc>
              <a:buNone/>
            </a:pPr>
            <a:r>
              <a:rPr lang="it-IT" sz="1600" b="1" dirty="0">
                <a:solidFill>
                  <a:schemeClr val="tx2"/>
                </a:solidFill>
                <a:latin typeface="Arial" panose="020B0604020202020204" pitchFamily="34" charset="0"/>
                <a:cs typeface="Arial" panose="020B0604020202020204" pitchFamily="34" charset="0"/>
              </a:rPr>
              <a:t>Prof. Gualtiero Brugger</a:t>
            </a:r>
          </a:p>
        </p:txBody>
      </p:sp>
    </p:spTree>
    <p:extLst>
      <p:ext uri="{BB962C8B-B14F-4D97-AF65-F5344CB8AC3E}">
        <p14:creationId xmlns:p14="http://schemas.microsoft.com/office/powerpoint/2010/main" val="288354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943DD9C-12DB-B472-AF90-DF845C7C3FD2}"/>
              </a:ext>
            </a:extLst>
          </p:cNvPr>
          <p:cNvPicPr>
            <a:picLocks noChangeAspect="1"/>
          </p:cNvPicPr>
          <p:nvPr/>
        </p:nvPicPr>
        <p:blipFill>
          <a:blip r:embed="rId2"/>
          <a:stretch>
            <a:fillRect/>
          </a:stretch>
        </p:blipFill>
        <p:spPr>
          <a:xfrm>
            <a:off x="790808" y="1233994"/>
            <a:ext cx="7861200" cy="4397359"/>
          </a:xfrm>
          <a:prstGeom prst="rect">
            <a:avLst/>
          </a:prstGeom>
        </p:spPr>
      </p:pic>
      <p:sp>
        <p:nvSpPr>
          <p:cNvPr id="8" name="Rettangolo 7">
            <a:extLst>
              <a:ext uri="{FF2B5EF4-FFF2-40B4-BE49-F238E27FC236}">
                <a16:creationId xmlns:a16="http://schemas.microsoft.com/office/drawing/2014/main" id="{A1CD34CA-B484-7B8D-16E7-9F7E467E9786}"/>
              </a:ext>
            </a:extLst>
          </p:cNvPr>
          <p:cNvSpPr/>
          <p:nvPr/>
        </p:nvSpPr>
        <p:spPr>
          <a:xfrm>
            <a:off x="118352" y="250787"/>
            <a:ext cx="8892480"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VALUTAZIONE DI UN MARCHIO DI GRANDE PRESTIGIO NEL SETTORE DELLA CONFETTERIA</a:t>
            </a:r>
            <a:endParaRPr lang="it-IT" sz="1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55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15F3A55-9E64-1295-450E-2896C7157F91}"/>
              </a:ext>
            </a:extLst>
          </p:cNvPr>
          <p:cNvSpPr/>
          <p:nvPr/>
        </p:nvSpPr>
        <p:spPr>
          <a:xfrm>
            <a:off x="118352" y="250787"/>
            <a:ext cx="8892480"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APPREZZAMENTO DELLE TESTATE GIORNALISTICHE</a:t>
            </a:r>
            <a:endParaRPr lang="it-IT" sz="1400" b="1" dirty="0">
              <a:solidFill>
                <a:srgbClr val="0070C0"/>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BE5A8C0-91E3-AD20-7E03-BDB39508BD05}"/>
              </a:ext>
            </a:extLst>
          </p:cNvPr>
          <p:cNvSpPr txBox="1"/>
          <p:nvPr/>
        </p:nvSpPr>
        <p:spPr>
          <a:xfrm>
            <a:off x="363984" y="958786"/>
            <a:ext cx="8646848" cy="4832092"/>
          </a:xfrm>
          <a:prstGeom prst="rect">
            <a:avLst/>
          </a:prstGeom>
          <a:noFill/>
        </p:spPr>
        <p:txBody>
          <a:bodyPr wrap="square">
            <a:spAutoFit/>
          </a:bodyPr>
          <a:lstStyle/>
          <a:p>
            <a:pPr algn="just">
              <a:buNone/>
            </a:pPr>
            <a:r>
              <a:rPr lang="it-IT" sz="1400" b="0" cap="small" dirty="0">
                <a:effectLst/>
                <a:latin typeface="Arial" panose="020B0604020202020204" pitchFamily="34" charset="0"/>
                <a:cs typeface="Arial" panose="020B0604020202020204" pitchFamily="34" charset="0"/>
              </a:rPr>
              <a:t>linea di prodotto che riassume in sé i processi tipici di gestione dell'azienda editoriale-giornalistica (interni ed eventualmente anche esterni, come può essere la stampa) e che spesso forma oggetto di un distinto ramo organizzato di attività.</a:t>
            </a:r>
            <a:endParaRPr lang="it-IT" sz="1400" b="1" dirty="0">
              <a:effectLst/>
              <a:latin typeface="Arial" panose="020B0604020202020204" pitchFamily="34" charset="0"/>
              <a:cs typeface="Arial" panose="020B0604020202020204" pitchFamily="34" charset="0"/>
            </a:endParaRP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0" cap="small" dirty="0" err="1">
                <a:effectLst/>
                <a:latin typeface="Arial" panose="020B0604020202020204" pitchFamily="34" charset="0"/>
                <a:cs typeface="Arial" panose="020B0604020202020204" pitchFamily="34" charset="0"/>
              </a:rPr>
              <a:t>e'</a:t>
            </a:r>
            <a:r>
              <a:rPr lang="it-IT" sz="1400" b="0" cap="small" dirty="0">
                <a:effectLst/>
                <a:latin typeface="Arial" panose="020B0604020202020204" pitchFamily="34" charset="0"/>
                <a:cs typeface="Arial" panose="020B0604020202020204" pitchFamily="34" charset="0"/>
              </a:rPr>
              <a:t> all'origine di un margine operativo (al netto dei costi di stampa) e di un </a:t>
            </a:r>
            <a:r>
              <a:rPr lang="it-IT" sz="1400" b="0" cap="small" dirty="0" err="1">
                <a:effectLst/>
                <a:latin typeface="Arial" panose="020B0604020202020204" pitchFamily="34" charset="0"/>
                <a:cs typeface="Arial" panose="020B0604020202020204" pitchFamily="34" charset="0"/>
              </a:rPr>
              <a:t>soprareddito</a:t>
            </a:r>
            <a:r>
              <a:rPr lang="it-IT" sz="1400" b="0" cap="small" dirty="0">
                <a:effectLst/>
                <a:latin typeface="Arial" panose="020B0604020202020204" pitchFamily="34" charset="0"/>
                <a:cs typeface="Arial" panose="020B0604020202020204" pitchFamily="34" charset="0"/>
              </a:rPr>
              <a:t> rispetto al capitale investito specifico (essenzialmente capitale circolante). </a:t>
            </a:r>
            <a:endParaRPr lang="it-IT" sz="1400" b="1" dirty="0">
              <a:effectLst/>
              <a:latin typeface="Arial" panose="020B0604020202020204" pitchFamily="34" charset="0"/>
              <a:cs typeface="Arial" panose="020B0604020202020204" pitchFamily="34" charset="0"/>
            </a:endParaRPr>
          </a:p>
          <a:p>
            <a:pPr algn="just">
              <a:buNone/>
            </a:pPr>
            <a:r>
              <a:rPr lang="it-IT" sz="1400" b="0" cap="small" dirty="0">
                <a:effectLst/>
                <a:latin typeface="Arial" panose="020B0604020202020204" pitchFamily="34" charset="0"/>
                <a:cs typeface="Arial" panose="020B0604020202020204" pitchFamily="34" charset="0"/>
              </a:rPr>
              <a:t> </a:t>
            </a:r>
            <a:endParaRPr lang="it-IT" sz="1400" b="1" dirty="0">
              <a:effectLst/>
              <a:latin typeface="Arial" panose="020B0604020202020204" pitchFamily="34" charset="0"/>
              <a:cs typeface="Arial" panose="020B0604020202020204" pitchFamily="34" charset="0"/>
            </a:endParaRPr>
          </a:p>
          <a:p>
            <a:pPr algn="just">
              <a:buNone/>
            </a:pPr>
            <a:r>
              <a:rPr lang="it-IT" sz="1400" b="0" cap="small" dirty="0">
                <a:effectLst/>
                <a:latin typeface="Arial" panose="020B0604020202020204" pitchFamily="34" charset="0"/>
                <a:cs typeface="Arial" panose="020B0604020202020204" pitchFamily="34" charset="0"/>
              </a:rPr>
              <a:t>Il potere di influenza che esercita (soprattutto nel caso dei quotidiani) giustifica il riconoscimento di un valore anche in presenza di risultati economici insoddisfacenti.</a:t>
            </a:r>
            <a:endParaRPr lang="it-IT" sz="1400" b="1" dirty="0">
              <a:effectLst/>
              <a:latin typeface="Arial" panose="020B0604020202020204" pitchFamily="34" charset="0"/>
              <a:cs typeface="Arial" panose="020B0604020202020204" pitchFamily="34" charset="0"/>
            </a:endParaRP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1" dirty="0">
                <a:effectLst/>
                <a:latin typeface="Arial" panose="020B0604020202020204" pitchFamily="34" charset="0"/>
                <a:cs typeface="Arial" panose="020B0604020202020204" pitchFamily="34" charset="0"/>
              </a:rPr>
              <a:t>FATTORI DI PREGIO</a:t>
            </a: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0" cap="small" dirty="0">
                <a:effectLst/>
                <a:latin typeface="Arial" panose="020B0604020202020204" pitchFamily="34" charset="0"/>
                <a:cs typeface="Arial" panose="020B0604020202020204" pitchFamily="34" charset="0"/>
              </a:rPr>
              <a:t>ricavi di diffusione</a:t>
            </a:r>
            <a:endParaRPr lang="it-IT" sz="1400" b="1" dirty="0">
              <a:effectLst/>
              <a:latin typeface="Arial" panose="020B0604020202020204" pitchFamily="34" charset="0"/>
              <a:cs typeface="Arial" panose="020B0604020202020204" pitchFamily="34" charset="0"/>
            </a:endParaRP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0" cap="small" dirty="0">
                <a:effectLst/>
                <a:latin typeface="Arial" panose="020B0604020202020204" pitchFamily="34" charset="0"/>
                <a:cs typeface="Arial" panose="020B0604020202020204" pitchFamily="34" charset="0"/>
              </a:rPr>
              <a:t>ricavi pubblicitari (pubblicità locale/nazionale)</a:t>
            </a:r>
            <a:endParaRPr lang="it-IT" sz="1400" b="1" dirty="0">
              <a:effectLst/>
              <a:latin typeface="Arial" panose="020B0604020202020204" pitchFamily="34" charset="0"/>
              <a:cs typeface="Arial" panose="020B0604020202020204" pitchFamily="34" charset="0"/>
            </a:endParaRP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0" cap="small" dirty="0">
                <a:effectLst/>
                <a:latin typeface="Arial" panose="020B0604020202020204" pitchFamily="34" charset="0"/>
                <a:cs typeface="Arial" panose="020B0604020202020204" pitchFamily="34" charset="0"/>
              </a:rPr>
              <a:t>grado di influenza</a:t>
            </a:r>
            <a:endParaRPr lang="it-IT" sz="1400" b="1" dirty="0">
              <a:effectLst/>
              <a:latin typeface="Arial" panose="020B0604020202020204" pitchFamily="34" charset="0"/>
              <a:cs typeface="Arial" panose="020B0604020202020204" pitchFamily="34" charset="0"/>
            </a:endParaRPr>
          </a:p>
          <a:p>
            <a:pPr>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0" cap="small" dirty="0">
                <a:effectLst/>
                <a:latin typeface="Arial" panose="020B0604020202020204" pitchFamily="34" charset="0"/>
                <a:cs typeface="Arial" panose="020B0604020202020204" pitchFamily="34" charset="0"/>
              </a:rPr>
              <a:t>risultati economici di testata</a:t>
            </a:r>
            <a:endParaRPr lang="it-IT" sz="1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9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1000"/>
                                        <p:tgtEl>
                                          <p:spTgt spid="8">
                                            <p:txEl>
                                              <p:pRg st="8" end="8"/>
                                            </p:txEl>
                                          </p:spTgt>
                                        </p:tgtEl>
                                      </p:cBhvr>
                                    </p:animEffect>
                                    <p:anim calcmode="lin" valueType="num">
                                      <p:cBhvr>
                                        <p:cTn id="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9" end="9"/>
                                            </p:txEl>
                                          </p:spTgt>
                                        </p:tgtEl>
                                        <p:attrNameLst>
                                          <p:attrName>style.visibility</p:attrName>
                                        </p:attrNameLst>
                                      </p:cBhvr>
                                      <p:to>
                                        <p:strVal val="visible"/>
                                      </p:to>
                                    </p:set>
                                    <p:animEffect transition="in" filter="fade">
                                      <p:cBhvr>
                                        <p:cTn id="12" dur="1000"/>
                                        <p:tgtEl>
                                          <p:spTgt spid="8">
                                            <p:txEl>
                                              <p:pRg st="9" end="9"/>
                                            </p:txEl>
                                          </p:spTgt>
                                        </p:tgtEl>
                                      </p:cBhvr>
                                    </p:animEffect>
                                    <p:anim calcmode="lin" valueType="num">
                                      <p:cBhvr>
                                        <p:cTn id="1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animEffect transition="in" filter="fade">
                                      <p:cBhvr>
                                        <p:cTn id="17" dur="1000"/>
                                        <p:tgtEl>
                                          <p:spTgt spid="8">
                                            <p:txEl>
                                              <p:pRg st="10" end="10"/>
                                            </p:txEl>
                                          </p:spTgt>
                                        </p:tgtEl>
                                      </p:cBhvr>
                                    </p:animEffect>
                                    <p:anim calcmode="lin" valueType="num">
                                      <p:cBhvr>
                                        <p:cTn id="18"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fade">
                                      <p:cBhvr>
                                        <p:cTn id="22" dur="1000"/>
                                        <p:tgtEl>
                                          <p:spTgt spid="8">
                                            <p:txEl>
                                              <p:pRg st="11" end="11"/>
                                            </p:txEl>
                                          </p:spTgt>
                                        </p:tgtEl>
                                      </p:cBhvr>
                                    </p:animEffect>
                                    <p:anim calcmode="lin" valueType="num">
                                      <p:cBhvr>
                                        <p:cTn id="23"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11" end="1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animEffect transition="in" filter="fade">
                                      <p:cBhvr>
                                        <p:cTn id="27" dur="1000"/>
                                        <p:tgtEl>
                                          <p:spTgt spid="8">
                                            <p:txEl>
                                              <p:pRg st="12" end="12"/>
                                            </p:txEl>
                                          </p:spTgt>
                                        </p:tgtEl>
                                      </p:cBhvr>
                                    </p:animEffect>
                                    <p:anim calcmode="lin" valueType="num">
                                      <p:cBhvr>
                                        <p:cTn id="28"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12" end="1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13" end="13"/>
                                            </p:txEl>
                                          </p:spTgt>
                                        </p:tgtEl>
                                        <p:attrNameLst>
                                          <p:attrName>style.visibility</p:attrName>
                                        </p:attrNameLst>
                                      </p:cBhvr>
                                      <p:to>
                                        <p:strVal val="visible"/>
                                      </p:to>
                                    </p:set>
                                    <p:animEffect transition="in" filter="fade">
                                      <p:cBhvr>
                                        <p:cTn id="32" dur="1000"/>
                                        <p:tgtEl>
                                          <p:spTgt spid="8">
                                            <p:txEl>
                                              <p:pRg st="13" end="13"/>
                                            </p:txEl>
                                          </p:spTgt>
                                        </p:tgtEl>
                                      </p:cBhvr>
                                    </p:animEffect>
                                    <p:anim calcmode="lin" valueType="num">
                                      <p:cBhvr>
                                        <p:cTn id="33"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3" end="1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xEl>
                                              <p:pRg st="14" end="14"/>
                                            </p:txEl>
                                          </p:spTgt>
                                        </p:tgtEl>
                                        <p:attrNameLst>
                                          <p:attrName>style.visibility</p:attrName>
                                        </p:attrNameLst>
                                      </p:cBhvr>
                                      <p:to>
                                        <p:strVal val="visible"/>
                                      </p:to>
                                    </p:set>
                                    <p:animEffect transition="in" filter="fade">
                                      <p:cBhvr>
                                        <p:cTn id="37" dur="1000"/>
                                        <p:tgtEl>
                                          <p:spTgt spid="8">
                                            <p:txEl>
                                              <p:pRg st="14" end="14"/>
                                            </p:txEl>
                                          </p:spTgt>
                                        </p:tgtEl>
                                      </p:cBhvr>
                                    </p:animEffect>
                                    <p:anim calcmode="lin" valueType="num">
                                      <p:cBhvr>
                                        <p:cTn id="38"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14" end="1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xEl>
                                              <p:pRg st="15" end="15"/>
                                            </p:txEl>
                                          </p:spTgt>
                                        </p:tgtEl>
                                        <p:attrNameLst>
                                          <p:attrName>style.visibility</p:attrName>
                                        </p:attrNameLst>
                                      </p:cBhvr>
                                      <p:to>
                                        <p:strVal val="visible"/>
                                      </p:to>
                                    </p:set>
                                    <p:animEffect transition="in" filter="fade">
                                      <p:cBhvr>
                                        <p:cTn id="42" dur="1000"/>
                                        <p:tgtEl>
                                          <p:spTgt spid="8">
                                            <p:txEl>
                                              <p:pRg st="15" end="15"/>
                                            </p:txEl>
                                          </p:spTgt>
                                        </p:tgtEl>
                                      </p:cBhvr>
                                    </p:animEffect>
                                    <p:anim calcmode="lin" valueType="num">
                                      <p:cBhvr>
                                        <p:cTn id="43"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5" end="1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16" end="16"/>
                                            </p:txEl>
                                          </p:spTgt>
                                        </p:tgtEl>
                                        <p:attrNameLst>
                                          <p:attrName>style.visibility</p:attrName>
                                        </p:attrNameLst>
                                      </p:cBhvr>
                                      <p:to>
                                        <p:strVal val="visible"/>
                                      </p:to>
                                    </p:set>
                                    <p:animEffect transition="in" filter="fade">
                                      <p:cBhvr>
                                        <p:cTn id="47" dur="1000"/>
                                        <p:tgtEl>
                                          <p:spTgt spid="8">
                                            <p:txEl>
                                              <p:pRg st="16" end="16"/>
                                            </p:txEl>
                                          </p:spTgt>
                                        </p:tgtEl>
                                      </p:cBhvr>
                                    </p:animEffect>
                                    <p:anim calcmode="lin" valueType="num">
                                      <p:cBhvr>
                                        <p:cTn id="48" dur="1000" fill="hold"/>
                                        <p:tgtEl>
                                          <p:spTgt spid="8">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6" end="1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17" end="17"/>
                                            </p:txEl>
                                          </p:spTgt>
                                        </p:tgtEl>
                                        <p:attrNameLst>
                                          <p:attrName>style.visibility</p:attrName>
                                        </p:attrNameLst>
                                      </p:cBhvr>
                                      <p:to>
                                        <p:strVal val="visible"/>
                                      </p:to>
                                    </p:set>
                                    <p:animEffect transition="in" filter="fade">
                                      <p:cBhvr>
                                        <p:cTn id="52" dur="1000"/>
                                        <p:tgtEl>
                                          <p:spTgt spid="8">
                                            <p:txEl>
                                              <p:pRg st="17" end="17"/>
                                            </p:txEl>
                                          </p:spTgt>
                                        </p:tgtEl>
                                      </p:cBhvr>
                                    </p:animEffect>
                                    <p:anim calcmode="lin" valueType="num">
                                      <p:cBhvr>
                                        <p:cTn id="53" dur="1000" fill="hold"/>
                                        <p:tgtEl>
                                          <p:spTgt spid="8">
                                            <p:txEl>
                                              <p:pRg st="17" end="17"/>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8A00E-2A4B-9240-9D1F-5EEAF75579F7}"/>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DF6BF512-BAE7-BE85-5FCC-A6B95F1E0833}"/>
              </a:ext>
            </a:extLst>
          </p:cNvPr>
          <p:cNvSpPr txBox="1"/>
          <p:nvPr/>
        </p:nvSpPr>
        <p:spPr>
          <a:xfrm>
            <a:off x="399495" y="1313895"/>
            <a:ext cx="8540319" cy="2462213"/>
          </a:xfrm>
          <a:prstGeom prst="rect">
            <a:avLst/>
          </a:prstGeom>
          <a:noFill/>
        </p:spPr>
        <p:txBody>
          <a:bodyPr wrap="square">
            <a:spAutoFit/>
          </a:bodyPr>
          <a:lstStyle/>
          <a:p>
            <a:pPr algn="just">
              <a:buNone/>
            </a:pPr>
            <a:r>
              <a:rPr lang="it-IT" sz="1400" b="1" cap="small" dirty="0">
                <a:effectLst/>
                <a:latin typeface="Arial" panose="020B0604020202020204" pitchFamily="34" charset="0"/>
                <a:ea typeface="Times New Roman" panose="02020603050405020304" pitchFamily="18" charset="0"/>
                <a:cs typeface="Arial" panose="020B0604020202020204" pitchFamily="34" charset="0"/>
              </a:rPr>
              <a:t>Criteri empirici</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p>
            <a:pPr algn="just">
              <a:buNone/>
            </a:pPr>
            <a:r>
              <a:rPr lang="it-IT" sz="1400" b="1" cap="small"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p>
            <a:pPr algn="just">
              <a:buNone/>
            </a:pPr>
            <a:r>
              <a:rPr lang="it-IT" sz="1400" b="1" cap="small"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SzPts val="1200"/>
              <a:buFont typeface="Times New Roman" panose="02020603050405020304" pitchFamily="18" charset="0"/>
              <a:buChar char="―"/>
            </a:pPr>
            <a:r>
              <a:rPr lang="it-IT" sz="1400" cap="small" dirty="0">
                <a:latin typeface="Arial" panose="020B0604020202020204" pitchFamily="34" charset="0"/>
                <a:ea typeface="Times New Roman" panose="02020603050405020304" pitchFamily="18" charset="0"/>
                <a:cs typeface="Arial" panose="020B0604020202020204" pitchFamily="34" charset="0"/>
              </a:rPr>
              <a:t>Moltiplicatori, tratti da analisi comparative, dei ricavi di diffusione e dei ricavi della pubblicità (nazionale e locale)</a:t>
            </a: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p>
          <a:p>
            <a:pPr algn="just">
              <a:buNone/>
            </a:pPr>
            <a:r>
              <a:rPr lang="it-IT" sz="1400" b="1" cap="small" dirty="0">
                <a:effectLst/>
                <a:latin typeface="Arial" panose="020B0604020202020204" pitchFamily="34" charset="0"/>
                <a:ea typeface="Times New Roman" panose="02020603050405020304" pitchFamily="18" charset="0"/>
                <a:cs typeface="Arial" panose="020B0604020202020204" pitchFamily="34" charset="0"/>
              </a:rPr>
              <a:t>Criteri economici</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p>
            <a:pPr algn="just">
              <a:buNone/>
            </a:pPr>
            <a:r>
              <a:rPr lang="it-IT" sz="1400" cap="small"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SzPts val="1200"/>
              <a:buFont typeface="Times New Roman" panose="02020603050405020304" pitchFamily="18" charset="0"/>
              <a:buChar char="―"/>
            </a:pPr>
            <a:r>
              <a:rPr lang="it-IT" sz="1400" u="none" strike="noStrike" cap="small" dirty="0">
                <a:effectLst/>
                <a:latin typeface="Arial" panose="020B0604020202020204" pitchFamily="34" charset="0"/>
                <a:ea typeface="Times New Roman" panose="02020603050405020304" pitchFamily="18" charset="0"/>
                <a:cs typeface="Arial" panose="020B0604020202020204" pitchFamily="34" charset="0"/>
              </a:rPr>
              <a:t>Attualizzazione dei differenziali fra margini operativi netti d’imposta e rimunerazioni da riconoscere al capitale operativo investito specifico, al costo medio ponderato del capitale</a:t>
            </a:r>
            <a:endParaRPr lang="it-IT" sz="1400" u="none" strike="noStrike"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tangolo 3">
            <a:extLst>
              <a:ext uri="{FF2B5EF4-FFF2-40B4-BE49-F238E27FC236}">
                <a16:creationId xmlns:a16="http://schemas.microsoft.com/office/drawing/2014/main" id="{A11E79CE-5116-B1AD-1271-16366684A22C}"/>
              </a:ext>
            </a:extLst>
          </p:cNvPr>
          <p:cNvSpPr/>
          <p:nvPr/>
        </p:nvSpPr>
        <p:spPr>
          <a:xfrm>
            <a:off x="118352" y="250787"/>
            <a:ext cx="8892480"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CRITERI DI VALUTAZIONE DELLE TESTATE GIORNALISTICHE</a:t>
            </a:r>
            <a:endParaRPr lang="it-IT" sz="1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18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6C827ED-A9A8-C3E5-577F-571D4787A0F8}"/>
              </a:ext>
            </a:extLst>
          </p:cNvPr>
          <p:cNvSpPr/>
          <p:nvPr/>
        </p:nvSpPr>
        <p:spPr>
          <a:xfrm>
            <a:off x="251520" y="312933"/>
            <a:ext cx="8784976"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Il conferimento a favore di </a:t>
            </a:r>
            <a:r>
              <a:rPr lang="it-IT" sz="1400" b="1" cap="all" dirty="0" err="1">
                <a:solidFill>
                  <a:srgbClr val="0070C0"/>
                </a:solidFill>
                <a:latin typeface="Arial" panose="020B0604020202020204" pitchFamily="34" charset="0"/>
                <a:cs typeface="Arial" panose="020B0604020202020204" pitchFamily="34" charset="0"/>
              </a:rPr>
              <a:t>societa’</a:t>
            </a:r>
            <a:r>
              <a:rPr lang="it-IT" sz="1400" b="1" cap="all" dirty="0">
                <a:solidFill>
                  <a:srgbClr val="0070C0"/>
                </a:solidFill>
                <a:latin typeface="Arial" panose="020B0604020202020204" pitchFamily="34" charset="0"/>
                <a:cs typeface="Arial" panose="020B0604020202020204" pitchFamily="34" charset="0"/>
              </a:rPr>
              <a:t> già operative</a:t>
            </a:r>
            <a:endParaRPr lang="it-IT" sz="1400" b="1" dirty="0">
              <a:solidFill>
                <a:srgbClr val="0070C0"/>
              </a:solidFill>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6D4E3709-51C1-D5C8-E09A-879962ECBA1F}"/>
              </a:ext>
            </a:extLst>
          </p:cNvPr>
          <p:cNvSpPr/>
          <p:nvPr/>
        </p:nvSpPr>
        <p:spPr>
          <a:xfrm>
            <a:off x="300688" y="1343740"/>
            <a:ext cx="8663800" cy="3108543"/>
          </a:xfrm>
          <a:prstGeom prst="rect">
            <a:avLst/>
          </a:prstGeom>
        </p:spPr>
        <p:txBody>
          <a:bodyPr wrap="square">
            <a:spAutoFit/>
          </a:bodyPr>
          <a:lstStyle/>
          <a:p>
            <a:pPr marL="285750" lvl="0" indent="-285750">
              <a:buFont typeface="Arial" panose="020B0604020202020204" pitchFamily="34" charset="0"/>
              <a:buChar char="•"/>
            </a:pPr>
            <a:r>
              <a:rPr lang="it-IT" sz="1400" b="1" dirty="0">
                <a:latin typeface="Arial" panose="020B0604020202020204" pitchFamily="34" charset="0"/>
                <a:cs typeface="Arial" panose="020B0604020202020204" pitchFamily="34" charset="0"/>
              </a:rPr>
              <a:t>NATURA</a:t>
            </a:r>
          </a:p>
          <a:p>
            <a:pPr lvl="0"/>
            <a:endParaRPr lang="it-IT" sz="1400"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Operazioni di riorganizzazione strategica miranti al trasferimento ad altra entità operativa di elementi patrimoniali dell’impresa originaria; in particolare di complessi aziendali</a:t>
            </a:r>
          </a:p>
          <a:p>
            <a:pPr marL="549275" lvl="0" indent="-285750" algn="just">
              <a:buFont typeface="Wingdings" panose="05000000000000000000" pitchFamily="2" charset="2"/>
              <a:buChar char="Ø"/>
            </a:pPr>
            <a:endParaRPr lang="it-IT" sz="1400" dirty="0">
              <a:latin typeface="Arial" panose="020B0604020202020204" pitchFamily="34" charset="0"/>
              <a:cs typeface="Arial" panose="020B0604020202020204" pitchFamily="34" charset="0"/>
            </a:endParaRPr>
          </a:p>
          <a:p>
            <a:pPr marL="549275"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Il patrimonio della conferente per un verso si comprime, a causa del trasferimento, ma per altro verso si dilata grazie all’ingresso di una quota del capitale della conferitaria</a:t>
            </a:r>
          </a:p>
          <a:p>
            <a:pPr marL="549275" indent="-285750" algn="just">
              <a:buFont typeface="Wingdings" panose="05000000000000000000" pitchFamily="2" charset="2"/>
              <a:buChar char="Ø"/>
            </a:pPr>
            <a:endParaRPr lang="it-IT" sz="1400" dirty="0">
              <a:latin typeface="Arial" panose="020B0604020202020204" pitchFamily="34" charset="0"/>
              <a:cs typeface="Arial" panose="020B0604020202020204" pitchFamily="34" charset="0"/>
            </a:endParaRPr>
          </a:p>
          <a:p>
            <a:pPr marL="549275"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La conferitaria registra un aumento di capitale, in seguito all’apporto in natura ad opera della conferente, alla quale sono attribuiti i titoli di nuova emissione</a:t>
            </a:r>
          </a:p>
          <a:p>
            <a:pPr marL="263525" algn="just"/>
            <a:endParaRPr lang="it-IT" sz="1400" b="1" dirty="0">
              <a:latin typeface="Arial" panose="020B0604020202020204" pitchFamily="34" charset="0"/>
              <a:cs typeface="Arial" panose="020B0604020202020204" pitchFamily="34" charset="0"/>
            </a:endParaRPr>
          </a:p>
          <a:p>
            <a:pPr marL="549275"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In sostanza si realizza un scambio di valore fra i due soggetti, con evidenti esigenze di bilanciamento negoziale</a:t>
            </a:r>
          </a:p>
          <a:p>
            <a:pPr marL="549275" indent="-285750" algn="just">
              <a:buFont typeface="Wingdings" panose="05000000000000000000" pitchFamily="2" charset="2"/>
              <a:buChar char="Ø"/>
            </a:pPr>
            <a:endParaRPr lang="it-IT" sz="1400" dirty="0">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8BFB6AD8-337A-B254-6E56-65D39EFE79BC}"/>
              </a:ext>
            </a:extLst>
          </p:cNvPr>
          <p:cNvSpPr/>
          <p:nvPr/>
        </p:nvSpPr>
        <p:spPr>
          <a:xfrm>
            <a:off x="302165" y="4665472"/>
            <a:ext cx="8663800" cy="1384995"/>
          </a:xfrm>
          <a:prstGeom prst="rect">
            <a:avLst/>
          </a:prstGeom>
        </p:spPr>
        <p:txBody>
          <a:bodyPr wrap="square">
            <a:spAutoFit/>
          </a:bodyPr>
          <a:lstStyle/>
          <a:p>
            <a:pPr marL="285750" lvl="0" indent="-285750">
              <a:buFont typeface="Arial" panose="020B0604020202020204" pitchFamily="34" charset="0"/>
              <a:buChar char="•"/>
            </a:pPr>
            <a:r>
              <a:rPr lang="it-IT" sz="1400" b="1" dirty="0">
                <a:latin typeface="Arial" panose="020B0604020202020204" pitchFamily="34" charset="0"/>
                <a:cs typeface="Arial" panose="020B0604020202020204" pitchFamily="34" charset="0"/>
              </a:rPr>
              <a:t>OBIETTIVI OPERATIVI</a:t>
            </a:r>
          </a:p>
          <a:p>
            <a:pPr lvl="0"/>
            <a:endParaRPr lang="it-IT" sz="1400"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Cessione con «pagamento in azioni», poiché il cedente accetta di partecipare ai risultati della gestione dell’acquirente</a:t>
            </a:r>
          </a:p>
          <a:p>
            <a:pPr marL="549275" lvl="0" indent="-285750" algn="just">
              <a:buFont typeface="Wingdings" panose="05000000000000000000" pitchFamily="2" charset="2"/>
              <a:buChar char="Ø"/>
            </a:pPr>
            <a:endParaRPr lang="it-IT" sz="1400" dirty="0">
              <a:latin typeface="Arial" panose="020B0604020202020204" pitchFamily="34" charset="0"/>
              <a:cs typeface="Arial" panose="020B0604020202020204" pitchFamily="34" charset="0"/>
            </a:endParaRPr>
          </a:p>
          <a:p>
            <a:pPr marL="549275"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Attuazione di concentrazioni e di </a:t>
            </a:r>
            <a:r>
              <a:rPr lang="it-IT" sz="1400" b="1" i="1" dirty="0">
                <a:latin typeface="Arial" panose="020B0604020202020204" pitchFamily="34" charset="0"/>
                <a:cs typeface="Arial" panose="020B0604020202020204" pitchFamily="34" charset="0"/>
              </a:rPr>
              <a:t>Joint Ventures </a:t>
            </a:r>
          </a:p>
        </p:txBody>
      </p:sp>
    </p:spTree>
    <p:extLst>
      <p:ext uri="{BB962C8B-B14F-4D97-AF65-F5344CB8AC3E}">
        <p14:creationId xmlns:p14="http://schemas.microsoft.com/office/powerpoint/2010/main" val="19023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BFF6E-90EC-F6D7-31B3-301E2F0D1328}"/>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3D4D22F7-DCA2-F813-B106-834335B3A2FE}"/>
              </a:ext>
            </a:extLst>
          </p:cNvPr>
          <p:cNvSpPr/>
          <p:nvPr/>
        </p:nvSpPr>
        <p:spPr>
          <a:xfrm>
            <a:off x="300688" y="624647"/>
            <a:ext cx="8663800" cy="1169551"/>
          </a:xfrm>
          <a:prstGeom prst="rect">
            <a:avLst/>
          </a:prstGeom>
        </p:spPr>
        <p:txBody>
          <a:bodyPr wrap="square">
            <a:spAutoFit/>
          </a:bodyPr>
          <a:lstStyle/>
          <a:p>
            <a:pPr marL="285750" lvl="0" indent="-285750">
              <a:buFont typeface="Arial" panose="020B0604020202020204" pitchFamily="34" charset="0"/>
              <a:buChar char="•"/>
            </a:pPr>
            <a:r>
              <a:rPr lang="it-IT" sz="1400" b="1" dirty="0">
                <a:latin typeface="Arial" panose="020B0604020202020204" pitchFamily="34" charset="0"/>
                <a:cs typeface="Arial" panose="020B0604020202020204" pitchFamily="34" charset="0"/>
              </a:rPr>
              <a:t>OBIETTIVI ECONOMICI</a:t>
            </a:r>
          </a:p>
          <a:p>
            <a:pPr lvl="0"/>
            <a:endParaRPr lang="it-IT" sz="1400"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Creare le basi per un conveniente realizzo</a:t>
            </a:r>
          </a:p>
          <a:p>
            <a:pPr marL="549275" lvl="0" indent="-285750" algn="just">
              <a:buFont typeface="Wingdings" panose="05000000000000000000" pitchFamily="2" charset="2"/>
              <a:buChar char="Ø"/>
            </a:pPr>
            <a:endParaRPr lang="it-IT" sz="1400" dirty="0">
              <a:latin typeface="Arial" panose="020B0604020202020204" pitchFamily="34" charset="0"/>
              <a:cs typeface="Arial" panose="020B0604020202020204" pitchFamily="34" charset="0"/>
            </a:endParaRPr>
          </a:p>
          <a:p>
            <a:pPr marL="549275"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Partecipare ad una creazione di valore mediante processi di razionalizzazione e di sviluppo</a:t>
            </a:r>
          </a:p>
        </p:txBody>
      </p:sp>
      <p:sp>
        <p:nvSpPr>
          <p:cNvPr id="3" name="Rettangolo 2">
            <a:extLst>
              <a:ext uri="{FF2B5EF4-FFF2-40B4-BE49-F238E27FC236}">
                <a16:creationId xmlns:a16="http://schemas.microsoft.com/office/drawing/2014/main" id="{76F9794A-3DAC-DB1B-19F0-C30462363AA8}"/>
              </a:ext>
            </a:extLst>
          </p:cNvPr>
          <p:cNvSpPr/>
          <p:nvPr/>
        </p:nvSpPr>
        <p:spPr>
          <a:xfrm>
            <a:off x="293290" y="2197476"/>
            <a:ext cx="8663800" cy="1815882"/>
          </a:xfrm>
          <a:prstGeom prst="rect">
            <a:avLst/>
          </a:prstGeom>
        </p:spPr>
        <p:txBody>
          <a:bodyPr wrap="square">
            <a:spAutoFit/>
          </a:bodyPr>
          <a:lstStyle/>
          <a:p>
            <a:pPr marL="285750" lvl="0" indent="-285750">
              <a:buFont typeface="Arial" panose="020B0604020202020204" pitchFamily="34" charset="0"/>
              <a:buChar char="•"/>
            </a:pPr>
            <a:r>
              <a:rPr lang="it-IT" sz="1400" b="1" dirty="0">
                <a:latin typeface="Arial" panose="020B0604020202020204" pitchFamily="34" charset="0"/>
                <a:cs typeface="Arial" panose="020B0604020202020204" pitchFamily="34" charset="0"/>
              </a:rPr>
              <a:t>PROSPETTIVE DI VALUTAZIONE</a:t>
            </a:r>
          </a:p>
          <a:p>
            <a:pPr lvl="0"/>
            <a:endParaRPr lang="it-IT" sz="1400"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Effettività dell’aumento di capitale, anche a tutela dei creditori e dei terzi (art. 2343 e 2465 C.C.)</a:t>
            </a:r>
          </a:p>
          <a:p>
            <a:pPr marL="263525" lvl="0" algn="just"/>
            <a:endParaRPr lang="it-IT" sz="1400" b="1"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Equilibrio negoziale fra le parti quando l’operazione è conclusa </a:t>
            </a:r>
          </a:p>
          <a:p>
            <a:pPr marL="549275" lvl="0" indent="-285750" algn="just">
              <a:buFont typeface="Wingdings" panose="05000000000000000000" pitchFamily="2" charset="2"/>
              <a:buChar char="Ø"/>
            </a:pPr>
            <a:endParaRPr lang="it-IT" sz="1400" b="1"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Creazione di valore potenziale</a:t>
            </a:r>
          </a:p>
        </p:txBody>
      </p:sp>
      <p:sp>
        <p:nvSpPr>
          <p:cNvPr id="4" name="Rettangolo 3">
            <a:extLst>
              <a:ext uri="{FF2B5EF4-FFF2-40B4-BE49-F238E27FC236}">
                <a16:creationId xmlns:a16="http://schemas.microsoft.com/office/drawing/2014/main" id="{3151D0C7-A734-2AA5-E89B-743E60F5DB0E}"/>
              </a:ext>
            </a:extLst>
          </p:cNvPr>
          <p:cNvSpPr/>
          <p:nvPr/>
        </p:nvSpPr>
        <p:spPr>
          <a:xfrm>
            <a:off x="294769" y="4160922"/>
            <a:ext cx="8663800" cy="1384995"/>
          </a:xfrm>
          <a:prstGeom prst="rect">
            <a:avLst/>
          </a:prstGeom>
        </p:spPr>
        <p:txBody>
          <a:bodyPr wrap="square">
            <a:spAutoFit/>
          </a:bodyPr>
          <a:lstStyle/>
          <a:p>
            <a:pPr marL="285750" lvl="0" indent="-285750">
              <a:buFont typeface="Arial" panose="020B0604020202020204" pitchFamily="34" charset="0"/>
              <a:buChar char="•"/>
            </a:pPr>
            <a:r>
              <a:rPr lang="it-IT" sz="1400" b="1" dirty="0">
                <a:latin typeface="Arial" panose="020B0604020202020204" pitchFamily="34" charset="0"/>
                <a:cs typeface="Arial" panose="020B0604020202020204" pitchFamily="34" charset="0"/>
              </a:rPr>
              <a:t>POSIZIONE DELL’ESPERTO</a:t>
            </a:r>
          </a:p>
          <a:p>
            <a:pPr lvl="0"/>
            <a:endParaRPr lang="it-IT" sz="1400"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L’esperto nominato ai sensi di legge deve coltivare la prima prospettiva, superando le altre due</a:t>
            </a:r>
          </a:p>
          <a:p>
            <a:pPr marL="263525" lvl="0" algn="just"/>
            <a:endParaRPr lang="it-IT" sz="1400" b="1"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Ø"/>
            </a:pPr>
            <a:r>
              <a:rPr lang="it-IT" sz="1400" b="1" dirty="0">
                <a:latin typeface="Arial" panose="020B0604020202020204" pitchFamily="34" charset="0"/>
                <a:cs typeface="Arial" panose="020B0604020202020204" pitchFamily="34" charset="0"/>
              </a:rPr>
              <a:t>Che peraltro sono determinanti per chi ha la regia dell’operazione</a:t>
            </a:r>
          </a:p>
        </p:txBody>
      </p:sp>
    </p:spTree>
    <p:extLst>
      <p:ext uri="{BB962C8B-B14F-4D97-AF65-F5344CB8AC3E}">
        <p14:creationId xmlns:p14="http://schemas.microsoft.com/office/powerpoint/2010/main" val="12851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F406B4A-9329-472E-DFEF-C218BF75B7DC}"/>
              </a:ext>
            </a:extLst>
          </p:cNvPr>
          <p:cNvSpPr/>
          <p:nvPr/>
        </p:nvSpPr>
        <p:spPr>
          <a:xfrm>
            <a:off x="323528" y="594050"/>
            <a:ext cx="8640960" cy="4832092"/>
          </a:xfrm>
          <a:prstGeom prst="rect">
            <a:avLst/>
          </a:prstGeom>
        </p:spPr>
        <p:txBody>
          <a:bodyPr wrap="square">
            <a:spAutoFit/>
          </a:bodyPr>
          <a:lstStyle/>
          <a:p>
            <a:pPr algn="ctr"/>
            <a:r>
              <a:rPr lang="it-IT" sz="1400" b="1" dirty="0">
                <a:solidFill>
                  <a:srgbClr val="0070C0"/>
                </a:solidFill>
                <a:latin typeface="Arial" panose="020B0604020202020204" pitchFamily="34" charset="0"/>
                <a:cs typeface="Arial" panose="020B0604020202020204" pitchFamily="34" charset="0"/>
              </a:rPr>
              <a:t>VALUTAZIONE DEI CONFERIMENTI</a:t>
            </a:r>
          </a:p>
          <a:p>
            <a:pPr algn="ctr"/>
            <a:r>
              <a:rPr lang="it-IT" sz="1400" b="1" dirty="0">
                <a:solidFill>
                  <a:srgbClr val="0070C0"/>
                </a:solidFill>
                <a:latin typeface="Arial" panose="020B0604020202020204" pitchFamily="34" charset="0"/>
                <a:cs typeface="Arial" panose="020B0604020202020204" pitchFamily="34" charset="0"/>
              </a:rPr>
              <a:t>DI AZIENDE O DI RAMI AZIENDALI</a:t>
            </a:r>
          </a:p>
          <a:p>
            <a:pPr algn="ctr"/>
            <a:endParaRPr lang="it-IT" sz="1400" b="1" dirty="0">
              <a:solidFill>
                <a:srgbClr val="0070C0"/>
              </a:solidFill>
              <a:latin typeface="Arial" panose="020B0604020202020204" pitchFamily="34" charset="0"/>
              <a:cs typeface="Arial" panose="020B0604020202020204" pitchFamily="34" charset="0"/>
            </a:endParaRPr>
          </a:p>
          <a:p>
            <a:pPr algn="ctr"/>
            <a:endParaRPr lang="it-IT" sz="1400" b="1" dirty="0">
              <a:solidFill>
                <a:srgbClr val="0070C0"/>
              </a:solidFill>
              <a:latin typeface="Arial" panose="020B0604020202020204" pitchFamily="34" charset="0"/>
              <a:cs typeface="Arial" panose="020B0604020202020204" pitchFamily="34" charset="0"/>
            </a:endParaRPr>
          </a:p>
          <a:p>
            <a:pPr algn="just"/>
            <a:r>
              <a:rPr lang="it-IT" sz="1400" b="1" dirty="0">
                <a:solidFill>
                  <a:srgbClr val="0070C0"/>
                </a:solidFill>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CARATTERISTICHE DELLA STIMA</a:t>
            </a:r>
          </a:p>
          <a:p>
            <a:pPr lvl="0" algn="just"/>
            <a:endParaRPr lang="it-IT" sz="1400" dirty="0">
              <a:latin typeface="Arial" panose="020B0604020202020204" pitchFamily="34" charset="0"/>
              <a:cs typeface="Arial" panose="020B0604020202020204" pitchFamily="34" charset="0"/>
            </a:endParaRPr>
          </a:p>
          <a:p>
            <a:pPr marL="536575" lvl="0" indent="-273050" algn="just">
              <a:buFont typeface="Wingdings" panose="05000000000000000000" pitchFamily="2" charset="2"/>
              <a:buChar char="v"/>
            </a:pPr>
            <a:r>
              <a:rPr lang="it-IT" sz="1400" b="1" dirty="0">
                <a:latin typeface="Arial" panose="020B0604020202020204" pitchFamily="34" charset="0"/>
                <a:cs typeface="Arial" panose="020B0604020202020204" pitchFamily="34" charset="0"/>
              </a:rPr>
              <a:t>Valutazione per sua natura di tipo sintetico, ma che per ragioni pratiche è opportuno svolgere anche in modo analitico (dunque con un procedimento di tipo patrimoniale «complesso»), per assorbire la differenza dal netto patrimoniale risultante dalla situazione contabile di apporto </a:t>
            </a:r>
          </a:p>
          <a:p>
            <a:pPr marL="263525" lvl="0" algn="just"/>
            <a:endParaRPr lang="it-IT" sz="1400" dirty="0">
              <a:latin typeface="Arial" panose="020B0604020202020204" pitchFamily="34" charset="0"/>
              <a:cs typeface="Arial" panose="020B0604020202020204" pitchFamily="34" charset="0"/>
            </a:endParaRPr>
          </a:p>
          <a:p>
            <a:pPr marL="536575" indent="-273050" algn="just">
              <a:buFont typeface="Wingdings" panose="05000000000000000000" pitchFamily="2" charset="2"/>
              <a:buChar char="v"/>
            </a:pPr>
            <a:r>
              <a:rPr lang="it-IT" sz="1400" b="1" dirty="0">
                <a:latin typeface="Arial" panose="020B0604020202020204" pitchFamily="34" charset="0"/>
                <a:cs typeface="Arial" panose="020B0604020202020204" pitchFamily="34" charset="0"/>
              </a:rPr>
              <a:t>Verifica economica, anzitutto, della plausibilità della rilevazione di plusvalenze sui beni materiali</a:t>
            </a:r>
          </a:p>
          <a:p>
            <a:pPr marL="263525" algn="just"/>
            <a:endParaRPr lang="it-IT" sz="1400" b="1" dirty="0">
              <a:latin typeface="Arial" panose="020B0604020202020204" pitchFamily="34" charset="0"/>
              <a:cs typeface="Arial" panose="020B0604020202020204" pitchFamily="34" charset="0"/>
            </a:endParaRPr>
          </a:p>
          <a:p>
            <a:pPr marL="536575" indent="-273050" algn="just">
              <a:buFont typeface="Wingdings" panose="05000000000000000000" pitchFamily="2" charset="2"/>
              <a:buChar char="v"/>
            </a:pPr>
            <a:r>
              <a:rPr lang="it-IT" sz="1400" b="1" dirty="0">
                <a:latin typeface="Arial" panose="020B0604020202020204" pitchFamily="34" charset="0"/>
                <a:cs typeface="Arial" panose="020B0604020202020204" pitchFamily="34" charset="0"/>
              </a:rPr>
              <a:t>Ulteriore raccordo con il valore economico del capitale mediante rilevazione del valore dei beni immateriali e dell’avviamento</a:t>
            </a:r>
          </a:p>
          <a:p>
            <a:pPr marL="263525" algn="just"/>
            <a:endParaRPr lang="it-IT" sz="1400" b="1" dirty="0">
              <a:latin typeface="Arial" panose="020B0604020202020204" pitchFamily="34" charset="0"/>
              <a:cs typeface="Arial" panose="020B0604020202020204" pitchFamily="34" charset="0"/>
            </a:endParaRPr>
          </a:p>
          <a:p>
            <a:pPr marL="536575" lvl="0" indent="-273050" algn="just">
              <a:buFont typeface="Wingdings" panose="05000000000000000000" pitchFamily="2" charset="2"/>
              <a:buChar char="v"/>
            </a:pPr>
            <a:r>
              <a:rPr lang="it-IT" sz="1400" b="1" dirty="0">
                <a:latin typeface="Arial" panose="020B0604020202020204" pitchFamily="34" charset="0"/>
                <a:cs typeface="Arial" panose="020B0604020202020204" pitchFamily="34" charset="0"/>
              </a:rPr>
              <a:t>Controlli da effettuare:</a:t>
            </a:r>
          </a:p>
          <a:p>
            <a:pPr marL="730250" lvl="0" indent="-285750" algn="just">
              <a:buFont typeface="Symbol" panose="05050102010706020507" pitchFamily="18" charset="2"/>
              <a:buChar char="-"/>
            </a:pPr>
            <a:r>
              <a:rPr lang="it-IT" sz="1400" b="1" dirty="0">
                <a:latin typeface="Arial" panose="020B0604020202020204" pitchFamily="34" charset="0"/>
                <a:cs typeface="Arial" panose="020B0604020202020204" pitchFamily="34" charset="0"/>
              </a:rPr>
              <a:t>rivalutazione controllata dei cespiti </a:t>
            </a:r>
          </a:p>
          <a:p>
            <a:pPr marL="730250" lvl="0" indent="-285750" algn="just">
              <a:buFont typeface="Symbol" panose="05050102010706020507" pitchFamily="18" charset="2"/>
              <a:buChar char="-"/>
            </a:pPr>
            <a:r>
              <a:rPr lang="it-IT" sz="1400" b="1" dirty="0">
                <a:latin typeface="Arial" panose="020B0604020202020204" pitchFamily="34" charset="0"/>
                <a:cs typeface="Arial" panose="020B0604020202020204" pitchFamily="34" charset="0"/>
              </a:rPr>
              <a:t>valutazione economica dei beni immateriali dotati di autonomia</a:t>
            </a:r>
          </a:p>
          <a:p>
            <a:pPr marL="730250" lvl="1" indent="-285750" algn="just">
              <a:buFont typeface="Symbol" panose="05050102010706020507" pitchFamily="18" charset="2"/>
              <a:buChar char="-"/>
            </a:pPr>
            <a:r>
              <a:rPr lang="it-IT" sz="1400" b="1" dirty="0">
                <a:latin typeface="Arial" panose="020B0604020202020204" pitchFamily="34" charset="0"/>
                <a:cs typeface="Arial" panose="020B0604020202020204" pitchFamily="34" charset="0"/>
              </a:rPr>
              <a:t>determinazione economica del valore di avviamento</a:t>
            </a:r>
          </a:p>
          <a:p>
            <a:pPr marL="444500" lvl="1" algn="just"/>
            <a:endParaRPr lang="it-IT" sz="1400" dirty="0">
              <a:latin typeface="Arial" panose="020B0604020202020204" pitchFamily="34" charset="0"/>
              <a:cs typeface="Arial" panose="020B0604020202020204" pitchFamily="34" charset="0"/>
            </a:endParaRPr>
          </a:p>
          <a:p>
            <a:pPr marL="549275" lvl="0" indent="-285750" algn="just">
              <a:buFont typeface="Wingdings" panose="05000000000000000000" pitchFamily="2" charset="2"/>
              <a:buChar char="v"/>
            </a:pPr>
            <a:r>
              <a:rPr lang="it-IT" sz="1400" b="1" dirty="0">
                <a:latin typeface="Arial" panose="020B0604020202020204" pitchFamily="34" charset="0"/>
                <a:cs typeface="Arial" panose="020B0604020202020204" pitchFamily="34" charset="0"/>
              </a:rPr>
              <a:t>Natura prudenziale delle stime, richiesta dalla legge</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8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1000"/>
                                        <p:tgtEl>
                                          <p:spTgt spid="2">
                                            <p:txEl>
                                              <p:pRg st="10" end="10"/>
                                            </p:txEl>
                                          </p:spTgt>
                                        </p:tgtEl>
                                      </p:cBhvr>
                                    </p:animEffect>
                                    <p:anim calcmode="lin" valueType="num">
                                      <p:cBhvr>
                                        <p:cTn id="2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1000"/>
                                        <p:tgtEl>
                                          <p:spTgt spid="2">
                                            <p:txEl>
                                              <p:pRg st="12" end="12"/>
                                            </p:txEl>
                                          </p:spTgt>
                                        </p:tgtEl>
                                      </p:cBhvr>
                                    </p:animEffect>
                                    <p:anim calcmode="lin" valueType="num">
                                      <p:cBhvr>
                                        <p:cTn id="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1000"/>
                                        <p:tgtEl>
                                          <p:spTgt spid="2">
                                            <p:txEl>
                                              <p:pRg st="13" end="13"/>
                                            </p:txEl>
                                          </p:spTgt>
                                        </p:tgtEl>
                                      </p:cBhvr>
                                    </p:animEffect>
                                    <p:anim calcmode="lin" valueType="num">
                                      <p:cBhvr>
                                        <p:cTn id="41"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fade">
                                      <p:cBhvr>
                                        <p:cTn id="45" dur="1000"/>
                                        <p:tgtEl>
                                          <p:spTgt spid="2">
                                            <p:txEl>
                                              <p:pRg st="14" end="14"/>
                                            </p:txEl>
                                          </p:spTgt>
                                        </p:tgtEl>
                                      </p:cBhvr>
                                    </p:animEffect>
                                    <p:anim calcmode="lin" valueType="num">
                                      <p:cBhvr>
                                        <p:cTn id="4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15" end="15"/>
                                            </p:txEl>
                                          </p:spTgt>
                                        </p:tgtEl>
                                        <p:attrNameLst>
                                          <p:attrName>style.visibility</p:attrName>
                                        </p:attrNameLst>
                                      </p:cBhvr>
                                      <p:to>
                                        <p:strVal val="visible"/>
                                      </p:to>
                                    </p:set>
                                    <p:animEffect transition="in" filter="fade">
                                      <p:cBhvr>
                                        <p:cTn id="50" dur="1000"/>
                                        <p:tgtEl>
                                          <p:spTgt spid="2">
                                            <p:txEl>
                                              <p:pRg st="15" end="15"/>
                                            </p:txEl>
                                          </p:spTgt>
                                        </p:tgtEl>
                                      </p:cBhvr>
                                    </p:animEffect>
                                    <p:anim calcmode="lin" valueType="num">
                                      <p:cBhvr>
                                        <p:cTn id="51"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fade">
                                      <p:cBhvr>
                                        <p:cTn id="57" dur="1000"/>
                                        <p:tgtEl>
                                          <p:spTgt spid="2">
                                            <p:txEl>
                                              <p:pRg st="17" end="17"/>
                                            </p:txEl>
                                          </p:spTgt>
                                        </p:tgtEl>
                                      </p:cBhvr>
                                    </p:animEffect>
                                    <p:anim calcmode="lin" valueType="num">
                                      <p:cBhvr>
                                        <p:cTn id="58"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73F55-5FDC-1E6E-B796-BE5A35FC2157}"/>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26526B38-5D2D-9430-7E83-D46FB01B2958}"/>
              </a:ext>
            </a:extLst>
          </p:cNvPr>
          <p:cNvSpPr/>
          <p:nvPr/>
        </p:nvSpPr>
        <p:spPr>
          <a:xfrm>
            <a:off x="247422" y="207380"/>
            <a:ext cx="8663800" cy="6117059"/>
          </a:xfrm>
          <a:prstGeom prst="rect">
            <a:avLst/>
          </a:prstGeom>
        </p:spPr>
        <p:txBody>
          <a:bodyPr wrap="square">
            <a:spAutoFit/>
          </a:bodyPr>
          <a:lstStyle/>
          <a:p>
            <a:pPr lvl="0" algn="ctr"/>
            <a:r>
              <a:rPr lang="it-IT" sz="1350" b="1" dirty="0">
                <a:solidFill>
                  <a:srgbClr val="0070C0"/>
                </a:solidFill>
                <a:latin typeface="Arial" panose="020B0604020202020204" pitchFamily="34" charset="0"/>
                <a:cs typeface="Arial" panose="020B0604020202020204" pitchFamily="34" charset="0"/>
              </a:rPr>
              <a:t>CARATTERISTICHE DEL PROCESSO</a:t>
            </a:r>
          </a:p>
          <a:p>
            <a:pPr lvl="0"/>
            <a:endParaRPr lang="it-IT" sz="1350" dirty="0">
              <a:latin typeface="Arial" panose="020B0604020202020204" pitchFamily="34" charset="0"/>
              <a:cs typeface="Arial" panose="020B0604020202020204" pitchFamily="34" charset="0"/>
            </a:endParaRPr>
          </a:p>
          <a:p>
            <a:pPr marL="536575" lvl="0" indent="-273050" algn="just">
              <a:buFont typeface="Wingdings" panose="05000000000000000000" pitchFamily="2" charset="2"/>
              <a:buChar char="v"/>
            </a:pPr>
            <a:r>
              <a:rPr lang="it-IT" sz="1350" b="1" dirty="0">
                <a:latin typeface="Arial" panose="020B0604020202020204" pitchFamily="34" charset="0"/>
                <a:cs typeface="Arial" panose="020B0604020202020204" pitchFamily="34" charset="0"/>
              </a:rPr>
              <a:t>Svolgimento del percorso valutativo per determinare il valore economico dell’azienda o del ramo aziendale da trasferire</a:t>
            </a:r>
          </a:p>
          <a:p>
            <a:pPr marL="263525" lvl="0" algn="just"/>
            <a:endParaRPr lang="it-IT" sz="1350" b="1" dirty="0">
              <a:latin typeface="Arial" panose="020B0604020202020204" pitchFamily="34" charset="0"/>
              <a:cs typeface="Arial" panose="020B0604020202020204" pitchFamily="34" charset="0"/>
            </a:endParaRPr>
          </a:p>
          <a:p>
            <a:pPr marL="808038" lvl="0" indent="-266700" algn="just">
              <a:buFont typeface="Symbol" panose="05050102010706020507" pitchFamily="18" charset="2"/>
              <a:buChar char=""/>
            </a:pPr>
            <a:r>
              <a:rPr lang="it-IT" sz="1350" b="1" dirty="0">
                <a:latin typeface="Arial" panose="020B0604020202020204" pitchFamily="34" charset="0"/>
                <a:cs typeface="Arial" panose="020B0604020202020204" pitchFamily="34" charset="0"/>
              </a:rPr>
              <a:t>formazione e apprezzamento della base informativa</a:t>
            </a:r>
          </a:p>
          <a:p>
            <a:pPr marL="808038" lvl="0" indent="-266700" algn="just">
              <a:buFont typeface="Symbol" panose="05050102010706020507" pitchFamily="18" charset="2"/>
              <a:buChar char=""/>
            </a:pPr>
            <a:r>
              <a:rPr lang="it-IT" sz="1350" b="1" dirty="0">
                <a:latin typeface="Arial" panose="020B0604020202020204" pitchFamily="34" charset="0"/>
                <a:cs typeface="Arial" panose="020B0604020202020204" pitchFamily="34" charset="0"/>
              </a:rPr>
              <a:t>svolgimento dell’analisi fondamentale, con particolare riferimento  alla verifica della plausibilità dei flussi prospettici indicati dal piano aziendale. Nel caso di un ramo aziendale è necessario verificare la completezza dei flussi prospettici</a:t>
            </a:r>
          </a:p>
          <a:p>
            <a:pPr marL="808038" lvl="0" indent="-266700" algn="just">
              <a:buFont typeface="Symbol" panose="05050102010706020507" pitchFamily="18" charset="2"/>
              <a:buChar char=""/>
            </a:pPr>
            <a:r>
              <a:rPr lang="it-IT" sz="1350" b="1" dirty="0">
                <a:latin typeface="Arial" panose="020B0604020202020204" pitchFamily="34" charset="0"/>
                <a:cs typeface="Arial" panose="020B0604020202020204" pitchFamily="34" charset="0"/>
              </a:rPr>
              <a:t>scelta del metodo o dei metodi di valutazione (da individuare tipicamente seguendo gli approcci del reddito e del mercato) tenendo presente che di regola il valore di conferimento deve essere pari al minore fra il valore intrinseco e il valore normale di mercato</a:t>
            </a:r>
          </a:p>
          <a:p>
            <a:pPr marL="808038" lvl="0" indent="-266700" algn="just">
              <a:buFont typeface="Symbol" panose="05050102010706020507" pitchFamily="18" charset="2"/>
              <a:buChar char=""/>
            </a:pPr>
            <a:r>
              <a:rPr lang="it-IT" sz="1350" b="1" dirty="0">
                <a:latin typeface="Arial" panose="020B0604020202020204" pitchFamily="34" charset="0"/>
                <a:cs typeface="Arial" panose="020B0604020202020204" pitchFamily="34" charset="0"/>
              </a:rPr>
              <a:t>apprezzamento dei fattori di rischio e formulazione della sintesi valutativa</a:t>
            </a:r>
          </a:p>
          <a:p>
            <a:pPr marL="355600" lvl="0" algn="just"/>
            <a:endParaRPr lang="it-IT" sz="1350" b="1" dirty="0">
              <a:latin typeface="Arial" panose="020B0604020202020204" pitchFamily="34" charset="0"/>
              <a:cs typeface="Arial" panose="020B0604020202020204" pitchFamily="34" charset="0"/>
            </a:endParaRPr>
          </a:p>
          <a:p>
            <a:pPr marL="355600" lvl="0" algn="just"/>
            <a:r>
              <a:rPr lang="it-IT" sz="1350" b="1" dirty="0">
                <a:latin typeface="Arial" panose="020B0604020202020204" pitchFamily="34" charset="0"/>
                <a:cs typeface="Arial" panose="020B0604020202020204" pitchFamily="34" charset="0"/>
              </a:rPr>
              <a:t>Un percorso analogo, con criteri bilanciati, dovrebbe essere svolto per la conferitaria, ai fini della determinazione del prezzo di emissione dei nuovi titoli. Questo peraltro esula dai compiti dell’esperto incaricato della valutazione di conferimento</a:t>
            </a:r>
          </a:p>
          <a:p>
            <a:pPr marL="355600" lvl="0" algn="just"/>
            <a:endParaRPr lang="it-IT" sz="1350" b="1" dirty="0">
              <a:latin typeface="Arial" panose="020B0604020202020204" pitchFamily="34" charset="0"/>
              <a:cs typeface="Arial" panose="020B0604020202020204" pitchFamily="34" charset="0"/>
            </a:endParaRPr>
          </a:p>
          <a:p>
            <a:pPr marL="641350" lvl="0" indent="-285750" algn="just">
              <a:buFont typeface="Wingdings" panose="05000000000000000000" pitchFamily="2" charset="2"/>
              <a:buChar char="v"/>
            </a:pPr>
            <a:r>
              <a:rPr lang="it-IT" sz="1350" b="1" dirty="0">
                <a:latin typeface="Arial" panose="020B0604020202020204" pitchFamily="34" charset="0"/>
                <a:cs typeface="Arial" panose="020B0604020202020204" pitchFamily="34" charset="0"/>
              </a:rPr>
              <a:t>Trasformazione della stima sintetica in una valutazione patrimoniale «complessa»</a:t>
            </a:r>
          </a:p>
          <a:p>
            <a:pPr marL="355600" lvl="0" algn="just"/>
            <a:endParaRPr lang="it-IT" sz="1350" b="1" dirty="0">
              <a:latin typeface="Arial" panose="020B0604020202020204" pitchFamily="34" charset="0"/>
              <a:cs typeface="Arial" panose="020B0604020202020204" pitchFamily="34" charset="0"/>
            </a:endParaRPr>
          </a:p>
          <a:p>
            <a:pPr marL="808038" indent="-363538" algn="just">
              <a:buFont typeface="Symbol" panose="05050102010706020507" pitchFamily="18" charset="2"/>
              <a:buChar char="-"/>
            </a:pPr>
            <a:r>
              <a:rPr lang="it-IT" sz="1350" b="1" dirty="0">
                <a:latin typeface="Arial" panose="020B0604020202020204" pitchFamily="34" charset="0"/>
                <a:cs typeface="Arial" panose="020B0604020202020204" pitchFamily="34" charset="0"/>
              </a:rPr>
              <a:t>acquisizione della situazione contabile di conferimento dell’azienda o del ramo aziendale da conferire </a:t>
            </a:r>
          </a:p>
          <a:p>
            <a:pPr marL="808038" indent="-363538" algn="just">
              <a:buFont typeface="Symbol" panose="05050102010706020507" pitchFamily="18" charset="2"/>
              <a:buChar char="-"/>
            </a:pPr>
            <a:r>
              <a:rPr lang="it-IT" sz="1350" b="1" dirty="0">
                <a:latin typeface="Arial" panose="020B0604020202020204" pitchFamily="34" charset="0"/>
                <a:cs typeface="Arial" panose="020B0604020202020204" pitchFamily="34" charset="0"/>
              </a:rPr>
              <a:t>valutazione degli elementi patrimoniali attivi e passivi, pareggiando il valore sintetico di conferimento  mediante l’iscrizione:</a:t>
            </a:r>
          </a:p>
          <a:p>
            <a:pPr marL="985838" indent="-177800" algn="just">
              <a:buFont typeface="Arial" panose="020B0604020202020204" pitchFamily="34" charset="0"/>
              <a:buChar char="•"/>
            </a:pPr>
            <a:r>
              <a:rPr lang="it-IT" sz="1350" b="1" dirty="0">
                <a:latin typeface="Arial" panose="020B0604020202020204" pitchFamily="34" charset="0"/>
                <a:cs typeface="Arial" panose="020B0604020202020204" pitchFamily="34" charset="0"/>
              </a:rPr>
              <a:t>delle plusvalenze su beni materiali </a:t>
            </a:r>
          </a:p>
          <a:p>
            <a:pPr marL="985838" indent="-177800" algn="just">
              <a:buFont typeface="Arial" panose="020B0604020202020204" pitchFamily="34" charset="0"/>
              <a:buChar char="•"/>
            </a:pPr>
            <a:r>
              <a:rPr lang="it-IT" sz="1350" b="1" dirty="0">
                <a:latin typeface="Arial" panose="020B0604020202020204" pitchFamily="34" charset="0"/>
                <a:cs typeface="Arial" panose="020B0604020202020204" pitchFamily="34" charset="0"/>
              </a:rPr>
              <a:t>del valore dei beni immateriali dotati di autonomia</a:t>
            </a:r>
          </a:p>
          <a:p>
            <a:pPr marL="985838" indent="-177800" algn="just">
              <a:buFont typeface="Arial" panose="020B0604020202020204" pitchFamily="34" charset="0"/>
              <a:buChar char="•"/>
            </a:pPr>
            <a:r>
              <a:rPr lang="it-IT" sz="1350" b="1" dirty="0">
                <a:latin typeface="Arial" panose="020B0604020202020204" pitchFamily="34" charset="0"/>
                <a:cs typeface="Arial" panose="020B0604020202020204" pitchFamily="34" charset="0"/>
              </a:rPr>
              <a:t>del valore di avviamento </a:t>
            </a:r>
          </a:p>
          <a:p>
            <a:pPr marL="641350" indent="-285750" algn="just">
              <a:buFont typeface="Arial" panose="020B0604020202020204" pitchFamily="34" charset="0"/>
              <a:buChar char="•"/>
            </a:pPr>
            <a:endParaRPr lang="it-IT" sz="1350" b="1" dirty="0">
              <a:latin typeface="Arial" panose="020B0604020202020204" pitchFamily="34" charset="0"/>
              <a:cs typeface="Arial" panose="020B0604020202020204" pitchFamily="34" charset="0"/>
            </a:endParaRPr>
          </a:p>
          <a:p>
            <a:pPr marL="641350" indent="-285750" algn="just">
              <a:buFont typeface="Wingdings" panose="05000000000000000000" pitchFamily="2" charset="2"/>
              <a:buChar char="v"/>
            </a:pPr>
            <a:r>
              <a:rPr lang="it-IT" sz="1350" b="1" dirty="0">
                <a:latin typeface="Arial" panose="020B0604020202020204" pitchFamily="34" charset="0"/>
                <a:cs typeface="Arial" panose="020B0604020202020204" pitchFamily="34" charset="0"/>
              </a:rPr>
              <a:t>Redazione della situazione patrimoniale di conferimento a valori di stima</a:t>
            </a:r>
            <a:endParaRPr lang="it-IT"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1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anim calcmode="lin" valueType="num">
                                      <p:cBhvr>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000"/>
                                        <p:tgtEl>
                                          <p:spTgt spid="4">
                                            <p:txEl>
                                              <p:pRg st="6" end="6"/>
                                            </p:txEl>
                                          </p:spTgt>
                                        </p:tgtEl>
                                      </p:cBhvr>
                                    </p:animEffect>
                                    <p:anim calcmode="lin" valueType="num">
                                      <p:cBhvr>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1000"/>
                                        <p:tgtEl>
                                          <p:spTgt spid="4">
                                            <p:txEl>
                                              <p:pRg st="7" end="7"/>
                                            </p:txEl>
                                          </p:spTgt>
                                        </p:tgtEl>
                                      </p:cBhvr>
                                    </p:animEffect>
                                    <p:anim calcmode="lin" valueType="num">
                                      <p:cBhvr>
                                        <p:cTn id="2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1000"/>
                                        <p:tgtEl>
                                          <p:spTgt spid="4">
                                            <p:txEl>
                                              <p:pRg st="9" end="9"/>
                                            </p:txEl>
                                          </p:spTgt>
                                        </p:tgtEl>
                                      </p:cBhvr>
                                    </p:animEffect>
                                    <p:anim calcmode="lin" valueType="num">
                                      <p:cBhvr>
                                        <p:cTn id="3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1000"/>
                                        <p:tgtEl>
                                          <p:spTgt spid="4">
                                            <p:txEl>
                                              <p:pRg st="11" end="11"/>
                                            </p:txEl>
                                          </p:spTgt>
                                        </p:tgtEl>
                                      </p:cBhvr>
                                    </p:animEffect>
                                    <p:anim calcmode="lin" valueType="num">
                                      <p:cBhvr>
                                        <p:cTn id="3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1000"/>
                                        <p:tgtEl>
                                          <p:spTgt spid="4">
                                            <p:txEl>
                                              <p:pRg st="13" end="13"/>
                                            </p:txEl>
                                          </p:spTgt>
                                        </p:tgtEl>
                                      </p:cBhvr>
                                    </p:animEffect>
                                    <p:anim calcmode="lin" valueType="num">
                                      <p:cBhvr>
                                        <p:cTn id="42"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fade">
                                      <p:cBhvr>
                                        <p:cTn id="46" dur="1000"/>
                                        <p:tgtEl>
                                          <p:spTgt spid="4">
                                            <p:txEl>
                                              <p:pRg st="14" end="14"/>
                                            </p:txEl>
                                          </p:spTgt>
                                        </p:tgtEl>
                                      </p:cBhvr>
                                    </p:animEffect>
                                    <p:anim calcmode="lin" valueType="num">
                                      <p:cBhvr>
                                        <p:cTn id="47"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animEffect transition="in" filter="fade">
                                      <p:cBhvr>
                                        <p:cTn id="51" dur="1000"/>
                                        <p:tgtEl>
                                          <p:spTgt spid="4">
                                            <p:txEl>
                                              <p:pRg st="15" end="15"/>
                                            </p:txEl>
                                          </p:spTgt>
                                        </p:tgtEl>
                                      </p:cBhvr>
                                    </p:animEffect>
                                    <p:anim calcmode="lin" valueType="num">
                                      <p:cBhvr>
                                        <p:cTn id="52"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16" end="16"/>
                                            </p:txEl>
                                          </p:spTgt>
                                        </p:tgtEl>
                                        <p:attrNameLst>
                                          <p:attrName>style.visibility</p:attrName>
                                        </p:attrNameLst>
                                      </p:cBhvr>
                                      <p:to>
                                        <p:strVal val="visible"/>
                                      </p:to>
                                    </p:set>
                                    <p:animEffect transition="in" filter="fade">
                                      <p:cBhvr>
                                        <p:cTn id="56" dur="1000"/>
                                        <p:tgtEl>
                                          <p:spTgt spid="4">
                                            <p:txEl>
                                              <p:pRg st="16" end="16"/>
                                            </p:txEl>
                                          </p:spTgt>
                                        </p:tgtEl>
                                      </p:cBhvr>
                                    </p:animEffect>
                                    <p:anim calcmode="lin" valueType="num">
                                      <p:cBhvr>
                                        <p:cTn id="57"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6" end="16"/>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17" end="17"/>
                                            </p:txEl>
                                          </p:spTgt>
                                        </p:tgtEl>
                                        <p:attrNameLst>
                                          <p:attrName>style.visibility</p:attrName>
                                        </p:attrNameLst>
                                      </p:cBhvr>
                                      <p:to>
                                        <p:strVal val="visible"/>
                                      </p:to>
                                    </p:set>
                                    <p:animEffect transition="in" filter="fade">
                                      <p:cBhvr>
                                        <p:cTn id="61" dur="1000"/>
                                        <p:tgtEl>
                                          <p:spTgt spid="4">
                                            <p:txEl>
                                              <p:pRg st="17" end="17"/>
                                            </p:txEl>
                                          </p:spTgt>
                                        </p:tgtEl>
                                      </p:cBhvr>
                                    </p:animEffect>
                                    <p:anim calcmode="lin" valueType="num">
                                      <p:cBhvr>
                                        <p:cTn id="62"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19" end="19"/>
                                            </p:txEl>
                                          </p:spTgt>
                                        </p:tgtEl>
                                        <p:attrNameLst>
                                          <p:attrName>style.visibility</p:attrName>
                                        </p:attrNameLst>
                                      </p:cBhvr>
                                      <p:to>
                                        <p:strVal val="visible"/>
                                      </p:to>
                                    </p:set>
                                    <p:animEffect transition="in" filter="fade">
                                      <p:cBhvr>
                                        <p:cTn id="68" dur="1000"/>
                                        <p:tgtEl>
                                          <p:spTgt spid="4">
                                            <p:txEl>
                                              <p:pRg st="19" end="19"/>
                                            </p:txEl>
                                          </p:spTgt>
                                        </p:tgtEl>
                                      </p:cBhvr>
                                    </p:animEffect>
                                    <p:anim calcmode="lin" valueType="num">
                                      <p:cBhvr>
                                        <p:cTn id="69"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54A3-1417-764C-4B38-77C5038A586C}"/>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4F1C8E5B-C62C-BC71-8732-954E33E9EB08}"/>
              </a:ext>
            </a:extLst>
          </p:cNvPr>
          <p:cNvSpPr/>
          <p:nvPr/>
        </p:nvSpPr>
        <p:spPr>
          <a:xfrm>
            <a:off x="118352" y="250787"/>
            <a:ext cx="8892480"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Semplice esempio di “rivalutazione controllata” delle immobilizzazioni TECNICHE</a:t>
            </a:r>
            <a:endParaRPr lang="it-IT" sz="1400" b="1" dirty="0">
              <a:solidFill>
                <a:srgbClr val="0070C0"/>
              </a:solidFill>
              <a:latin typeface="Arial" panose="020B0604020202020204" pitchFamily="34" charset="0"/>
              <a:cs typeface="Arial" panose="020B0604020202020204" pitchFamily="34" charset="0"/>
            </a:endParaRPr>
          </a:p>
        </p:txBody>
      </p:sp>
      <p:pic>
        <p:nvPicPr>
          <p:cNvPr id="3" name="Picture 7">
            <a:extLst>
              <a:ext uri="{FF2B5EF4-FFF2-40B4-BE49-F238E27FC236}">
                <a16:creationId xmlns:a16="http://schemas.microsoft.com/office/drawing/2014/main" id="{CE411FAA-0613-3F11-1225-E1379003F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898" y="692696"/>
            <a:ext cx="5464175"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a:extLst>
              <a:ext uri="{FF2B5EF4-FFF2-40B4-BE49-F238E27FC236}">
                <a16:creationId xmlns:a16="http://schemas.microsoft.com/office/drawing/2014/main" id="{6ECCDF56-D883-2EC5-68E2-A532DE12B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906" y="2276872"/>
            <a:ext cx="5464175"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a:extLst>
              <a:ext uri="{FF2B5EF4-FFF2-40B4-BE49-F238E27FC236}">
                <a16:creationId xmlns:a16="http://schemas.microsoft.com/office/drawing/2014/main" id="{D2250A96-9109-E4C3-92B9-E10485E9F4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898" y="5662315"/>
            <a:ext cx="546417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8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Rectangle 128">
            <a:extLst>
              <a:ext uri="{FF2B5EF4-FFF2-40B4-BE49-F238E27FC236}">
                <a16:creationId xmlns:a16="http://schemas.microsoft.com/office/drawing/2014/main" id="{26D9DC63-49E3-A69C-B657-E6147E1B2529}"/>
              </a:ext>
            </a:extLst>
          </p:cNvPr>
          <p:cNvSpPr>
            <a:spLocks noChangeArrowheads="1"/>
          </p:cNvSpPr>
          <p:nvPr/>
        </p:nvSpPr>
        <p:spPr bwMode="auto">
          <a:xfrm>
            <a:off x="2483768" y="6456116"/>
            <a:ext cx="4356048" cy="361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it-IT">
              <a:solidFill>
                <a:srgbClr val="4D5B6B"/>
              </a:solidFill>
              <a:latin typeface="Calibri"/>
            </a:endParaRPr>
          </a:p>
        </p:txBody>
      </p:sp>
      <p:sp>
        <p:nvSpPr>
          <p:cNvPr id="2" name="Rettangolo 1"/>
          <p:cNvSpPr/>
          <p:nvPr/>
        </p:nvSpPr>
        <p:spPr>
          <a:xfrm>
            <a:off x="323528" y="225385"/>
            <a:ext cx="8712968" cy="461665"/>
          </a:xfrm>
          <a:prstGeom prst="rect">
            <a:avLst/>
          </a:prstGeom>
        </p:spPr>
        <p:txBody>
          <a:bodyPr wrap="square">
            <a:spAutoFit/>
          </a:bodyPr>
          <a:lstStyle/>
          <a:p>
            <a:pPr algn="ctr"/>
            <a:r>
              <a:rPr lang="it-IT" sz="1200" b="1" dirty="0">
                <a:solidFill>
                  <a:srgbClr val="0070C0"/>
                </a:solidFill>
              </a:rPr>
              <a:t>RIVALUTAZIONE CONTROLLATA DELLE IMMOBILIZZAZIONI TECNICHE</a:t>
            </a:r>
          </a:p>
          <a:p>
            <a:pPr algn="ctr"/>
            <a:r>
              <a:rPr lang="it-IT" sz="1200" b="1" cap="all" dirty="0">
                <a:solidFill>
                  <a:srgbClr val="0070C0"/>
                </a:solidFill>
              </a:rPr>
              <a:t>(migliaia di euro)</a:t>
            </a:r>
            <a:endParaRPr lang="it-IT" sz="1200" b="1" dirty="0">
              <a:solidFill>
                <a:srgbClr val="0070C0"/>
              </a:solidFill>
            </a:endParaRPr>
          </a:p>
        </p:txBody>
      </p:sp>
      <p:grpSp>
        <p:nvGrpSpPr>
          <p:cNvPr id="4" name="Group 4">
            <a:extLst>
              <a:ext uri="{FF2B5EF4-FFF2-40B4-BE49-F238E27FC236}">
                <a16:creationId xmlns:a16="http://schemas.microsoft.com/office/drawing/2014/main" id="{65BE8865-9681-3AA5-DC7F-5804F1A9B458}"/>
              </a:ext>
            </a:extLst>
          </p:cNvPr>
          <p:cNvGrpSpPr>
            <a:grpSpLocks noChangeAspect="1"/>
          </p:cNvGrpSpPr>
          <p:nvPr/>
        </p:nvGrpSpPr>
        <p:grpSpPr bwMode="auto">
          <a:xfrm>
            <a:off x="2299867" y="628824"/>
            <a:ext cx="4432263" cy="5306192"/>
            <a:chOff x="1569" y="648"/>
            <a:chExt cx="2972" cy="3558"/>
          </a:xfrm>
        </p:grpSpPr>
        <p:sp>
          <p:nvSpPr>
            <p:cNvPr id="6" name="Rectangle 5">
              <a:extLst>
                <a:ext uri="{FF2B5EF4-FFF2-40B4-BE49-F238E27FC236}">
                  <a16:creationId xmlns:a16="http://schemas.microsoft.com/office/drawing/2014/main" id="{CF13696F-B9E4-032E-7950-61CD9EF38624}"/>
                </a:ext>
              </a:extLst>
            </p:cNvPr>
            <p:cNvSpPr>
              <a:spLocks noChangeArrowheads="1"/>
            </p:cNvSpPr>
            <p:nvPr/>
          </p:nvSpPr>
          <p:spPr bwMode="auto">
            <a:xfrm>
              <a:off x="1569" y="648"/>
              <a:ext cx="8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00000"/>
                  </a:solidFill>
                  <a:effectLst/>
                  <a:latin typeface="Arial" panose="020B0604020202020204" pitchFamily="34" charset="0"/>
                </a:rPr>
                <a:t>MOL normalizzato </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E9C2F22-630C-2CFD-4422-4F0195FFA946}"/>
                </a:ext>
              </a:extLst>
            </p:cNvPr>
            <p:cNvSpPr>
              <a:spLocks noChangeArrowheads="1"/>
            </p:cNvSpPr>
            <p:nvPr/>
          </p:nvSpPr>
          <p:spPr bwMode="auto">
            <a:xfrm>
              <a:off x="2540" y="64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01CA7419-F253-453A-D12D-89A78BF489B8}"/>
                </a:ext>
              </a:extLst>
            </p:cNvPr>
            <p:cNvSpPr>
              <a:spLocks noChangeArrowheads="1"/>
            </p:cNvSpPr>
            <p:nvPr/>
          </p:nvSpPr>
          <p:spPr bwMode="auto">
            <a:xfrm>
              <a:off x="4115" y="648"/>
              <a:ext cx="28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00000"/>
                  </a:solidFill>
                  <a:effectLst/>
                  <a:latin typeface="Arial" panose="020B0604020202020204" pitchFamily="34" charset="0"/>
                </a:rPr>
                <a:t>13.900</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7146F48D-A5D1-79D4-029C-8332902FA150}"/>
                </a:ext>
              </a:extLst>
            </p:cNvPr>
            <p:cNvSpPr>
              <a:spLocks noChangeArrowheads="1"/>
            </p:cNvSpPr>
            <p:nvPr/>
          </p:nvSpPr>
          <p:spPr bwMode="auto">
            <a:xfrm>
              <a:off x="3115" y="64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027E8BE-5570-1C69-7333-3915CABC9683}"/>
                </a:ext>
              </a:extLst>
            </p:cNvPr>
            <p:cNvSpPr>
              <a:spLocks noChangeArrowheads="1"/>
            </p:cNvSpPr>
            <p:nvPr/>
          </p:nvSpPr>
          <p:spPr bwMode="auto">
            <a:xfrm>
              <a:off x="1569" y="79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dirty="0"/>
            </a:p>
          </p:txBody>
        </p:sp>
        <p:sp>
          <p:nvSpPr>
            <p:cNvPr id="11" name="Rectangle 10">
              <a:extLst>
                <a:ext uri="{FF2B5EF4-FFF2-40B4-BE49-F238E27FC236}">
                  <a16:creationId xmlns:a16="http://schemas.microsoft.com/office/drawing/2014/main" id="{7CD11DF6-ED75-BAF7-FDE3-3B4AEEEE9A27}"/>
                </a:ext>
              </a:extLst>
            </p:cNvPr>
            <p:cNvSpPr>
              <a:spLocks noChangeArrowheads="1"/>
            </p:cNvSpPr>
            <p:nvPr/>
          </p:nvSpPr>
          <p:spPr bwMode="auto">
            <a:xfrm>
              <a:off x="1569" y="79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4AC88D17-5B25-2D57-778A-2737550A7138}"/>
                </a:ext>
              </a:extLst>
            </p:cNvPr>
            <p:cNvSpPr>
              <a:spLocks noChangeArrowheads="1"/>
            </p:cNvSpPr>
            <p:nvPr/>
          </p:nvSpPr>
          <p:spPr bwMode="auto">
            <a:xfrm>
              <a:off x="1569" y="90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13" name="Rectangle 12">
              <a:extLst>
                <a:ext uri="{FF2B5EF4-FFF2-40B4-BE49-F238E27FC236}">
                  <a16:creationId xmlns:a16="http://schemas.microsoft.com/office/drawing/2014/main" id="{13F13C79-23BE-6837-95F2-3A71B854166D}"/>
                </a:ext>
              </a:extLst>
            </p:cNvPr>
            <p:cNvSpPr>
              <a:spLocks noChangeArrowheads="1"/>
            </p:cNvSpPr>
            <p:nvPr/>
          </p:nvSpPr>
          <p:spPr bwMode="auto">
            <a:xfrm>
              <a:off x="1569" y="908"/>
              <a:ext cx="94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Oneri finanziari reali </a:t>
              </a:r>
              <a:r>
                <a:rPr kumimoji="0" lang="it-IT" altLang="it-IT" sz="1100" b="0" i="0" u="none" strike="noStrike" cap="none" normalizeH="0" baseline="30000" dirty="0">
                  <a:ln>
                    <a:noFill/>
                  </a:ln>
                  <a:solidFill>
                    <a:srgbClr val="000000"/>
                  </a:solidFill>
                  <a:effectLst/>
                  <a:latin typeface="Arial" panose="020B0604020202020204" pitchFamily="34" charset="0"/>
                </a:rPr>
                <a:t>(1)</a:t>
              </a:r>
              <a:endParaRPr kumimoji="0" lang="it-IT" altLang="it-IT" sz="1100" b="0" i="0" u="none" strike="noStrike" cap="none" normalizeH="0" baseline="3000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489B43A1-4631-033F-9074-63E42E77C412}"/>
                </a:ext>
              </a:extLst>
            </p:cNvPr>
            <p:cNvSpPr>
              <a:spLocks noChangeArrowheads="1"/>
            </p:cNvSpPr>
            <p:nvPr/>
          </p:nvSpPr>
          <p:spPr bwMode="auto">
            <a:xfrm>
              <a:off x="2532" y="90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1E165CAC-7E83-ABEF-D924-ECBBA73AE269}"/>
                </a:ext>
              </a:extLst>
            </p:cNvPr>
            <p:cNvSpPr>
              <a:spLocks noChangeArrowheads="1"/>
            </p:cNvSpPr>
            <p:nvPr/>
          </p:nvSpPr>
          <p:spPr bwMode="auto">
            <a:xfrm>
              <a:off x="2559" y="90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8CDCF6B2-038F-ED1C-6FA9-CFDE6322CD56}"/>
                </a:ext>
              </a:extLst>
            </p:cNvPr>
            <p:cNvSpPr>
              <a:spLocks noChangeArrowheads="1"/>
            </p:cNvSpPr>
            <p:nvPr/>
          </p:nvSpPr>
          <p:spPr bwMode="auto">
            <a:xfrm>
              <a:off x="4130" y="908"/>
              <a:ext cx="29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(1.139)</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2C63007-9183-B489-D190-BC18C7D198CF}"/>
                </a:ext>
              </a:extLst>
            </p:cNvPr>
            <p:cNvSpPr>
              <a:spLocks noChangeArrowheads="1"/>
            </p:cNvSpPr>
            <p:nvPr/>
          </p:nvSpPr>
          <p:spPr bwMode="auto">
            <a:xfrm>
              <a:off x="4398" y="90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7FE4B866-4DDE-406D-14FA-712E75617EB2}"/>
                </a:ext>
              </a:extLst>
            </p:cNvPr>
            <p:cNvSpPr>
              <a:spLocks noChangeArrowheads="1"/>
            </p:cNvSpPr>
            <p:nvPr/>
          </p:nvSpPr>
          <p:spPr bwMode="auto">
            <a:xfrm>
              <a:off x="1569" y="101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20" name="Rectangle 19">
              <a:extLst>
                <a:ext uri="{FF2B5EF4-FFF2-40B4-BE49-F238E27FC236}">
                  <a16:creationId xmlns:a16="http://schemas.microsoft.com/office/drawing/2014/main" id="{78C06C92-8DC7-9FE6-09CB-D5268FDF2385}"/>
                </a:ext>
              </a:extLst>
            </p:cNvPr>
            <p:cNvSpPr>
              <a:spLocks noChangeArrowheads="1"/>
            </p:cNvSpPr>
            <p:nvPr/>
          </p:nvSpPr>
          <p:spPr bwMode="auto">
            <a:xfrm>
              <a:off x="1569" y="101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E458E198-376A-51FF-80C3-129CEC6D1851}"/>
                </a:ext>
              </a:extLst>
            </p:cNvPr>
            <p:cNvSpPr>
              <a:spLocks noChangeArrowheads="1"/>
            </p:cNvSpPr>
            <p:nvPr/>
          </p:nvSpPr>
          <p:spPr bwMode="auto">
            <a:xfrm>
              <a:off x="1569" y="112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22" name="Rectangle 21">
              <a:extLst>
                <a:ext uri="{FF2B5EF4-FFF2-40B4-BE49-F238E27FC236}">
                  <a16:creationId xmlns:a16="http://schemas.microsoft.com/office/drawing/2014/main" id="{389AC576-51F0-746C-BC65-63EA1E145062}"/>
                </a:ext>
              </a:extLst>
            </p:cNvPr>
            <p:cNvSpPr>
              <a:spLocks noChangeArrowheads="1"/>
            </p:cNvSpPr>
            <p:nvPr/>
          </p:nvSpPr>
          <p:spPr bwMode="auto">
            <a:xfrm>
              <a:off x="1569" y="1128"/>
              <a:ext cx="44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Imposte </a:t>
              </a:r>
              <a:r>
                <a:rPr kumimoji="0" lang="it-IT" altLang="it-IT" sz="1100" b="0" i="0" u="none" strike="noStrike" cap="none" normalizeH="0" baseline="30000" dirty="0">
                  <a:ln>
                    <a:noFill/>
                  </a:ln>
                  <a:solidFill>
                    <a:srgbClr val="000000"/>
                  </a:solidFill>
                  <a:effectLst/>
                  <a:latin typeface="Arial" panose="020B0604020202020204" pitchFamily="34" charset="0"/>
                </a:rPr>
                <a:t>(2)</a:t>
              </a:r>
              <a:endParaRPr kumimoji="0" lang="it-IT" altLang="it-IT" sz="1100" b="0" i="0" u="none" strike="noStrike" cap="none" normalizeH="0" baseline="3000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EC066093-5950-5482-8FDA-52EC508AE35D}"/>
                </a:ext>
              </a:extLst>
            </p:cNvPr>
            <p:cNvSpPr>
              <a:spLocks noChangeArrowheads="1"/>
            </p:cNvSpPr>
            <p:nvPr/>
          </p:nvSpPr>
          <p:spPr bwMode="auto">
            <a:xfrm>
              <a:off x="2020" y="112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9D109BA0-45C7-BD13-F374-08A9CB74AA9B}"/>
                </a:ext>
              </a:extLst>
            </p:cNvPr>
            <p:cNvSpPr>
              <a:spLocks noChangeArrowheads="1"/>
            </p:cNvSpPr>
            <p:nvPr/>
          </p:nvSpPr>
          <p:spPr bwMode="auto">
            <a:xfrm>
              <a:off x="4136" y="1128"/>
              <a:ext cx="29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(3.840)</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197984C6-45FB-A5B8-7065-384E68123B4D}"/>
                </a:ext>
              </a:extLst>
            </p:cNvPr>
            <p:cNvSpPr>
              <a:spLocks noChangeArrowheads="1"/>
            </p:cNvSpPr>
            <p:nvPr/>
          </p:nvSpPr>
          <p:spPr bwMode="auto">
            <a:xfrm>
              <a:off x="4398" y="112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1CFFC9B6-B5C7-1FEE-2788-2828D18188C2}"/>
                </a:ext>
              </a:extLst>
            </p:cNvPr>
            <p:cNvSpPr>
              <a:spLocks noChangeArrowheads="1"/>
            </p:cNvSpPr>
            <p:nvPr/>
          </p:nvSpPr>
          <p:spPr bwMode="auto">
            <a:xfrm>
              <a:off x="1569" y="1235"/>
              <a:ext cx="2951"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28" name="Rectangle 27">
              <a:extLst>
                <a:ext uri="{FF2B5EF4-FFF2-40B4-BE49-F238E27FC236}">
                  <a16:creationId xmlns:a16="http://schemas.microsoft.com/office/drawing/2014/main" id="{1C187013-3B2C-79E7-96A1-E92DB7AED8C1}"/>
                </a:ext>
              </a:extLst>
            </p:cNvPr>
            <p:cNvSpPr>
              <a:spLocks noChangeArrowheads="1"/>
            </p:cNvSpPr>
            <p:nvPr/>
          </p:nvSpPr>
          <p:spPr bwMode="auto">
            <a:xfrm>
              <a:off x="1569" y="123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67D23B19-EA66-DA00-A3BD-306602A7383B}"/>
                </a:ext>
              </a:extLst>
            </p:cNvPr>
            <p:cNvSpPr>
              <a:spLocks noChangeArrowheads="1"/>
            </p:cNvSpPr>
            <p:nvPr/>
          </p:nvSpPr>
          <p:spPr bwMode="auto">
            <a:xfrm>
              <a:off x="1569" y="134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30" name="Rectangle 29">
              <a:extLst>
                <a:ext uri="{FF2B5EF4-FFF2-40B4-BE49-F238E27FC236}">
                  <a16:creationId xmlns:a16="http://schemas.microsoft.com/office/drawing/2014/main" id="{D7CBF074-F016-7784-C388-40090110C7D6}"/>
                </a:ext>
              </a:extLst>
            </p:cNvPr>
            <p:cNvSpPr>
              <a:spLocks noChangeArrowheads="1"/>
            </p:cNvSpPr>
            <p:nvPr/>
          </p:nvSpPr>
          <p:spPr bwMode="auto">
            <a:xfrm>
              <a:off x="1569" y="1349"/>
              <a:ext cx="125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Rimunerazione del patrimonio</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946CC06F-7D20-E509-AB5F-88B504E85D50}"/>
                </a:ext>
              </a:extLst>
            </p:cNvPr>
            <p:cNvSpPr>
              <a:spLocks noChangeArrowheads="1"/>
            </p:cNvSpPr>
            <p:nvPr/>
          </p:nvSpPr>
          <p:spPr bwMode="auto">
            <a:xfrm>
              <a:off x="2842" y="134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207EA4D0-9196-AB0C-2D29-DBEE03470C32}"/>
                </a:ext>
              </a:extLst>
            </p:cNvPr>
            <p:cNvSpPr>
              <a:spLocks noChangeArrowheads="1"/>
            </p:cNvSpPr>
            <p:nvPr/>
          </p:nvSpPr>
          <p:spPr bwMode="auto">
            <a:xfrm>
              <a:off x="1569" y="145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dirty="0"/>
            </a:p>
          </p:txBody>
        </p:sp>
        <p:sp>
          <p:nvSpPr>
            <p:cNvPr id="33" name="Rectangle 32">
              <a:extLst>
                <a:ext uri="{FF2B5EF4-FFF2-40B4-BE49-F238E27FC236}">
                  <a16:creationId xmlns:a16="http://schemas.microsoft.com/office/drawing/2014/main" id="{7E5F3DD1-51B6-0D9E-DCE6-FE183E72D9F2}"/>
                </a:ext>
              </a:extLst>
            </p:cNvPr>
            <p:cNvSpPr>
              <a:spLocks noChangeArrowheads="1"/>
            </p:cNvSpPr>
            <p:nvPr/>
          </p:nvSpPr>
          <p:spPr bwMode="auto">
            <a:xfrm>
              <a:off x="1569" y="1459"/>
              <a:ext cx="4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e</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7F7DC7DF-417F-5C26-F228-6E811557B7C6}"/>
                </a:ext>
              </a:extLst>
            </p:cNvPr>
            <p:cNvSpPr>
              <a:spLocks noChangeArrowheads="1"/>
            </p:cNvSpPr>
            <p:nvPr/>
          </p:nvSpPr>
          <p:spPr bwMode="auto">
            <a:xfrm>
              <a:off x="1622" y="1459"/>
              <a:ext cx="107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err="1">
                  <a:ln>
                    <a:noFill/>
                  </a:ln>
                  <a:solidFill>
                    <a:srgbClr val="000000"/>
                  </a:solidFill>
                  <a:effectLst/>
                  <a:latin typeface="Arial" panose="020B0604020202020204" pitchFamily="34" charset="0"/>
                </a:rPr>
                <a:t>xtra</a:t>
              </a:r>
              <a:r>
                <a:rPr kumimoji="0" lang="it-IT" altLang="it-IT" sz="1100" b="0" i="0" u="none" strike="noStrike" cap="none" normalizeH="0" baseline="0" dirty="0">
                  <a:ln>
                    <a:noFill/>
                  </a:ln>
                  <a:solidFill>
                    <a:srgbClr val="000000"/>
                  </a:solidFill>
                  <a:effectLst/>
                  <a:latin typeface="Arial" panose="020B0604020202020204" pitchFamily="34" charset="0"/>
                </a:rPr>
                <a:t> immobilizzi tecnici </a:t>
              </a:r>
              <a:r>
                <a:rPr kumimoji="0" lang="it-IT" altLang="it-IT" sz="1100" b="0" i="0" u="none" strike="noStrike" cap="none" normalizeH="0" baseline="30000" dirty="0">
                  <a:ln>
                    <a:noFill/>
                  </a:ln>
                  <a:solidFill>
                    <a:srgbClr val="000000"/>
                  </a:solidFill>
                  <a:effectLst/>
                  <a:latin typeface="Arial" panose="020B0604020202020204" pitchFamily="34" charset="0"/>
                </a:rPr>
                <a:t>(3)</a:t>
              </a:r>
              <a:r>
                <a:rPr kumimoji="0" lang="it-IT" altLang="it-IT" sz="1100" b="0" i="0" u="none" strike="noStrike" cap="none" normalizeH="0" baseline="0" dirty="0">
                  <a:ln>
                    <a:noFill/>
                  </a:ln>
                  <a:solidFill>
                    <a:srgbClr val="000000"/>
                  </a:solidFill>
                  <a:effectLst/>
                  <a:latin typeface="Arial" panose="020B0604020202020204" pitchFamily="34" charset="0"/>
                </a:rPr>
                <a:t> </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18326FD0-C20B-C0BE-C414-6E29B7649DCF}"/>
                </a:ext>
              </a:extLst>
            </p:cNvPr>
            <p:cNvSpPr>
              <a:spLocks noChangeArrowheads="1"/>
            </p:cNvSpPr>
            <p:nvPr/>
          </p:nvSpPr>
          <p:spPr bwMode="auto">
            <a:xfrm>
              <a:off x="2686" y="145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FE136097-5459-2659-03F0-CA8F8B227767}"/>
                </a:ext>
              </a:extLst>
            </p:cNvPr>
            <p:cNvSpPr>
              <a:spLocks noChangeArrowheads="1"/>
            </p:cNvSpPr>
            <p:nvPr/>
          </p:nvSpPr>
          <p:spPr bwMode="auto">
            <a:xfrm>
              <a:off x="2712" y="145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DB2A912C-A04B-DDCD-116B-8602E5DCCC2D}"/>
                </a:ext>
              </a:extLst>
            </p:cNvPr>
            <p:cNvSpPr>
              <a:spLocks noChangeArrowheads="1"/>
            </p:cNvSpPr>
            <p:nvPr/>
          </p:nvSpPr>
          <p:spPr bwMode="auto">
            <a:xfrm>
              <a:off x="4094" y="1459"/>
              <a:ext cx="8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6764FC20-A3F6-BC83-0EE5-309274A2647E}"/>
                </a:ext>
              </a:extLst>
            </p:cNvPr>
            <p:cNvSpPr>
              <a:spLocks noChangeArrowheads="1"/>
            </p:cNvSpPr>
            <p:nvPr/>
          </p:nvSpPr>
          <p:spPr bwMode="auto">
            <a:xfrm>
              <a:off x="4208" y="1459"/>
              <a:ext cx="15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183</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578E6100-D405-17E3-9F49-B4C19DD92916}"/>
                </a:ext>
              </a:extLst>
            </p:cNvPr>
            <p:cNvSpPr>
              <a:spLocks noChangeArrowheads="1"/>
            </p:cNvSpPr>
            <p:nvPr/>
          </p:nvSpPr>
          <p:spPr bwMode="auto">
            <a:xfrm>
              <a:off x="4360" y="145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3DE6A525-44AB-0935-0FA7-D8399E31D4B0}"/>
                </a:ext>
              </a:extLst>
            </p:cNvPr>
            <p:cNvSpPr>
              <a:spLocks noChangeArrowheads="1"/>
            </p:cNvSpPr>
            <p:nvPr/>
          </p:nvSpPr>
          <p:spPr bwMode="auto">
            <a:xfrm>
              <a:off x="4202" y="1555"/>
              <a:ext cx="15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42" name="Rectangle 41">
              <a:extLst>
                <a:ext uri="{FF2B5EF4-FFF2-40B4-BE49-F238E27FC236}">
                  <a16:creationId xmlns:a16="http://schemas.microsoft.com/office/drawing/2014/main" id="{C31E31DC-E2C3-2DE8-0B0E-684F84314690}"/>
                </a:ext>
              </a:extLst>
            </p:cNvPr>
            <p:cNvSpPr>
              <a:spLocks noChangeArrowheads="1"/>
            </p:cNvSpPr>
            <p:nvPr/>
          </p:nvSpPr>
          <p:spPr bwMode="auto">
            <a:xfrm>
              <a:off x="1569" y="156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43" name="Rectangle 42">
              <a:extLst>
                <a:ext uri="{FF2B5EF4-FFF2-40B4-BE49-F238E27FC236}">
                  <a16:creationId xmlns:a16="http://schemas.microsoft.com/office/drawing/2014/main" id="{319160A9-F00C-B060-F18D-2A6DEDFA04E7}"/>
                </a:ext>
              </a:extLst>
            </p:cNvPr>
            <p:cNvSpPr>
              <a:spLocks noChangeArrowheads="1"/>
            </p:cNvSpPr>
            <p:nvPr/>
          </p:nvSpPr>
          <p:spPr bwMode="auto">
            <a:xfrm>
              <a:off x="1569" y="156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9216D6A9-CB23-9F19-B9C9-15308FC3F7A0}"/>
                </a:ext>
              </a:extLst>
            </p:cNvPr>
            <p:cNvSpPr>
              <a:spLocks noChangeArrowheads="1"/>
            </p:cNvSpPr>
            <p:nvPr/>
          </p:nvSpPr>
          <p:spPr bwMode="auto">
            <a:xfrm>
              <a:off x="1569" y="1758"/>
              <a:ext cx="116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a:ln>
                    <a:noFill/>
                  </a:ln>
                  <a:solidFill>
                    <a:srgbClr val="000000"/>
                  </a:solidFill>
                  <a:effectLst/>
                  <a:latin typeface="Arial" panose="020B0604020202020204" pitchFamily="34" charset="0"/>
                </a:rPr>
                <a:t>Margine disponibile per le</a:t>
              </a:r>
              <a:endParaRPr kumimoji="0" lang="it-IT" altLang="it-IT" sz="11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F69B88A9-D189-5F15-B6D8-DF77A945FD80}"/>
                </a:ext>
              </a:extLst>
            </p:cNvPr>
            <p:cNvSpPr>
              <a:spLocks noChangeArrowheads="1"/>
            </p:cNvSpPr>
            <p:nvPr/>
          </p:nvSpPr>
          <p:spPr bwMode="auto">
            <a:xfrm>
              <a:off x="2920" y="175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3090815F-CA36-6B98-4469-2473B3BF408D}"/>
                </a:ext>
              </a:extLst>
            </p:cNvPr>
            <p:cNvSpPr>
              <a:spLocks noChangeArrowheads="1"/>
            </p:cNvSpPr>
            <p:nvPr/>
          </p:nvSpPr>
          <p:spPr bwMode="auto">
            <a:xfrm>
              <a:off x="1569" y="190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dirty="0"/>
            </a:p>
          </p:txBody>
        </p:sp>
        <p:sp>
          <p:nvSpPr>
            <p:cNvPr id="47" name="Rectangle 46">
              <a:extLst>
                <a:ext uri="{FF2B5EF4-FFF2-40B4-BE49-F238E27FC236}">
                  <a16:creationId xmlns:a16="http://schemas.microsoft.com/office/drawing/2014/main" id="{BE6E8F99-0E95-4E1C-457F-719C2AFBBC78}"/>
                </a:ext>
              </a:extLst>
            </p:cNvPr>
            <p:cNvSpPr>
              <a:spLocks noChangeArrowheads="1"/>
            </p:cNvSpPr>
            <p:nvPr/>
          </p:nvSpPr>
          <p:spPr bwMode="auto">
            <a:xfrm>
              <a:off x="1569" y="1907"/>
              <a:ext cx="77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00000"/>
                  </a:solidFill>
                  <a:effectLst/>
                  <a:latin typeface="Arial" panose="020B0604020202020204" pitchFamily="34" charset="0"/>
                </a:rPr>
                <a:t>immobilizzazioni </a:t>
              </a:r>
              <a:endParaRPr kumimoji="0" lang="it-IT" altLang="it-IT" sz="1100" b="1" i="0" u="none" strike="noStrike" cap="none" normalizeH="0" baseline="0" dirty="0">
                <a:ln>
                  <a:noFill/>
                </a:ln>
                <a:solidFill>
                  <a:schemeClr val="tx1"/>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C5B4843F-5397-3FBA-2D9F-6CAB0723F6E1}"/>
                </a:ext>
              </a:extLst>
            </p:cNvPr>
            <p:cNvSpPr>
              <a:spLocks noChangeArrowheads="1"/>
            </p:cNvSpPr>
            <p:nvPr/>
          </p:nvSpPr>
          <p:spPr bwMode="auto">
            <a:xfrm>
              <a:off x="2293" y="1907"/>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2BF81F5D-C16F-F9E8-4421-AE16A9EEE959}"/>
                </a:ext>
              </a:extLst>
            </p:cNvPr>
            <p:cNvSpPr>
              <a:spLocks noChangeArrowheads="1"/>
            </p:cNvSpPr>
            <p:nvPr/>
          </p:nvSpPr>
          <p:spPr bwMode="auto">
            <a:xfrm>
              <a:off x="4094" y="1907"/>
              <a:ext cx="4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50" name="Rectangle 49">
              <a:extLst>
                <a:ext uri="{FF2B5EF4-FFF2-40B4-BE49-F238E27FC236}">
                  <a16:creationId xmlns:a16="http://schemas.microsoft.com/office/drawing/2014/main" id="{CAE50EC6-9463-24EE-849E-1D0F8266BEF0}"/>
                </a:ext>
              </a:extLst>
            </p:cNvPr>
            <p:cNvSpPr>
              <a:spLocks noChangeArrowheads="1"/>
            </p:cNvSpPr>
            <p:nvPr/>
          </p:nvSpPr>
          <p:spPr bwMode="auto">
            <a:xfrm>
              <a:off x="4196" y="1907"/>
              <a:ext cx="2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9.104</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A6AFEF46-16CA-EBB6-B28C-10F776E0F8F3}"/>
                </a:ext>
              </a:extLst>
            </p:cNvPr>
            <p:cNvSpPr>
              <a:spLocks noChangeArrowheads="1"/>
            </p:cNvSpPr>
            <p:nvPr/>
          </p:nvSpPr>
          <p:spPr bwMode="auto">
            <a:xfrm>
              <a:off x="4387" y="1907"/>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4083547E-EE1D-8836-5D3B-4F6292F5D7D4}"/>
                </a:ext>
              </a:extLst>
            </p:cNvPr>
            <p:cNvSpPr>
              <a:spLocks noChangeArrowheads="1"/>
            </p:cNvSpPr>
            <p:nvPr/>
          </p:nvSpPr>
          <p:spPr bwMode="auto">
            <a:xfrm>
              <a:off x="1569" y="201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53" name="Rectangle 52">
              <a:extLst>
                <a:ext uri="{FF2B5EF4-FFF2-40B4-BE49-F238E27FC236}">
                  <a16:creationId xmlns:a16="http://schemas.microsoft.com/office/drawing/2014/main" id="{B2F4F14A-F20D-7B31-66A5-12561C545E6A}"/>
                </a:ext>
              </a:extLst>
            </p:cNvPr>
            <p:cNvSpPr>
              <a:spLocks noChangeArrowheads="1"/>
            </p:cNvSpPr>
            <p:nvPr/>
          </p:nvSpPr>
          <p:spPr bwMode="auto">
            <a:xfrm>
              <a:off x="1569" y="2017"/>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54" name="Rectangle 53">
              <a:extLst>
                <a:ext uri="{FF2B5EF4-FFF2-40B4-BE49-F238E27FC236}">
                  <a16:creationId xmlns:a16="http://schemas.microsoft.com/office/drawing/2014/main" id="{131B2F02-9821-34BF-D013-51B54617B8BE}"/>
                </a:ext>
              </a:extLst>
            </p:cNvPr>
            <p:cNvSpPr>
              <a:spLocks noChangeArrowheads="1"/>
            </p:cNvSpPr>
            <p:nvPr/>
          </p:nvSpPr>
          <p:spPr bwMode="auto">
            <a:xfrm>
              <a:off x="1569" y="212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55" name="Rectangle 54">
              <a:extLst>
                <a:ext uri="{FF2B5EF4-FFF2-40B4-BE49-F238E27FC236}">
                  <a16:creationId xmlns:a16="http://schemas.microsoft.com/office/drawing/2014/main" id="{94658F43-2327-C0C2-A6C6-4A33DAF07937}"/>
                </a:ext>
              </a:extLst>
            </p:cNvPr>
            <p:cNvSpPr>
              <a:spLocks noChangeArrowheads="1"/>
            </p:cNvSpPr>
            <p:nvPr/>
          </p:nvSpPr>
          <p:spPr bwMode="auto">
            <a:xfrm>
              <a:off x="1569" y="2128"/>
              <a:ext cx="100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Margine per il terreno </a:t>
              </a:r>
              <a:r>
                <a:rPr kumimoji="0" lang="it-IT" altLang="it-IT" sz="1100" b="0" i="0" u="none" strike="noStrike" cap="none" normalizeH="0" baseline="30000" dirty="0">
                  <a:ln>
                    <a:noFill/>
                  </a:ln>
                  <a:solidFill>
                    <a:srgbClr val="000000"/>
                  </a:solidFill>
                  <a:effectLst/>
                  <a:latin typeface="Arial" panose="020B0604020202020204" pitchFamily="34" charset="0"/>
                </a:rPr>
                <a:t>(4)</a:t>
              </a:r>
              <a:endParaRPr kumimoji="0" lang="it-IT" altLang="it-IT" sz="1100" b="0" i="0" u="none" strike="noStrike" cap="none" normalizeH="0" baseline="30000" dirty="0">
                <a:ln>
                  <a:noFill/>
                </a:ln>
                <a:solidFill>
                  <a:schemeClr val="tx1"/>
                </a:solidFill>
                <a:effectLst/>
                <a:latin typeface="Arial" panose="020B0604020202020204" pitchFamily="34" charset="0"/>
              </a:endParaRPr>
            </a:p>
          </p:txBody>
        </p:sp>
        <p:sp>
          <p:nvSpPr>
            <p:cNvPr id="57" name="Rectangle 56">
              <a:extLst>
                <a:ext uri="{FF2B5EF4-FFF2-40B4-BE49-F238E27FC236}">
                  <a16:creationId xmlns:a16="http://schemas.microsoft.com/office/drawing/2014/main" id="{05568761-B249-19E8-800B-3E7B083391C3}"/>
                </a:ext>
              </a:extLst>
            </p:cNvPr>
            <p:cNvSpPr>
              <a:spLocks noChangeArrowheads="1"/>
            </p:cNvSpPr>
            <p:nvPr/>
          </p:nvSpPr>
          <p:spPr bwMode="auto">
            <a:xfrm>
              <a:off x="2590" y="212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651EF63A-3327-4861-2CC5-828BD3635470}"/>
                </a:ext>
              </a:extLst>
            </p:cNvPr>
            <p:cNvSpPr>
              <a:spLocks noChangeArrowheads="1"/>
            </p:cNvSpPr>
            <p:nvPr/>
          </p:nvSpPr>
          <p:spPr bwMode="auto">
            <a:xfrm>
              <a:off x="2616" y="212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1E4C3449-A020-034F-A83B-55C0B552C018}"/>
                </a:ext>
              </a:extLst>
            </p:cNvPr>
            <p:cNvSpPr>
              <a:spLocks noChangeArrowheads="1"/>
            </p:cNvSpPr>
            <p:nvPr/>
          </p:nvSpPr>
          <p:spPr bwMode="auto">
            <a:xfrm>
              <a:off x="4094" y="2128"/>
              <a:ext cx="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522FED92-CBA2-32B8-E660-246405D26D94}"/>
                </a:ext>
              </a:extLst>
            </p:cNvPr>
            <p:cNvSpPr>
              <a:spLocks noChangeArrowheads="1"/>
            </p:cNvSpPr>
            <p:nvPr/>
          </p:nvSpPr>
          <p:spPr bwMode="auto">
            <a:xfrm>
              <a:off x="4175" y="2128"/>
              <a:ext cx="29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(46,11)</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BF305B0E-6EC7-084B-6688-2A5BEE564E6C}"/>
                </a:ext>
              </a:extLst>
            </p:cNvPr>
            <p:cNvSpPr>
              <a:spLocks noChangeArrowheads="1"/>
            </p:cNvSpPr>
            <p:nvPr/>
          </p:nvSpPr>
          <p:spPr bwMode="auto">
            <a:xfrm>
              <a:off x="4398" y="212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175F2BE5-B06F-021D-C04C-65E676F6E0BF}"/>
                </a:ext>
              </a:extLst>
            </p:cNvPr>
            <p:cNvSpPr>
              <a:spLocks noChangeArrowheads="1"/>
            </p:cNvSpPr>
            <p:nvPr/>
          </p:nvSpPr>
          <p:spPr bwMode="auto">
            <a:xfrm>
              <a:off x="1569" y="223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63" name="Rectangle 62">
              <a:extLst>
                <a:ext uri="{FF2B5EF4-FFF2-40B4-BE49-F238E27FC236}">
                  <a16:creationId xmlns:a16="http://schemas.microsoft.com/office/drawing/2014/main" id="{695BE93F-66CB-CDBE-A5B2-48E9B3A920B8}"/>
                </a:ext>
              </a:extLst>
            </p:cNvPr>
            <p:cNvSpPr>
              <a:spLocks noChangeArrowheads="1"/>
            </p:cNvSpPr>
            <p:nvPr/>
          </p:nvSpPr>
          <p:spPr bwMode="auto">
            <a:xfrm>
              <a:off x="1569" y="223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64" name="Rectangle 63">
              <a:extLst>
                <a:ext uri="{FF2B5EF4-FFF2-40B4-BE49-F238E27FC236}">
                  <a16:creationId xmlns:a16="http://schemas.microsoft.com/office/drawing/2014/main" id="{FDE85B7B-2936-F0E2-AB40-373E179C08FE}"/>
                </a:ext>
              </a:extLst>
            </p:cNvPr>
            <p:cNvSpPr>
              <a:spLocks noChangeArrowheads="1"/>
            </p:cNvSpPr>
            <p:nvPr/>
          </p:nvSpPr>
          <p:spPr bwMode="auto">
            <a:xfrm>
              <a:off x="1569" y="2345"/>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65" name="Rectangle 64">
              <a:extLst>
                <a:ext uri="{FF2B5EF4-FFF2-40B4-BE49-F238E27FC236}">
                  <a16:creationId xmlns:a16="http://schemas.microsoft.com/office/drawing/2014/main" id="{07EBB0B8-3D41-74F5-0CE9-92C4CB7809B9}"/>
                </a:ext>
              </a:extLst>
            </p:cNvPr>
            <p:cNvSpPr>
              <a:spLocks noChangeArrowheads="1"/>
            </p:cNvSpPr>
            <p:nvPr/>
          </p:nvSpPr>
          <p:spPr bwMode="auto">
            <a:xfrm>
              <a:off x="1569" y="2348"/>
              <a:ext cx="106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Margine per i fabbricati </a:t>
              </a:r>
              <a:r>
                <a:rPr kumimoji="0" lang="it-IT" altLang="it-IT" sz="1100" b="0" i="0" u="none" strike="noStrike" cap="none" normalizeH="0" baseline="30000" dirty="0">
                  <a:ln>
                    <a:noFill/>
                  </a:ln>
                  <a:solidFill>
                    <a:srgbClr val="000000"/>
                  </a:solidFill>
                  <a:effectLst/>
                  <a:latin typeface="Arial" panose="020B0604020202020204" pitchFamily="34" charset="0"/>
                </a:rPr>
                <a:t>(5)</a:t>
              </a:r>
              <a:endParaRPr kumimoji="0" lang="it-IT" altLang="it-IT" sz="1100" b="0" i="0" u="none" strike="noStrike" cap="none" normalizeH="0" baseline="30000" dirty="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094016EA-B08C-34BB-DB01-895797EDA729}"/>
                </a:ext>
              </a:extLst>
            </p:cNvPr>
            <p:cNvSpPr>
              <a:spLocks noChangeArrowheads="1"/>
            </p:cNvSpPr>
            <p:nvPr/>
          </p:nvSpPr>
          <p:spPr bwMode="auto">
            <a:xfrm>
              <a:off x="2654" y="234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68" name="Rectangle 67">
              <a:extLst>
                <a:ext uri="{FF2B5EF4-FFF2-40B4-BE49-F238E27FC236}">
                  <a16:creationId xmlns:a16="http://schemas.microsoft.com/office/drawing/2014/main" id="{F3985D80-ECEF-B1B1-FC14-8BABA54ABFBD}"/>
                </a:ext>
              </a:extLst>
            </p:cNvPr>
            <p:cNvSpPr>
              <a:spLocks noChangeArrowheads="1"/>
            </p:cNvSpPr>
            <p:nvPr/>
          </p:nvSpPr>
          <p:spPr bwMode="auto">
            <a:xfrm>
              <a:off x="2680" y="234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69" name="Rectangle 68">
              <a:extLst>
                <a:ext uri="{FF2B5EF4-FFF2-40B4-BE49-F238E27FC236}">
                  <a16:creationId xmlns:a16="http://schemas.microsoft.com/office/drawing/2014/main" id="{962AABD5-5962-C0AD-C2DF-7FD561B34215}"/>
                </a:ext>
              </a:extLst>
            </p:cNvPr>
            <p:cNvSpPr>
              <a:spLocks noChangeArrowheads="1"/>
            </p:cNvSpPr>
            <p:nvPr/>
          </p:nvSpPr>
          <p:spPr bwMode="auto">
            <a:xfrm>
              <a:off x="4094" y="2348"/>
              <a:ext cx="43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(1.063,48)</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70" name="Rectangle 69">
              <a:extLst>
                <a:ext uri="{FF2B5EF4-FFF2-40B4-BE49-F238E27FC236}">
                  <a16:creationId xmlns:a16="http://schemas.microsoft.com/office/drawing/2014/main" id="{53359239-6F0B-7E2A-93B8-CBD2E54530BD}"/>
                </a:ext>
              </a:extLst>
            </p:cNvPr>
            <p:cNvSpPr>
              <a:spLocks noChangeArrowheads="1"/>
            </p:cNvSpPr>
            <p:nvPr/>
          </p:nvSpPr>
          <p:spPr bwMode="auto">
            <a:xfrm>
              <a:off x="4398" y="234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0BB7C328-8247-2AA1-A944-51FC1C212099}"/>
                </a:ext>
              </a:extLst>
            </p:cNvPr>
            <p:cNvSpPr>
              <a:spLocks noChangeArrowheads="1"/>
            </p:cNvSpPr>
            <p:nvPr/>
          </p:nvSpPr>
          <p:spPr bwMode="auto">
            <a:xfrm>
              <a:off x="1569" y="2455"/>
              <a:ext cx="2951"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72" name="Rectangle 71">
              <a:extLst>
                <a:ext uri="{FF2B5EF4-FFF2-40B4-BE49-F238E27FC236}">
                  <a16:creationId xmlns:a16="http://schemas.microsoft.com/office/drawing/2014/main" id="{2A5A3D89-8C87-24A2-E123-5084260707FF}"/>
                </a:ext>
              </a:extLst>
            </p:cNvPr>
            <p:cNvSpPr>
              <a:spLocks noChangeArrowheads="1"/>
            </p:cNvSpPr>
            <p:nvPr/>
          </p:nvSpPr>
          <p:spPr bwMode="auto">
            <a:xfrm>
              <a:off x="1569" y="245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73" name="Rectangle 72">
              <a:extLst>
                <a:ext uri="{FF2B5EF4-FFF2-40B4-BE49-F238E27FC236}">
                  <a16:creationId xmlns:a16="http://schemas.microsoft.com/office/drawing/2014/main" id="{676A8D2C-5336-F04F-414E-FA53A359F995}"/>
                </a:ext>
              </a:extLst>
            </p:cNvPr>
            <p:cNvSpPr>
              <a:spLocks noChangeArrowheads="1"/>
            </p:cNvSpPr>
            <p:nvPr/>
          </p:nvSpPr>
          <p:spPr bwMode="auto">
            <a:xfrm>
              <a:off x="1569" y="256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74" name="Rectangle 73">
              <a:extLst>
                <a:ext uri="{FF2B5EF4-FFF2-40B4-BE49-F238E27FC236}">
                  <a16:creationId xmlns:a16="http://schemas.microsoft.com/office/drawing/2014/main" id="{85AD6E76-8905-87F5-C0FF-C2BE229C2B54}"/>
                </a:ext>
              </a:extLst>
            </p:cNvPr>
            <p:cNvSpPr>
              <a:spLocks noChangeArrowheads="1"/>
            </p:cNvSpPr>
            <p:nvPr/>
          </p:nvSpPr>
          <p:spPr bwMode="auto">
            <a:xfrm>
              <a:off x="1569" y="2568"/>
              <a:ext cx="126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Margine per i cespiti minori </a:t>
              </a:r>
              <a:r>
                <a:rPr kumimoji="0" lang="it-IT" altLang="it-IT" sz="1100" b="0" i="0" u="none" strike="noStrike" cap="none" normalizeH="0" baseline="30000" dirty="0">
                  <a:ln>
                    <a:noFill/>
                  </a:ln>
                  <a:solidFill>
                    <a:srgbClr val="000000"/>
                  </a:solidFill>
                  <a:effectLst/>
                  <a:latin typeface="Arial" panose="020B0604020202020204" pitchFamily="34" charset="0"/>
                </a:rPr>
                <a:t>(6)</a:t>
              </a:r>
              <a:r>
                <a:rPr kumimoji="0" lang="it-IT" altLang="it-IT" sz="1100" b="0" i="0" u="none" strike="noStrike" cap="none" normalizeH="0" baseline="0" dirty="0">
                  <a:ln>
                    <a:noFill/>
                  </a:ln>
                  <a:solidFill>
                    <a:srgbClr val="000000"/>
                  </a:solidFill>
                  <a:effectLst/>
                  <a:latin typeface="Arial" panose="020B0604020202020204" pitchFamily="34" charset="0"/>
                </a:rPr>
                <a:t> </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76" name="Rectangle 75">
              <a:extLst>
                <a:ext uri="{FF2B5EF4-FFF2-40B4-BE49-F238E27FC236}">
                  <a16:creationId xmlns:a16="http://schemas.microsoft.com/office/drawing/2014/main" id="{C4EDF5E4-CF09-510C-F877-E7DE1B4EFFE0}"/>
                </a:ext>
              </a:extLst>
            </p:cNvPr>
            <p:cNvSpPr>
              <a:spLocks noChangeArrowheads="1"/>
            </p:cNvSpPr>
            <p:nvPr/>
          </p:nvSpPr>
          <p:spPr bwMode="auto">
            <a:xfrm>
              <a:off x="2825" y="256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77" name="Rectangle 76">
              <a:extLst>
                <a:ext uri="{FF2B5EF4-FFF2-40B4-BE49-F238E27FC236}">
                  <a16:creationId xmlns:a16="http://schemas.microsoft.com/office/drawing/2014/main" id="{4512B616-D51F-C42E-FCF4-52F1FD33C70D}"/>
                </a:ext>
              </a:extLst>
            </p:cNvPr>
            <p:cNvSpPr>
              <a:spLocks noChangeArrowheads="1"/>
            </p:cNvSpPr>
            <p:nvPr/>
          </p:nvSpPr>
          <p:spPr bwMode="auto">
            <a:xfrm>
              <a:off x="2851" y="256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78" name="Rectangle 77">
              <a:extLst>
                <a:ext uri="{FF2B5EF4-FFF2-40B4-BE49-F238E27FC236}">
                  <a16:creationId xmlns:a16="http://schemas.microsoft.com/office/drawing/2014/main" id="{34EDDA58-136A-C59D-8D54-B2916FD2277B}"/>
                </a:ext>
              </a:extLst>
            </p:cNvPr>
            <p:cNvSpPr>
              <a:spLocks noChangeArrowheads="1"/>
            </p:cNvSpPr>
            <p:nvPr/>
          </p:nvSpPr>
          <p:spPr bwMode="auto">
            <a:xfrm>
              <a:off x="4094" y="2568"/>
              <a:ext cx="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79" name="Rectangle 78">
              <a:extLst>
                <a:ext uri="{FF2B5EF4-FFF2-40B4-BE49-F238E27FC236}">
                  <a16:creationId xmlns:a16="http://schemas.microsoft.com/office/drawing/2014/main" id="{6CB6C55F-A18C-9F05-F7DC-098A39D162F1}"/>
                </a:ext>
              </a:extLst>
            </p:cNvPr>
            <p:cNvSpPr>
              <a:spLocks noChangeArrowheads="1"/>
            </p:cNvSpPr>
            <p:nvPr/>
          </p:nvSpPr>
          <p:spPr bwMode="auto">
            <a:xfrm>
              <a:off x="4151" y="2568"/>
              <a:ext cx="35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(348,77)</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80" name="Rectangle 79">
              <a:extLst>
                <a:ext uri="{FF2B5EF4-FFF2-40B4-BE49-F238E27FC236}">
                  <a16:creationId xmlns:a16="http://schemas.microsoft.com/office/drawing/2014/main" id="{CF7B4E25-C602-C30F-FC2E-F7A73721DC18}"/>
                </a:ext>
              </a:extLst>
            </p:cNvPr>
            <p:cNvSpPr>
              <a:spLocks noChangeArrowheads="1"/>
            </p:cNvSpPr>
            <p:nvPr/>
          </p:nvSpPr>
          <p:spPr bwMode="auto">
            <a:xfrm>
              <a:off x="4398" y="256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81" name="Rectangle 80">
              <a:extLst>
                <a:ext uri="{FF2B5EF4-FFF2-40B4-BE49-F238E27FC236}">
                  <a16:creationId xmlns:a16="http://schemas.microsoft.com/office/drawing/2014/main" id="{E0544BF0-C021-1057-8848-560D6ED3E3A5}"/>
                </a:ext>
              </a:extLst>
            </p:cNvPr>
            <p:cNvSpPr>
              <a:spLocks noChangeArrowheads="1"/>
            </p:cNvSpPr>
            <p:nvPr/>
          </p:nvSpPr>
          <p:spPr bwMode="auto">
            <a:xfrm>
              <a:off x="1569" y="267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82" name="Rectangle 81">
              <a:extLst>
                <a:ext uri="{FF2B5EF4-FFF2-40B4-BE49-F238E27FC236}">
                  <a16:creationId xmlns:a16="http://schemas.microsoft.com/office/drawing/2014/main" id="{2C25A7E1-9060-2A02-74A9-A56FAC6936F3}"/>
                </a:ext>
              </a:extLst>
            </p:cNvPr>
            <p:cNvSpPr>
              <a:spLocks noChangeArrowheads="1"/>
            </p:cNvSpPr>
            <p:nvPr/>
          </p:nvSpPr>
          <p:spPr bwMode="auto">
            <a:xfrm>
              <a:off x="1569" y="267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83" name="Rectangle 82">
              <a:extLst>
                <a:ext uri="{FF2B5EF4-FFF2-40B4-BE49-F238E27FC236}">
                  <a16:creationId xmlns:a16="http://schemas.microsoft.com/office/drawing/2014/main" id="{C4D88612-1D06-9FE5-8D86-CEE3BB93DA7E}"/>
                </a:ext>
              </a:extLst>
            </p:cNvPr>
            <p:cNvSpPr>
              <a:spLocks noChangeArrowheads="1"/>
            </p:cNvSpPr>
            <p:nvPr/>
          </p:nvSpPr>
          <p:spPr bwMode="auto">
            <a:xfrm>
              <a:off x="1569" y="278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1100"/>
            </a:p>
          </p:txBody>
        </p:sp>
        <p:sp>
          <p:nvSpPr>
            <p:cNvPr id="84" name="Rectangle 83">
              <a:extLst>
                <a:ext uri="{FF2B5EF4-FFF2-40B4-BE49-F238E27FC236}">
                  <a16:creationId xmlns:a16="http://schemas.microsoft.com/office/drawing/2014/main" id="{1B80D715-5A0D-8651-E5EF-5C2F1F1F0793}"/>
                </a:ext>
              </a:extLst>
            </p:cNvPr>
            <p:cNvSpPr>
              <a:spLocks noChangeArrowheads="1"/>
            </p:cNvSpPr>
            <p:nvPr/>
          </p:nvSpPr>
          <p:spPr bwMode="auto">
            <a:xfrm>
              <a:off x="1569" y="2789"/>
              <a:ext cx="167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Risparmio di imposte per ammortamenti</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85" name="Rectangle 84">
              <a:extLst>
                <a:ext uri="{FF2B5EF4-FFF2-40B4-BE49-F238E27FC236}">
                  <a16:creationId xmlns:a16="http://schemas.microsoft.com/office/drawing/2014/main" id="{D1961728-09BE-4A62-D325-D5080BFF99C2}"/>
                </a:ext>
              </a:extLst>
            </p:cNvPr>
            <p:cNvSpPr>
              <a:spLocks noChangeArrowheads="1"/>
            </p:cNvSpPr>
            <p:nvPr/>
          </p:nvSpPr>
          <p:spPr bwMode="auto">
            <a:xfrm>
              <a:off x="3267" y="278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86" name="Rectangle 85">
              <a:extLst>
                <a:ext uri="{FF2B5EF4-FFF2-40B4-BE49-F238E27FC236}">
                  <a16:creationId xmlns:a16="http://schemas.microsoft.com/office/drawing/2014/main" id="{DA853BB3-EEAF-E736-9865-44369F38FA60}"/>
                </a:ext>
              </a:extLst>
            </p:cNvPr>
            <p:cNvSpPr>
              <a:spLocks noChangeArrowheads="1"/>
            </p:cNvSpPr>
            <p:nvPr/>
          </p:nvSpPr>
          <p:spPr bwMode="auto">
            <a:xfrm>
              <a:off x="4094" y="2789"/>
              <a:ext cx="8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87" name="Rectangle 86">
              <a:extLst>
                <a:ext uri="{FF2B5EF4-FFF2-40B4-BE49-F238E27FC236}">
                  <a16:creationId xmlns:a16="http://schemas.microsoft.com/office/drawing/2014/main" id="{E80744B4-81C3-D60B-2BED-C76A9B973394}"/>
                </a:ext>
              </a:extLst>
            </p:cNvPr>
            <p:cNvSpPr>
              <a:spLocks noChangeArrowheads="1"/>
            </p:cNvSpPr>
            <p:nvPr/>
          </p:nvSpPr>
          <p:spPr bwMode="auto">
            <a:xfrm>
              <a:off x="4202" y="2789"/>
              <a:ext cx="15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346</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88" name="Rectangle 87">
              <a:extLst>
                <a:ext uri="{FF2B5EF4-FFF2-40B4-BE49-F238E27FC236}">
                  <a16:creationId xmlns:a16="http://schemas.microsoft.com/office/drawing/2014/main" id="{98326263-5EAE-BEAC-7CC0-2C7E4DDF1A11}"/>
                </a:ext>
              </a:extLst>
            </p:cNvPr>
            <p:cNvSpPr>
              <a:spLocks noChangeArrowheads="1"/>
            </p:cNvSpPr>
            <p:nvPr/>
          </p:nvSpPr>
          <p:spPr bwMode="auto">
            <a:xfrm>
              <a:off x="4360" y="278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89" name="Rectangle 88">
              <a:extLst>
                <a:ext uri="{FF2B5EF4-FFF2-40B4-BE49-F238E27FC236}">
                  <a16:creationId xmlns:a16="http://schemas.microsoft.com/office/drawing/2014/main" id="{7EFB5510-4755-E8E1-3670-A549E71A2E2E}"/>
                </a:ext>
              </a:extLst>
            </p:cNvPr>
            <p:cNvSpPr>
              <a:spLocks noChangeArrowheads="1"/>
            </p:cNvSpPr>
            <p:nvPr/>
          </p:nvSpPr>
          <p:spPr bwMode="auto">
            <a:xfrm>
              <a:off x="4202" y="2885"/>
              <a:ext cx="15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90" name="Rectangle 89">
              <a:extLst>
                <a:ext uri="{FF2B5EF4-FFF2-40B4-BE49-F238E27FC236}">
                  <a16:creationId xmlns:a16="http://schemas.microsoft.com/office/drawing/2014/main" id="{264000DF-0432-4124-60E9-FE08FDA00AEB}"/>
                </a:ext>
              </a:extLst>
            </p:cNvPr>
            <p:cNvSpPr>
              <a:spLocks noChangeArrowheads="1"/>
            </p:cNvSpPr>
            <p:nvPr/>
          </p:nvSpPr>
          <p:spPr bwMode="auto">
            <a:xfrm>
              <a:off x="1569" y="2896"/>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91" name="Rectangle 90">
              <a:extLst>
                <a:ext uri="{FF2B5EF4-FFF2-40B4-BE49-F238E27FC236}">
                  <a16:creationId xmlns:a16="http://schemas.microsoft.com/office/drawing/2014/main" id="{F281B540-0D7A-F28B-8BFF-9CDDF1FAAF0A}"/>
                </a:ext>
              </a:extLst>
            </p:cNvPr>
            <p:cNvSpPr>
              <a:spLocks noChangeArrowheads="1"/>
            </p:cNvSpPr>
            <p:nvPr/>
          </p:nvSpPr>
          <p:spPr bwMode="auto">
            <a:xfrm>
              <a:off x="1569" y="289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92" name="Rectangle 91">
              <a:extLst>
                <a:ext uri="{FF2B5EF4-FFF2-40B4-BE49-F238E27FC236}">
                  <a16:creationId xmlns:a16="http://schemas.microsoft.com/office/drawing/2014/main" id="{4CDEFC2D-5DE7-7C61-AAC3-5DA90E4DD26B}"/>
                </a:ext>
              </a:extLst>
            </p:cNvPr>
            <p:cNvSpPr>
              <a:spLocks noChangeArrowheads="1"/>
            </p:cNvSpPr>
            <p:nvPr/>
          </p:nvSpPr>
          <p:spPr bwMode="auto">
            <a:xfrm>
              <a:off x="1569" y="3006"/>
              <a:ext cx="2951"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1100"/>
            </a:p>
          </p:txBody>
        </p:sp>
        <p:sp>
          <p:nvSpPr>
            <p:cNvPr id="93" name="Rectangle 92">
              <a:extLst>
                <a:ext uri="{FF2B5EF4-FFF2-40B4-BE49-F238E27FC236}">
                  <a16:creationId xmlns:a16="http://schemas.microsoft.com/office/drawing/2014/main" id="{B7D02E2B-2812-AE17-DDB5-BCAEE0C8BBFA}"/>
                </a:ext>
              </a:extLst>
            </p:cNvPr>
            <p:cNvSpPr>
              <a:spLocks noChangeArrowheads="1"/>
            </p:cNvSpPr>
            <p:nvPr/>
          </p:nvSpPr>
          <p:spPr bwMode="auto">
            <a:xfrm>
              <a:off x="1569" y="3009"/>
              <a:ext cx="155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Margine disponibile per gli impianti </a:t>
              </a:r>
              <a:r>
                <a:rPr kumimoji="0" lang="it-IT" altLang="it-IT" sz="1100" b="0" i="0" u="none" strike="noStrike" cap="none" normalizeH="0" baseline="30000" dirty="0">
                  <a:ln>
                    <a:noFill/>
                  </a:ln>
                  <a:solidFill>
                    <a:srgbClr val="000000"/>
                  </a:solidFill>
                  <a:effectLst/>
                  <a:latin typeface="Arial" panose="020B0604020202020204" pitchFamily="34" charset="0"/>
                </a:rPr>
                <a:t>(7)</a:t>
              </a:r>
              <a:endParaRPr kumimoji="0" lang="it-IT" altLang="it-IT" sz="1100" b="0" i="0" u="none" strike="noStrike" cap="none" normalizeH="0" baseline="30000" dirty="0">
                <a:ln>
                  <a:noFill/>
                </a:ln>
                <a:solidFill>
                  <a:schemeClr val="tx1"/>
                </a:solidFill>
                <a:effectLst/>
                <a:latin typeface="Arial" panose="020B0604020202020204" pitchFamily="34" charset="0"/>
              </a:endParaRPr>
            </a:p>
          </p:txBody>
        </p:sp>
        <p:sp>
          <p:nvSpPr>
            <p:cNvPr id="95" name="Rectangle 94">
              <a:extLst>
                <a:ext uri="{FF2B5EF4-FFF2-40B4-BE49-F238E27FC236}">
                  <a16:creationId xmlns:a16="http://schemas.microsoft.com/office/drawing/2014/main" id="{65DC8A20-4336-C54A-56BB-54F3FEA52DD8}"/>
                </a:ext>
              </a:extLst>
            </p:cNvPr>
            <p:cNvSpPr>
              <a:spLocks noChangeArrowheads="1"/>
            </p:cNvSpPr>
            <p:nvPr/>
          </p:nvSpPr>
          <p:spPr bwMode="auto">
            <a:xfrm>
              <a:off x="3149" y="300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96" name="Rectangle 95">
              <a:extLst>
                <a:ext uri="{FF2B5EF4-FFF2-40B4-BE49-F238E27FC236}">
                  <a16:creationId xmlns:a16="http://schemas.microsoft.com/office/drawing/2014/main" id="{510C4AF2-591D-C792-E9AC-CC6FE051CE15}"/>
                </a:ext>
              </a:extLst>
            </p:cNvPr>
            <p:cNvSpPr>
              <a:spLocks noChangeArrowheads="1"/>
            </p:cNvSpPr>
            <p:nvPr/>
          </p:nvSpPr>
          <p:spPr bwMode="auto">
            <a:xfrm>
              <a:off x="3175" y="300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97" name="Rectangle 96">
              <a:extLst>
                <a:ext uri="{FF2B5EF4-FFF2-40B4-BE49-F238E27FC236}">
                  <a16:creationId xmlns:a16="http://schemas.microsoft.com/office/drawing/2014/main" id="{A51C9124-3B7E-3B4C-17B0-4E70876B59A6}"/>
                </a:ext>
              </a:extLst>
            </p:cNvPr>
            <p:cNvSpPr>
              <a:spLocks noChangeArrowheads="1"/>
            </p:cNvSpPr>
            <p:nvPr/>
          </p:nvSpPr>
          <p:spPr bwMode="auto">
            <a:xfrm>
              <a:off x="4094" y="3009"/>
              <a:ext cx="4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98" name="Rectangle 97">
              <a:extLst>
                <a:ext uri="{FF2B5EF4-FFF2-40B4-BE49-F238E27FC236}">
                  <a16:creationId xmlns:a16="http://schemas.microsoft.com/office/drawing/2014/main" id="{FBD537E0-D7ED-695E-71A2-74EAF3A2EDEA}"/>
                </a:ext>
              </a:extLst>
            </p:cNvPr>
            <p:cNvSpPr>
              <a:spLocks noChangeArrowheads="1"/>
            </p:cNvSpPr>
            <p:nvPr/>
          </p:nvSpPr>
          <p:spPr bwMode="auto">
            <a:xfrm>
              <a:off x="4148" y="3009"/>
              <a:ext cx="36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100" dirty="0">
                  <a:solidFill>
                    <a:srgbClr val="000000"/>
                  </a:solidFill>
                </a:rPr>
                <a:t>7.991,63</a:t>
              </a:r>
              <a:endParaRPr kumimoji="0" lang="it-IT" altLang="it-IT" sz="1100" b="0" i="0" u="none" strike="noStrike" cap="none" normalizeH="0" baseline="0" dirty="0">
                <a:ln>
                  <a:noFill/>
                </a:ln>
                <a:solidFill>
                  <a:schemeClr val="tx1"/>
                </a:solidFill>
                <a:effectLst/>
              </a:endParaRPr>
            </a:p>
          </p:txBody>
        </p:sp>
        <p:sp>
          <p:nvSpPr>
            <p:cNvPr id="99" name="Rectangle 98">
              <a:extLst>
                <a:ext uri="{FF2B5EF4-FFF2-40B4-BE49-F238E27FC236}">
                  <a16:creationId xmlns:a16="http://schemas.microsoft.com/office/drawing/2014/main" id="{F57F4EE4-FCCA-3883-5E19-C48B2B51E398}"/>
                </a:ext>
              </a:extLst>
            </p:cNvPr>
            <p:cNvSpPr>
              <a:spLocks noChangeArrowheads="1"/>
            </p:cNvSpPr>
            <p:nvPr/>
          </p:nvSpPr>
          <p:spPr bwMode="auto">
            <a:xfrm>
              <a:off x="4387" y="300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00" name="Rectangle 99">
              <a:extLst>
                <a:ext uri="{FF2B5EF4-FFF2-40B4-BE49-F238E27FC236}">
                  <a16:creationId xmlns:a16="http://schemas.microsoft.com/office/drawing/2014/main" id="{AA2E7D54-73BE-FAFC-80E1-31BD7BB40C76}"/>
                </a:ext>
              </a:extLst>
            </p:cNvPr>
            <p:cNvSpPr>
              <a:spLocks noChangeArrowheads="1"/>
            </p:cNvSpPr>
            <p:nvPr/>
          </p:nvSpPr>
          <p:spPr bwMode="auto">
            <a:xfrm>
              <a:off x="1569" y="3117"/>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101" name="Rectangle 100">
              <a:extLst>
                <a:ext uri="{FF2B5EF4-FFF2-40B4-BE49-F238E27FC236}">
                  <a16:creationId xmlns:a16="http://schemas.microsoft.com/office/drawing/2014/main" id="{9B372796-7779-178D-09E9-7499BA6F7230}"/>
                </a:ext>
              </a:extLst>
            </p:cNvPr>
            <p:cNvSpPr>
              <a:spLocks noChangeArrowheads="1"/>
            </p:cNvSpPr>
            <p:nvPr/>
          </p:nvSpPr>
          <p:spPr bwMode="auto">
            <a:xfrm>
              <a:off x="1569" y="311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02" name="Rectangle 101">
              <a:extLst>
                <a:ext uri="{FF2B5EF4-FFF2-40B4-BE49-F238E27FC236}">
                  <a16:creationId xmlns:a16="http://schemas.microsoft.com/office/drawing/2014/main" id="{CFBA9AB7-8601-EB6E-977D-51632CCBB644}"/>
                </a:ext>
              </a:extLst>
            </p:cNvPr>
            <p:cNvSpPr>
              <a:spLocks noChangeArrowheads="1"/>
            </p:cNvSpPr>
            <p:nvPr/>
          </p:nvSpPr>
          <p:spPr bwMode="auto">
            <a:xfrm>
              <a:off x="1569" y="3227"/>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1100"/>
            </a:p>
          </p:txBody>
        </p:sp>
        <p:sp>
          <p:nvSpPr>
            <p:cNvPr id="103" name="Rectangle 102">
              <a:extLst>
                <a:ext uri="{FF2B5EF4-FFF2-40B4-BE49-F238E27FC236}">
                  <a16:creationId xmlns:a16="http://schemas.microsoft.com/office/drawing/2014/main" id="{C4182030-084A-BA68-F02C-CE19E6E175DB}"/>
                </a:ext>
              </a:extLst>
            </p:cNvPr>
            <p:cNvSpPr>
              <a:spLocks noChangeArrowheads="1"/>
            </p:cNvSpPr>
            <p:nvPr/>
          </p:nvSpPr>
          <p:spPr bwMode="auto">
            <a:xfrm>
              <a:off x="1569" y="3229"/>
              <a:ext cx="170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Valore economico lordo degli impianti </a:t>
              </a:r>
              <a:r>
                <a:rPr kumimoji="0" lang="it-IT" altLang="it-IT" sz="1100" b="0" i="0" u="none" strike="noStrike" cap="none" normalizeH="0" baseline="30000" dirty="0">
                  <a:ln>
                    <a:noFill/>
                  </a:ln>
                  <a:solidFill>
                    <a:srgbClr val="000000"/>
                  </a:solidFill>
                  <a:effectLst/>
                  <a:latin typeface="Arial" panose="020B0604020202020204" pitchFamily="34" charset="0"/>
                </a:rPr>
                <a:t>(8)</a:t>
              </a:r>
              <a:r>
                <a:rPr kumimoji="0" lang="it-IT" altLang="it-IT" sz="1100" b="0" i="0" u="none" strike="noStrike" cap="none" normalizeH="0" baseline="0" dirty="0">
                  <a:ln>
                    <a:noFill/>
                  </a:ln>
                  <a:solidFill>
                    <a:srgbClr val="000000"/>
                  </a:solidFill>
                  <a:effectLst/>
                  <a:latin typeface="Arial" panose="020B0604020202020204" pitchFamily="34" charset="0"/>
                </a:rPr>
                <a:t> </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05" name="Rectangle 104">
              <a:extLst>
                <a:ext uri="{FF2B5EF4-FFF2-40B4-BE49-F238E27FC236}">
                  <a16:creationId xmlns:a16="http://schemas.microsoft.com/office/drawing/2014/main" id="{6726A163-66A7-0B05-2E13-B06571864ACC}"/>
                </a:ext>
              </a:extLst>
            </p:cNvPr>
            <p:cNvSpPr>
              <a:spLocks noChangeArrowheads="1"/>
            </p:cNvSpPr>
            <p:nvPr/>
          </p:nvSpPr>
          <p:spPr bwMode="auto">
            <a:xfrm>
              <a:off x="3280" y="322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06" name="Rectangle 105">
              <a:extLst>
                <a:ext uri="{FF2B5EF4-FFF2-40B4-BE49-F238E27FC236}">
                  <a16:creationId xmlns:a16="http://schemas.microsoft.com/office/drawing/2014/main" id="{0EBE945C-208E-BD9D-531F-A45089221424}"/>
                </a:ext>
              </a:extLst>
            </p:cNvPr>
            <p:cNvSpPr>
              <a:spLocks noChangeArrowheads="1"/>
            </p:cNvSpPr>
            <p:nvPr/>
          </p:nvSpPr>
          <p:spPr bwMode="auto">
            <a:xfrm>
              <a:off x="3306" y="322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07" name="Rectangle 106">
              <a:extLst>
                <a:ext uri="{FF2B5EF4-FFF2-40B4-BE49-F238E27FC236}">
                  <a16:creationId xmlns:a16="http://schemas.microsoft.com/office/drawing/2014/main" id="{4D49CC87-1300-96D3-33A8-C5310651B64C}"/>
                </a:ext>
              </a:extLst>
            </p:cNvPr>
            <p:cNvSpPr>
              <a:spLocks noChangeArrowheads="1"/>
            </p:cNvSpPr>
            <p:nvPr/>
          </p:nvSpPr>
          <p:spPr bwMode="auto">
            <a:xfrm>
              <a:off x="4094" y="322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08" name="Rectangle 107">
              <a:extLst>
                <a:ext uri="{FF2B5EF4-FFF2-40B4-BE49-F238E27FC236}">
                  <a16:creationId xmlns:a16="http://schemas.microsoft.com/office/drawing/2014/main" id="{6BB0C050-CB29-3F5C-A607-B148604FB54F}"/>
                </a:ext>
              </a:extLst>
            </p:cNvPr>
            <p:cNvSpPr>
              <a:spLocks noChangeArrowheads="1"/>
            </p:cNvSpPr>
            <p:nvPr/>
          </p:nvSpPr>
          <p:spPr bwMode="auto">
            <a:xfrm>
              <a:off x="4121" y="3229"/>
              <a:ext cx="42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Arial" panose="020B0604020202020204" pitchFamily="34" charset="0"/>
                </a:rPr>
                <a:t>76.122,88</a:t>
              </a:r>
            </a:p>
          </p:txBody>
        </p:sp>
        <p:sp>
          <p:nvSpPr>
            <p:cNvPr id="109" name="Rectangle 108">
              <a:extLst>
                <a:ext uri="{FF2B5EF4-FFF2-40B4-BE49-F238E27FC236}">
                  <a16:creationId xmlns:a16="http://schemas.microsoft.com/office/drawing/2014/main" id="{062CA28D-A58F-9700-1F88-509E4C368CC7}"/>
                </a:ext>
              </a:extLst>
            </p:cNvPr>
            <p:cNvSpPr>
              <a:spLocks noChangeArrowheads="1"/>
            </p:cNvSpPr>
            <p:nvPr/>
          </p:nvSpPr>
          <p:spPr bwMode="auto">
            <a:xfrm>
              <a:off x="4414" y="322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10" name="Rectangle 109">
              <a:extLst>
                <a:ext uri="{FF2B5EF4-FFF2-40B4-BE49-F238E27FC236}">
                  <a16:creationId xmlns:a16="http://schemas.microsoft.com/office/drawing/2014/main" id="{2648CF40-0988-E4D5-D9C1-EED9815C5A76}"/>
                </a:ext>
              </a:extLst>
            </p:cNvPr>
            <p:cNvSpPr>
              <a:spLocks noChangeArrowheads="1"/>
            </p:cNvSpPr>
            <p:nvPr/>
          </p:nvSpPr>
          <p:spPr bwMode="auto">
            <a:xfrm>
              <a:off x="1569" y="3337"/>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111" name="Rectangle 110">
              <a:extLst>
                <a:ext uri="{FF2B5EF4-FFF2-40B4-BE49-F238E27FC236}">
                  <a16:creationId xmlns:a16="http://schemas.microsoft.com/office/drawing/2014/main" id="{8B4131B2-A744-D5D3-4077-BB44A1444E95}"/>
                </a:ext>
              </a:extLst>
            </p:cNvPr>
            <p:cNvSpPr>
              <a:spLocks noChangeArrowheads="1"/>
            </p:cNvSpPr>
            <p:nvPr/>
          </p:nvSpPr>
          <p:spPr bwMode="auto">
            <a:xfrm>
              <a:off x="1569" y="333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12" name="Rectangle 111">
              <a:extLst>
                <a:ext uri="{FF2B5EF4-FFF2-40B4-BE49-F238E27FC236}">
                  <a16:creationId xmlns:a16="http://schemas.microsoft.com/office/drawing/2014/main" id="{B5FD7213-8ECF-C895-B204-76EE83F2DFAF}"/>
                </a:ext>
              </a:extLst>
            </p:cNvPr>
            <p:cNvSpPr>
              <a:spLocks noChangeArrowheads="1"/>
            </p:cNvSpPr>
            <p:nvPr/>
          </p:nvSpPr>
          <p:spPr bwMode="auto">
            <a:xfrm>
              <a:off x="1569" y="3447"/>
              <a:ext cx="2951"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1100"/>
            </a:p>
          </p:txBody>
        </p:sp>
        <p:sp>
          <p:nvSpPr>
            <p:cNvPr id="113" name="Rectangle 112">
              <a:extLst>
                <a:ext uri="{FF2B5EF4-FFF2-40B4-BE49-F238E27FC236}">
                  <a16:creationId xmlns:a16="http://schemas.microsoft.com/office/drawing/2014/main" id="{6F481953-7ED7-5F6B-A45C-5A470E3FA4BE}"/>
                </a:ext>
              </a:extLst>
            </p:cNvPr>
            <p:cNvSpPr>
              <a:spLocks noChangeArrowheads="1"/>
            </p:cNvSpPr>
            <p:nvPr/>
          </p:nvSpPr>
          <p:spPr bwMode="auto">
            <a:xfrm>
              <a:off x="1569" y="3449"/>
              <a:ext cx="108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Investimenti da effettuare </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15" name="Rectangle 114">
              <a:extLst>
                <a:ext uri="{FF2B5EF4-FFF2-40B4-BE49-F238E27FC236}">
                  <a16:creationId xmlns:a16="http://schemas.microsoft.com/office/drawing/2014/main" id="{02248784-95C2-2F84-5547-16B6414982A7}"/>
                </a:ext>
              </a:extLst>
            </p:cNvPr>
            <p:cNvSpPr>
              <a:spLocks noChangeArrowheads="1"/>
            </p:cNvSpPr>
            <p:nvPr/>
          </p:nvSpPr>
          <p:spPr bwMode="auto">
            <a:xfrm>
              <a:off x="2756" y="344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16" name="Rectangle 115">
              <a:extLst>
                <a:ext uri="{FF2B5EF4-FFF2-40B4-BE49-F238E27FC236}">
                  <a16:creationId xmlns:a16="http://schemas.microsoft.com/office/drawing/2014/main" id="{ABB8B1EC-AFC8-0C09-ACA2-3C06E05182ED}"/>
                </a:ext>
              </a:extLst>
            </p:cNvPr>
            <p:cNvSpPr>
              <a:spLocks noChangeArrowheads="1"/>
            </p:cNvSpPr>
            <p:nvPr/>
          </p:nvSpPr>
          <p:spPr bwMode="auto">
            <a:xfrm>
              <a:off x="2782" y="344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17" name="Rectangle 116">
              <a:extLst>
                <a:ext uri="{FF2B5EF4-FFF2-40B4-BE49-F238E27FC236}">
                  <a16:creationId xmlns:a16="http://schemas.microsoft.com/office/drawing/2014/main" id="{AE557100-7DED-D5D7-1C0E-DC7A5410E7FD}"/>
                </a:ext>
              </a:extLst>
            </p:cNvPr>
            <p:cNvSpPr>
              <a:spLocks noChangeArrowheads="1"/>
            </p:cNvSpPr>
            <p:nvPr/>
          </p:nvSpPr>
          <p:spPr bwMode="auto">
            <a:xfrm>
              <a:off x="4136" y="3449"/>
              <a:ext cx="35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000000"/>
                  </a:solidFill>
                  <a:effectLst/>
                  <a:latin typeface="Arial" panose="020B0604020202020204" pitchFamily="34" charset="0"/>
                </a:rPr>
                <a:t>(33.000)</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18" name="Rectangle 117">
              <a:extLst>
                <a:ext uri="{FF2B5EF4-FFF2-40B4-BE49-F238E27FC236}">
                  <a16:creationId xmlns:a16="http://schemas.microsoft.com/office/drawing/2014/main" id="{1820C256-7A0F-089F-7CBA-46500F1A48A5}"/>
                </a:ext>
              </a:extLst>
            </p:cNvPr>
            <p:cNvSpPr>
              <a:spLocks noChangeArrowheads="1"/>
            </p:cNvSpPr>
            <p:nvPr/>
          </p:nvSpPr>
          <p:spPr bwMode="auto">
            <a:xfrm>
              <a:off x="4451" y="344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19" name="Rectangle 118">
              <a:extLst>
                <a:ext uri="{FF2B5EF4-FFF2-40B4-BE49-F238E27FC236}">
                  <a16:creationId xmlns:a16="http://schemas.microsoft.com/office/drawing/2014/main" id="{42F1C117-8596-2CDD-397B-9B878EB0D08F}"/>
                </a:ext>
              </a:extLst>
            </p:cNvPr>
            <p:cNvSpPr>
              <a:spLocks noChangeArrowheads="1"/>
            </p:cNvSpPr>
            <p:nvPr/>
          </p:nvSpPr>
          <p:spPr bwMode="auto">
            <a:xfrm>
              <a:off x="4094" y="3545"/>
              <a:ext cx="35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120" name="Rectangle 119">
              <a:extLst>
                <a:ext uri="{FF2B5EF4-FFF2-40B4-BE49-F238E27FC236}">
                  <a16:creationId xmlns:a16="http://schemas.microsoft.com/office/drawing/2014/main" id="{2B42F873-B386-EDFC-375C-908C7F88E374}"/>
                </a:ext>
              </a:extLst>
            </p:cNvPr>
            <p:cNvSpPr>
              <a:spLocks noChangeArrowheads="1"/>
            </p:cNvSpPr>
            <p:nvPr/>
          </p:nvSpPr>
          <p:spPr bwMode="auto">
            <a:xfrm>
              <a:off x="1569" y="3557"/>
              <a:ext cx="2951"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900"/>
            </a:p>
          </p:txBody>
        </p:sp>
        <p:sp>
          <p:nvSpPr>
            <p:cNvPr id="121" name="Rectangle 120">
              <a:extLst>
                <a:ext uri="{FF2B5EF4-FFF2-40B4-BE49-F238E27FC236}">
                  <a16:creationId xmlns:a16="http://schemas.microsoft.com/office/drawing/2014/main" id="{EE7FAB27-B574-D28D-561C-C810467444E9}"/>
                </a:ext>
              </a:extLst>
            </p:cNvPr>
            <p:cNvSpPr>
              <a:spLocks noChangeArrowheads="1"/>
            </p:cNvSpPr>
            <p:nvPr/>
          </p:nvSpPr>
          <p:spPr bwMode="auto">
            <a:xfrm>
              <a:off x="1569" y="3560"/>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22" name="Rectangle 121">
              <a:extLst>
                <a:ext uri="{FF2B5EF4-FFF2-40B4-BE49-F238E27FC236}">
                  <a16:creationId xmlns:a16="http://schemas.microsoft.com/office/drawing/2014/main" id="{C80B2E32-232C-E9A1-1CC6-49F7C327427D}"/>
                </a:ext>
              </a:extLst>
            </p:cNvPr>
            <p:cNvSpPr>
              <a:spLocks noChangeArrowheads="1"/>
            </p:cNvSpPr>
            <p:nvPr/>
          </p:nvSpPr>
          <p:spPr bwMode="auto">
            <a:xfrm>
              <a:off x="1569" y="3750"/>
              <a:ext cx="188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00000"/>
                  </a:solidFill>
                  <a:effectLst/>
                  <a:latin typeface="Arial" panose="020B0604020202020204" pitchFamily="34" charset="0"/>
                </a:rPr>
                <a:t>Valore economico degli impianti esistenti </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23" name="Rectangle 122">
              <a:extLst>
                <a:ext uri="{FF2B5EF4-FFF2-40B4-BE49-F238E27FC236}">
                  <a16:creationId xmlns:a16="http://schemas.microsoft.com/office/drawing/2014/main" id="{AB9099CA-3B62-A15E-19BB-9DE7488695C6}"/>
                </a:ext>
              </a:extLst>
            </p:cNvPr>
            <p:cNvSpPr>
              <a:spLocks noChangeArrowheads="1"/>
            </p:cNvSpPr>
            <p:nvPr/>
          </p:nvSpPr>
          <p:spPr bwMode="auto">
            <a:xfrm>
              <a:off x="3748" y="3750"/>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24" name="Rectangle 123">
              <a:extLst>
                <a:ext uri="{FF2B5EF4-FFF2-40B4-BE49-F238E27FC236}">
                  <a16:creationId xmlns:a16="http://schemas.microsoft.com/office/drawing/2014/main" id="{F09F6336-CEE1-A79B-3BC6-997F0CFEC3F1}"/>
                </a:ext>
              </a:extLst>
            </p:cNvPr>
            <p:cNvSpPr>
              <a:spLocks noChangeArrowheads="1"/>
            </p:cNvSpPr>
            <p:nvPr/>
          </p:nvSpPr>
          <p:spPr bwMode="auto">
            <a:xfrm>
              <a:off x="3749" y="3750"/>
              <a:ext cx="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125" name="Rectangle 124">
              <a:extLst>
                <a:ext uri="{FF2B5EF4-FFF2-40B4-BE49-F238E27FC236}">
                  <a16:creationId xmlns:a16="http://schemas.microsoft.com/office/drawing/2014/main" id="{0925A3A3-5606-82E3-062C-7E13E8CE455B}"/>
                </a:ext>
              </a:extLst>
            </p:cNvPr>
            <p:cNvSpPr>
              <a:spLocks noChangeArrowheads="1"/>
            </p:cNvSpPr>
            <p:nvPr/>
          </p:nvSpPr>
          <p:spPr bwMode="auto">
            <a:xfrm>
              <a:off x="4086" y="3750"/>
              <a:ext cx="42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a:ln>
                    <a:noFill/>
                  </a:ln>
                  <a:solidFill>
                    <a:srgbClr val="000000"/>
                  </a:solidFill>
                  <a:effectLst/>
                  <a:latin typeface="Arial" panose="020B0604020202020204" pitchFamily="34" charset="0"/>
                </a:rPr>
                <a:t>43.122,88</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26" name="Rectangle 125">
              <a:extLst>
                <a:ext uri="{FF2B5EF4-FFF2-40B4-BE49-F238E27FC236}">
                  <a16:creationId xmlns:a16="http://schemas.microsoft.com/office/drawing/2014/main" id="{2D9BD6FC-4F15-F487-B2DC-BA01DD03365F}"/>
                </a:ext>
              </a:extLst>
            </p:cNvPr>
            <p:cNvSpPr>
              <a:spLocks noChangeArrowheads="1"/>
            </p:cNvSpPr>
            <p:nvPr/>
          </p:nvSpPr>
          <p:spPr bwMode="auto">
            <a:xfrm>
              <a:off x="4115" y="3750"/>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28" name="Rectangle 127">
              <a:extLst>
                <a:ext uri="{FF2B5EF4-FFF2-40B4-BE49-F238E27FC236}">
                  <a16:creationId xmlns:a16="http://schemas.microsoft.com/office/drawing/2014/main" id="{F3CBFACD-52CC-6999-3D07-D0D63AE0D29B}"/>
                </a:ext>
              </a:extLst>
            </p:cNvPr>
            <p:cNvSpPr>
              <a:spLocks noChangeArrowheads="1"/>
            </p:cNvSpPr>
            <p:nvPr/>
          </p:nvSpPr>
          <p:spPr bwMode="auto">
            <a:xfrm>
              <a:off x="1569" y="3898"/>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32" name="Rectangle 131">
              <a:extLst>
                <a:ext uri="{FF2B5EF4-FFF2-40B4-BE49-F238E27FC236}">
                  <a16:creationId xmlns:a16="http://schemas.microsoft.com/office/drawing/2014/main" id="{8D51277E-99DF-89F0-E191-22513B892401}"/>
                </a:ext>
              </a:extLst>
            </p:cNvPr>
            <p:cNvSpPr>
              <a:spLocks noChangeArrowheads="1"/>
            </p:cNvSpPr>
            <p:nvPr/>
          </p:nvSpPr>
          <p:spPr bwMode="auto">
            <a:xfrm>
              <a:off x="2995" y="406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135" name="Rectangle 139">
              <a:extLst>
                <a:ext uri="{FF2B5EF4-FFF2-40B4-BE49-F238E27FC236}">
                  <a16:creationId xmlns:a16="http://schemas.microsoft.com/office/drawing/2014/main" id="{0C372FB0-66DE-DDA4-DD52-8C12BD125F71}"/>
                </a:ext>
              </a:extLst>
            </p:cNvPr>
            <p:cNvSpPr>
              <a:spLocks noChangeArrowheads="1"/>
            </p:cNvSpPr>
            <p:nvPr/>
          </p:nvSpPr>
          <p:spPr bwMode="auto">
            <a:xfrm>
              <a:off x="3294" y="406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38" name="Rectangle 142">
              <a:extLst>
                <a:ext uri="{FF2B5EF4-FFF2-40B4-BE49-F238E27FC236}">
                  <a16:creationId xmlns:a16="http://schemas.microsoft.com/office/drawing/2014/main" id="{9FED4194-D7B4-C87D-9D6C-175DF5693DA7}"/>
                </a:ext>
              </a:extLst>
            </p:cNvPr>
            <p:cNvSpPr>
              <a:spLocks noChangeArrowheads="1"/>
            </p:cNvSpPr>
            <p:nvPr/>
          </p:nvSpPr>
          <p:spPr bwMode="auto">
            <a:xfrm>
              <a:off x="3684" y="4113"/>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140" name="Rectangle 144">
              <a:extLst>
                <a:ext uri="{FF2B5EF4-FFF2-40B4-BE49-F238E27FC236}">
                  <a16:creationId xmlns:a16="http://schemas.microsoft.com/office/drawing/2014/main" id="{7C039CB8-4639-ACAA-8B29-338E4A7346AD}"/>
                </a:ext>
              </a:extLst>
            </p:cNvPr>
            <p:cNvSpPr>
              <a:spLocks noChangeArrowheads="1"/>
            </p:cNvSpPr>
            <p:nvPr/>
          </p:nvSpPr>
          <p:spPr bwMode="auto">
            <a:xfrm>
              <a:off x="3734" y="4069"/>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grpSp>
      <p:sp>
        <p:nvSpPr>
          <p:cNvPr id="3" name="Rettangolo 2"/>
          <p:cNvSpPr/>
          <p:nvPr/>
        </p:nvSpPr>
        <p:spPr>
          <a:xfrm>
            <a:off x="2042687" y="5563158"/>
            <a:ext cx="5272512" cy="1323439"/>
          </a:xfrm>
          <a:prstGeom prst="rect">
            <a:avLst/>
          </a:prstGeom>
          <a:ln>
            <a:noFill/>
          </a:ln>
        </p:spPr>
        <p:txBody>
          <a:bodyPr wrap="square">
            <a:spAutoFit/>
          </a:bodyPr>
          <a:lstStyle/>
          <a:p>
            <a:pPr lvl="0" algn="just"/>
            <a:r>
              <a:rPr lang="it-IT" sz="1000" b="1" dirty="0"/>
              <a:t>1) Al tasso reale del 2% all'anno;  2) In base ad un’aliquota del 28%; 3) Con un valore negativo di 9.150 m; tasso del 2%; 4) Con un valore di perizia di 1.537 m; tasso del 3%; 5) Con un valore di perizia di 15.800 m ed una vita residua di 23 anni; tasso del 4%;  6) Con un valore di 1.510 m ed una vita residua di 5 anni; tasso del 5%; 7) Con una vita residua di 13 anni; tasso dell’8%</a:t>
            </a:r>
          </a:p>
          <a:p>
            <a:pPr algn="just"/>
            <a:r>
              <a:rPr lang="it-IT" sz="1000" b="1" dirty="0"/>
              <a:t>8) </a:t>
            </a:r>
          </a:p>
          <a:p>
            <a:pPr lvl="0" algn="just"/>
            <a:endParaRPr lang="it-IT" sz="1000" dirty="0"/>
          </a:p>
          <a:p>
            <a:pPr lvl="0" algn="just"/>
            <a:endParaRPr lang="it-IT" sz="1000" dirty="0"/>
          </a:p>
        </p:txBody>
      </p:sp>
      <p:grpSp>
        <p:nvGrpSpPr>
          <p:cNvPr id="197" name="Group 4">
            <a:extLst>
              <a:ext uri="{FF2B5EF4-FFF2-40B4-BE49-F238E27FC236}">
                <a16:creationId xmlns:a16="http://schemas.microsoft.com/office/drawing/2014/main" id="{9C04F763-483A-4A64-92AB-2951AA29A3A9}"/>
              </a:ext>
            </a:extLst>
          </p:cNvPr>
          <p:cNvGrpSpPr>
            <a:grpSpLocks noChangeAspect="1"/>
          </p:cNvGrpSpPr>
          <p:nvPr/>
        </p:nvGrpSpPr>
        <p:grpSpPr bwMode="auto">
          <a:xfrm>
            <a:off x="-477096" y="-8954905"/>
            <a:ext cx="5636471" cy="6863747"/>
            <a:chOff x="-332" y="-1759"/>
            <a:chExt cx="3619" cy="4407"/>
          </a:xfrm>
        </p:grpSpPr>
        <p:sp>
          <p:nvSpPr>
            <p:cNvPr id="199" name="AutoShape 3">
              <a:extLst>
                <a:ext uri="{FF2B5EF4-FFF2-40B4-BE49-F238E27FC236}">
                  <a16:creationId xmlns:a16="http://schemas.microsoft.com/office/drawing/2014/main" id="{66BB52BD-B423-8986-E34D-8C0FEB61BAFA}"/>
                </a:ext>
              </a:extLst>
            </p:cNvPr>
            <p:cNvSpPr>
              <a:spLocks noChangeAspect="1" noChangeArrowheads="1" noTextEdit="1"/>
            </p:cNvSpPr>
            <p:nvPr/>
          </p:nvSpPr>
          <p:spPr bwMode="auto">
            <a:xfrm>
              <a:off x="530" y="2298"/>
              <a:ext cx="188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0" name="Rectangle 6">
              <a:extLst>
                <a:ext uri="{FF2B5EF4-FFF2-40B4-BE49-F238E27FC236}">
                  <a16:creationId xmlns:a16="http://schemas.microsoft.com/office/drawing/2014/main" id="{899815A6-D53C-A262-60AA-83DD89631FAB}"/>
                </a:ext>
              </a:extLst>
            </p:cNvPr>
            <p:cNvSpPr>
              <a:spLocks noChangeArrowheads="1"/>
            </p:cNvSpPr>
            <p:nvPr/>
          </p:nvSpPr>
          <p:spPr bwMode="auto">
            <a:xfrm>
              <a:off x="862" y="-1759"/>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1"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1" name="Rectangle 8">
              <a:extLst>
                <a:ext uri="{FF2B5EF4-FFF2-40B4-BE49-F238E27FC236}">
                  <a16:creationId xmlns:a16="http://schemas.microsoft.com/office/drawing/2014/main" id="{0C24A611-0077-76D1-6B6A-766E4CC050A9}"/>
                </a:ext>
              </a:extLst>
            </p:cNvPr>
            <p:cNvSpPr>
              <a:spLocks noChangeArrowheads="1"/>
            </p:cNvSpPr>
            <p:nvPr/>
          </p:nvSpPr>
          <p:spPr bwMode="auto">
            <a:xfrm>
              <a:off x="1565" y="-1759"/>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1"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2" name="Rectangle 10">
              <a:extLst>
                <a:ext uri="{FF2B5EF4-FFF2-40B4-BE49-F238E27FC236}">
                  <a16:creationId xmlns:a16="http://schemas.microsoft.com/office/drawing/2014/main" id="{798EA618-5CFC-9E20-CF60-7E2A8CCEF795}"/>
                </a:ext>
              </a:extLst>
            </p:cNvPr>
            <p:cNvSpPr>
              <a:spLocks noChangeArrowheads="1"/>
            </p:cNvSpPr>
            <p:nvPr/>
          </p:nvSpPr>
          <p:spPr bwMode="auto">
            <a:xfrm>
              <a:off x="-326" y="-1574"/>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3" name="Rectangle 14">
              <a:extLst>
                <a:ext uri="{FF2B5EF4-FFF2-40B4-BE49-F238E27FC236}">
                  <a16:creationId xmlns:a16="http://schemas.microsoft.com/office/drawing/2014/main" id="{2B3DC586-9C7D-CA67-3CFE-B7E238E04DA6}"/>
                </a:ext>
              </a:extLst>
            </p:cNvPr>
            <p:cNvSpPr>
              <a:spLocks noChangeArrowheads="1"/>
            </p:cNvSpPr>
            <p:nvPr/>
          </p:nvSpPr>
          <p:spPr bwMode="auto">
            <a:xfrm>
              <a:off x="852" y="-144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4" name="Rectangle 15">
              <a:extLst>
                <a:ext uri="{FF2B5EF4-FFF2-40B4-BE49-F238E27FC236}">
                  <a16:creationId xmlns:a16="http://schemas.microsoft.com/office/drawing/2014/main" id="{CA8EE737-C64D-F355-6B4E-6D4E6CF22B39}"/>
                </a:ext>
              </a:extLst>
            </p:cNvPr>
            <p:cNvSpPr>
              <a:spLocks noChangeArrowheads="1"/>
            </p:cNvSpPr>
            <p:nvPr/>
          </p:nvSpPr>
          <p:spPr bwMode="auto">
            <a:xfrm>
              <a:off x="884" y="-144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5" name="Rectangle 17">
              <a:extLst>
                <a:ext uri="{FF2B5EF4-FFF2-40B4-BE49-F238E27FC236}">
                  <a16:creationId xmlns:a16="http://schemas.microsoft.com/office/drawing/2014/main" id="{000A05E9-0220-EACD-F025-239D1BA7C175}"/>
                </a:ext>
              </a:extLst>
            </p:cNvPr>
            <p:cNvSpPr>
              <a:spLocks noChangeArrowheads="1"/>
            </p:cNvSpPr>
            <p:nvPr/>
          </p:nvSpPr>
          <p:spPr bwMode="auto">
            <a:xfrm>
              <a:off x="3134" y="-144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7" name="Rectangle 19">
              <a:extLst>
                <a:ext uri="{FF2B5EF4-FFF2-40B4-BE49-F238E27FC236}">
                  <a16:creationId xmlns:a16="http://schemas.microsoft.com/office/drawing/2014/main" id="{909AB942-C821-F616-722F-5A2D36483FC4}"/>
                </a:ext>
              </a:extLst>
            </p:cNvPr>
            <p:cNvSpPr>
              <a:spLocks noChangeArrowheads="1"/>
            </p:cNvSpPr>
            <p:nvPr/>
          </p:nvSpPr>
          <p:spPr bwMode="auto">
            <a:xfrm>
              <a:off x="-326" y="-1305"/>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9" name="Rectangle 23">
              <a:extLst>
                <a:ext uri="{FF2B5EF4-FFF2-40B4-BE49-F238E27FC236}">
                  <a16:creationId xmlns:a16="http://schemas.microsoft.com/office/drawing/2014/main" id="{08BAA6C4-C9BD-2E2D-F4DC-8F8BCC7A5F4D}"/>
                </a:ext>
              </a:extLst>
            </p:cNvPr>
            <p:cNvSpPr>
              <a:spLocks noChangeArrowheads="1"/>
            </p:cNvSpPr>
            <p:nvPr/>
          </p:nvSpPr>
          <p:spPr bwMode="auto">
            <a:xfrm>
              <a:off x="225" y="-117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0" name="Rectangle 25">
              <a:extLst>
                <a:ext uri="{FF2B5EF4-FFF2-40B4-BE49-F238E27FC236}">
                  <a16:creationId xmlns:a16="http://schemas.microsoft.com/office/drawing/2014/main" id="{0E6F38EB-106C-D199-411F-048EAC767475}"/>
                </a:ext>
              </a:extLst>
            </p:cNvPr>
            <p:cNvSpPr>
              <a:spLocks noChangeArrowheads="1"/>
            </p:cNvSpPr>
            <p:nvPr/>
          </p:nvSpPr>
          <p:spPr bwMode="auto">
            <a:xfrm>
              <a:off x="3134" y="-1171"/>
              <a:ext cx="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12" name="Rectangle 27">
              <a:extLst>
                <a:ext uri="{FF2B5EF4-FFF2-40B4-BE49-F238E27FC236}">
                  <a16:creationId xmlns:a16="http://schemas.microsoft.com/office/drawing/2014/main" id="{645C6FF5-5840-9B56-E23D-87EB63605CD4}"/>
                </a:ext>
              </a:extLst>
            </p:cNvPr>
            <p:cNvSpPr>
              <a:spLocks noChangeArrowheads="1"/>
            </p:cNvSpPr>
            <p:nvPr/>
          </p:nvSpPr>
          <p:spPr bwMode="auto">
            <a:xfrm>
              <a:off x="-326" y="-103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4" name="Rectangle 30">
              <a:extLst>
                <a:ext uri="{FF2B5EF4-FFF2-40B4-BE49-F238E27FC236}">
                  <a16:creationId xmlns:a16="http://schemas.microsoft.com/office/drawing/2014/main" id="{B5317320-FC8E-AE02-64BE-701540A5AB3F}"/>
                </a:ext>
              </a:extLst>
            </p:cNvPr>
            <p:cNvSpPr>
              <a:spLocks noChangeArrowheads="1"/>
            </p:cNvSpPr>
            <p:nvPr/>
          </p:nvSpPr>
          <p:spPr bwMode="auto">
            <a:xfrm>
              <a:off x="1231" y="-90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5" name="Rectangle 35">
              <a:extLst>
                <a:ext uri="{FF2B5EF4-FFF2-40B4-BE49-F238E27FC236}">
                  <a16:creationId xmlns:a16="http://schemas.microsoft.com/office/drawing/2014/main" id="{7AD94199-08B8-47F5-032E-74C4E49FAFA5}"/>
                </a:ext>
              </a:extLst>
            </p:cNvPr>
            <p:cNvSpPr>
              <a:spLocks noChangeArrowheads="1"/>
            </p:cNvSpPr>
            <p:nvPr/>
          </p:nvSpPr>
          <p:spPr bwMode="auto">
            <a:xfrm>
              <a:off x="1040" y="-76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6" name="Rectangle 36">
              <a:extLst>
                <a:ext uri="{FF2B5EF4-FFF2-40B4-BE49-F238E27FC236}">
                  <a16:creationId xmlns:a16="http://schemas.microsoft.com/office/drawing/2014/main" id="{ACC89E9E-EF4D-52C2-2341-B9F63A095A89}"/>
                </a:ext>
              </a:extLst>
            </p:cNvPr>
            <p:cNvSpPr>
              <a:spLocks noChangeArrowheads="1"/>
            </p:cNvSpPr>
            <p:nvPr/>
          </p:nvSpPr>
          <p:spPr bwMode="auto">
            <a:xfrm>
              <a:off x="1072" y="-76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7" name="Rectangle 37">
              <a:extLst>
                <a:ext uri="{FF2B5EF4-FFF2-40B4-BE49-F238E27FC236}">
                  <a16:creationId xmlns:a16="http://schemas.microsoft.com/office/drawing/2014/main" id="{91E67A0C-E29C-ED8E-A397-02179C93BCE9}"/>
                </a:ext>
              </a:extLst>
            </p:cNvPr>
            <p:cNvSpPr>
              <a:spLocks noChangeArrowheads="1"/>
            </p:cNvSpPr>
            <p:nvPr/>
          </p:nvSpPr>
          <p:spPr bwMode="auto">
            <a:xfrm>
              <a:off x="2763" y="-766"/>
              <a:ext cx="18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8" name="Rectangle 39">
              <a:extLst>
                <a:ext uri="{FF2B5EF4-FFF2-40B4-BE49-F238E27FC236}">
                  <a16:creationId xmlns:a16="http://schemas.microsoft.com/office/drawing/2014/main" id="{9150E723-EBF0-1EB8-4943-6CD32725E675}"/>
                </a:ext>
              </a:extLst>
            </p:cNvPr>
            <p:cNvSpPr>
              <a:spLocks noChangeArrowheads="1"/>
            </p:cNvSpPr>
            <p:nvPr/>
          </p:nvSpPr>
          <p:spPr bwMode="auto">
            <a:xfrm>
              <a:off x="3088" y="-76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19" name="Rectangle 42">
              <a:extLst>
                <a:ext uri="{FF2B5EF4-FFF2-40B4-BE49-F238E27FC236}">
                  <a16:creationId xmlns:a16="http://schemas.microsoft.com/office/drawing/2014/main" id="{2BCB8BEB-F7DD-E831-E33D-E913ADB3A4D9}"/>
                </a:ext>
              </a:extLst>
            </p:cNvPr>
            <p:cNvSpPr>
              <a:spLocks noChangeArrowheads="1"/>
            </p:cNvSpPr>
            <p:nvPr/>
          </p:nvSpPr>
          <p:spPr bwMode="auto">
            <a:xfrm>
              <a:off x="-326" y="-632"/>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0" name="Rectangle 44">
              <a:extLst>
                <a:ext uri="{FF2B5EF4-FFF2-40B4-BE49-F238E27FC236}">
                  <a16:creationId xmlns:a16="http://schemas.microsoft.com/office/drawing/2014/main" id="{F92FF0BA-929F-41F1-1110-8C1AA25F11C6}"/>
                </a:ext>
              </a:extLst>
            </p:cNvPr>
            <p:cNvSpPr>
              <a:spLocks noChangeArrowheads="1"/>
            </p:cNvSpPr>
            <p:nvPr/>
          </p:nvSpPr>
          <p:spPr bwMode="auto">
            <a:xfrm>
              <a:off x="1326" y="-402"/>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1"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2" name="Rectangle 47">
              <a:extLst>
                <a:ext uri="{FF2B5EF4-FFF2-40B4-BE49-F238E27FC236}">
                  <a16:creationId xmlns:a16="http://schemas.microsoft.com/office/drawing/2014/main" id="{281647FB-4CF6-0CBF-237F-963602895FDF}"/>
                </a:ext>
              </a:extLst>
            </p:cNvPr>
            <p:cNvSpPr>
              <a:spLocks noChangeArrowheads="1"/>
            </p:cNvSpPr>
            <p:nvPr/>
          </p:nvSpPr>
          <p:spPr bwMode="auto">
            <a:xfrm>
              <a:off x="560" y="-218"/>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3" name="Rectangle 48">
              <a:extLst>
                <a:ext uri="{FF2B5EF4-FFF2-40B4-BE49-F238E27FC236}">
                  <a16:creationId xmlns:a16="http://schemas.microsoft.com/office/drawing/2014/main" id="{BF307D0A-9171-7537-08B4-5C2805C4D898}"/>
                </a:ext>
              </a:extLst>
            </p:cNvPr>
            <p:cNvSpPr>
              <a:spLocks noChangeArrowheads="1"/>
            </p:cNvSpPr>
            <p:nvPr/>
          </p:nvSpPr>
          <p:spPr bwMode="auto">
            <a:xfrm>
              <a:off x="2763" y="-218"/>
              <a:ext cx="1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4" name="Rectangle 50">
              <a:extLst>
                <a:ext uri="{FF2B5EF4-FFF2-40B4-BE49-F238E27FC236}">
                  <a16:creationId xmlns:a16="http://schemas.microsoft.com/office/drawing/2014/main" id="{0A57590C-D8B1-EC9D-6060-657ECA622F65}"/>
                </a:ext>
              </a:extLst>
            </p:cNvPr>
            <p:cNvSpPr>
              <a:spLocks noChangeArrowheads="1"/>
            </p:cNvSpPr>
            <p:nvPr/>
          </p:nvSpPr>
          <p:spPr bwMode="auto">
            <a:xfrm>
              <a:off x="3121" y="-218"/>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6" name="Rectangle 52">
              <a:extLst>
                <a:ext uri="{FF2B5EF4-FFF2-40B4-BE49-F238E27FC236}">
                  <a16:creationId xmlns:a16="http://schemas.microsoft.com/office/drawing/2014/main" id="{C9F719DE-0285-B60A-3D0C-5718379CB278}"/>
                </a:ext>
              </a:extLst>
            </p:cNvPr>
            <p:cNvSpPr>
              <a:spLocks noChangeArrowheads="1"/>
            </p:cNvSpPr>
            <p:nvPr/>
          </p:nvSpPr>
          <p:spPr bwMode="auto">
            <a:xfrm>
              <a:off x="-326" y="-83"/>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8" name="Rectangle 56">
              <a:extLst>
                <a:ext uri="{FF2B5EF4-FFF2-40B4-BE49-F238E27FC236}">
                  <a16:creationId xmlns:a16="http://schemas.microsoft.com/office/drawing/2014/main" id="{5B415B2C-B88B-E62D-6ED3-F306C7EB2B4B}"/>
                </a:ext>
              </a:extLst>
            </p:cNvPr>
            <p:cNvSpPr>
              <a:spLocks noChangeArrowheads="1"/>
            </p:cNvSpPr>
            <p:nvPr/>
          </p:nvSpPr>
          <p:spPr bwMode="auto">
            <a:xfrm>
              <a:off x="923" y="52"/>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9" name="Rectangle 57">
              <a:extLst>
                <a:ext uri="{FF2B5EF4-FFF2-40B4-BE49-F238E27FC236}">
                  <a16:creationId xmlns:a16="http://schemas.microsoft.com/office/drawing/2014/main" id="{5BAB44EB-27E6-D453-6BA3-AF8740C118A2}"/>
                </a:ext>
              </a:extLst>
            </p:cNvPr>
            <p:cNvSpPr>
              <a:spLocks noChangeArrowheads="1"/>
            </p:cNvSpPr>
            <p:nvPr/>
          </p:nvSpPr>
          <p:spPr bwMode="auto">
            <a:xfrm>
              <a:off x="955" y="52"/>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0" name="Rectangle 58">
              <a:extLst>
                <a:ext uri="{FF2B5EF4-FFF2-40B4-BE49-F238E27FC236}">
                  <a16:creationId xmlns:a16="http://schemas.microsoft.com/office/drawing/2014/main" id="{5007027D-11A2-3EEC-8073-DE399E9644F0}"/>
                </a:ext>
              </a:extLst>
            </p:cNvPr>
            <p:cNvSpPr>
              <a:spLocks noChangeArrowheads="1"/>
            </p:cNvSpPr>
            <p:nvPr/>
          </p:nvSpPr>
          <p:spPr bwMode="auto">
            <a:xfrm>
              <a:off x="2763" y="52"/>
              <a:ext cx="1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1" name="Rectangle 60">
              <a:extLst>
                <a:ext uri="{FF2B5EF4-FFF2-40B4-BE49-F238E27FC236}">
                  <a16:creationId xmlns:a16="http://schemas.microsoft.com/office/drawing/2014/main" id="{6E5CD213-C880-C97E-ADAD-7D31747338D9}"/>
                </a:ext>
              </a:extLst>
            </p:cNvPr>
            <p:cNvSpPr>
              <a:spLocks noChangeArrowheads="1"/>
            </p:cNvSpPr>
            <p:nvPr/>
          </p:nvSpPr>
          <p:spPr bwMode="auto">
            <a:xfrm>
              <a:off x="3134" y="52"/>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3" name="Rectangle 62">
              <a:extLst>
                <a:ext uri="{FF2B5EF4-FFF2-40B4-BE49-F238E27FC236}">
                  <a16:creationId xmlns:a16="http://schemas.microsoft.com/office/drawing/2014/main" id="{A2134D24-D683-46AC-3000-EFCF01668982}"/>
                </a:ext>
              </a:extLst>
            </p:cNvPr>
            <p:cNvSpPr>
              <a:spLocks noChangeArrowheads="1"/>
            </p:cNvSpPr>
            <p:nvPr/>
          </p:nvSpPr>
          <p:spPr bwMode="auto">
            <a:xfrm>
              <a:off x="-326" y="187"/>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5" name="Rectangle 66">
              <a:extLst>
                <a:ext uri="{FF2B5EF4-FFF2-40B4-BE49-F238E27FC236}">
                  <a16:creationId xmlns:a16="http://schemas.microsoft.com/office/drawing/2014/main" id="{62D43528-6808-CCA9-046A-4819FE4F16A1}"/>
                </a:ext>
              </a:extLst>
            </p:cNvPr>
            <p:cNvSpPr>
              <a:spLocks noChangeArrowheads="1"/>
            </p:cNvSpPr>
            <p:nvPr/>
          </p:nvSpPr>
          <p:spPr bwMode="auto">
            <a:xfrm>
              <a:off x="1001" y="32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6" name="Rectangle 67">
              <a:extLst>
                <a:ext uri="{FF2B5EF4-FFF2-40B4-BE49-F238E27FC236}">
                  <a16:creationId xmlns:a16="http://schemas.microsoft.com/office/drawing/2014/main" id="{8CCDF8D6-536E-F49B-3A8E-A66545B718AB}"/>
                </a:ext>
              </a:extLst>
            </p:cNvPr>
            <p:cNvSpPr>
              <a:spLocks noChangeArrowheads="1"/>
            </p:cNvSpPr>
            <p:nvPr/>
          </p:nvSpPr>
          <p:spPr bwMode="auto">
            <a:xfrm>
              <a:off x="1033" y="32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7" name="Rectangle 69">
              <a:extLst>
                <a:ext uri="{FF2B5EF4-FFF2-40B4-BE49-F238E27FC236}">
                  <a16:creationId xmlns:a16="http://schemas.microsoft.com/office/drawing/2014/main" id="{021A5F6D-8BEB-4D15-33BD-3671A431EEAD}"/>
                </a:ext>
              </a:extLst>
            </p:cNvPr>
            <p:cNvSpPr>
              <a:spLocks noChangeArrowheads="1"/>
            </p:cNvSpPr>
            <p:nvPr/>
          </p:nvSpPr>
          <p:spPr bwMode="auto">
            <a:xfrm>
              <a:off x="3134" y="32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39" name="Rectangle 71">
              <a:extLst>
                <a:ext uri="{FF2B5EF4-FFF2-40B4-BE49-F238E27FC236}">
                  <a16:creationId xmlns:a16="http://schemas.microsoft.com/office/drawing/2014/main" id="{FE1694AE-5E96-ADE7-DC41-E35A7271493D}"/>
                </a:ext>
              </a:extLst>
            </p:cNvPr>
            <p:cNvSpPr>
              <a:spLocks noChangeArrowheads="1"/>
            </p:cNvSpPr>
            <p:nvPr/>
          </p:nvSpPr>
          <p:spPr bwMode="auto">
            <a:xfrm>
              <a:off x="-326" y="45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1" name="Rectangle 75">
              <a:extLst>
                <a:ext uri="{FF2B5EF4-FFF2-40B4-BE49-F238E27FC236}">
                  <a16:creationId xmlns:a16="http://schemas.microsoft.com/office/drawing/2014/main" id="{9ACA015C-3223-47CA-918A-0B26C40EFE62}"/>
                </a:ext>
              </a:extLst>
            </p:cNvPr>
            <p:cNvSpPr>
              <a:spLocks noChangeArrowheads="1"/>
            </p:cNvSpPr>
            <p:nvPr/>
          </p:nvSpPr>
          <p:spPr bwMode="auto">
            <a:xfrm>
              <a:off x="1210" y="59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2" name="Rectangle 76">
              <a:extLst>
                <a:ext uri="{FF2B5EF4-FFF2-40B4-BE49-F238E27FC236}">
                  <a16:creationId xmlns:a16="http://schemas.microsoft.com/office/drawing/2014/main" id="{8C1E7CD5-B8F0-7D7F-001F-B61ECFC74323}"/>
                </a:ext>
              </a:extLst>
            </p:cNvPr>
            <p:cNvSpPr>
              <a:spLocks noChangeArrowheads="1"/>
            </p:cNvSpPr>
            <p:nvPr/>
          </p:nvSpPr>
          <p:spPr bwMode="auto">
            <a:xfrm>
              <a:off x="1242" y="59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3" name="Rectangle 77">
              <a:extLst>
                <a:ext uri="{FF2B5EF4-FFF2-40B4-BE49-F238E27FC236}">
                  <a16:creationId xmlns:a16="http://schemas.microsoft.com/office/drawing/2014/main" id="{D303B766-B84A-CE2C-63EF-16ABC73478EE}"/>
                </a:ext>
              </a:extLst>
            </p:cNvPr>
            <p:cNvSpPr>
              <a:spLocks noChangeArrowheads="1"/>
            </p:cNvSpPr>
            <p:nvPr/>
          </p:nvSpPr>
          <p:spPr bwMode="auto">
            <a:xfrm>
              <a:off x="2763" y="590"/>
              <a:ext cx="3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dirty="0">
                  <a:ln>
                    <a:noFill/>
                  </a:ln>
                  <a:solidFill>
                    <a:srgbClr val="000000"/>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44" name="Rectangle 79">
              <a:extLst>
                <a:ext uri="{FF2B5EF4-FFF2-40B4-BE49-F238E27FC236}">
                  <a16:creationId xmlns:a16="http://schemas.microsoft.com/office/drawing/2014/main" id="{69389FDA-D1DB-BC83-25EA-72CB1F3EAD68}"/>
                </a:ext>
              </a:extLst>
            </p:cNvPr>
            <p:cNvSpPr>
              <a:spLocks noChangeArrowheads="1"/>
            </p:cNvSpPr>
            <p:nvPr/>
          </p:nvSpPr>
          <p:spPr bwMode="auto">
            <a:xfrm>
              <a:off x="3134" y="59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6" name="Rectangle 81">
              <a:extLst>
                <a:ext uri="{FF2B5EF4-FFF2-40B4-BE49-F238E27FC236}">
                  <a16:creationId xmlns:a16="http://schemas.microsoft.com/office/drawing/2014/main" id="{E2B9CF9A-3C0E-FECD-3A91-BC5C3ED7569F}"/>
                </a:ext>
              </a:extLst>
            </p:cNvPr>
            <p:cNvSpPr>
              <a:spLocks noChangeArrowheads="1"/>
            </p:cNvSpPr>
            <p:nvPr/>
          </p:nvSpPr>
          <p:spPr bwMode="auto">
            <a:xfrm>
              <a:off x="-326" y="725"/>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7" name="Rectangle 84">
              <a:extLst>
                <a:ext uri="{FF2B5EF4-FFF2-40B4-BE49-F238E27FC236}">
                  <a16:creationId xmlns:a16="http://schemas.microsoft.com/office/drawing/2014/main" id="{CB5FEA5B-A256-749D-5292-B99E0A452874}"/>
                </a:ext>
              </a:extLst>
            </p:cNvPr>
            <p:cNvSpPr>
              <a:spLocks noChangeArrowheads="1"/>
            </p:cNvSpPr>
            <p:nvPr/>
          </p:nvSpPr>
          <p:spPr bwMode="auto">
            <a:xfrm>
              <a:off x="1751" y="86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8" name="Rectangle 85">
              <a:extLst>
                <a:ext uri="{FF2B5EF4-FFF2-40B4-BE49-F238E27FC236}">
                  <a16:creationId xmlns:a16="http://schemas.microsoft.com/office/drawing/2014/main" id="{E4F4004F-3C78-9134-48FD-E5718324924E}"/>
                </a:ext>
              </a:extLst>
            </p:cNvPr>
            <p:cNvSpPr>
              <a:spLocks noChangeArrowheads="1"/>
            </p:cNvSpPr>
            <p:nvPr/>
          </p:nvSpPr>
          <p:spPr bwMode="auto">
            <a:xfrm>
              <a:off x="2763" y="861"/>
              <a:ext cx="18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9" name="Rectangle 87">
              <a:extLst>
                <a:ext uri="{FF2B5EF4-FFF2-40B4-BE49-F238E27FC236}">
                  <a16:creationId xmlns:a16="http://schemas.microsoft.com/office/drawing/2014/main" id="{F6B39220-0F3D-6C25-D9CD-7E669FB5ED37}"/>
                </a:ext>
              </a:extLst>
            </p:cNvPr>
            <p:cNvSpPr>
              <a:spLocks noChangeArrowheads="1"/>
            </p:cNvSpPr>
            <p:nvPr/>
          </p:nvSpPr>
          <p:spPr bwMode="auto">
            <a:xfrm>
              <a:off x="3088" y="861"/>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51" name="Rectangle 90">
              <a:extLst>
                <a:ext uri="{FF2B5EF4-FFF2-40B4-BE49-F238E27FC236}">
                  <a16:creationId xmlns:a16="http://schemas.microsoft.com/office/drawing/2014/main" id="{E05A18EC-E633-2395-C3EF-BF6A50A277A8}"/>
                </a:ext>
              </a:extLst>
            </p:cNvPr>
            <p:cNvSpPr>
              <a:spLocks noChangeArrowheads="1"/>
            </p:cNvSpPr>
            <p:nvPr/>
          </p:nvSpPr>
          <p:spPr bwMode="auto">
            <a:xfrm>
              <a:off x="-326" y="995"/>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52" name="Rectangle 94">
              <a:extLst>
                <a:ext uri="{FF2B5EF4-FFF2-40B4-BE49-F238E27FC236}">
                  <a16:creationId xmlns:a16="http://schemas.microsoft.com/office/drawing/2014/main" id="{05632C71-69F5-6751-07CE-D27452E3C94F}"/>
                </a:ext>
              </a:extLst>
            </p:cNvPr>
            <p:cNvSpPr>
              <a:spLocks noChangeArrowheads="1"/>
            </p:cNvSpPr>
            <p:nvPr/>
          </p:nvSpPr>
          <p:spPr bwMode="auto">
            <a:xfrm>
              <a:off x="1607" y="113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53" name="Rectangle 95">
              <a:extLst>
                <a:ext uri="{FF2B5EF4-FFF2-40B4-BE49-F238E27FC236}">
                  <a16:creationId xmlns:a16="http://schemas.microsoft.com/office/drawing/2014/main" id="{82A7AFFD-9EA9-2BAE-3206-519AB0ACEB6B}"/>
                </a:ext>
              </a:extLst>
            </p:cNvPr>
            <p:cNvSpPr>
              <a:spLocks noChangeArrowheads="1"/>
            </p:cNvSpPr>
            <p:nvPr/>
          </p:nvSpPr>
          <p:spPr bwMode="auto">
            <a:xfrm>
              <a:off x="1639" y="113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54" name="Rectangle 96">
              <a:extLst>
                <a:ext uri="{FF2B5EF4-FFF2-40B4-BE49-F238E27FC236}">
                  <a16:creationId xmlns:a16="http://schemas.microsoft.com/office/drawing/2014/main" id="{A4621EB9-33BD-03BF-B0F3-AFD9B5C3EB33}"/>
                </a:ext>
              </a:extLst>
            </p:cNvPr>
            <p:cNvSpPr>
              <a:spLocks noChangeArrowheads="1"/>
            </p:cNvSpPr>
            <p:nvPr/>
          </p:nvSpPr>
          <p:spPr bwMode="auto">
            <a:xfrm>
              <a:off x="2763" y="1130"/>
              <a:ext cx="1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55" name="Rectangle 98">
              <a:extLst>
                <a:ext uri="{FF2B5EF4-FFF2-40B4-BE49-F238E27FC236}">
                  <a16:creationId xmlns:a16="http://schemas.microsoft.com/office/drawing/2014/main" id="{FE8F61BA-5516-86A8-5AD3-721C121AC95C}"/>
                </a:ext>
              </a:extLst>
            </p:cNvPr>
            <p:cNvSpPr>
              <a:spLocks noChangeArrowheads="1"/>
            </p:cNvSpPr>
            <p:nvPr/>
          </p:nvSpPr>
          <p:spPr bwMode="auto">
            <a:xfrm>
              <a:off x="3121" y="1130"/>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09" name="Rectangle 100">
              <a:extLst>
                <a:ext uri="{FF2B5EF4-FFF2-40B4-BE49-F238E27FC236}">
                  <a16:creationId xmlns:a16="http://schemas.microsoft.com/office/drawing/2014/main" id="{86DAF53D-5154-504B-DA63-78474E2674EF}"/>
                </a:ext>
              </a:extLst>
            </p:cNvPr>
            <p:cNvSpPr>
              <a:spLocks noChangeArrowheads="1"/>
            </p:cNvSpPr>
            <p:nvPr/>
          </p:nvSpPr>
          <p:spPr bwMode="auto">
            <a:xfrm>
              <a:off x="-326" y="1264"/>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2" name="Rectangle 104">
              <a:extLst>
                <a:ext uri="{FF2B5EF4-FFF2-40B4-BE49-F238E27FC236}">
                  <a16:creationId xmlns:a16="http://schemas.microsoft.com/office/drawing/2014/main" id="{65A4A054-7580-7749-0D3D-C01027826708}"/>
                </a:ext>
              </a:extLst>
            </p:cNvPr>
            <p:cNvSpPr>
              <a:spLocks noChangeArrowheads="1"/>
            </p:cNvSpPr>
            <p:nvPr/>
          </p:nvSpPr>
          <p:spPr bwMode="auto">
            <a:xfrm>
              <a:off x="1766" y="1399"/>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3" name="Rectangle 105">
              <a:extLst>
                <a:ext uri="{FF2B5EF4-FFF2-40B4-BE49-F238E27FC236}">
                  <a16:creationId xmlns:a16="http://schemas.microsoft.com/office/drawing/2014/main" id="{BF6F89C8-D13A-8D55-1C62-1DC1DCA6EA25}"/>
                </a:ext>
              </a:extLst>
            </p:cNvPr>
            <p:cNvSpPr>
              <a:spLocks noChangeArrowheads="1"/>
            </p:cNvSpPr>
            <p:nvPr/>
          </p:nvSpPr>
          <p:spPr bwMode="auto">
            <a:xfrm>
              <a:off x="1798" y="1399"/>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4" name="Rectangle 106">
              <a:extLst>
                <a:ext uri="{FF2B5EF4-FFF2-40B4-BE49-F238E27FC236}">
                  <a16:creationId xmlns:a16="http://schemas.microsoft.com/office/drawing/2014/main" id="{2DEBE6A5-D6B4-4969-4AB0-1D66DDC9D9CA}"/>
                </a:ext>
              </a:extLst>
            </p:cNvPr>
            <p:cNvSpPr>
              <a:spLocks noChangeArrowheads="1"/>
            </p:cNvSpPr>
            <p:nvPr/>
          </p:nvSpPr>
          <p:spPr bwMode="auto">
            <a:xfrm>
              <a:off x="2763" y="1399"/>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5" name="Rectangle 108">
              <a:extLst>
                <a:ext uri="{FF2B5EF4-FFF2-40B4-BE49-F238E27FC236}">
                  <a16:creationId xmlns:a16="http://schemas.microsoft.com/office/drawing/2014/main" id="{5787989A-BBCB-8EFA-D97C-CC395FD96D03}"/>
                </a:ext>
              </a:extLst>
            </p:cNvPr>
            <p:cNvSpPr>
              <a:spLocks noChangeArrowheads="1"/>
            </p:cNvSpPr>
            <p:nvPr/>
          </p:nvSpPr>
          <p:spPr bwMode="auto">
            <a:xfrm>
              <a:off x="3153" y="1399"/>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7" name="Rectangle 110">
              <a:extLst>
                <a:ext uri="{FF2B5EF4-FFF2-40B4-BE49-F238E27FC236}">
                  <a16:creationId xmlns:a16="http://schemas.microsoft.com/office/drawing/2014/main" id="{50A885C2-067A-9750-F727-DBF4D7142726}"/>
                </a:ext>
              </a:extLst>
            </p:cNvPr>
            <p:cNvSpPr>
              <a:spLocks noChangeArrowheads="1"/>
            </p:cNvSpPr>
            <p:nvPr/>
          </p:nvSpPr>
          <p:spPr bwMode="auto">
            <a:xfrm>
              <a:off x="-326" y="1533"/>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8" name="Rectangle 114">
              <a:extLst>
                <a:ext uri="{FF2B5EF4-FFF2-40B4-BE49-F238E27FC236}">
                  <a16:creationId xmlns:a16="http://schemas.microsoft.com/office/drawing/2014/main" id="{62C5E727-D454-9D0C-1322-F672525EC3D9}"/>
                </a:ext>
              </a:extLst>
            </p:cNvPr>
            <p:cNvSpPr>
              <a:spLocks noChangeArrowheads="1"/>
            </p:cNvSpPr>
            <p:nvPr/>
          </p:nvSpPr>
          <p:spPr bwMode="auto">
            <a:xfrm>
              <a:off x="1125" y="1668"/>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19" name="Rectangle 115">
              <a:extLst>
                <a:ext uri="{FF2B5EF4-FFF2-40B4-BE49-F238E27FC236}">
                  <a16:creationId xmlns:a16="http://schemas.microsoft.com/office/drawing/2014/main" id="{FDB4EA5B-3B35-E349-E1AE-5E8D10BFF653}"/>
                </a:ext>
              </a:extLst>
            </p:cNvPr>
            <p:cNvSpPr>
              <a:spLocks noChangeArrowheads="1"/>
            </p:cNvSpPr>
            <p:nvPr/>
          </p:nvSpPr>
          <p:spPr bwMode="auto">
            <a:xfrm>
              <a:off x="1158" y="1668"/>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0" name="Rectangle 117">
              <a:extLst>
                <a:ext uri="{FF2B5EF4-FFF2-40B4-BE49-F238E27FC236}">
                  <a16:creationId xmlns:a16="http://schemas.microsoft.com/office/drawing/2014/main" id="{A56C1156-4DE9-836C-0969-BA1BCCF9B456}"/>
                </a:ext>
              </a:extLst>
            </p:cNvPr>
            <p:cNvSpPr>
              <a:spLocks noChangeArrowheads="1"/>
            </p:cNvSpPr>
            <p:nvPr/>
          </p:nvSpPr>
          <p:spPr bwMode="auto">
            <a:xfrm>
              <a:off x="3200" y="1668"/>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2" name="Rectangle 120">
              <a:extLst>
                <a:ext uri="{FF2B5EF4-FFF2-40B4-BE49-F238E27FC236}">
                  <a16:creationId xmlns:a16="http://schemas.microsoft.com/office/drawing/2014/main" id="{E4CFC358-32A6-811E-4D94-C97AB08DF6B4}"/>
                </a:ext>
              </a:extLst>
            </p:cNvPr>
            <p:cNvSpPr>
              <a:spLocks noChangeArrowheads="1"/>
            </p:cNvSpPr>
            <p:nvPr/>
          </p:nvSpPr>
          <p:spPr bwMode="auto">
            <a:xfrm>
              <a:off x="-326" y="1803"/>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3" name="Rectangle 122">
              <a:extLst>
                <a:ext uri="{FF2B5EF4-FFF2-40B4-BE49-F238E27FC236}">
                  <a16:creationId xmlns:a16="http://schemas.microsoft.com/office/drawing/2014/main" id="{3E6CBC9B-B176-D1F2-9D65-3114B7170054}"/>
                </a:ext>
              </a:extLst>
            </p:cNvPr>
            <p:cNvSpPr>
              <a:spLocks noChangeArrowheads="1"/>
            </p:cNvSpPr>
            <p:nvPr/>
          </p:nvSpPr>
          <p:spPr bwMode="auto">
            <a:xfrm>
              <a:off x="2339" y="2033"/>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1"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4" name="Rectangle 123">
              <a:extLst>
                <a:ext uri="{FF2B5EF4-FFF2-40B4-BE49-F238E27FC236}">
                  <a16:creationId xmlns:a16="http://schemas.microsoft.com/office/drawing/2014/main" id="{9967EF72-2AF4-6355-5874-EFBD9B857243}"/>
                </a:ext>
              </a:extLst>
            </p:cNvPr>
            <p:cNvSpPr>
              <a:spLocks noChangeArrowheads="1"/>
            </p:cNvSpPr>
            <p:nvPr/>
          </p:nvSpPr>
          <p:spPr bwMode="auto">
            <a:xfrm>
              <a:off x="2341" y="2033"/>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1"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5" name="Rectangle 125">
              <a:extLst>
                <a:ext uri="{FF2B5EF4-FFF2-40B4-BE49-F238E27FC236}">
                  <a16:creationId xmlns:a16="http://schemas.microsoft.com/office/drawing/2014/main" id="{DA542AD4-C800-F57C-6330-BF2D88AC3983}"/>
                </a:ext>
              </a:extLst>
            </p:cNvPr>
            <p:cNvSpPr>
              <a:spLocks noChangeArrowheads="1"/>
            </p:cNvSpPr>
            <p:nvPr/>
          </p:nvSpPr>
          <p:spPr bwMode="auto">
            <a:xfrm>
              <a:off x="2788" y="2033"/>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1"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7" name="Rectangle 127">
              <a:extLst>
                <a:ext uri="{FF2B5EF4-FFF2-40B4-BE49-F238E27FC236}">
                  <a16:creationId xmlns:a16="http://schemas.microsoft.com/office/drawing/2014/main" id="{34FE4AFA-3381-A112-3D00-B23877B0F5C4}"/>
                </a:ext>
              </a:extLst>
            </p:cNvPr>
            <p:cNvSpPr>
              <a:spLocks noChangeArrowheads="1"/>
            </p:cNvSpPr>
            <p:nvPr/>
          </p:nvSpPr>
          <p:spPr bwMode="auto">
            <a:xfrm>
              <a:off x="-326" y="2217"/>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28" name="Rectangle 128">
              <a:extLst>
                <a:ext uri="{FF2B5EF4-FFF2-40B4-BE49-F238E27FC236}">
                  <a16:creationId xmlns:a16="http://schemas.microsoft.com/office/drawing/2014/main" id="{606DA275-7D6F-8DF4-8008-5968A6F5A27C}"/>
                </a:ext>
              </a:extLst>
            </p:cNvPr>
            <p:cNvSpPr>
              <a:spLocks noChangeArrowheads="1"/>
            </p:cNvSpPr>
            <p:nvPr/>
          </p:nvSpPr>
          <p:spPr bwMode="auto">
            <a:xfrm>
              <a:off x="-332" y="2348"/>
              <a:ext cx="3610" cy="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29" name="Rectangle 129">
              <a:extLst>
                <a:ext uri="{FF2B5EF4-FFF2-40B4-BE49-F238E27FC236}">
                  <a16:creationId xmlns:a16="http://schemas.microsoft.com/office/drawing/2014/main" id="{EC59E2EC-3646-2AC0-B86B-76CFC2F22101}"/>
                </a:ext>
              </a:extLst>
            </p:cNvPr>
            <p:cNvSpPr>
              <a:spLocks noChangeArrowheads="1"/>
            </p:cNvSpPr>
            <p:nvPr/>
          </p:nvSpPr>
          <p:spPr bwMode="auto">
            <a:xfrm>
              <a:off x="461" y="2426"/>
              <a:ext cx="50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000000"/>
                  </a:solidFill>
                  <a:effectLst/>
                  <a:latin typeface="Arial" panose="020B0604020202020204" pitchFamily="34" charset="0"/>
                </a:rPr>
                <a:t>X = 7.991,63 a </a:t>
              </a:r>
              <a:endParaRPr kumimoji="0" lang="it-IT" altLang="it-IT" sz="900" b="0" i="0" u="none" strike="noStrike" cap="none" normalizeH="0" baseline="0" dirty="0">
                <a:ln>
                  <a:noFill/>
                </a:ln>
                <a:solidFill>
                  <a:schemeClr val="tx1"/>
                </a:solidFill>
                <a:effectLst/>
                <a:latin typeface="Arial" panose="020B0604020202020204" pitchFamily="34" charset="0"/>
              </a:endParaRPr>
            </a:p>
          </p:txBody>
        </p:sp>
        <p:sp>
          <p:nvSpPr>
            <p:cNvPr id="430" name="Rectangle 130">
              <a:extLst>
                <a:ext uri="{FF2B5EF4-FFF2-40B4-BE49-F238E27FC236}">
                  <a16:creationId xmlns:a16="http://schemas.microsoft.com/office/drawing/2014/main" id="{FEB13457-9A75-B06E-7232-1D31ECCCE86F}"/>
                </a:ext>
              </a:extLst>
            </p:cNvPr>
            <p:cNvSpPr>
              <a:spLocks noChangeArrowheads="1"/>
            </p:cNvSpPr>
            <p:nvPr/>
          </p:nvSpPr>
          <p:spPr bwMode="auto">
            <a:xfrm>
              <a:off x="1271" y="2481"/>
              <a:ext cx="14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13 8</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31" name="Rectangle 131">
              <a:extLst>
                <a:ext uri="{FF2B5EF4-FFF2-40B4-BE49-F238E27FC236}">
                  <a16:creationId xmlns:a16="http://schemas.microsoft.com/office/drawing/2014/main" id="{4F6F5C74-B2DA-44DD-4717-05F8DF4A7451}"/>
                </a:ext>
              </a:extLst>
            </p:cNvPr>
            <p:cNvSpPr>
              <a:spLocks noChangeArrowheads="1"/>
            </p:cNvSpPr>
            <p:nvPr/>
          </p:nvSpPr>
          <p:spPr bwMode="auto">
            <a:xfrm>
              <a:off x="1418" y="242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32" name="Rectangle 132">
              <a:extLst>
                <a:ext uri="{FF2B5EF4-FFF2-40B4-BE49-F238E27FC236}">
                  <a16:creationId xmlns:a16="http://schemas.microsoft.com/office/drawing/2014/main" id="{2700C540-3CAC-2E5D-B6B1-177FCFB91A33}"/>
                </a:ext>
              </a:extLst>
            </p:cNvPr>
            <p:cNvSpPr>
              <a:spLocks noChangeArrowheads="1"/>
            </p:cNvSpPr>
            <p:nvPr/>
          </p:nvSpPr>
          <p:spPr bwMode="auto">
            <a:xfrm>
              <a:off x="1451" y="2426"/>
              <a:ext cx="4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a:t>
              </a:r>
              <a:endParaRPr kumimoji="0" lang="it-IT" altLang="it-IT" sz="900" b="0" i="0" u="none" strike="noStrike" cap="none" normalizeH="0" baseline="0">
                <a:ln>
                  <a:noFill/>
                </a:ln>
                <a:solidFill>
                  <a:schemeClr val="tx1"/>
                </a:solidFill>
                <a:effectLst/>
                <a:latin typeface="Arial" panose="020B0604020202020204" pitchFamily="34" charset="0"/>
              </a:endParaRPr>
            </a:p>
          </p:txBody>
        </p:sp>
        <p:grpSp>
          <p:nvGrpSpPr>
            <p:cNvPr id="433" name="Group 138">
              <a:extLst>
                <a:ext uri="{FF2B5EF4-FFF2-40B4-BE49-F238E27FC236}">
                  <a16:creationId xmlns:a16="http://schemas.microsoft.com/office/drawing/2014/main" id="{3B3DB6BB-6A19-12A2-1AA8-9D1F12B04B8F}"/>
                </a:ext>
              </a:extLst>
            </p:cNvPr>
            <p:cNvGrpSpPr>
              <a:grpSpLocks/>
            </p:cNvGrpSpPr>
            <p:nvPr/>
          </p:nvGrpSpPr>
          <p:grpSpPr bwMode="auto">
            <a:xfrm>
              <a:off x="1535" y="2355"/>
              <a:ext cx="281" cy="242"/>
              <a:chOff x="1535" y="2355"/>
              <a:chExt cx="281" cy="242"/>
            </a:xfrm>
          </p:grpSpPr>
          <p:sp>
            <p:nvSpPr>
              <p:cNvPr id="444" name="Line 133">
                <a:extLst>
                  <a:ext uri="{FF2B5EF4-FFF2-40B4-BE49-F238E27FC236}">
                    <a16:creationId xmlns:a16="http://schemas.microsoft.com/office/drawing/2014/main" id="{77513A8C-F7CC-13E1-D19F-273E1885FED8}"/>
                  </a:ext>
                </a:extLst>
              </p:cNvPr>
              <p:cNvSpPr>
                <a:spLocks noChangeShapeType="1"/>
              </p:cNvSpPr>
              <p:nvPr/>
            </p:nvSpPr>
            <p:spPr bwMode="auto">
              <a:xfrm>
                <a:off x="1600" y="2503"/>
                <a:ext cx="13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45" name="Rectangle 134">
                <a:extLst>
                  <a:ext uri="{FF2B5EF4-FFF2-40B4-BE49-F238E27FC236}">
                    <a16:creationId xmlns:a16="http://schemas.microsoft.com/office/drawing/2014/main" id="{E9489E63-5C45-504A-E98C-511948842BD5}"/>
                  </a:ext>
                </a:extLst>
              </p:cNvPr>
              <p:cNvSpPr>
                <a:spLocks noChangeArrowheads="1"/>
              </p:cNvSpPr>
              <p:nvPr/>
            </p:nvSpPr>
            <p:spPr bwMode="auto">
              <a:xfrm>
                <a:off x="1730" y="2428"/>
                <a:ext cx="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46" name="Rectangle 135">
                <a:extLst>
                  <a:ext uri="{FF2B5EF4-FFF2-40B4-BE49-F238E27FC236}">
                    <a16:creationId xmlns:a16="http://schemas.microsoft.com/office/drawing/2014/main" id="{93D8E78E-A435-7AE4-3E43-1626DF9125B7}"/>
                  </a:ext>
                </a:extLst>
              </p:cNvPr>
              <p:cNvSpPr>
                <a:spLocks noChangeArrowheads="1"/>
              </p:cNvSpPr>
              <p:nvPr/>
            </p:nvSpPr>
            <p:spPr bwMode="auto">
              <a:xfrm>
                <a:off x="1596" y="2518"/>
                <a:ext cx="7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rgbClr val="000000"/>
                    </a:solidFill>
                    <a:effectLst/>
                    <a:latin typeface="Arial" panose="020B0604020202020204" pitchFamily="34" charset="0"/>
                  </a:rPr>
                  <a:t>13</a:t>
                </a:r>
                <a:endParaRPr kumimoji="0" lang="it-IT" altLang="it-IT" sz="800" b="0" i="0" u="none" strike="noStrike" cap="none" normalizeH="0" baseline="0" dirty="0">
                  <a:ln>
                    <a:noFill/>
                  </a:ln>
                  <a:solidFill>
                    <a:schemeClr val="tx1"/>
                  </a:solidFill>
                  <a:effectLst/>
                  <a:latin typeface="Arial" panose="020B0604020202020204" pitchFamily="34" charset="0"/>
                </a:endParaRPr>
              </a:p>
            </p:txBody>
          </p:sp>
          <p:sp>
            <p:nvSpPr>
              <p:cNvPr id="447" name="Rectangle 136">
                <a:extLst>
                  <a:ext uri="{FF2B5EF4-FFF2-40B4-BE49-F238E27FC236}">
                    <a16:creationId xmlns:a16="http://schemas.microsoft.com/office/drawing/2014/main" id="{DE795F2A-E702-67F4-617C-66E6CEE24344}"/>
                  </a:ext>
                </a:extLst>
              </p:cNvPr>
              <p:cNvSpPr>
                <a:spLocks noChangeArrowheads="1"/>
              </p:cNvSpPr>
              <p:nvPr/>
            </p:nvSpPr>
            <p:spPr bwMode="auto">
              <a:xfrm>
                <a:off x="1630" y="2355"/>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X</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48" name="Rectangle 137">
                <a:extLst>
                  <a:ext uri="{FF2B5EF4-FFF2-40B4-BE49-F238E27FC236}">
                    <a16:creationId xmlns:a16="http://schemas.microsoft.com/office/drawing/2014/main" id="{29AA3BB4-EC44-7ACC-985D-F98D5D35144F}"/>
                  </a:ext>
                </a:extLst>
              </p:cNvPr>
              <p:cNvSpPr>
                <a:spLocks noChangeArrowheads="1"/>
              </p:cNvSpPr>
              <p:nvPr/>
            </p:nvSpPr>
            <p:spPr bwMode="auto">
              <a:xfrm>
                <a:off x="1535" y="2428"/>
                <a:ext cx="11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grpSp>
        <p:sp>
          <p:nvSpPr>
            <p:cNvPr id="434" name="Rectangle 139">
              <a:extLst>
                <a:ext uri="{FF2B5EF4-FFF2-40B4-BE49-F238E27FC236}">
                  <a16:creationId xmlns:a16="http://schemas.microsoft.com/office/drawing/2014/main" id="{BE00EC9C-B097-4ABD-811A-8DEE08416356}"/>
                </a:ext>
              </a:extLst>
            </p:cNvPr>
            <p:cNvSpPr>
              <a:spLocks noChangeArrowheads="1"/>
            </p:cNvSpPr>
            <p:nvPr/>
          </p:nvSpPr>
          <p:spPr bwMode="auto">
            <a:xfrm>
              <a:off x="1784" y="242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35" name="Rectangle 140">
              <a:extLst>
                <a:ext uri="{FF2B5EF4-FFF2-40B4-BE49-F238E27FC236}">
                  <a16:creationId xmlns:a16="http://schemas.microsoft.com/office/drawing/2014/main" id="{6FBF979A-5572-9C23-8C4E-D19CC41FACD5}"/>
                </a:ext>
              </a:extLst>
            </p:cNvPr>
            <p:cNvSpPr>
              <a:spLocks noChangeArrowheads="1"/>
            </p:cNvSpPr>
            <p:nvPr/>
          </p:nvSpPr>
          <p:spPr bwMode="auto">
            <a:xfrm>
              <a:off x="1818" y="2426"/>
              <a:ext cx="226"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0,35 a </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36" name="Rectangle 141">
              <a:extLst>
                <a:ext uri="{FF2B5EF4-FFF2-40B4-BE49-F238E27FC236}">
                  <a16:creationId xmlns:a16="http://schemas.microsoft.com/office/drawing/2014/main" id="{DAD03224-5CDE-02C5-F13A-65DB6D41C924}"/>
                </a:ext>
              </a:extLst>
            </p:cNvPr>
            <p:cNvSpPr>
              <a:spLocks noChangeArrowheads="1"/>
            </p:cNvSpPr>
            <p:nvPr/>
          </p:nvSpPr>
          <p:spPr bwMode="auto">
            <a:xfrm>
              <a:off x="2176" y="2481"/>
              <a:ext cx="1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13</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37" name="Rectangle 142">
              <a:extLst>
                <a:ext uri="{FF2B5EF4-FFF2-40B4-BE49-F238E27FC236}">
                  <a16:creationId xmlns:a16="http://schemas.microsoft.com/office/drawing/2014/main" id="{DA525F20-85EB-DA0C-75EB-876AA978BC3D}"/>
                </a:ext>
              </a:extLst>
            </p:cNvPr>
            <p:cNvSpPr>
              <a:spLocks noChangeArrowheads="1"/>
            </p:cNvSpPr>
            <p:nvPr/>
          </p:nvSpPr>
          <p:spPr bwMode="auto">
            <a:xfrm>
              <a:off x="2260" y="2481"/>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38" name="Rectangle 143">
              <a:extLst>
                <a:ext uri="{FF2B5EF4-FFF2-40B4-BE49-F238E27FC236}">
                  <a16:creationId xmlns:a16="http://schemas.microsoft.com/office/drawing/2014/main" id="{C14FE975-3444-6EA6-3EC7-1DC82CB0801D}"/>
                </a:ext>
              </a:extLst>
            </p:cNvPr>
            <p:cNvSpPr>
              <a:spLocks noChangeArrowheads="1"/>
            </p:cNvSpPr>
            <p:nvPr/>
          </p:nvSpPr>
          <p:spPr bwMode="auto">
            <a:xfrm>
              <a:off x="2281" y="2481"/>
              <a:ext cx="4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00000"/>
                  </a:solidFill>
                  <a:effectLst/>
                  <a:latin typeface="Arial" panose="020B0604020202020204" pitchFamily="34" charset="0"/>
                </a:rPr>
                <a:t>8</a:t>
              </a:r>
              <a:endParaRPr kumimoji="0" lang="it-IT" altLang="it-IT" sz="900" b="0" i="0" u="none" strike="noStrike" cap="none" normalizeH="0" baseline="0">
                <a:ln>
                  <a:noFill/>
                </a:ln>
                <a:solidFill>
                  <a:schemeClr val="tx1"/>
                </a:solidFill>
                <a:effectLst/>
                <a:latin typeface="Arial" panose="020B0604020202020204" pitchFamily="34" charset="0"/>
              </a:endParaRPr>
            </a:p>
          </p:txBody>
        </p:sp>
        <p:sp>
          <p:nvSpPr>
            <p:cNvPr id="439" name="Rectangle 144">
              <a:extLst>
                <a:ext uri="{FF2B5EF4-FFF2-40B4-BE49-F238E27FC236}">
                  <a16:creationId xmlns:a16="http://schemas.microsoft.com/office/drawing/2014/main" id="{78C5D1C7-0716-F1F4-04BD-2C99AB639F7A}"/>
                </a:ext>
              </a:extLst>
            </p:cNvPr>
            <p:cNvSpPr>
              <a:spLocks noChangeArrowheads="1"/>
            </p:cNvSpPr>
            <p:nvPr/>
          </p:nvSpPr>
          <p:spPr bwMode="auto">
            <a:xfrm>
              <a:off x="2322" y="2426"/>
              <a:ext cx="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dirty="0">
                  <a:ln>
                    <a:noFill/>
                  </a:ln>
                  <a:solidFill>
                    <a:srgbClr val="000000"/>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40" name="Line 145">
              <a:extLst>
                <a:ext uri="{FF2B5EF4-FFF2-40B4-BE49-F238E27FC236}">
                  <a16:creationId xmlns:a16="http://schemas.microsoft.com/office/drawing/2014/main" id="{7E05FDBE-F0A6-6A5D-FF75-99D036AA0C4D}"/>
                </a:ext>
              </a:extLst>
            </p:cNvPr>
            <p:cNvSpPr>
              <a:spLocks noChangeShapeType="1"/>
            </p:cNvSpPr>
            <p:nvPr/>
          </p:nvSpPr>
          <p:spPr bwMode="auto">
            <a:xfrm>
              <a:off x="2210" y="2473"/>
              <a:ext cx="75"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41" name="Line 146">
              <a:extLst>
                <a:ext uri="{FF2B5EF4-FFF2-40B4-BE49-F238E27FC236}">
                  <a16:creationId xmlns:a16="http://schemas.microsoft.com/office/drawing/2014/main" id="{2C2CF18B-6E11-F1D7-E3FC-52ADCFFE59BA}"/>
                </a:ext>
              </a:extLst>
            </p:cNvPr>
            <p:cNvSpPr>
              <a:spLocks noChangeShapeType="1"/>
            </p:cNvSpPr>
            <p:nvPr/>
          </p:nvSpPr>
          <p:spPr bwMode="auto">
            <a:xfrm>
              <a:off x="2285" y="2476"/>
              <a:ext cx="0" cy="7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42" name="Line 147">
              <a:extLst>
                <a:ext uri="{FF2B5EF4-FFF2-40B4-BE49-F238E27FC236}">
                  <a16:creationId xmlns:a16="http://schemas.microsoft.com/office/drawing/2014/main" id="{D07B32DC-2B1C-0D4A-49A9-0B6F676BD218}"/>
                </a:ext>
              </a:extLst>
            </p:cNvPr>
            <p:cNvSpPr>
              <a:spLocks noChangeShapeType="1"/>
            </p:cNvSpPr>
            <p:nvPr/>
          </p:nvSpPr>
          <p:spPr bwMode="auto">
            <a:xfrm>
              <a:off x="1299" y="2467"/>
              <a:ext cx="76"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43" name="Line 148">
              <a:extLst>
                <a:ext uri="{FF2B5EF4-FFF2-40B4-BE49-F238E27FC236}">
                  <a16:creationId xmlns:a16="http://schemas.microsoft.com/office/drawing/2014/main" id="{4B45EE35-78C4-E229-4E0A-90E9E6248DD2}"/>
                </a:ext>
              </a:extLst>
            </p:cNvPr>
            <p:cNvSpPr>
              <a:spLocks noChangeShapeType="1"/>
            </p:cNvSpPr>
            <p:nvPr/>
          </p:nvSpPr>
          <p:spPr bwMode="auto">
            <a:xfrm>
              <a:off x="1375" y="2470"/>
              <a:ext cx="0" cy="7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900"/>
            </a:p>
          </p:txBody>
        </p:sp>
      </p:grpSp>
      <p:sp>
        <p:nvSpPr>
          <p:cNvPr id="449" name="Rectangle 128">
            <a:extLst>
              <a:ext uri="{FF2B5EF4-FFF2-40B4-BE49-F238E27FC236}">
                <a16:creationId xmlns:a16="http://schemas.microsoft.com/office/drawing/2014/main" id="{E6517CAA-B195-7AA3-9361-FD9B48346D64}"/>
              </a:ext>
            </a:extLst>
          </p:cNvPr>
          <p:cNvSpPr>
            <a:spLocks noChangeArrowheads="1"/>
          </p:cNvSpPr>
          <p:nvPr/>
        </p:nvSpPr>
        <p:spPr bwMode="auto">
          <a:xfrm>
            <a:off x="-324696" y="-2405997"/>
            <a:ext cx="5622454" cy="467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51" name="Rectangle 129">
            <a:extLst>
              <a:ext uri="{FF2B5EF4-FFF2-40B4-BE49-F238E27FC236}">
                <a16:creationId xmlns:a16="http://schemas.microsoft.com/office/drawing/2014/main" id="{70154F92-5786-5C15-E0C4-C7858012958C}"/>
              </a:ext>
            </a:extLst>
          </p:cNvPr>
          <p:cNvSpPr>
            <a:spLocks noChangeArrowheads="1"/>
          </p:cNvSpPr>
          <p:nvPr/>
        </p:nvSpPr>
        <p:spPr bwMode="auto">
          <a:xfrm>
            <a:off x="2481950" y="6417135"/>
            <a:ext cx="972767" cy="17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rPr>
              <a:t>X = 7.991,63 a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2" name="Rectangle 130">
            <a:extLst>
              <a:ext uri="{FF2B5EF4-FFF2-40B4-BE49-F238E27FC236}">
                <a16:creationId xmlns:a16="http://schemas.microsoft.com/office/drawing/2014/main" id="{D17F325D-18F8-F457-8EC2-C748978884AB}"/>
              </a:ext>
            </a:extLst>
          </p:cNvPr>
          <p:cNvSpPr>
            <a:spLocks noChangeArrowheads="1"/>
          </p:cNvSpPr>
          <p:nvPr/>
        </p:nvSpPr>
        <p:spPr bwMode="auto">
          <a:xfrm>
            <a:off x="3478335" y="6482085"/>
            <a:ext cx="227323" cy="12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rgbClr val="000000"/>
                </a:solidFill>
                <a:effectLst/>
                <a:latin typeface="Arial" panose="020B0604020202020204" pitchFamily="34" charset="0"/>
              </a:rPr>
              <a:t>13 8</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3" name="Rectangle 132">
            <a:extLst>
              <a:ext uri="{FF2B5EF4-FFF2-40B4-BE49-F238E27FC236}">
                <a16:creationId xmlns:a16="http://schemas.microsoft.com/office/drawing/2014/main" id="{7DE25EF5-26ED-47D0-2166-CDD0ED1C8004}"/>
              </a:ext>
            </a:extLst>
          </p:cNvPr>
          <p:cNvSpPr>
            <a:spLocks noChangeArrowheads="1"/>
          </p:cNvSpPr>
          <p:nvPr/>
        </p:nvSpPr>
        <p:spPr bwMode="auto">
          <a:xfrm>
            <a:off x="3742460" y="6417135"/>
            <a:ext cx="146136" cy="1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4" name="Rectangle 137">
            <a:extLst>
              <a:ext uri="{FF2B5EF4-FFF2-40B4-BE49-F238E27FC236}">
                <a16:creationId xmlns:a16="http://schemas.microsoft.com/office/drawing/2014/main" id="{75753960-FE58-F3FC-9765-5040B6C3B641}"/>
              </a:ext>
            </a:extLst>
          </p:cNvPr>
          <p:cNvSpPr>
            <a:spLocks noChangeArrowheads="1"/>
          </p:cNvSpPr>
          <p:nvPr/>
        </p:nvSpPr>
        <p:spPr bwMode="auto">
          <a:xfrm>
            <a:off x="3795702" y="6420087"/>
            <a:ext cx="141708" cy="1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5" name="Rectangle 139">
            <a:extLst>
              <a:ext uri="{FF2B5EF4-FFF2-40B4-BE49-F238E27FC236}">
                <a16:creationId xmlns:a16="http://schemas.microsoft.com/office/drawing/2014/main" id="{0BEF30DE-EA33-AF95-D715-AAD4D4FA0966}"/>
              </a:ext>
            </a:extLst>
          </p:cNvPr>
          <p:cNvSpPr>
            <a:spLocks noChangeArrowheads="1"/>
          </p:cNvSpPr>
          <p:nvPr/>
        </p:nvSpPr>
        <p:spPr bwMode="auto">
          <a:xfrm>
            <a:off x="4096831" y="6417135"/>
            <a:ext cx="103329" cy="1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a:ln>
                  <a:noFill/>
                </a:ln>
                <a:solidFill>
                  <a:srgbClr val="000000"/>
                </a:solidFill>
                <a:effectLst/>
                <a:latin typeface="Arial" panose="020B0604020202020204" pitchFamily="34"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56" name="Rectangle 140">
            <a:extLst>
              <a:ext uri="{FF2B5EF4-FFF2-40B4-BE49-F238E27FC236}">
                <a16:creationId xmlns:a16="http://schemas.microsoft.com/office/drawing/2014/main" id="{0D8CC6BB-72F8-9CE1-9D6A-A4D55F4ED474}"/>
              </a:ext>
            </a:extLst>
          </p:cNvPr>
          <p:cNvSpPr>
            <a:spLocks noChangeArrowheads="1"/>
          </p:cNvSpPr>
          <p:nvPr/>
        </p:nvSpPr>
        <p:spPr bwMode="auto">
          <a:xfrm>
            <a:off x="4136687" y="6417135"/>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rPr>
              <a:t>0,28 a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7" name="Rectangle 141">
            <a:extLst>
              <a:ext uri="{FF2B5EF4-FFF2-40B4-BE49-F238E27FC236}">
                <a16:creationId xmlns:a16="http://schemas.microsoft.com/office/drawing/2014/main" id="{ABF88DA7-852C-085E-92B4-99FBCEFB109F}"/>
              </a:ext>
            </a:extLst>
          </p:cNvPr>
          <p:cNvSpPr>
            <a:spLocks noChangeArrowheads="1"/>
          </p:cNvSpPr>
          <p:nvPr/>
        </p:nvSpPr>
        <p:spPr bwMode="auto">
          <a:xfrm>
            <a:off x="4570668" y="6482085"/>
            <a:ext cx="147613" cy="12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rgbClr val="000000"/>
                </a:solidFill>
                <a:effectLst/>
                <a:latin typeface="Arial" panose="020B0604020202020204" pitchFamily="34" charset="0"/>
              </a:rPr>
              <a:t>13</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58" name="Line 148">
            <a:extLst>
              <a:ext uri="{FF2B5EF4-FFF2-40B4-BE49-F238E27FC236}">
                <a16:creationId xmlns:a16="http://schemas.microsoft.com/office/drawing/2014/main" id="{044F40D5-DCD8-3254-5CE7-05FFE001A333}"/>
              </a:ext>
            </a:extLst>
          </p:cNvPr>
          <p:cNvSpPr>
            <a:spLocks noChangeShapeType="1"/>
          </p:cNvSpPr>
          <p:nvPr/>
        </p:nvSpPr>
        <p:spPr bwMode="auto">
          <a:xfrm>
            <a:off x="3602329" y="6470276"/>
            <a:ext cx="0" cy="9152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59" name="Rectangle 135">
            <a:extLst>
              <a:ext uri="{FF2B5EF4-FFF2-40B4-BE49-F238E27FC236}">
                <a16:creationId xmlns:a16="http://schemas.microsoft.com/office/drawing/2014/main" id="{CC5CD2DC-E56B-AB94-2104-BA855B6005A5}"/>
              </a:ext>
            </a:extLst>
          </p:cNvPr>
          <p:cNvSpPr>
            <a:spLocks noChangeArrowheads="1"/>
          </p:cNvSpPr>
          <p:nvPr/>
        </p:nvSpPr>
        <p:spPr bwMode="auto">
          <a:xfrm>
            <a:off x="3888364" y="6585884"/>
            <a:ext cx="218467" cy="1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rPr>
              <a:t>13</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60" name="Rectangle 136">
            <a:extLst>
              <a:ext uri="{FF2B5EF4-FFF2-40B4-BE49-F238E27FC236}">
                <a16:creationId xmlns:a16="http://schemas.microsoft.com/office/drawing/2014/main" id="{EC797312-F49F-1781-58B1-F57E48031A25}"/>
              </a:ext>
            </a:extLst>
          </p:cNvPr>
          <p:cNvSpPr>
            <a:spLocks noChangeArrowheads="1"/>
          </p:cNvSpPr>
          <p:nvPr/>
        </p:nvSpPr>
        <p:spPr bwMode="auto">
          <a:xfrm>
            <a:off x="3929696" y="6389559"/>
            <a:ext cx="156469" cy="1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rial" panose="020B0604020202020204" pitchFamily="34" charset="0"/>
              </a:rPr>
              <a:t>X</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cxnSp>
        <p:nvCxnSpPr>
          <p:cNvPr id="462" name="Connettore diritto 461">
            <a:extLst>
              <a:ext uri="{FF2B5EF4-FFF2-40B4-BE49-F238E27FC236}">
                <a16:creationId xmlns:a16="http://schemas.microsoft.com/office/drawing/2014/main" id="{745A2E57-0C88-CAE6-17A7-989AA2FF6CA1}"/>
              </a:ext>
            </a:extLst>
          </p:cNvPr>
          <p:cNvCxnSpPr>
            <a:stCxn id="454" idx="2"/>
          </p:cNvCxnSpPr>
          <p:nvPr/>
        </p:nvCxnSpPr>
        <p:spPr>
          <a:xfrm>
            <a:off x="3866556" y="6609031"/>
            <a:ext cx="234521" cy="0"/>
          </a:xfrm>
          <a:prstGeom prst="line">
            <a:avLst/>
          </a:prstGeom>
        </p:spPr>
        <p:style>
          <a:lnRef idx="2">
            <a:schemeClr val="dk1"/>
          </a:lnRef>
          <a:fillRef idx="0">
            <a:schemeClr val="dk1"/>
          </a:fillRef>
          <a:effectRef idx="1">
            <a:schemeClr val="dk1"/>
          </a:effectRef>
          <a:fontRef idx="minor">
            <a:schemeClr val="tx1"/>
          </a:fontRef>
        </p:style>
      </p:cxnSp>
      <p:sp>
        <p:nvSpPr>
          <p:cNvPr id="463" name="Line 145">
            <a:extLst>
              <a:ext uri="{FF2B5EF4-FFF2-40B4-BE49-F238E27FC236}">
                <a16:creationId xmlns:a16="http://schemas.microsoft.com/office/drawing/2014/main" id="{0ACB76E1-F6FB-20D5-883B-5379F71677C9}"/>
              </a:ext>
            </a:extLst>
          </p:cNvPr>
          <p:cNvSpPr>
            <a:spLocks noChangeShapeType="1"/>
          </p:cNvSpPr>
          <p:nvPr/>
        </p:nvSpPr>
        <p:spPr bwMode="auto">
          <a:xfrm>
            <a:off x="3498160" y="6465280"/>
            <a:ext cx="915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64" name="Rectangle 141">
            <a:extLst>
              <a:ext uri="{FF2B5EF4-FFF2-40B4-BE49-F238E27FC236}">
                <a16:creationId xmlns:a16="http://schemas.microsoft.com/office/drawing/2014/main" id="{8C70F0E9-0729-ECD1-3D40-C32CC46583B7}"/>
              </a:ext>
            </a:extLst>
          </p:cNvPr>
          <p:cNvSpPr>
            <a:spLocks noChangeArrowheads="1"/>
          </p:cNvSpPr>
          <p:nvPr/>
        </p:nvSpPr>
        <p:spPr bwMode="auto">
          <a:xfrm>
            <a:off x="4713641" y="648365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rgbClr val="000000"/>
                </a:solidFill>
                <a:effectLst/>
                <a:latin typeface="Arial" panose="020B0604020202020204" pitchFamily="34" charset="0"/>
              </a:rPr>
              <a:t>8</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65" name="Line 145">
            <a:extLst>
              <a:ext uri="{FF2B5EF4-FFF2-40B4-BE49-F238E27FC236}">
                <a16:creationId xmlns:a16="http://schemas.microsoft.com/office/drawing/2014/main" id="{AA7E8007-4DF9-A2F1-211C-FB5F9C45312A}"/>
              </a:ext>
            </a:extLst>
          </p:cNvPr>
          <p:cNvSpPr>
            <a:spLocks noChangeShapeType="1"/>
          </p:cNvSpPr>
          <p:nvPr/>
        </p:nvSpPr>
        <p:spPr bwMode="auto">
          <a:xfrm>
            <a:off x="4602668" y="6476275"/>
            <a:ext cx="915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cxnSp>
        <p:nvCxnSpPr>
          <p:cNvPr id="471" name="Connettore diritto 470">
            <a:extLst>
              <a:ext uri="{FF2B5EF4-FFF2-40B4-BE49-F238E27FC236}">
                <a16:creationId xmlns:a16="http://schemas.microsoft.com/office/drawing/2014/main" id="{EC8DEB90-FA4F-8A7D-6EDB-33D317548E4C}"/>
              </a:ext>
            </a:extLst>
          </p:cNvPr>
          <p:cNvCxnSpPr/>
          <p:nvPr/>
        </p:nvCxnSpPr>
        <p:spPr>
          <a:xfrm flipH="1">
            <a:off x="4694188" y="6465280"/>
            <a:ext cx="19453" cy="11322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327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A66E-90FA-F342-5AF3-4099F2CC45FC}"/>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B57E1FE4-E7C8-3002-9150-004073F3E75B}"/>
              </a:ext>
            </a:extLst>
          </p:cNvPr>
          <p:cNvPicPr>
            <a:picLocks noChangeAspect="1"/>
          </p:cNvPicPr>
          <p:nvPr/>
        </p:nvPicPr>
        <p:blipFill>
          <a:blip r:embed="rId2"/>
          <a:srcRect t="9988" b="41866"/>
          <a:stretch>
            <a:fillRect/>
          </a:stretch>
        </p:blipFill>
        <p:spPr>
          <a:xfrm>
            <a:off x="2592279" y="916293"/>
            <a:ext cx="4527611" cy="3353868"/>
          </a:xfrm>
          <a:prstGeom prst="rect">
            <a:avLst/>
          </a:prstGeom>
        </p:spPr>
      </p:pic>
      <p:sp>
        <p:nvSpPr>
          <p:cNvPr id="8" name="Rettangolo 7">
            <a:extLst>
              <a:ext uri="{FF2B5EF4-FFF2-40B4-BE49-F238E27FC236}">
                <a16:creationId xmlns:a16="http://schemas.microsoft.com/office/drawing/2014/main" id="{AD653592-5226-83EE-4D1E-612C989DD4AC}"/>
              </a:ext>
            </a:extLst>
          </p:cNvPr>
          <p:cNvSpPr/>
          <p:nvPr/>
        </p:nvSpPr>
        <p:spPr>
          <a:xfrm>
            <a:off x="118352" y="250787"/>
            <a:ext cx="8892480"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ESEMPI DI </a:t>
            </a:r>
            <a:r>
              <a:rPr lang="it-IT" sz="1400" b="1" cap="all" dirty="0" err="1">
                <a:solidFill>
                  <a:srgbClr val="0070C0"/>
                </a:solidFill>
                <a:latin typeface="Arial" panose="020B0604020202020204" pitchFamily="34" charset="0"/>
                <a:cs typeface="Arial" panose="020B0604020202020204" pitchFamily="34" charset="0"/>
              </a:rPr>
              <a:t>VALUTAZIOne</a:t>
            </a:r>
            <a:r>
              <a:rPr lang="it-IT" sz="1400" b="1" cap="all" dirty="0">
                <a:solidFill>
                  <a:srgbClr val="0070C0"/>
                </a:solidFill>
                <a:latin typeface="Arial" panose="020B0604020202020204" pitchFamily="34" charset="0"/>
                <a:cs typeface="Arial" panose="020B0604020202020204" pitchFamily="34" charset="0"/>
              </a:rPr>
              <a:t> DI BENI IMMATERIALI</a:t>
            </a:r>
            <a:endParaRPr lang="it-IT" sz="1400" b="1" dirty="0">
              <a:solidFill>
                <a:srgbClr val="0070C0"/>
              </a:solidFill>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5E688E2E-1F60-C7F4-4D04-B3B3F31CC172}"/>
              </a:ext>
            </a:extLst>
          </p:cNvPr>
          <p:cNvPicPr>
            <a:picLocks noChangeAspect="1"/>
          </p:cNvPicPr>
          <p:nvPr/>
        </p:nvPicPr>
        <p:blipFill>
          <a:blip r:embed="rId2"/>
          <a:srcRect t="78526"/>
          <a:stretch>
            <a:fillRect/>
          </a:stretch>
        </p:blipFill>
        <p:spPr>
          <a:xfrm>
            <a:off x="2654425" y="4376697"/>
            <a:ext cx="4527611" cy="1495887"/>
          </a:xfrm>
          <a:prstGeom prst="rect">
            <a:avLst/>
          </a:prstGeom>
        </p:spPr>
      </p:pic>
    </p:spTree>
    <p:extLst>
      <p:ext uri="{BB962C8B-B14F-4D97-AF65-F5344CB8AC3E}">
        <p14:creationId xmlns:p14="http://schemas.microsoft.com/office/powerpoint/2010/main" val="83485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0AA4C12-D708-A15A-8D42-9C7F1C30C36D}"/>
              </a:ext>
            </a:extLst>
          </p:cNvPr>
          <p:cNvSpPr/>
          <p:nvPr/>
        </p:nvSpPr>
        <p:spPr>
          <a:xfrm>
            <a:off x="118352" y="250787"/>
            <a:ext cx="8892480" cy="307777"/>
          </a:xfrm>
          <a:prstGeom prst="rect">
            <a:avLst/>
          </a:prstGeom>
        </p:spPr>
        <p:txBody>
          <a:bodyPr wrap="square">
            <a:spAutoFit/>
          </a:bodyPr>
          <a:lstStyle/>
          <a:p>
            <a:pPr algn="ctr"/>
            <a:r>
              <a:rPr lang="it-IT" sz="1400" b="1" cap="all" dirty="0">
                <a:solidFill>
                  <a:srgbClr val="0070C0"/>
                </a:solidFill>
                <a:latin typeface="Arial" panose="020B0604020202020204" pitchFamily="34" charset="0"/>
                <a:cs typeface="Arial" panose="020B0604020202020204" pitchFamily="34" charset="0"/>
              </a:rPr>
              <a:t>APPREZZAMENTO DI UN MARCHIO DI GRANDE PRESTIGIO NEL SETTORE DELLA CONFETTERIA</a:t>
            </a:r>
            <a:endParaRPr lang="it-IT" sz="1400" b="1" dirty="0">
              <a:solidFill>
                <a:srgbClr val="0070C0"/>
              </a:solidFill>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5EBB68FC-5B60-E4E3-AFE9-F999615DF87D}"/>
              </a:ext>
            </a:extLst>
          </p:cNvPr>
          <p:cNvPicPr>
            <a:picLocks noChangeAspect="1"/>
          </p:cNvPicPr>
          <p:nvPr/>
        </p:nvPicPr>
        <p:blipFill>
          <a:blip r:embed="rId2"/>
          <a:stretch>
            <a:fillRect/>
          </a:stretch>
        </p:blipFill>
        <p:spPr>
          <a:xfrm>
            <a:off x="1065320" y="604175"/>
            <a:ext cx="7013360" cy="5649650"/>
          </a:xfrm>
          <a:prstGeom prst="rect">
            <a:avLst/>
          </a:prstGeom>
        </p:spPr>
      </p:pic>
    </p:spTree>
    <p:extLst>
      <p:ext uri="{BB962C8B-B14F-4D97-AF65-F5344CB8AC3E}">
        <p14:creationId xmlns:p14="http://schemas.microsoft.com/office/powerpoint/2010/main" val="2496369919"/>
      </p:ext>
    </p:extLst>
  </p:cSld>
  <p:clrMapOvr>
    <a:masterClrMapping/>
  </p:clrMapOvr>
</p:sld>
</file>

<file path=ppt/theme/theme1.xml><?xml version="1.0" encoding="utf-8"?>
<a:theme xmlns:a="http://schemas.openxmlformats.org/drawingml/2006/main" name="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Bocconi 2017">
      <a:majorFont>
        <a:latin typeface="Open Sans"/>
        <a:ea typeface=""/>
        <a:cs typeface=""/>
      </a:majorFont>
      <a:minorFont>
        <a:latin typeface="Roboto Slab Light"/>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purl.org/dc/elements/1.1/"/>
    <ds:schemaRef ds:uri="http://schemas.microsoft.com/sharepoint/v3/field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7543</TotalTime>
  <Words>1176</Words>
  <Application>Microsoft Office PowerPoint</Application>
  <PresentationFormat>Presentazione su schermo (4:3)</PresentationFormat>
  <Paragraphs>280</Paragraphs>
  <Slides>12</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12</vt:i4>
      </vt:variant>
    </vt:vector>
  </HeadingPairs>
  <TitlesOfParts>
    <vt:vector size="23" baseType="lpstr">
      <vt:lpstr>Arial</vt:lpstr>
      <vt:lpstr>Calibri</vt:lpstr>
      <vt:lpstr>Lucida Grande</vt:lpstr>
      <vt:lpstr>Open Sans</vt:lpstr>
      <vt:lpstr>Open Sans Semibold</vt:lpstr>
      <vt:lpstr>Roboto Slab Light</vt:lpstr>
      <vt:lpstr>Roboto Slab Regular</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Gualtiero Brugger</cp:lastModifiedBy>
  <cp:revision>316</cp:revision>
  <cp:lastPrinted>2026-04-15T09:52:34Z</cp:lastPrinted>
  <dcterms:created xsi:type="dcterms:W3CDTF">2010-04-12T23:12:02Z</dcterms:created>
  <dcterms:modified xsi:type="dcterms:W3CDTF">2026-04-28T14:56:34Z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