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8"/>
  </p:notesMasterIdLst>
  <p:sldIdLst>
    <p:sldId id="282" r:id="rId5"/>
    <p:sldId id="264" r:id="rId6"/>
    <p:sldId id="283" r:id="rId7"/>
    <p:sldId id="285" r:id="rId8"/>
    <p:sldId id="284" r:id="rId9"/>
    <p:sldId id="286" r:id="rId10"/>
    <p:sldId id="287" r:id="rId11"/>
    <p:sldId id="288" r:id="rId12"/>
    <p:sldId id="289" r:id="rId13"/>
    <p:sldId id="290" r:id="rId14"/>
    <p:sldId id="291" r:id="rId15"/>
    <p:sldId id="292" r:id="rId16"/>
    <p:sldId id="293" r:id="rId17"/>
    <p:sldId id="294" r:id="rId18"/>
    <p:sldId id="295" r:id="rId19"/>
    <p:sldId id="296" r:id="rId20"/>
    <p:sldId id="301" r:id="rId21"/>
    <p:sldId id="302" r:id="rId22"/>
    <p:sldId id="297" r:id="rId23"/>
    <p:sldId id="298" r:id="rId24"/>
    <p:sldId id="299" r:id="rId25"/>
    <p:sldId id="300" r:id="rId26"/>
    <p:sldId id="303"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2BC2FAA-1150-46D5-80BA-EB5146198AEA}">
          <p14:sldIdLst>
            <p14:sldId id="282"/>
            <p14:sldId id="264"/>
            <p14:sldId id="283"/>
            <p14:sldId id="285"/>
            <p14:sldId id="284"/>
            <p14:sldId id="286"/>
            <p14:sldId id="287"/>
            <p14:sldId id="288"/>
            <p14:sldId id="289"/>
            <p14:sldId id="290"/>
            <p14:sldId id="291"/>
            <p14:sldId id="292"/>
            <p14:sldId id="293"/>
            <p14:sldId id="294"/>
            <p14:sldId id="295"/>
            <p14:sldId id="296"/>
            <p14:sldId id="301"/>
            <p14:sldId id="302"/>
            <p14:sldId id="297"/>
            <p14:sldId id="298"/>
            <p14:sldId id="299"/>
            <p14:sldId id="300"/>
            <p14:sldId id="303"/>
          </p14:sldIdLst>
        </p14:section>
      </p14:sectionLst>
    </p:ext>
    <p:ext uri="{EFAFB233-063F-42B5-8137-9DF3F51BA10A}">
      <p15:sldGuideLst xmlns:p15="http://schemas.microsoft.com/office/powerpoint/2012/main">
        <p15:guide id="1" orient="horz" pos="3085">
          <p15:clr>
            <a:srgbClr val="A4A3A4"/>
          </p15:clr>
        </p15:guide>
        <p15:guide id="2" orient="horz" pos="795">
          <p15:clr>
            <a:srgbClr val="A4A3A4"/>
          </p15:clr>
        </p15:guide>
        <p15:guide id="3" orient="horz" pos="1449">
          <p15:clr>
            <a:srgbClr val="A4A3A4"/>
          </p15:clr>
        </p15:guide>
        <p15:guide id="4" orient="horz" pos="2674">
          <p15:clr>
            <a:srgbClr val="A4A3A4"/>
          </p15:clr>
        </p15:guide>
        <p15:guide id="5" orient="horz" pos="1023">
          <p15:clr>
            <a:srgbClr val="A4A3A4"/>
          </p15:clr>
        </p15:guide>
        <p15:guide id="6" pos="5523">
          <p15:clr>
            <a:srgbClr val="A4A3A4"/>
          </p15:clr>
        </p15:guide>
        <p15:guide id="7" pos="5300">
          <p15:clr>
            <a:srgbClr val="A4A3A4"/>
          </p15:clr>
        </p15:guide>
        <p15:guide id="8" pos="2880">
          <p15:clr>
            <a:srgbClr val="A4A3A4"/>
          </p15:clr>
        </p15:guide>
        <p15:guide id="9" pos="449">
          <p15:clr>
            <a:srgbClr val="A4A3A4"/>
          </p15:clr>
        </p15:guide>
        <p15:guide id="10" orient="horz" pos="4164">
          <p15:clr>
            <a:srgbClr val="A4A3A4"/>
          </p15:clr>
        </p15:guide>
        <p15:guide id="11" orient="horz" pos="223">
          <p15:clr>
            <a:srgbClr val="A4A3A4"/>
          </p15:clr>
        </p15:guide>
        <p15:guide id="12" orient="horz" pos="3983">
          <p15:clr>
            <a:srgbClr val="A4A3A4"/>
          </p15:clr>
        </p15:guide>
        <p15:guide id="13" orient="horz" pos="1706">
          <p15:clr>
            <a:srgbClr val="A4A3A4"/>
          </p15:clr>
        </p15:guide>
        <p15:guide id="14" orient="horz" pos="885">
          <p15:clr>
            <a:srgbClr val="A4A3A4"/>
          </p15:clr>
        </p15:guide>
        <p15:guide id="15" orient="horz" pos="1527">
          <p15:clr>
            <a:srgbClr val="A4A3A4"/>
          </p15:clr>
        </p15:guide>
        <p15:guide id="16" orient="horz" pos="1171">
          <p15:clr>
            <a:srgbClr val="A4A3A4"/>
          </p15:clr>
        </p15:guide>
        <p15:guide id="17" orient="horz" pos="3752">
          <p15:clr>
            <a:srgbClr val="A4A3A4"/>
          </p15:clr>
        </p15:guide>
        <p15:guide id="18" pos="5527">
          <p15:clr>
            <a:srgbClr val="A4A3A4"/>
          </p15:clr>
        </p15:guide>
        <p15:guide id="19" pos="436">
          <p15:clr>
            <a:srgbClr val="A4A3A4"/>
          </p15:clr>
        </p15:guide>
        <p15:guide id="20" pos="2685">
          <p15:clr>
            <a:srgbClr val="A4A3A4"/>
          </p15:clr>
        </p15:guide>
        <p15:guide id="21" pos="3083">
          <p15:clr>
            <a:srgbClr val="A4A3A4"/>
          </p15:clr>
        </p15:guide>
        <p15:guide id="22" pos="228">
          <p15:clr>
            <a:srgbClr val="A4A3A4"/>
          </p15:clr>
        </p15:guide>
        <p15:guide id="23"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F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92652"/>
  </p:normalViewPr>
  <p:slideViewPr>
    <p:cSldViewPr snapToGrid="0" snapToObjects="1">
      <p:cViewPr varScale="1">
        <p:scale>
          <a:sx n="105" d="100"/>
          <a:sy n="105" d="100"/>
        </p:scale>
        <p:origin x="1440" y="192"/>
      </p:cViewPr>
      <p:guideLst>
        <p:guide orient="horz" pos="3085"/>
        <p:guide orient="horz" pos="795"/>
        <p:guide orient="horz" pos="1449"/>
        <p:guide orient="horz" pos="2674"/>
        <p:guide orient="horz" pos="1023"/>
        <p:guide pos="5523"/>
        <p:guide pos="5300"/>
        <p:guide pos="2880"/>
        <p:guide pos="449"/>
        <p:guide orient="horz" pos="4164"/>
        <p:guide orient="horz" pos="223"/>
        <p:guide orient="horz" pos="3983"/>
        <p:guide orient="horz" pos="1706"/>
        <p:guide orient="horz" pos="885"/>
        <p:guide orient="horz" pos="1527"/>
        <p:guide orient="horz" pos="1171"/>
        <p:guide orient="horz" pos="3752"/>
        <p:guide pos="5527"/>
        <p:guide pos="436"/>
        <p:guide pos="2685"/>
        <p:guide pos="3083"/>
        <p:guide pos="228"/>
        <p:guide pos="2879"/>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81E2B-E535-B045-B43C-3312BDDB5282}" type="datetimeFigureOut">
              <a:rPr lang="it-IT" smtClean="0"/>
              <a:t>22/03/26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9245D-5E7F-D44E-82F5-EDC4F432A4B0}" type="slidenum">
              <a:rPr lang="it-IT" smtClean="0"/>
              <a:t>‹N›</a:t>
            </a:fld>
            <a:endParaRPr lang="it-IT" dirty="0"/>
          </a:p>
        </p:txBody>
      </p:sp>
    </p:spTree>
    <p:extLst>
      <p:ext uri="{BB962C8B-B14F-4D97-AF65-F5344CB8AC3E}">
        <p14:creationId xmlns:p14="http://schemas.microsoft.com/office/powerpoint/2010/main" val="27750251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a:t>
            </a:fld>
            <a:endParaRPr lang="it-IT" dirty="0"/>
          </a:p>
        </p:txBody>
      </p:sp>
    </p:spTree>
    <p:extLst>
      <p:ext uri="{BB962C8B-B14F-4D97-AF65-F5344CB8AC3E}">
        <p14:creationId xmlns:p14="http://schemas.microsoft.com/office/powerpoint/2010/main" val="238900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10</a:t>
            </a:fld>
            <a:endParaRPr lang="it-IT" dirty="0"/>
          </a:p>
        </p:txBody>
      </p:sp>
    </p:spTree>
    <p:extLst>
      <p:ext uri="{BB962C8B-B14F-4D97-AF65-F5344CB8AC3E}">
        <p14:creationId xmlns:p14="http://schemas.microsoft.com/office/powerpoint/2010/main" val="84142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11</a:t>
            </a:fld>
            <a:endParaRPr lang="it-IT" dirty="0"/>
          </a:p>
        </p:txBody>
      </p:sp>
    </p:spTree>
    <p:extLst>
      <p:ext uri="{BB962C8B-B14F-4D97-AF65-F5344CB8AC3E}">
        <p14:creationId xmlns:p14="http://schemas.microsoft.com/office/powerpoint/2010/main" val="65908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12</a:t>
            </a:fld>
            <a:endParaRPr lang="it-IT" dirty="0"/>
          </a:p>
        </p:txBody>
      </p:sp>
    </p:spTree>
    <p:extLst>
      <p:ext uri="{BB962C8B-B14F-4D97-AF65-F5344CB8AC3E}">
        <p14:creationId xmlns:p14="http://schemas.microsoft.com/office/powerpoint/2010/main" val="260366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13</a:t>
            </a:fld>
            <a:endParaRPr lang="it-IT" dirty="0"/>
          </a:p>
        </p:txBody>
      </p:sp>
    </p:spTree>
    <p:extLst>
      <p:ext uri="{BB962C8B-B14F-4D97-AF65-F5344CB8AC3E}">
        <p14:creationId xmlns:p14="http://schemas.microsoft.com/office/powerpoint/2010/main" val="333320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14</a:t>
            </a:fld>
            <a:endParaRPr lang="it-IT" dirty="0"/>
          </a:p>
        </p:txBody>
      </p:sp>
    </p:spTree>
    <p:extLst>
      <p:ext uri="{BB962C8B-B14F-4D97-AF65-F5344CB8AC3E}">
        <p14:creationId xmlns:p14="http://schemas.microsoft.com/office/powerpoint/2010/main" val="23240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15</a:t>
            </a:fld>
            <a:endParaRPr lang="it-IT" dirty="0"/>
          </a:p>
        </p:txBody>
      </p:sp>
    </p:spTree>
    <p:extLst>
      <p:ext uri="{BB962C8B-B14F-4D97-AF65-F5344CB8AC3E}">
        <p14:creationId xmlns:p14="http://schemas.microsoft.com/office/powerpoint/2010/main" val="93320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16</a:t>
            </a:fld>
            <a:endParaRPr lang="it-IT" dirty="0"/>
          </a:p>
        </p:txBody>
      </p:sp>
    </p:spTree>
    <p:extLst>
      <p:ext uri="{BB962C8B-B14F-4D97-AF65-F5344CB8AC3E}">
        <p14:creationId xmlns:p14="http://schemas.microsoft.com/office/powerpoint/2010/main" val="76758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17</a:t>
            </a:fld>
            <a:endParaRPr lang="it-IT" dirty="0"/>
          </a:p>
        </p:txBody>
      </p:sp>
    </p:spTree>
    <p:extLst>
      <p:ext uri="{BB962C8B-B14F-4D97-AF65-F5344CB8AC3E}">
        <p14:creationId xmlns:p14="http://schemas.microsoft.com/office/powerpoint/2010/main" val="3797346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18</a:t>
            </a:fld>
            <a:endParaRPr lang="it-IT" dirty="0"/>
          </a:p>
        </p:txBody>
      </p:sp>
    </p:spTree>
    <p:extLst>
      <p:ext uri="{BB962C8B-B14F-4D97-AF65-F5344CB8AC3E}">
        <p14:creationId xmlns:p14="http://schemas.microsoft.com/office/powerpoint/2010/main" val="237058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19</a:t>
            </a:fld>
            <a:endParaRPr lang="it-IT" dirty="0"/>
          </a:p>
        </p:txBody>
      </p:sp>
    </p:spTree>
    <p:extLst>
      <p:ext uri="{BB962C8B-B14F-4D97-AF65-F5344CB8AC3E}">
        <p14:creationId xmlns:p14="http://schemas.microsoft.com/office/powerpoint/2010/main" val="119927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2</a:t>
            </a:fld>
            <a:endParaRPr lang="it-IT" dirty="0"/>
          </a:p>
        </p:txBody>
      </p:sp>
    </p:spTree>
    <p:extLst>
      <p:ext uri="{BB962C8B-B14F-4D97-AF65-F5344CB8AC3E}">
        <p14:creationId xmlns:p14="http://schemas.microsoft.com/office/powerpoint/2010/main" val="33033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20</a:t>
            </a:fld>
            <a:endParaRPr lang="it-IT" dirty="0"/>
          </a:p>
        </p:txBody>
      </p:sp>
    </p:spTree>
    <p:extLst>
      <p:ext uri="{BB962C8B-B14F-4D97-AF65-F5344CB8AC3E}">
        <p14:creationId xmlns:p14="http://schemas.microsoft.com/office/powerpoint/2010/main" val="4044630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21</a:t>
            </a:fld>
            <a:endParaRPr lang="it-IT" dirty="0"/>
          </a:p>
        </p:txBody>
      </p:sp>
    </p:spTree>
    <p:extLst>
      <p:ext uri="{BB962C8B-B14F-4D97-AF65-F5344CB8AC3E}">
        <p14:creationId xmlns:p14="http://schemas.microsoft.com/office/powerpoint/2010/main" val="302060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22</a:t>
            </a:fld>
            <a:endParaRPr lang="it-IT" dirty="0"/>
          </a:p>
        </p:txBody>
      </p:sp>
    </p:spTree>
    <p:extLst>
      <p:ext uri="{BB962C8B-B14F-4D97-AF65-F5344CB8AC3E}">
        <p14:creationId xmlns:p14="http://schemas.microsoft.com/office/powerpoint/2010/main" val="4196574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23</a:t>
            </a:fld>
            <a:endParaRPr lang="it-IT" dirty="0"/>
          </a:p>
        </p:txBody>
      </p:sp>
    </p:spTree>
    <p:extLst>
      <p:ext uri="{BB962C8B-B14F-4D97-AF65-F5344CB8AC3E}">
        <p14:creationId xmlns:p14="http://schemas.microsoft.com/office/powerpoint/2010/main" val="180668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3</a:t>
            </a:fld>
            <a:endParaRPr lang="it-IT" dirty="0"/>
          </a:p>
        </p:txBody>
      </p:sp>
    </p:spTree>
    <p:extLst>
      <p:ext uri="{BB962C8B-B14F-4D97-AF65-F5344CB8AC3E}">
        <p14:creationId xmlns:p14="http://schemas.microsoft.com/office/powerpoint/2010/main" val="78893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4</a:t>
            </a:fld>
            <a:endParaRPr lang="it-IT" dirty="0"/>
          </a:p>
        </p:txBody>
      </p:sp>
    </p:spTree>
    <p:extLst>
      <p:ext uri="{BB962C8B-B14F-4D97-AF65-F5344CB8AC3E}">
        <p14:creationId xmlns:p14="http://schemas.microsoft.com/office/powerpoint/2010/main" val="75114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5</a:t>
            </a:fld>
            <a:endParaRPr lang="it-IT" dirty="0"/>
          </a:p>
        </p:txBody>
      </p:sp>
    </p:spTree>
    <p:extLst>
      <p:ext uri="{BB962C8B-B14F-4D97-AF65-F5344CB8AC3E}">
        <p14:creationId xmlns:p14="http://schemas.microsoft.com/office/powerpoint/2010/main" val="100310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6</a:t>
            </a:fld>
            <a:endParaRPr lang="it-IT" dirty="0"/>
          </a:p>
        </p:txBody>
      </p:sp>
    </p:spTree>
    <p:extLst>
      <p:ext uri="{BB962C8B-B14F-4D97-AF65-F5344CB8AC3E}">
        <p14:creationId xmlns:p14="http://schemas.microsoft.com/office/powerpoint/2010/main" val="59677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7</a:t>
            </a:fld>
            <a:endParaRPr lang="it-IT" dirty="0"/>
          </a:p>
        </p:txBody>
      </p:sp>
    </p:spTree>
    <p:extLst>
      <p:ext uri="{BB962C8B-B14F-4D97-AF65-F5344CB8AC3E}">
        <p14:creationId xmlns:p14="http://schemas.microsoft.com/office/powerpoint/2010/main" val="409990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8</a:t>
            </a:fld>
            <a:endParaRPr lang="it-IT" dirty="0"/>
          </a:p>
        </p:txBody>
      </p:sp>
    </p:spTree>
    <p:extLst>
      <p:ext uri="{BB962C8B-B14F-4D97-AF65-F5344CB8AC3E}">
        <p14:creationId xmlns:p14="http://schemas.microsoft.com/office/powerpoint/2010/main" val="373324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74A9245D-5E7F-D44E-82F5-EDC4F432A4B0}" type="slidenum">
              <a:rPr lang="it-IT" smtClean="0"/>
              <a:t>9</a:t>
            </a:fld>
            <a:endParaRPr lang="it-IT" dirty="0"/>
          </a:p>
        </p:txBody>
      </p:sp>
    </p:spTree>
    <p:extLst>
      <p:ext uri="{BB962C8B-B14F-4D97-AF65-F5344CB8AC3E}">
        <p14:creationId xmlns:p14="http://schemas.microsoft.com/office/powerpoint/2010/main" val="3590087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brandname.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SRAFFA/IT/PNG/Dipart-AS_logo_IT_White.png"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Quote.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file://localhost/Volumes/Macintosh%20HD/Users/Valentina/Documents/%E2%80%A2%20vale_IN%20CORSO%20%E2%80%A2/BOCCONI%20PPT%2010aprile/img/IMG_3408.jpg" TargetMode="External"/><Relationship Id="rId7" Type="http://schemas.openxmlformats.org/officeDocument/2006/relationships/image" Target="file://localhost/Volumes/Macintosh%20HD/Users/Valentina/Documents/%E2%80%A2%20vale_IN%20CORSO%20%E2%80%A2/BOCCONI%20Rebranding%202017/3-PPT/progetto/img/4-3/cover-brandname.png"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file://localhost/Volumes/Macintosh%20HD/Users/Valentina/Documents/%E2%80%A2%20vale_IN%20CORSO%20%E2%80%A2/BOCCONI%20PPT%2010aprile/img/sfondo-Bocconi_RGB.jpg" TargetMode="External"/><Relationship Id="rId4" Type="http://schemas.openxmlformats.org/officeDocument/2006/relationships/image" Target="../media/image4.jpg"/><Relationship Id="rId9" Type="http://schemas.openxmlformats.org/officeDocument/2006/relationships/image" Target="file://localhost/Users/NewZealand/Desktop/Loghi%20Bocconi-Rebranding%202017_completi/SUB-BRAND/DIPARTIMENTI/SRAFFA/IT/PNG/Dipart-AS_logo_IT_White.png"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Macintosh%20HD/Users/Valentina/Documents/%E2%80%A2%20vale_IN%20CORSO%20%E2%80%A2/BOCCONI%20Rebranding%202017/3-PPT/progetto/img/4-3/cover-brandname%20pos.png" TargetMode="Externa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localhost/Users/NewZealand/Desktop/Loghi%20Bocconi-Rebranding%202017_completi/SUB-BRAND/DIPARTIMENTI/SRAFFA/IT/PNG/Dipart-AS_logo_IT_RGB_pos.png" TargetMode="Externa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RGB_pos.png"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Users/NewZealand/Desktop/Loghi%20Bocconi-Rebranding%202017_completi/SUB-BRAND/DIPARTIMENTI/SRAFFA/IT/PNG/Dipart-AS_logo_IT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descr="/Volumes/Macintosh HD/Users/Valentina/Documents/• vale_IN CORSO •/BOCCONI Rebranding 2017/3-PPT/progetto/img/4-3/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947160" cy="1389888"/>
          </a:xfrm>
          <a:prstGeom prst="rect">
            <a:avLst/>
          </a:prstGeom>
        </p:spPr>
      </p:pic>
      <p:pic>
        <p:nvPicPr>
          <p:cNvPr id="8" name="Immagine 7"/>
          <p:cNvPicPr>
            <a:picLocks/>
          </p:cNvPicPr>
          <p:nvPr userDrawn="1"/>
        </p:nvPicPr>
        <p:blipFill>
          <a:blip r:embed="rId4" r:link="rId5">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sp>
        <p:nvSpPr>
          <p:cNvPr id="5" name="Segnaposto immagine 4"/>
          <p:cNvSpPr>
            <a:spLocks noGrp="1"/>
          </p:cNvSpPr>
          <p:nvPr>
            <p:ph type="pic" sz="quarter" idx="10"/>
          </p:nvPr>
        </p:nvSpPr>
        <p:spPr>
          <a:xfrm>
            <a:off x="0" y="-1"/>
            <a:ext cx="9144000" cy="5666400"/>
          </a:xfrm>
          <a:solidFill>
            <a:schemeClr val="bg1">
              <a:lumMod val="85000"/>
            </a:schemeClr>
          </a:solidFill>
        </p:spPr>
        <p:txBody>
          <a:bodyPr/>
          <a:lstStyle/>
          <a:p>
            <a:endParaRPr lang="it-IT" dirty="0"/>
          </a:p>
        </p:txBody>
      </p:sp>
      <p:sp>
        <p:nvSpPr>
          <p:cNvPr id="2" name="Title 1"/>
          <p:cNvSpPr>
            <a:spLocks noGrp="1"/>
          </p:cNvSpPr>
          <p:nvPr>
            <p:ph type="title"/>
          </p:nvPr>
        </p:nvSpPr>
        <p:spPr>
          <a:xfrm>
            <a:off x="996423" y="3042346"/>
            <a:ext cx="7772400" cy="353943"/>
          </a:xfrm>
        </p:spPr>
        <p:txBody>
          <a:bodyPr anchor="t"/>
          <a:lstStyle>
            <a:lvl1pPr algn="r">
              <a:defRPr sz="2300" b="1" cap="all" spc="100">
                <a:solidFill>
                  <a:srgbClr val="0046AD"/>
                </a:solidFill>
              </a:defRPr>
            </a:lvl1pPr>
          </a:lstStyle>
          <a:p>
            <a:r>
              <a:rPr lang="en-US" dirty="0"/>
              <a:t>Click to edit Master title style</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0046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6" name="Immagine 5"/>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9876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ttangolo 3"/>
          <p:cNvSpPr/>
          <p:nvPr userDrawn="1"/>
        </p:nvSpPr>
        <p:spPr>
          <a:xfrm>
            <a:off x="360000" y="360000"/>
            <a:ext cx="8424000" cy="6138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6" name="Quote.png" descr="/Volumes/Macintosh HD/Users/Valentina/Documents/• vale_IN CORSO •/BOCCONI Rebranding 2017/3-PPT/progetto/img/4-3/Quote.png"/>
          <p:cNvPicPr>
            <a:picLocks noChangeAspect="1"/>
          </p:cNvPicPr>
          <p:nvPr userDrawn="1"/>
        </p:nvPicPr>
        <p:blipFill>
          <a:blip r:embed="rId2" r:link="rId3">
            <a:alphaModFix amt="49000"/>
            <a:extLst>
              <a:ext uri="{28A0092B-C50C-407E-A947-70E740481C1C}">
                <a14:useLocalDpi xmlns:a14="http://schemas.microsoft.com/office/drawing/2010/main" val="0"/>
              </a:ext>
            </a:extLst>
          </a:blip>
          <a:stretch>
            <a:fillRect/>
          </a:stretch>
        </p:blipFill>
        <p:spPr>
          <a:xfrm>
            <a:off x="-118538" y="-211675"/>
            <a:ext cx="7452000" cy="6154062"/>
          </a:xfrm>
          <a:prstGeom prst="rect">
            <a:avLst/>
          </a:prstGeom>
        </p:spPr>
      </p:pic>
      <p:sp>
        <p:nvSpPr>
          <p:cNvPr id="2" name="Title 1"/>
          <p:cNvSpPr>
            <a:spLocks noGrp="1"/>
          </p:cNvSpPr>
          <p:nvPr>
            <p:ph type="title" hasCustomPrompt="1"/>
          </p:nvPr>
        </p:nvSpPr>
        <p:spPr>
          <a:xfrm>
            <a:off x="860955" y="3364076"/>
            <a:ext cx="5871897" cy="1114791"/>
          </a:xfrm>
        </p:spPr>
        <p:txBody>
          <a:bodyPr anchor="t"/>
          <a:lstStyle>
            <a:lvl1pPr algn="l">
              <a:lnSpc>
                <a:spcPts val="3200"/>
              </a:lnSpc>
              <a:defRPr sz="2800" b="0" cap="none" spc="0">
                <a:solidFill>
                  <a:schemeClr val="bg1"/>
                </a:solidFill>
                <a:latin typeface="Roboto Slab Light"/>
                <a:cs typeface="Roboto Slab Light"/>
              </a:defRPr>
            </a:lvl1pPr>
          </a:lstStyle>
          <a:p>
            <a:r>
              <a:rPr lang="en-US" dirty="0"/>
              <a:t>Click to edit master title style</a:t>
            </a:r>
          </a:p>
        </p:txBody>
      </p:sp>
      <p:sp>
        <p:nvSpPr>
          <p:cNvPr id="3" name="Text Placeholder 2"/>
          <p:cNvSpPr>
            <a:spLocks noGrp="1"/>
          </p:cNvSpPr>
          <p:nvPr>
            <p:ph type="body" idx="1" hasCustomPrompt="1"/>
          </p:nvPr>
        </p:nvSpPr>
        <p:spPr>
          <a:xfrm>
            <a:off x="2411148" y="4656667"/>
            <a:ext cx="4321704" cy="246221"/>
          </a:xfrm>
        </p:spPr>
        <p:txBody>
          <a:bodyPr wrap="square" lIns="0" tIns="0" rIns="0" bIns="0" anchor="b" anchorCtr="0">
            <a:spAutoFit/>
          </a:bodyPr>
          <a:lstStyle>
            <a:lvl1pPr marL="0" indent="0" algn="r">
              <a:buNone/>
              <a:defRPr sz="1600" baseline="0">
                <a:solidFill>
                  <a:srgbClr val="FFFFFF"/>
                </a:solidFill>
                <a:latin typeface="Open Sans"/>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AUTHOR | NAME SURNAME</a:t>
            </a:r>
          </a:p>
        </p:txBody>
      </p:sp>
    </p:spTree>
    <p:extLst>
      <p:ext uri="{BB962C8B-B14F-4D97-AF65-F5344CB8AC3E}">
        <p14:creationId xmlns:p14="http://schemas.microsoft.com/office/powerpoint/2010/main" val="1353718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711193"/>
            <a:ext cx="3215745" cy="782170"/>
          </a:xfrm>
        </p:spPr>
        <p:txBody>
          <a:bodyPr/>
          <a:lstStyle>
            <a:lvl1pPr>
              <a:defRPr/>
            </a:lvl1pPr>
          </a:lstStyle>
          <a:p>
            <a:r>
              <a:rPr lang="it-IT" dirty="0"/>
              <a:t>Title Slide</a:t>
            </a:r>
          </a:p>
        </p:txBody>
      </p:sp>
      <p:sp>
        <p:nvSpPr>
          <p:cNvPr id="3" name="Segnaposto testo 2"/>
          <p:cNvSpPr>
            <a:spLocks noGrp="1"/>
          </p:cNvSpPr>
          <p:nvPr>
            <p:ph type="body" idx="1" hasCustomPrompt="1"/>
          </p:nvPr>
        </p:nvSpPr>
        <p:spPr>
          <a:xfrm>
            <a:off x="712788" y="494088"/>
            <a:ext cx="3488971" cy="217105"/>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EYELET </a:t>
            </a:r>
          </a:p>
        </p:txBody>
      </p:sp>
      <p:sp>
        <p:nvSpPr>
          <p:cNvPr id="4" name="Segnaposto contenuto 3"/>
          <p:cNvSpPr>
            <a:spLocks noGrp="1"/>
          </p:cNvSpPr>
          <p:nvPr>
            <p:ph sz="half" idx="2" hasCustomPrompt="1"/>
          </p:nvPr>
        </p:nvSpPr>
        <p:spPr>
          <a:xfrm>
            <a:off x="712788" y="1839913"/>
            <a:ext cx="3601764" cy="430887"/>
          </a:xfrm>
        </p:spPr>
        <p:txBody>
          <a:bodyPr/>
          <a:lstStyle>
            <a:lvl1pPr marL="0" indent="0">
              <a:buNone/>
              <a:defRPr sz="1400">
                <a:latin typeface="Open Sans"/>
                <a:cs typeface="Open Sans"/>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err="1"/>
              <a:t>Summary</a:t>
            </a:r>
            <a:r>
              <a:rPr lang="it-IT" dirty="0"/>
              <a:t> - Fare clic per modificare gli stili del testo dello schema</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8" name="Segnaposto immagine 7"/>
          <p:cNvSpPr>
            <a:spLocks noGrp="1"/>
          </p:cNvSpPr>
          <p:nvPr userDrawn="1">
            <p:ph type="pic" sz="quarter" idx="11"/>
          </p:nvPr>
        </p:nvSpPr>
        <p:spPr>
          <a:xfrm>
            <a:off x="4571999" y="277000"/>
            <a:ext cx="4202113" cy="6333349"/>
          </a:xfrm>
          <a:solidFill>
            <a:schemeClr val="bg1">
              <a:lumMod val="85000"/>
            </a:schemeClr>
          </a:solidFill>
          <a:ln>
            <a:noFill/>
          </a:ln>
        </p:spPr>
        <p:txBody>
          <a:bodyPr/>
          <a:lstStyle/>
          <a:p>
            <a:endParaRPr lang="it-IT" dirty="0"/>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93999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12789" y="1839913"/>
            <a:ext cx="3549649" cy="1323439"/>
          </a:xfrm>
        </p:spPr>
        <p:txBody>
          <a:bodyPr/>
          <a:lstStyle>
            <a:lvl1pPr marL="355600" indent="-355600">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6080"/>
            <a:ext cx="3765550" cy="1323439"/>
          </a:xfrm>
        </p:spPr>
        <p:txBody>
          <a:bodyPr/>
          <a:lstStyle>
            <a:lvl1pPr marL="355600" indent="-355600">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p:nvPr>
        </p:nvSpPr>
        <p:spPr>
          <a:xfrm>
            <a:off x="712788" y="952790"/>
            <a:ext cx="8229600" cy="538609"/>
          </a:xfrm>
        </p:spPr>
        <p:txBody>
          <a:bodyPr/>
          <a:lstStyle/>
          <a:p>
            <a:r>
              <a:rPr lang="it-IT" dirty="0"/>
              <a:t>Fare clic per modificare stile</a:t>
            </a:r>
          </a:p>
        </p:txBody>
      </p:sp>
      <p:pic>
        <p:nvPicPr>
          <p:cNvPr id="10" name="Immagine 9"/>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26059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12789"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Rettangolo 13"/>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5" name="Rettangolo 14"/>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6" name="CasellaDiTesto 15"/>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22"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23" name="Titolo 22"/>
          <p:cNvSpPr>
            <a:spLocks noGrp="1"/>
          </p:cNvSpPr>
          <p:nvPr userDrawn="1">
            <p:ph type="title" hasCustomPrompt="1"/>
          </p:nvPr>
        </p:nvSpPr>
        <p:spPr>
          <a:xfrm>
            <a:off x="712788" y="952790"/>
            <a:ext cx="8229600" cy="538609"/>
          </a:xfrm>
        </p:spPr>
        <p:txBody>
          <a:bodyPr/>
          <a:lstStyle/>
          <a:p>
            <a:r>
              <a:rPr lang="it-IT" dirty="0"/>
              <a:t>Layout List</a:t>
            </a:r>
          </a:p>
        </p:txBody>
      </p:sp>
      <p:sp>
        <p:nvSpPr>
          <p:cNvPr id="11" name="Segnaposto testo 8"/>
          <p:cNvSpPr>
            <a:spLocks noGrp="1"/>
          </p:cNvSpPr>
          <p:nvPr userDrawn="1">
            <p:ph type="body" sz="quarter" idx="13" hasCustomPrompt="1"/>
          </p:nvPr>
        </p:nvSpPr>
        <p:spPr>
          <a:xfrm>
            <a:off x="717550" y="1867371"/>
            <a:ext cx="7351183"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2" name="Content Placeholder 2"/>
          <p:cNvSpPr>
            <a:spLocks noGrp="1"/>
          </p:cNvSpPr>
          <p:nvPr userDrawn="1">
            <p:ph sz="half" idx="14" hasCustomPrompt="1"/>
          </p:nvPr>
        </p:nvSpPr>
        <p:spPr>
          <a:xfrm>
            <a:off x="4894263" y="3236913"/>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pic>
        <p:nvPicPr>
          <p:cNvPr id="13" name="Immagine 1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998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Title Slide Layout 2 </a:t>
            </a:r>
            <a:r>
              <a:rPr lang="it-IT" dirty="0" err="1"/>
              <a:t>columns</a:t>
            </a:r>
            <a:endParaRPr lang="it-IT" dirty="0"/>
          </a:p>
        </p:txBody>
      </p:sp>
      <p:sp>
        <p:nvSpPr>
          <p:cNvPr id="3" name="Segnaposto testo 2"/>
          <p:cNvSpPr>
            <a:spLocks noGrp="1"/>
          </p:cNvSpPr>
          <p:nvPr>
            <p:ph type="body" idx="1" hasCustomPrompt="1"/>
          </p:nvPr>
        </p:nvSpPr>
        <p:spPr>
          <a:xfrm>
            <a:off x="712788" y="2716338"/>
            <a:ext cx="3488971"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p:txBody>
      </p:sp>
      <p:sp>
        <p:nvSpPr>
          <p:cNvPr id="4" name="Segnaposto contenuto 3"/>
          <p:cNvSpPr>
            <a:spLocks noGrp="1"/>
          </p:cNvSpPr>
          <p:nvPr>
            <p:ph sz="half" idx="2"/>
          </p:nvPr>
        </p:nvSpPr>
        <p:spPr>
          <a:xfrm>
            <a:off x="712788" y="3424827"/>
            <a:ext cx="3488971" cy="1317284"/>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hasCustomPrompt="1"/>
          </p:nvPr>
        </p:nvSpPr>
        <p:spPr>
          <a:xfrm>
            <a:off x="4900613" y="2716337"/>
            <a:ext cx="3513137" cy="215444"/>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p:txBody>
      </p:sp>
      <p:sp>
        <p:nvSpPr>
          <p:cNvPr id="6" name="Segnaposto contenuto 5"/>
          <p:cNvSpPr>
            <a:spLocks noGrp="1"/>
          </p:cNvSpPr>
          <p:nvPr>
            <p:ph sz="quarter" idx="4"/>
          </p:nvPr>
        </p:nvSpPr>
        <p:spPr>
          <a:xfrm>
            <a:off x="4894263" y="3424825"/>
            <a:ext cx="3453870" cy="1317285"/>
          </a:xfrm>
        </p:spPr>
        <p:txBody>
          <a:bodyPr/>
          <a:lstStyle>
            <a:lvl1pPr>
              <a:defRPr sz="14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pic>
        <p:nvPicPr>
          <p:cNvPr id="18" name="Immagine 17"/>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873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a:lvl1pPr>
          </a:lstStyle>
          <a:p>
            <a:r>
              <a:rPr lang="it-IT" dirty="0"/>
              <a:t>Layout 3 </a:t>
            </a:r>
            <a:r>
              <a:rPr lang="it-IT" dirty="0" err="1"/>
              <a:t>columns</a:t>
            </a:r>
            <a:endParaRPr lang="it-IT" dirty="0"/>
          </a:p>
        </p:txBody>
      </p:sp>
      <p:sp>
        <p:nvSpPr>
          <p:cNvPr id="3" name="Segnaposto testo 2"/>
          <p:cNvSpPr>
            <a:spLocks noGrp="1"/>
          </p:cNvSpPr>
          <p:nvPr>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4" name="Segnaposto contenuto 3"/>
          <p:cNvSpPr>
            <a:spLocks noGrp="1"/>
          </p:cNvSpPr>
          <p:nvPr>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3" hasCustomPrompt="1"/>
          </p:nvPr>
        </p:nvSpPr>
        <p:spPr>
          <a:xfrm>
            <a:off x="3291946" y="2725632"/>
            <a:ext cx="2236787"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2</a:t>
            </a:r>
          </a:p>
          <a:p>
            <a:pPr lvl="0"/>
            <a:r>
              <a:rPr lang="it-IT" dirty="0" err="1"/>
              <a:t>Lorem</a:t>
            </a:r>
            <a:r>
              <a:rPr lang="it-IT" dirty="0"/>
              <a:t> </a:t>
            </a:r>
            <a:r>
              <a:rPr lang="it-IT" dirty="0" err="1"/>
              <a:t>Ipsum</a:t>
            </a:r>
            <a:endParaRPr lang="it-IT" dirty="0"/>
          </a:p>
        </p:txBody>
      </p:sp>
      <p:sp>
        <p:nvSpPr>
          <p:cNvPr id="6" name="Segnaposto contenuto 5"/>
          <p:cNvSpPr>
            <a:spLocks noGrp="1"/>
          </p:cNvSpPr>
          <p:nvPr>
            <p:ph sz="quarter" idx="4"/>
          </p:nvPr>
        </p:nvSpPr>
        <p:spPr>
          <a:xfrm>
            <a:off x="3291946" y="3467980"/>
            <a:ext cx="2236787"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17" name="Segnaposto testo 2"/>
          <p:cNvSpPr>
            <a:spLocks noGrp="1"/>
          </p:cNvSpPr>
          <p:nvPr userDrawn="1">
            <p:ph type="body" idx="11" hasCustomPrompt="1"/>
          </p:nvPr>
        </p:nvSpPr>
        <p:spPr>
          <a:xfrm>
            <a:off x="5860521" y="2725633"/>
            <a:ext cx="2250545" cy="473976"/>
          </a:xfrm>
        </p:spPr>
        <p:txBody>
          <a:bodyPr anchor="t" anchorCtr="0"/>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3</a:t>
            </a:r>
          </a:p>
          <a:p>
            <a:pPr lvl="0"/>
            <a:r>
              <a:rPr lang="it-IT" dirty="0" err="1"/>
              <a:t>Lorem</a:t>
            </a:r>
            <a:r>
              <a:rPr lang="it-IT" dirty="0"/>
              <a:t> </a:t>
            </a:r>
            <a:r>
              <a:rPr lang="it-IT" dirty="0" err="1"/>
              <a:t>Ipsum</a:t>
            </a:r>
            <a:endParaRPr lang="it-IT" dirty="0"/>
          </a:p>
        </p:txBody>
      </p:sp>
      <p:sp>
        <p:nvSpPr>
          <p:cNvPr id="18" name="Segnaposto contenuto 5"/>
          <p:cNvSpPr>
            <a:spLocks noGrp="1"/>
          </p:cNvSpPr>
          <p:nvPr userDrawn="1">
            <p:ph sz="quarter" idx="12"/>
          </p:nvPr>
        </p:nvSpPr>
        <p:spPr>
          <a:xfrm>
            <a:off x="5860521"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pic>
        <p:nvPicPr>
          <p:cNvPr id="19" name="Immagine 1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5653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1</a:t>
            </a:r>
          </a:p>
        </p:txBody>
      </p:sp>
      <p:sp>
        <p:nvSpPr>
          <p:cNvPr id="3" name="Segnaposto testo 2"/>
          <p:cNvSpPr>
            <a:spLocks noGrp="1"/>
          </p:cNvSpPr>
          <p:nvPr>
            <p:ph type="body" idx="1" hasCustomPrompt="1"/>
          </p:nvPr>
        </p:nvSpPr>
        <p:spPr>
          <a:xfrm>
            <a:off x="7146659" y="3759201"/>
            <a:ext cx="1267091" cy="1092200"/>
          </a:xfrm>
        </p:spPr>
        <p:txBody>
          <a:bodyPr anchor="b" anchorCtr="0"/>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00</a:t>
            </a:r>
          </a:p>
        </p:txBody>
      </p:sp>
      <p:sp>
        <p:nvSpPr>
          <p:cNvPr id="4" name="Segnaposto contenuto 3"/>
          <p:cNvSpPr>
            <a:spLocks noGrp="1"/>
          </p:cNvSpPr>
          <p:nvPr>
            <p:ph sz="half" idx="2"/>
          </p:nvPr>
        </p:nvSpPr>
        <p:spPr>
          <a:xfrm>
            <a:off x="7146659" y="5057113"/>
            <a:ext cx="1267091" cy="615553"/>
          </a:xfrm>
        </p:spPr>
        <p:txBody>
          <a:bodyPr anchor="b" anchorCtr="0"/>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696383" y="2711450"/>
            <a:ext cx="6115050" cy="2957513"/>
          </a:xfrm>
          <a:solidFill>
            <a:srgbClr val="D9D9D9"/>
          </a:solidFill>
        </p:spPr>
        <p:txBody>
          <a:bodyPr/>
          <a:lstStyle/>
          <a:p>
            <a:endParaRPr lang="it-IT" dirty="0"/>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3343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image 2</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8" name="Segnaposto immagine 7"/>
          <p:cNvSpPr>
            <a:spLocks noGrp="1"/>
          </p:cNvSpPr>
          <p:nvPr userDrawn="1">
            <p:ph type="pic" sz="quarter" idx="14"/>
          </p:nvPr>
        </p:nvSpPr>
        <p:spPr>
          <a:xfrm>
            <a:off x="3293532" y="2711451"/>
            <a:ext cx="5120217" cy="2957512"/>
          </a:xfrm>
          <a:solidFill>
            <a:srgbClr val="D9D9D9"/>
          </a:solidFill>
        </p:spPr>
        <p:txBody>
          <a:bodyPr/>
          <a:lstStyle/>
          <a:p>
            <a:endParaRPr lang="it-IT" dirty="0"/>
          </a:p>
        </p:txBody>
      </p:sp>
      <p:sp>
        <p:nvSpPr>
          <p:cNvPr id="17" name="Segnaposto testo 2"/>
          <p:cNvSpPr>
            <a:spLocks noGrp="1"/>
          </p:cNvSpPr>
          <p:nvPr userDrawn="1">
            <p:ph type="body" idx="1" hasCustomPrompt="1"/>
          </p:nvPr>
        </p:nvSpPr>
        <p:spPr>
          <a:xfrm>
            <a:off x="712788" y="2725633"/>
            <a:ext cx="2250545" cy="473976"/>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712788" y="3467980"/>
            <a:ext cx="2250545" cy="81253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17025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Chart</a:t>
            </a:r>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9"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7" name="Segnaposto testo 2"/>
          <p:cNvSpPr>
            <a:spLocks noGrp="1"/>
          </p:cNvSpPr>
          <p:nvPr userDrawn="1">
            <p:ph type="body" idx="1" hasCustomPrompt="1"/>
          </p:nvPr>
        </p:nvSpPr>
        <p:spPr>
          <a:xfrm>
            <a:off x="6798733" y="4232170"/>
            <a:ext cx="1615017" cy="601767"/>
          </a:xfrm>
        </p:spPr>
        <p:txBody>
          <a:bodyPr anchor="t" anchorCtr="0"/>
          <a:lstStyle>
            <a:lvl1pPr marL="0" indent="0">
              <a:buNone/>
              <a:defRPr sz="14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SUBTITLE 1</a:t>
            </a:r>
          </a:p>
          <a:p>
            <a:pPr lvl="0"/>
            <a:r>
              <a:rPr lang="it-IT" dirty="0" err="1"/>
              <a:t>Lorem</a:t>
            </a:r>
            <a:r>
              <a:rPr lang="it-IT" dirty="0"/>
              <a:t> </a:t>
            </a:r>
            <a:r>
              <a:rPr lang="it-IT" dirty="0" err="1"/>
              <a:t>Ipsum</a:t>
            </a:r>
            <a:endParaRPr lang="it-IT" dirty="0"/>
          </a:p>
        </p:txBody>
      </p:sp>
      <p:sp>
        <p:nvSpPr>
          <p:cNvPr id="18" name="Segnaposto contenuto 3"/>
          <p:cNvSpPr>
            <a:spLocks noGrp="1"/>
          </p:cNvSpPr>
          <p:nvPr userDrawn="1">
            <p:ph sz="half" idx="2"/>
          </p:nvPr>
        </p:nvSpPr>
        <p:spPr>
          <a:xfrm>
            <a:off x="6798733" y="5114965"/>
            <a:ext cx="1615017" cy="553998"/>
          </a:xfrm>
        </p:spPr>
        <p:txBody>
          <a:bodyPr anchor="b" anchorCtr="0"/>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userDrawn="1">
            <p:ph type="chart" sz="quarter" idx="14"/>
          </p:nvPr>
        </p:nvSpPr>
        <p:spPr>
          <a:xfrm>
            <a:off x="700616" y="2708275"/>
            <a:ext cx="5734050" cy="2960688"/>
          </a:xfrm>
          <a:solidFill>
            <a:srgbClr val="D9D9D9"/>
          </a:solidFill>
        </p:spPr>
        <p:txBody>
          <a:bodyPr/>
          <a:lstStyle/>
          <a:p>
            <a:endParaRPr lang="it-IT" dirty="0"/>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8513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G_3408.jpg" descr="/Volumes/Macintosh HD/Users/Valentina/Documents/• vale_IN CORSO •/BOCCONI PPT 10aprile/img/IMG_3408.jpg"/>
          <p:cNvPicPr>
            <a:picLocks noChangeAspect="1"/>
          </p:cNvPicPr>
          <p:nvPr userDrawn="1"/>
        </p:nvPicPr>
        <p:blipFill rotWithShape="1">
          <a:blip r:embed="rId2" r:link="rId3">
            <a:extLst>
              <a:ext uri="{28A0092B-C50C-407E-A947-70E740481C1C}">
                <a14:useLocalDpi xmlns:a14="http://schemas.microsoft.com/office/drawing/2010/main" val="0"/>
              </a:ext>
            </a:extLst>
          </a:blip>
          <a:srcRect l="5561" r="5577"/>
          <a:stretch/>
        </p:blipFill>
        <p:spPr>
          <a:xfrm>
            <a:off x="0" y="-3257"/>
            <a:ext cx="9145588" cy="6861257"/>
          </a:xfrm>
          <a:prstGeom prst="rect">
            <a:avLst/>
          </a:prstGeom>
        </p:spPr>
      </p:pic>
      <p:pic>
        <p:nvPicPr>
          <p:cNvPr id="8" name="sfondo-Bocconi_RGB.jpg" descr="/Volumes/Macintosh HD/Users/Valentina/Documents/• vale_IN CORSO •/BOCCONI PPT 10aprile/img/sfondo-Bocconi_RGB.jpg"/>
          <p:cNvPicPr>
            <a:picLocks noChangeAspect="1"/>
          </p:cNvPicPr>
          <p:nvPr userDrawn="1"/>
        </p:nvPicPr>
        <p:blipFill>
          <a:blip r:embed="rId4" r:link="rId5">
            <a:alphaModFix amt="78000"/>
            <a:extLst>
              <a:ext uri="{28A0092B-C50C-407E-A947-70E740481C1C}">
                <a14:useLocalDpi xmlns:a14="http://schemas.microsoft.com/office/drawing/2010/main" val="0"/>
              </a:ext>
            </a:extLst>
          </a:blip>
          <a:stretch>
            <a:fillRect/>
          </a:stretch>
        </p:blipFill>
        <p:spPr>
          <a:xfrm>
            <a:off x="1588" y="0"/>
            <a:ext cx="9144000" cy="6858000"/>
          </a:xfrm>
          <a:prstGeom prst="rect">
            <a:avLst/>
          </a:prstGeom>
        </p:spPr>
      </p:pic>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descr="/Volumes/Macintosh HD/Users/Valentina/Documents/• vale_IN CORSO •/BOCCONI Rebranding 2017/3-PPT/progetto/img/4-3/cover-brandname.png"/>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3947160" cy="1389888"/>
          </a:xfrm>
          <a:prstGeom prst="rect">
            <a:avLst/>
          </a:prstGeom>
        </p:spPr>
      </p:pic>
      <p:pic>
        <p:nvPicPr>
          <p:cNvPr id="9" name="Immagine 8"/>
          <p:cNvPicPr>
            <a:picLocks/>
          </p:cNvPicPr>
          <p:nvPr userDrawn="1"/>
        </p:nvPicPr>
        <p:blipFill>
          <a:blip r:embed="rId8" r:link="rId9">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9970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12788" y="956139"/>
            <a:ext cx="8229600" cy="538609"/>
          </a:xfrm>
        </p:spPr>
        <p:txBody>
          <a:bodyPr/>
          <a:lstStyle>
            <a:lvl1pPr>
              <a:defRPr baseline="0"/>
            </a:lvl1pPr>
          </a:lstStyle>
          <a:p>
            <a:r>
              <a:rPr lang="it-IT" dirty="0"/>
              <a:t>Layout with </a:t>
            </a:r>
            <a:r>
              <a:rPr lang="it-IT" dirty="0" err="1"/>
              <a:t>Table</a:t>
            </a:r>
            <a:endParaRPr lang="it-IT" dirty="0"/>
          </a:p>
        </p:txBody>
      </p:sp>
      <p:sp>
        <p:nvSpPr>
          <p:cNvPr id="13" name="Rettangolo 12"/>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14" name="Rettangolo 13"/>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15" name="CasellaDiTesto 14"/>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5" name="Segnaposto tabella 4"/>
          <p:cNvSpPr>
            <a:spLocks noGrp="1"/>
          </p:cNvSpPr>
          <p:nvPr userDrawn="1">
            <p:ph type="tbl" sz="quarter" idx="14"/>
          </p:nvPr>
        </p:nvSpPr>
        <p:spPr>
          <a:xfrm>
            <a:off x="692150" y="1858963"/>
            <a:ext cx="7700962" cy="3835400"/>
          </a:xfrm>
          <a:solidFill>
            <a:srgbClr val="D9D9D9"/>
          </a:solidFill>
        </p:spPr>
        <p:txBody>
          <a:bodyPr/>
          <a:lstStyle/>
          <a:p>
            <a:endParaRPr lang="it-IT" dirty="0"/>
          </a:p>
        </p:txBody>
      </p:sp>
      <p:pic>
        <p:nvPicPr>
          <p:cNvPr id="9" name="Immagine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2298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olo 1"/>
          <p:cNvSpPr>
            <a:spLocks noGrp="1"/>
          </p:cNvSpPr>
          <p:nvPr>
            <p:ph type="title"/>
          </p:nvPr>
        </p:nvSpPr>
        <p:spPr>
          <a:xfrm>
            <a:off x="712788" y="954000"/>
            <a:ext cx="8229600" cy="538609"/>
          </a:xfrm>
        </p:spPr>
        <p:txBody>
          <a:bodyPr/>
          <a:lstStyle/>
          <a:p>
            <a:r>
              <a:rPr lang="it-IT" dirty="0"/>
              <a:t>Fare clic per modificare stile</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userDrawn="1">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55741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579014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s">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THANKS.</a:t>
            </a:r>
          </a:p>
        </p:txBody>
      </p:sp>
      <p:sp>
        <p:nvSpPr>
          <p:cNvPr id="3" name="Text Placeholder 2"/>
          <p:cNvSpPr>
            <a:spLocks noGrp="1"/>
          </p:cNvSpPr>
          <p:nvPr>
            <p:ph type="body" idx="1" hasCustomPrompt="1"/>
          </p:nvPr>
        </p:nvSpPr>
        <p:spPr>
          <a:xfrm>
            <a:off x="2255927" y="6194936"/>
            <a:ext cx="6511835" cy="446276"/>
          </a:xfrm>
        </p:spPr>
        <p:txBody>
          <a:bodyPr wrap="square" lIns="0" tIns="0" rIns="0" bIns="0" anchor="b" anchorCtr="0">
            <a:spAutoFit/>
          </a:bodyPr>
          <a:lstStyle>
            <a:lvl1pPr marL="0" indent="0" algn="r" rtl="0">
              <a:spcAft>
                <a:spcPts val="600"/>
              </a:spcAft>
              <a:buNone/>
              <a:defRPr lang="it-IT" sz="1200" b="0" i="0" u="none" strike="noStrike" baseline="0" smtClean="0">
                <a:solidFill>
                  <a:schemeClr val="bg1"/>
                </a:solidFill>
                <a:latin typeface="Open Sans Semibold"/>
                <a:cs typeface="Open Sans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Università</a:t>
            </a:r>
            <a:r>
              <a:rPr lang="en-US" dirty="0"/>
              <a:t> </a:t>
            </a:r>
            <a:r>
              <a:rPr lang="en-US" dirty="0" err="1"/>
              <a:t>Commerciale</a:t>
            </a:r>
            <a:r>
              <a:rPr lang="en-US" dirty="0"/>
              <a:t> Luigi </a:t>
            </a:r>
            <a:r>
              <a:rPr lang="en-US" dirty="0" err="1"/>
              <a:t>Bocconi</a:t>
            </a:r>
            <a:endParaRPr lang="en-US" dirty="0"/>
          </a:p>
          <a:p>
            <a:pPr lvl="0"/>
            <a:r>
              <a:rPr lang="en-US" dirty="0"/>
              <a:t>Via </a:t>
            </a:r>
            <a:r>
              <a:rPr lang="en-US" dirty="0" err="1"/>
              <a:t>Sarfatti</a:t>
            </a:r>
            <a:r>
              <a:rPr lang="en-US" dirty="0"/>
              <a:t> 25 | 20136 Milano – Italia | Tel +39 02 5836.1</a:t>
            </a:r>
          </a:p>
        </p:txBody>
      </p:sp>
      <p:pic>
        <p:nvPicPr>
          <p:cNvPr id="5" name="Immagine 4"/>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317832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20" y="3158782"/>
            <a:ext cx="7772400" cy="347531"/>
          </a:xfrm>
        </p:spPr>
        <p:txBody>
          <a:bodyPr lIns="0" tIns="0" rIns="0" bIns="0" anchor="b" anchorCtr="0">
            <a:spAutoFit/>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3701534"/>
            <a:ext cx="6400800" cy="246221"/>
          </a:xfrm>
        </p:spPr>
        <p:txBody>
          <a:bodyPr lIns="0" tIns="0" rIns="0" bIns="0">
            <a:spAutoFit/>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cover-brandnam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904488" cy="1472184"/>
          </a:xfrm>
          <a:prstGeom prst="rect">
            <a:avLst/>
          </a:prstGeom>
        </p:spPr>
      </p:pic>
      <p:pic>
        <p:nvPicPr>
          <p:cNvPr id="8" name="Immagine 7"/>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41435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18399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75413"/>
            <a:ext cx="7584138" cy="463802"/>
          </a:xfrm>
        </p:spPr>
        <p:txBody>
          <a:bodyPr anchor="t" anchorCtr="0"/>
          <a:lstStyle>
            <a:lvl1pPr>
              <a:lnSpc>
                <a:spcPts val="3500"/>
              </a:lnSpc>
              <a:defRPr sz="35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712788" y="2424113"/>
            <a:ext cx="7584138" cy="1086451"/>
          </a:xfrm>
        </p:spPr>
        <p:txBody>
          <a:bodyPr wrap="square" lIns="0" tIns="0" rIns="0" bIns="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sp>
        <p:nvSpPr>
          <p:cNvPr id="6" name="Segnaposto testo 5"/>
          <p:cNvSpPr>
            <a:spLocks noGrp="1"/>
          </p:cNvSpPr>
          <p:nvPr>
            <p:ph type="body" sz="quarter" idx="11" hasCustomPrompt="1"/>
          </p:nvPr>
        </p:nvSpPr>
        <p:spPr>
          <a:xfrm>
            <a:off x="708025" y="1093616"/>
            <a:ext cx="7584138" cy="622643"/>
          </a:xfrm>
        </p:spPr>
        <p:txBody>
          <a:bodyPr/>
          <a:lstStyle>
            <a:lvl1pPr marL="0" indent="0">
              <a:buNone/>
              <a:defRPr sz="24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dirty="0"/>
              <a:t>CLICK TO EDIT SUBTITLE</a:t>
            </a:r>
          </a:p>
        </p:txBody>
      </p:sp>
      <p:sp>
        <p:nvSpPr>
          <p:cNvPr id="13" name="Segnaposto testo 12"/>
          <p:cNvSpPr>
            <a:spLocks noGrp="1"/>
          </p:cNvSpPr>
          <p:nvPr>
            <p:ph type="body" sz="quarter" idx="12" hasCustomPrompt="1"/>
          </p:nvPr>
        </p:nvSpPr>
        <p:spPr>
          <a:xfrm>
            <a:off x="708025" y="1833563"/>
            <a:ext cx="3100388" cy="230832"/>
          </a:xfrm>
        </p:spPr>
        <p:txBody>
          <a:bodyPr/>
          <a:lstStyle>
            <a:lvl1pPr marL="0" indent="0">
              <a:lnSpc>
                <a:spcPct val="100000"/>
              </a:lnSpc>
              <a:buNone/>
              <a:defRPr sz="15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TITLE PARAGRAPH</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3582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1032946"/>
            <a:ext cx="7584138" cy="463802"/>
          </a:xfrm>
        </p:spPr>
        <p:txBody>
          <a:bodyPr/>
          <a:lstStyle>
            <a:lvl1pPr>
              <a:lnSpc>
                <a:spcPts val="3500"/>
              </a:lnSpc>
              <a:defRPr sz="3500">
                <a:solidFill>
                  <a:schemeClr val="tx2"/>
                </a:solidFill>
              </a:defRPr>
            </a:lvl1pPr>
          </a:lstStyle>
          <a:p>
            <a:r>
              <a:rPr lang="en-US" dirty="0"/>
              <a:t>Bullet List</a:t>
            </a:r>
          </a:p>
        </p:txBody>
      </p:sp>
      <p:sp>
        <p:nvSpPr>
          <p:cNvPr id="3" name="Content Placeholder 2"/>
          <p:cNvSpPr>
            <a:spLocks noGrp="1"/>
          </p:cNvSpPr>
          <p:nvPr>
            <p:ph idx="1"/>
          </p:nvPr>
        </p:nvSpPr>
        <p:spPr>
          <a:xfrm>
            <a:off x="712788" y="2714096"/>
            <a:ext cx="7584138" cy="1261884"/>
          </a:xfrm>
        </p:spPr>
        <p:txBody>
          <a:bodyPr wrap="square" lIns="0" tIns="0" rIns="0" bIns="0">
            <a:spAutoFit/>
          </a:bodyPr>
          <a:lstStyle>
            <a:lvl1pPr>
              <a:defRPr sz="1400">
                <a:solidFill>
                  <a:srgbClr val="0046AD"/>
                </a:solidFill>
                <a:latin typeface="Roboto Slab Regular"/>
                <a:cs typeface="Roboto Slab Regul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0" name="Segnaposto testo 8"/>
          <p:cNvSpPr>
            <a:spLocks noGrp="1"/>
          </p:cNvSpPr>
          <p:nvPr userDrawn="1">
            <p:ph type="body" sz="quarter" idx="13" hasCustomPrompt="1"/>
          </p:nvPr>
        </p:nvSpPr>
        <p:spPr>
          <a:xfrm>
            <a:off x="717550" y="1867372"/>
            <a:ext cx="7766050" cy="230832"/>
          </a:xfrm>
        </p:spPr>
        <p:txBody>
          <a:bodyPr/>
          <a:lstStyle>
            <a:lvl1pPr marL="0" indent="0">
              <a:buNone/>
              <a:defRPr sz="15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dirty="0" err="1"/>
              <a:t>Edit</a:t>
            </a:r>
            <a:r>
              <a:rPr lang="it-IT" dirty="0"/>
              <a:t> </a:t>
            </a:r>
            <a:r>
              <a:rPr lang="it-IT" dirty="0" err="1"/>
              <a:t>Standfirst</a:t>
            </a:r>
            <a:r>
              <a:rPr lang="it-IT" dirty="0"/>
              <a:t> text</a:t>
            </a:r>
          </a:p>
        </p:txBody>
      </p:sp>
      <p:sp>
        <p:nvSpPr>
          <p:cNvPr id="11"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Immagine 11"/>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00480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88" y="584105"/>
            <a:ext cx="5552545" cy="912643"/>
          </a:xfrm>
        </p:spPr>
        <p:txBody>
          <a:bodyPr/>
          <a:lstStyle>
            <a:lvl1pPr>
              <a:lnSpc>
                <a:spcPts val="3500"/>
              </a:lnSpc>
              <a:defRPr sz="3500">
                <a:solidFill>
                  <a:srgbClr val="0046AD"/>
                </a:solidFill>
              </a:defRPr>
            </a:lvl1pPr>
          </a:lstStyle>
          <a:p>
            <a:r>
              <a:rPr lang="en-US" dirty="0"/>
              <a:t>Index Layout 1</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9" name="Segnaposto testo 18"/>
          <p:cNvSpPr>
            <a:spLocks noGrp="1"/>
          </p:cNvSpPr>
          <p:nvPr userDrawn="1">
            <p:ph type="body" sz="quarter" idx="11" hasCustomPrompt="1"/>
          </p:nvPr>
        </p:nvSpPr>
        <p:spPr>
          <a:xfrm>
            <a:off x="708025" y="1855801"/>
            <a:ext cx="3432175" cy="1184940"/>
          </a:xfrm>
        </p:spPr>
        <p:txBody>
          <a:bodyPr/>
          <a:lstStyle>
            <a:lvl1pPr marL="0" indent="0">
              <a:buNone/>
              <a:defRPr sz="1300" b="1">
                <a:latin typeface="Open Sans"/>
                <a:cs typeface="Open Sans"/>
              </a:defRPr>
            </a:lvl1pPr>
            <a:lvl2pPr marL="177800" indent="-177800">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testo 18"/>
          <p:cNvSpPr>
            <a:spLocks noGrp="1"/>
          </p:cNvSpPr>
          <p:nvPr userDrawn="1">
            <p:ph type="body" sz="quarter" idx="12" hasCustomPrompt="1"/>
          </p:nvPr>
        </p:nvSpPr>
        <p:spPr>
          <a:xfrm>
            <a:off x="4897438" y="1855801"/>
            <a:ext cx="3432175" cy="1184940"/>
          </a:xfrm>
        </p:spPr>
        <p:txBody>
          <a:bodyPr/>
          <a:lstStyle>
            <a:lvl1pPr marL="0" indent="0">
              <a:buNone/>
              <a:defRPr sz="1300" b="1">
                <a:latin typeface="Open Sans"/>
                <a:cs typeface="Open Sans"/>
              </a:defRPr>
            </a:lvl1pPr>
            <a:lvl2pPr marL="177800" indent="-177800">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0" name="Segnaposto testo 21"/>
          <p:cNvSpPr>
            <a:spLocks noGrp="1"/>
          </p:cNvSpPr>
          <p:nvPr>
            <p:ph type="body" sz="quarter" idx="10"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1" name="Immagine 10"/>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4800"/>
            <a:ext cx="1706884" cy="1000800"/>
          </a:xfrm>
          <a:prstGeom prst="rect">
            <a:avLst/>
          </a:prstGeom>
        </p:spPr>
      </p:pic>
    </p:spTree>
    <p:extLst>
      <p:ext uri="{BB962C8B-B14F-4D97-AF65-F5344CB8AC3E}">
        <p14:creationId xmlns:p14="http://schemas.microsoft.com/office/powerpoint/2010/main" val="22632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10" name="Rettangolo 9"/>
          <p:cNvSpPr/>
          <p:nvPr userDrawn="1"/>
        </p:nvSpPr>
        <p:spPr>
          <a:xfrm>
            <a:off x="-3175" y="277000"/>
            <a:ext cx="3296708" cy="6581000"/>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 name="Title 1"/>
          <p:cNvSpPr>
            <a:spLocks noGrp="1"/>
          </p:cNvSpPr>
          <p:nvPr>
            <p:ph type="title" hasCustomPrompt="1"/>
          </p:nvPr>
        </p:nvSpPr>
        <p:spPr>
          <a:xfrm>
            <a:off x="712788" y="584105"/>
            <a:ext cx="2419879" cy="912643"/>
          </a:xfrm>
        </p:spPr>
        <p:txBody>
          <a:bodyPr/>
          <a:lstStyle>
            <a:lvl1pPr>
              <a:lnSpc>
                <a:spcPts val="3500"/>
              </a:lnSpc>
              <a:defRPr sz="3500">
                <a:solidFill>
                  <a:srgbClr val="FFFFFF"/>
                </a:solidFill>
              </a:defRPr>
            </a:lvl1pPr>
          </a:lstStyle>
          <a:p>
            <a:r>
              <a:rPr lang="en-US" dirty="0"/>
              <a:t>Index Layout 2</a:t>
            </a:r>
          </a:p>
        </p:txBody>
      </p:sp>
      <p:sp>
        <p:nvSpPr>
          <p:cNvPr id="7" name="Rettangolo 6"/>
          <p:cNvSpPr/>
          <p:nvPr userDrawn="1"/>
        </p:nvSpPr>
        <p:spPr>
          <a:xfrm>
            <a:off x="0" y="0"/>
            <a:ext cx="8413750" cy="27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30238" indent="0" algn="l"/>
            <a:endParaRPr lang="it-IT" sz="1200" dirty="0">
              <a:latin typeface="Open Sans"/>
              <a:cs typeface="Open Sans"/>
            </a:endParaRPr>
          </a:p>
        </p:txBody>
      </p:sp>
      <p:sp>
        <p:nvSpPr>
          <p:cNvPr id="8" name="Rettangolo 7"/>
          <p:cNvSpPr/>
          <p:nvPr userDrawn="1"/>
        </p:nvSpPr>
        <p:spPr>
          <a:xfrm>
            <a:off x="8413750" y="0"/>
            <a:ext cx="730250" cy="277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9" name="CasellaDiTesto 8"/>
          <p:cNvSpPr txBox="1"/>
          <p:nvPr userDrawn="1"/>
        </p:nvSpPr>
        <p:spPr>
          <a:xfrm>
            <a:off x="8413750" y="24424"/>
            <a:ext cx="730250" cy="246221"/>
          </a:xfrm>
          <a:prstGeom prst="rect">
            <a:avLst/>
          </a:prstGeom>
          <a:noFill/>
        </p:spPr>
        <p:txBody>
          <a:bodyPr wrap="square" rtlCol="0">
            <a:spAutoFit/>
          </a:bodyPr>
          <a:lstStyle/>
          <a:p>
            <a:pPr algn="ctr"/>
            <a:fld id="{B5804A31-E9A4-D945-9412-D4C8ED72CA60}" type="slidenum">
              <a:rPr lang="it-IT" sz="1000" smtClean="0">
                <a:solidFill>
                  <a:schemeClr val="bg1"/>
                </a:solidFill>
                <a:latin typeface="Open Sans"/>
                <a:cs typeface="Open Sans"/>
              </a:rPr>
              <a:t>‹N›</a:t>
            </a:fld>
            <a:endParaRPr lang="it-IT" sz="1000" dirty="0">
              <a:solidFill>
                <a:schemeClr val="bg1"/>
              </a:solidFill>
              <a:latin typeface="Open Sans"/>
              <a:cs typeface="Open Sans"/>
            </a:endParaRPr>
          </a:p>
        </p:txBody>
      </p:sp>
      <p:sp>
        <p:nvSpPr>
          <p:cNvPr id="16" name="Segnaposto testo 15"/>
          <p:cNvSpPr>
            <a:spLocks noGrp="1"/>
          </p:cNvSpPr>
          <p:nvPr userDrawn="1">
            <p:ph type="body" sz="quarter" idx="10"/>
          </p:nvPr>
        </p:nvSpPr>
        <p:spPr>
          <a:xfrm>
            <a:off x="712788" y="3486090"/>
            <a:ext cx="2487612" cy="1162110"/>
          </a:xfrm>
        </p:spPr>
        <p:txBody>
          <a:bodyPr/>
          <a:lstStyle>
            <a:lvl1pPr marL="0" indent="0">
              <a:buNone/>
              <a:defRPr>
                <a:solidFill>
                  <a:srgbClr val="FFFFFF"/>
                </a:solidFill>
              </a:defRPr>
            </a:lvl1pPr>
          </a:lstStyle>
          <a:p>
            <a:pPr lvl="0"/>
            <a:r>
              <a:rPr lang="it-IT" dirty="0"/>
              <a:t>Fare clic per modificare gli stili del testo dello schema</a:t>
            </a:r>
          </a:p>
        </p:txBody>
      </p:sp>
      <p:sp>
        <p:nvSpPr>
          <p:cNvPr id="19" name="Segnaposto testo 18"/>
          <p:cNvSpPr>
            <a:spLocks noGrp="1"/>
          </p:cNvSpPr>
          <p:nvPr userDrawn="1">
            <p:ph type="body" sz="quarter" idx="11" hasCustomPrompt="1"/>
          </p:nvPr>
        </p:nvSpPr>
        <p:spPr>
          <a:xfrm>
            <a:off x="3530600" y="1033463"/>
            <a:ext cx="4775200" cy="1231106"/>
          </a:xfrm>
        </p:spPr>
        <p:txBody>
          <a:bodyPr/>
          <a:lstStyle>
            <a:lvl1pPr marL="0" indent="0">
              <a:buNone/>
              <a:defRPr sz="1400" b="1">
                <a:latin typeface="Open Sans"/>
                <a:cs typeface="Open Sans"/>
              </a:defRPr>
            </a:lvl1pPr>
            <a:lvl2pPr marL="180975" indent="-180975">
              <a:buFont typeface="Arial"/>
              <a:buChar char="–"/>
              <a:defRPr sz="1300"/>
            </a:lvl2pPr>
            <a:lvl3pPr marL="627063" indent="-177800">
              <a:buClr>
                <a:schemeClr val="tx2"/>
              </a:buClr>
              <a:defRPr sz="1200"/>
            </a:lvl3pPr>
            <a:lvl4pPr marL="896938" indent="-177800">
              <a:defRPr sz="1000"/>
            </a:lvl4pPr>
            <a:lvl5pPr marL="896938" indent="-177800">
              <a:defRPr sz="1000"/>
            </a:lvl5pPr>
          </a:lstStyle>
          <a:p>
            <a:pPr lvl="0"/>
            <a:r>
              <a:rPr lang="it-IT" dirty="0"/>
              <a:t>CHAPTER TITLE</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Segnaposto testo 21"/>
          <p:cNvSpPr>
            <a:spLocks noGrp="1"/>
          </p:cNvSpPr>
          <p:nvPr>
            <p:ph type="body" sz="quarter" idx="12" hasCustomPrompt="1"/>
          </p:nvPr>
        </p:nvSpPr>
        <p:spPr>
          <a:xfrm>
            <a:off x="717550" y="46167"/>
            <a:ext cx="3484209" cy="184666"/>
          </a:xfrm>
        </p:spPr>
        <p:txBody>
          <a:bodyPr/>
          <a:lstStyle>
            <a:lvl1pPr marL="0" indent="0">
              <a:buNone/>
              <a:defRPr sz="12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dirty="0"/>
              <a:t>CLICK TO EDIT CHAPTER TITLE</a:t>
            </a:r>
          </a:p>
        </p:txBody>
      </p:sp>
      <p:pic>
        <p:nvPicPr>
          <p:cNvPr id="12" name="Immagine 11"/>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374322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Blu">
    <p:bg>
      <p:bgPr>
        <a:gradFill flip="none" rotWithShape="1">
          <a:gsLst>
            <a:gs pos="28000">
              <a:schemeClr val="tx2"/>
            </a:gs>
            <a:gs pos="100000">
              <a:schemeClr val="tx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6423" y="3042346"/>
            <a:ext cx="7772400" cy="353943"/>
          </a:xfrm>
        </p:spPr>
        <p:txBody>
          <a:bodyPr anchor="t"/>
          <a:lstStyle>
            <a:lvl1pPr algn="r">
              <a:defRPr sz="2300" b="1" cap="all" spc="100">
                <a:solidFill>
                  <a:srgbClr val="FFFFFF"/>
                </a:solidFill>
              </a:defRPr>
            </a:lvl1pPr>
          </a:lstStyle>
          <a:p>
            <a:r>
              <a:rPr lang="en-US" dirty="0"/>
              <a:t>Click to edit Master title style-divider</a:t>
            </a:r>
          </a:p>
        </p:txBody>
      </p:sp>
      <p:sp>
        <p:nvSpPr>
          <p:cNvPr id="3" name="Text Placeholder 2"/>
          <p:cNvSpPr>
            <a:spLocks noGrp="1"/>
          </p:cNvSpPr>
          <p:nvPr>
            <p:ph type="body" idx="1" hasCustomPrompt="1"/>
          </p:nvPr>
        </p:nvSpPr>
        <p:spPr>
          <a:xfrm>
            <a:off x="995363" y="1791900"/>
            <a:ext cx="7772400" cy="1231106"/>
          </a:xfrm>
        </p:spPr>
        <p:txBody>
          <a:bodyPr lIns="0" tIns="0" rIns="0" bIns="0" anchor="b" anchorCtr="0">
            <a:spAutoFit/>
          </a:bodyPr>
          <a:lstStyle>
            <a:lvl1pPr marL="0" indent="0" algn="r">
              <a:buNone/>
              <a:defRPr sz="8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0.0</a:t>
            </a:r>
          </a:p>
        </p:txBody>
      </p:sp>
      <p:pic>
        <p:nvPicPr>
          <p:cNvPr id="5" name="Immagine 4"/>
          <p:cNvPicPr>
            <a:picLocks/>
          </p:cNvPicPr>
          <p:nvPr userDrawn="1"/>
        </p:nvPicPr>
        <p:blipFill>
          <a:blip r:embed="rId2" r:link="rId3">
            <a:extLst>
              <a:ext uri="{28A0092B-C50C-407E-A947-70E740481C1C}">
                <a14:useLocalDpi xmlns:a14="http://schemas.microsoft.com/office/drawing/2010/main" val="0"/>
              </a:ext>
            </a:extLst>
          </a:blip>
          <a:stretch>
            <a:fillRect/>
          </a:stretch>
        </p:blipFill>
        <p:spPr>
          <a:xfrm>
            <a:off x="97200" y="5733509"/>
            <a:ext cx="1708093" cy="1001509"/>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788" y="954000"/>
            <a:ext cx="8229600" cy="53860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12788" y="1833563"/>
            <a:ext cx="7700962" cy="1246495"/>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9" r:id="rId2"/>
    <p:sldLayoutId id="2147493461" r:id="rId3"/>
    <p:sldLayoutId id="2147493457" r:id="rId4"/>
    <p:sldLayoutId id="2147493480" r:id="rId5"/>
    <p:sldLayoutId id="2147493474" r:id="rId6"/>
    <p:sldLayoutId id="2147493470" r:id="rId7"/>
    <p:sldLayoutId id="2147493469" r:id="rId8"/>
    <p:sldLayoutId id="2147493458" r:id="rId9"/>
    <p:sldLayoutId id="2147493460" r:id="rId10"/>
    <p:sldLayoutId id="2147493467" r:id="rId11"/>
    <p:sldLayoutId id="2147493468" r:id="rId12"/>
    <p:sldLayoutId id="2147493459" r:id="rId13"/>
    <p:sldLayoutId id="2147493475" r:id="rId14"/>
    <p:sldLayoutId id="2147493465" r:id="rId15"/>
    <p:sldLayoutId id="2147493471" r:id="rId16"/>
    <p:sldLayoutId id="2147493472" r:id="rId17"/>
    <p:sldLayoutId id="2147493473" r:id="rId18"/>
    <p:sldLayoutId id="2147493476" r:id="rId19"/>
    <p:sldLayoutId id="2147493477" r:id="rId20"/>
    <p:sldLayoutId id="2147493463" r:id="rId21"/>
    <p:sldLayoutId id="2147493464" r:id="rId22"/>
    <p:sldLayoutId id="2147493478" r:id="rId23"/>
  </p:sldLayoutIdLst>
  <p:txStyles>
    <p:titleStyle>
      <a:lvl1pPr algn="l" defTabSz="457200" rtl="0" eaLnBrk="1" latinLnBrk="0" hangingPunct="1">
        <a:spcBef>
          <a:spcPct val="0"/>
        </a:spcBef>
        <a:buNone/>
        <a:defRPr sz="3500" kern="1200">
          <a:solidFill>
            <a:schemeClr val="tx2"/>
          </a:solidFill>
          <a:latin typeface="Open Sans"/>
          <a:ea typeface="+mj-ea"/>
          <a:cs typeface="Open Sans"/>
        </a:defRPr>
      </a:lvl1pPr>
    </p:titleStyle>
    <p:bodyStyle>
      <a:lvl1pPr marL="268288" indent="-268288" algn="l" defTabSz="457200" rtl="0" eaLnBrk="1" latinLnBrk="0" hangingPunct="1">
        <a:spcBef>
          <a:spcPts val="0"/>
        </a:spcBef>
        <a:spcAft>
          <a:spcPts val="600"/>
        </a:spcAft>
        <a:buClr>
          <a:schemeClr val="tx2"/>
        </a:buClr>
        <a:buSzPct val="110000"/>
        <a:buFont typeface="Lucida Grande"/>
        <a:buChar char="—"/>
        <a:defRPr sz="1300" kern="1200">
          <a:solidFill>
            <a:schemeClr val="tx1"/>
          </a:solidFill>
          <a:latin typeface="Roboto Slab Light"/>
          <a:ea typeface="+mn-ea"/>
          <a:cs typeface="Roboto Slab Light"/>
        </a:defRPr>
      </a:lvl1pPr>
      <a:lvl2pPr marL="630238" indent="-173038" algn="l" defTabSz="457200" rtl="0" eaLnBrk="1" latinLnBrk="0" hangingPunct="1">
        <a:spcBef>
          <a:spcPts val="0"/>
        </a:spcBef>
        <a:spcAft>
          <a:spcPts val="600"/>
        </a:spcAft>
        <a:buClr>
          <a:schemeClr val="tx2"/>
        </a:buClr>
        <a:buSzPct val="110000"/>
        <a:buFont typeface="Arial"/>
        <a:buChar char="•"/>
        <a:defRPr sz="1200" kern="1200">
          <a:solidFill>
            <a:schemeClr val="tx1"/>
          </a:solidFill>
          <a:latin typeface="Roboto Slab Light"/>
          <a:ea typeface="+mn-ea"/>
          <a:cs typeface="Roboto Slab Light"/>
        </a:defRPr>
      </a:lvl2pPr>
      <a:lvl3pPr marL="987425" indent="-136525" algn="l" defTabSz="457200" rtl="0" eaLnBrk="1" latinLnBrk="0" hangingPunct="1">
        <a:spcBef>
          <a:spcPts val="0"/>
        </a:spcBef>
        <a:spcAft>
          <a:spcPts val="600"/>
        </a:spcAft>
        <a:buFont typeface="Lucida Grande"/>
        <a:buChar char="‑"/>
        <a:defRPr sz="1200" kern="1200">
          <a:solidFill>
            <a:schemeClr val="tx1"/>
          </a:solidFill>
          <a:latin typeface="Roboto Slab Light"/>
          <a:ea typeface="+mn-ea"/>
          <a:cs typeface="Roboto Slab Light"/>
        </a:defRPr>
      </a:lvl3pPr>
      <a:lvl4pPr marL="1525588" indent="-153988"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4pPr>
      <a:lvl5pPr marL="1973263" indent="-144463" algn="l" defTabSz="457200" rtl="0" eaLnBrk="1" latinLnBrk="0" hangingPunct="1">
        <a:spcBef>
          <a:spcPts val="0"/>
        </a:spcBef>
        <a:spcAft>
          <a:spcPts val="600"/>
        </a:spcAft>
        <a:buFont typeface="Arial"/>
        <a:buChar char="»"/>
        <a:defRPr sz="1200" kern="1200">
          <a:solidFill>
            <a:schemeClr val="tx1"/>
          </a:solidFill>
          <a:latin typeface="Roboto Slab Light"/>
          <a:ea typeface="+mn-ea"/>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74980" y="2248011"/>
            <a:ext cx="8594040" cy="1582677"/>
          </a:xfrm>
        </p:spPr>
        <p:txBody>
          <a:bodyPr/>
          <a:lstStyle/>
          <a:p>
            <a:pPr algn="ctr">
              <a:lnSpc>
                <a:spcPts val="4320"/>
              </a:lnSpc>
            </a:pPr>
            <a:r>
              <a:rPr lang="it-IT" sz="4000" dirty="0"/>
              <a:t>Le responsabilità degli</a:t>
            </a:r>
            <a:br>
              <a:rPr lang="it-IT" sz="4000" dirty="0"/>
            </a:br>
            <a:r>
              <a:rPr lang="it-IT" sz="4000" dirty="0"/>
              <a:t>amministratori</a:t>
            </a:r>
            <a:br>
              <a:rPr lang="it-IT" sz="4000" dirty="0"/>
            </a:br>
            <a:r>
              <a:rPr lang="it-IT" sz="2000" dirty="0"/>
              <a:t>Convegno OIV – Le valutazioni a fini di bilancio</a:t>
            </a:r>
          </a:p>
        </p:txBody>
      </p:sp>
      <p:sp>
        <p:nvSpPr>
          <p:cNvPr id="4" name="CasellaDiTesto 3"/>
          <p:cNvSpPr txBox="1"/>
          <p:nvPr/>
        </p:nvSpPr>
        <p:spPr>
          <a:xfrm>
            <a:off x="650318" y="4963847"/>
            <a:ext cx="8137236" cy="1268232"/>
          </a:xfrm>
          <a:prstGeom prst="rect">
            <a:avLst/>
          </a:prstGeom>
          <a:noFill/>
        </p:spPr>
        <p:txBody>
          <a:bodyPr wrap="square" lIns="0" tIns="0" rIns="0" bIns="0" rtlCol="0" anchor="b" anchorCtr="0">
            <a:spAutoFit/>
          </a:bodyPr>
          <a:lstStyle/>
          <a:p>
            <a:pPr algn="ctr"/>
            <a:r>
              <a:rPr lang="it-IT" sz="2200" b="1" dirty="0">
                <a:solidFill>
                  <a:srgbClr val="FFFFFF"/>
                </a:solidFill>
                <a:latin typeface="Open Sans"/>
                <a:cs typeface="Open Sans"/>
              </a:rPr>
              <a:t>Giovanni Strampelli</a:t>
            </a:r>
          </a:p>
          <a:p>
            <a:pPr algn="ctr"/>
            <a:r>
              <a:rPr lang="it-IT" sz="2200" b="1" dirty="0">
                <a:solidFill>
                  <a:srgbClr val="FFFFFF"/>
                </a:solidFill>
                <a:latin typeface="Open Sans"/>
                <a:cs typeface="Open Sans"/>
              </a:rPr>
              <a:t>Professore ordinario di diritto commerciale </a:t>
            </a:r>
          </a:p>
          <a:p>
            <a:pPr algn="ctr"/>
            <a:r>
              <a:rPr lang="it-IT" sz="2200" b="1" dirty="0">
                <a:solidFill>
                  <a:srgbClr val="FFFFFF"/>
                </a:solidFill>
                <a:latin typeface="Open Sans"/>
                <a:cs typeface="Open Sans"/>
              </a:rPr>
              <a:t>Università Bocconi</a:t>
            </a:r>
          </a:p>
          <a:p>
            <a:pPr algn="r">
              <a:lnSpc>
                <a:spcPts val="1780"/>
              </a:lnSpc>
            </a:pPr>
            <a:endParaRPr lang="it-IT" sz="2400" dirty="0">
              <a:solidFill>
                <a:srgbClr val="FFFFFF"/>
              </a:solidFill>
              <a:latin typeface="Open Sans"/>
              <a:cs typeface="Open Sans"/>
            </a:endParaRPr>
          </a:p>
        </p:txBody>
      </p:sp>
      <p:sp>
        <p:nvSpPr>
          <p:cNvPr id="3" name="Rettangolo 2">
            <a:extLst>
              <a:ext uri="{FF2B5EF4-FFF2-40B4-BE49-F238E27FC236}">
                <a16:creationId xmlns:a16="http://schemas.microsoft.com/office/drawing/2014/main" id="{DD42EB24-1AE7-48E0-98BE-4D1EFFD78857}"/>
              </a:ext>
            </a:extLst>
          </p:cNvPr>
          <p:cNvSpPr/>
          <p:nvPr/>
        </p:nvSpPr>
        <p:spPr>
          <a:xfrm>
            <a:off x="3941416" y="4096549"/>
            <a:ext cx="1776448" cy="325089"/>
          </a:xfrm>
          <a:prstGeom prst="rect">
            <a:avLst/>
          </a:prstGeom>
        </p:spPr>
        <p:txBody>
          <a:bodyPr wrap="none">
            <a:spAutoFit/>
          </a:bodyPr>
          <a:lstStyle/>
          <a:p>
            <a:pPr algn="r">
              <a:lnSpc>
                <a:spcPts val="1780"/>
              </a:lnSpc>
            </a:pPr>
            <a:r>
              <a:rPr lang="it-IT" dirty="0">
                <a:solidFill>
                  <a:srgbClr val="FFFFFF"/>
                </a:solidFill>
                <a:latin typeface="Open Sans"/>
                <a:cs typeface="Open Sans"/>
              </a:rPr>
              <a:t>23 marzo 2026</a:t>
            </a:r>
          </a:p>
        </p:txBody>
      </p:sp>
    </p:spTree>
    <p:extLst>
      <p:ext uri="{BB962C8B-B14F-4D97-AF65-F5344CB8AC3E}">
        <p14:creationId xmlns:p14="http://schemas.microsoft.com/office/powerpoint/2010/main" val="1178251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56355" y="411109"/>
            <a:ext cx="8627810" cy="492443"/>
          </a:xfrm>
        </p:spPr>
        <p:txBody>
          <a:bodyPr/>
          <a:lstStyle/>
          <a:p>
            <a:r>
              <a:rPr lang="it-IT" sz="3200" dirty="0"/>
              <a:t>Trib. Bologna, Sez. spec. Impresa, 17.12.2018</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56355" y="1083828"/>
            <a:ext cx="8495892" cy="4216539"/>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en-US" dirty="0">
                <a:latin typeface="+mj-lt"/>
              </a:rPr>
              <a:t>Sentenza:</a:t>
            </a:r>
          </a:p>
          <a:p>
            <a:pPr marL="800100" lvl="1" indent="-342900">
              <a:spcAft>
                <a:spcPts val="1200"/>
              </a:spcAft>
              <a:buFont typeface="Wingdings" panose="05000000000000000000" pitchFamily="2" charset="2"/>
              <a:buChar char="ü"/>
            </a:pPr>
            <a:r>
              <a:rPr lang="it-IT" dirty="0">
                <a:latin typeface="+mj-lt"/>
              </a:rPr>
              <a:t>la contrarietà a legge è dedotta unicamente in chiave di errata valutazione delle rettifiche sui crediti (e di errata svalutazione della partecipata Banca di R.) perché eccessive, non congrue e non necessarie </a:t>
            </a:r>
          </a:p>
          <a:p>
            <a:pPr marL="800100" lvl="1" indent="-342900">
              <a:spcAft>
                <a:spcPts val="1200"/>
              </a:spcAft>
              <a:buFont typeface="Wingdings" panose="05000000000000000000" pitchFamily="2" charset="2"/>
              <a:buChar char="ü"/>
            </a:pPr>
            <a:r>
              <a:rPr lang="it-IT" dirty="0">
                <a:latin typeface="+mj-lt"/>
              </a:rPr>
              <a:t>riduttivo e oltremodo errato</a:t>
            </a:r>
          </a:p>
          <a:p>
            <a:pPr marL="800100" lvl="1" indent="-342900">
              <a:spcAft>
                <a:spcPts val="1200"/>
              </a:spcAft>
              <a:buFont typeface="Wingdings" panose="05000000000000000000" pitchFamily="2" charset="2"/>
              <a:buChar char="ü"/>
            </a:pPr>
            <a:r>
              <a:rPr lang="it-IT" dirty="0">
                <a:latin typeface="+mj-lt"/>
              </a:rPr>
              <a:t>riduttivo perché non tiene conto del contesto politico ed economico sommariamente delineato, </a:t>
            </a:r>
          </a:p>
          <a:p>
            <a:pPr marL="800100" lvl="1" indent="-342900">
              <a:spcAft>
                <a:spcPts val="1200"/>
              </a:spcAft>
              <a:buFont typeface="Wingdings" panose="05000000000000000000" pitchFamily="2" charset="2"/>
              <a:buChar char="ü"/>
            </a:pPr>
            <a:r>
              <a:rPr lang="it-IT" dirty="0">
                <a:latin typeface="+mj-lt"/>
              </a:rPr>
              <a:t>errato perché </a:t>
            </a:r>
            <a:r>
              <a:rPr lang="it-IT" b="1" u="sng" dirty="0">
                <a:latin typeface="+mj-lt"/>
              </a:rPr>
              <a:t>le rettifiche sui crediti deteriorati</a:t>
            </a:r>
            <a:r>
              <a:rPr lang="it-IT" dirty="0">
                <a:latin typeface="+mj-lt"/>
              </a:rPr>
              <a:t>, quali che siano, sono </a:t>
            </a:r>
            <a:r>
              <a:rPr lang="it-IT" b="1" u="sng" dirty="0">
                <a:latin typeface="+mj-lt"/>
              </a:rPr>
              <a:t>determinate sulla base di criteri che non attengono alla rappresentazione veritiera e corretta della situazione economico-patrimoniale dell'impresa bancaria, ma alla opportunità e discrezionalità gestoria</a:t>
            </a:r>
            <a:r>
              <a:rPr lang="it-IT" dirty="0">
                <a:latin typeface="+mj-lt"/>
              </a:rPr>
              <a:t>, che è </a:t>
            </a:r>
            <a:r>
              <a:rPr lang="it-IT" b="1" u="sng" dirty="0">
                <a:latin typeface="+mj-lt"/>
              </a:rPr>
              <a:t>preclusa al sindacato di legalità demandato al giudice adito ex art. 2377 c.c</a:t>
            </a:r>
            <a:r>
              <a:rPr lang="it-IT" dirty="0">
                <a:latin typeface="+mj-lt"/>
              </a:rPr>
              <a:t>.</a:t>
            </a:r>
            <a:endParaRPr lang="en-US" dirty="0">
              <a:latin typeface="+mj-lt"/>
            </a:endParaRPr>
          </a:p>
        </p:txBody>
      </p:sp>
    </p:spTree>
    <p:extLst>
      <p:ext uri="{BB962C8B-B14F-4D97-AF65-F5344CB8AC3E}">
        <p14:creationId xmlns:p14="http://schemas.microsoft.com/office/powerpoint/2010/main" val="411085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42349" y="404968"/>
            <a:ext cx="8495892" cy="984885"/>
          </a:xfrm>
        </p:spPr>
        <p:txBody>
          <a:bodyPr/>
          <a:lstStyle/>
          <a:p>
            <a:r>
              <a:rPr lang="it-IT" sz="3200" dirty="0"/>
              <a:t>Inapplicabilità della BJR alle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451683" y="1642802"/>
            <a:ext cx="8495892" cy="5078313"/>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L’applicazione della BJR in materia di valutazioni di bilancio non appare coerente con la disciplina applicabile</a:t>
            </a:r>
          </a:p>
          <a:p>
            <a:pPr marL="342900" indent="-342900">
              <a:spcAft>
                <a:spcPts val="1200"/>
              </a:spcAft>
              <a:buFont typeface="Arial" panose="020B0604020202020204" pitchFamily="34" charset="0"/>
              <a:buChar char="•"/>
            </a:pPr>
            <a:r>
              <a:rPr lang="it-IT" dirty="0">
                <a:latin typeface="+mj-lt"/>
              </a:rPr>
              <a:t>Valutazioni di bilancio in conformità alle norme di legge e ai principi contabili nazionali</a:t>
            </a:r>
          </a:p>
          <a:p>
            <a:pPr marL="342900" indent="-342900">
              <a:spcAft>
                <a:spcPts val="1200"/>
              </a:spcAft>
              <a:buFont typeface="Arial" panose="020B0604020202020204" pitchFamily="34" charset="0"/>
              <a:buChar char="•"/>
            </a:pPr>
            <a:r>
              <a:rPr lang="it-IT" dirty="0">
                <a:latin typeface="+mj-lt"/>
              </a:rPr>
              <a:t>Rappresentazione veritiera e corretta e principi generali orientano l’applicazione dei criteri di valutazione delle singole poste</a:t>
            </a:r>
          </a:p>
          <a:p>
            <a:pPr marL="342900" indent="-342900">
              <a:spcAft>
                <a:spcPts val="1200"/>
              </a:spcAft>
              <a:buFont typeface="Arial" panose="020B0604020202020204" pitchFamily="34" charset="0"/>
              <a:buChar char="•"/>
            </a:pPr>
            <a:r>
              <a:rPr lang="it-IT" dirty="0">
                <a:latin typeface="+mj-lt"/>
              </a:rPr>
              <a:t>Regole applicative indicate dai principi contabili OIC</a:t>
            </a:r>
          </a:p>
          <a:p>
            <a:pPr marL="342900" indent="-342900">
              <a:spcAft>
                <a:spcPts val="1200"/>
              </a:spcAft>
              <a:buFont typeface="Arial" panose="020B0604020202020204" pitchFamily="34" charset="0"/>
              <a:buChar char="•"/>
            </a:pPr>
            <a:r>
              <a:rPr lang="it-IT" dirty="0">
                <a:latin typeface="+mj-lt"/>
              </a:rPr>
              <a:t>Limiti alla discrezionalità dell’amministratore: </a:t>
            </a:r>
          </a:p>
          <a:p>
            <a:pPr marL="800100" lvl="1" indent="-342900">
              <a:spcAft>
                <a:spcPts val="1200"/>
              </a:spcAft>
              <a:buFont typeface="Wingdings" panose="05000000000000000000" pitchFamily="2" charset="2"/>
              <a:buChar char="ü"/>
            </a:pPr>
            <a:r>
              <a:rPr lang="it-IT" u="sng" dirty="0">
                <a:latin typeface="+mj-lt"/>
              </a:rPr>
              <a:t>la veridicità consiste nella «corrispondenza tra enunciati, – da un lato, – e giudizi accurati e sorretti da adeguate conoscenze tecniche, dall’altro».</a:t>
            </a:r>
          </a:p>
          <a:p>
            <a:pPr marL="800100" lvl="1" indent="-342900">
              <a:spcAft>
                <a:spcPts val="1200"/>
              </a:spcAft>
              <a:buFont typeface="Wingdings" panose="05000000000000000000" pitchFamily="2" charset="2"/>
              <a:buChar char="ü"/>
            </a:pPr>
            <a:r>
              <a:rPr lang="it-IT" dirty="0">
                <a:latin typeface="+mj-lt"/>
              </a:rPr>
              <a:t>esige che il redattore del bilancio adotti un </a:t>
            </a:r>
            <a:r>
              <a:rPr lang="it-IT" u="sng" dirty="0">
                <a:latin typeface="+mj-lt"/>
              </a:rPr>
              <a:t>atteggiamento il più possibile oggettivo e neutrale</a:t>
            </a:r>
            <a:r>
              <a:rPr lang="it-IT" dirty="0">
                <a:latin typeface="+mj-lt"/>
              </a:rPr>
              <a:t> ai fini della redazione del bilancio e che il processo valutativo sia fondato su un’adeguata base informativa e su un procedimento estimativo basato su adeguate metodologie e assunzioni logiche. </a:t>
            </a:r>
          </a:p>
        </p:txBody>
      </p:sp>
    </p:spTree>
    <p:extLst>
      <p:ext uri="{BB962C8B-B14F-4D97-AF65-F5344CB8AC3E}">
        <p14:creationId xmlns:p14="http://schemas.microsoft.com/office/powerpoint/2010/main" val="27685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11109"/>
            <a:ext cx="8627810" cy="984885"/>
          </a:xfrm>
        </p:spPr>
        <p:txBody>
          <a:bodyPr/>
          <a:lstStyle/>
          <a:p>
            <a:r>
              <a:rPr lang="it-IT" sz="3200" dirty="0"/>
              <a:t>Inapplicabilità della BJR alle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24054" y="1957932"/>
            <a:ext cx="8495892" cy="3631763"/>
          </a:xfrm>
          <a:prstGeom prst="rect">
            <a:avLst/>
          </a:prstGeom>
        </p:spPr>
        <p:txBody>
          <a:bodyPr vert="horz" wrap="square" lIns="0" tIns="0" rIns="0" bIns="0" rtlCol="0" anchor="b" anchorCtr="0">
            <a:spAutoFit/>
          </a:bodyPr>
          <a:lstStyle/>
          <a:p>
            <a:pPr marL="800100" lvl="1" indent="-342900">
              <a:spcAft>
                <a:spcPts val="1200"/>
              </a:spcAft>
              <a:buFont typeface="Wingdings" panose="05000000000000000000" pitchFamily="2" charset="2"/>
              <a:buChar char="ü"/>
            </a:pPr>
            <a:r>
              <a:rPr lang="it-IT" dirty="0">
                <a:latin typeface="+mj-lt"/>
              </a:rPr>
              <a:t>duplice è il rilievo della </a:t>
            </a:r>
            <a:r>
              <a:rPr lang="it-IT" u="sng" dirty="0">
                <a:latin typeface="+mj-lt"/>
              </a:rPr>
              <a:t>clausola della veridicità </a:t>
            </a:r>
            <a:r>
              <a:rPr lang="it-IT" dirty="0">
                <a:latin typeface="+mj-lt"/>
              </a:rPr>
              <a:t>che, da un lato, esige dagli amministratori un determinato comportamento ai fini dell’individuazione degli elementi patrimoniali iscrivibili e della loro valutazione, dall’altro, mira alla rappresentazione in bilancio di risultati il più possibile conformi alla realtà.</a:t>
            </a:r>
          </a:p>
          <a:p>
            <a:pPr marL="800100" lvl="1" indent="-342900">
              <a:spcAft>
                <a:spcPts val="1200"/>
              </a:spcAft>
              <a:buFont typeface="Wingdings" panose="05000000000000000000" pitchFamily="2" charset="2"/>
              <a:buChar char="ü"/>
            </a:pPr>
            <a:r>
              <a:rPr lang="it-IT" b="1" u="sng" dirty="0">
                <a:latin typeface="+mj-lt"/>
              </a:rPr>
              <a:t>la violazione della clausola generale della veridicità </a:t>
            </a:r>
            <a:r>
              <a:rPr lang="it-IT" dirty="0">
                <a:latin typeface="+mj-lt"/>
              </a:rPr>
              <a:t>(così come di quelle di correttezza e chiarezza) </a:t>
            </a:r>
            <a:r>
              <a:rPr lang="it-IT" b="1" i="1" u="sng" dirty="0">
                <a:latin typeface="+mj-lt"/>
              </a:rPr>
              <a:t>incide sulla validità dell’atto ma non determina “automaticamente” la responsabilità degli amministratori</a:t>
            </a:r>
            <a:r>
              <a:rPr lang="it-IT" dirty="0">
                <a:latin typeface="+mj-lt"/>
              </a:rPr>
              <a:t>, fermo restando che questa può essere accertata ove ne ricorrano in concreto i presupposti. </a:t>
            </a:r>
          </a:p>
          <a:p>
            <a:pPr marL="800100" lvl="1" indent="-342900">
              <a:spcAft>
                <a:spcPts val="1200"/>
              </a:spcAft>
              <a:buFont typeface="Wingdings" panose="05000000000000000000" pitchFamily="2" charset="2"/>
              <a:buChar char="ü"/>
            </a:pPr>
            <a:r>
              <a:rPr lang="it-IT" dirty="0">
                <a:latin typeface="+mj-lt"/>
              </a:rPr>
              <a:t>Nessuna sovrapposizione </a:t>
            </a:r>
            <a:r>
              <a:rPr lang="it-IT">
                <a:latin typeface="+mj-lt"/>
              </a:rPr>
              <a:t>sul funzionale tra </a:t>
            </a:r>
            <a:r>
              <a:rPr lang="it-IT" dirty="0">
                <a:latin typeface="+mj-lt"/>
              </a:rPr>
              <a:t>la clausola generale della veridicità e quella di diligenza dettata dall’art. 2392 c.c.</a:t>
            </a:r>
          </a:p>
        </p:txBody>
      </p:sp>
    </p:spTree>
    <p:extLst>
      <p:ext uri="{BB962C8B-B14F-4D97-AF65-F5344CB8AC3E}">
        <p14:creationId xmlns:p14="http://schemas.microsoft.com/office/powerpoint/2010/main" val="162027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11109"/>
            <a:ext cx="8627810" cy="984885"/>
          </a:xfrm>
        </p:spPr>
        <p:txBody>
          <a:bodyPr/>
          <a:lstStyle/>
          <a:p>
            <a:r>
              <a:rPr lang="it-IT" sz="3200" dirty="0"/>
              <a:t>Inapplicabilità della BJR alle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628338" y="1733676"/>
            <a:ext cx="8080656" cy="4370427"/>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L’applicazione della BJR è incompatibile con l’applicazione dei principi e dei criteri di valutazione previsti dal codice civile.</a:t>
            </a:r>
          </a:p>
          <a:p>
            <a:pPr marL="342900" indent="-342900">
              <a:spcAft>
                <a:spcPts val="1200"/>
              </a:spcAft>
              <a:buFont typeface="Arial" panose="020B0604020202020204" pitchFamily="34" charset="0"/>
              <a:buChar char="•"/>
            </a:pPr>
            <a:r>
              <a:rPr lang="it-IT" dirty="0">
                <a:latin typeface="+mj-lt"/>
              </a:rPr>
              <a:t>Ad esempio:</a:t>
            </a:r>
          </a:p>
          <a:p>
            <a:pPr marL="800100" lvl="1" indent="-342900">
              <a:spcAft>
                <a:spcPts val="1200"/>
              </a:spcAft>
              <a:buFont typeface="Arial" panose="020B0604020202020204" pitchFamily="34" charset="0"/>
              <a:buChar char="•"/>
            </a:pPr>
            <a:r>
              <a:rPr lang="it-IT" dirty="0">
                <a:latin typeface="+mj-lt"/>
              </a:rPr>
              <a:t>Nella valutazione dei crediti in presenza di due valori astrattamente ragionevoli (determinati sulla base di un processo decisionale neutrale e in assenza di conflitto di interessi) va scelto il valore inferiore in base al principio di prudenza (se non vi sono elementi che rendono più probabile il valore maggiore). </a:t>
            </a:r>
          </a:p>
          <a:p>
            <a:pPr marL="800100" lvl="1" indent="-342900">
              <a:spcAft>
                <a:spcPts val="1200"/>
              </a:spcAft>
              <a:buFont typeface="Arial" panose="020B0604020202020204" pitchFamily="34" charset="0"/>
              <a:buChar char="•"/>
            </a:pPr>
            <a:r>
              <a:rPr lang="it-IT" dirty="0">
                <a:latin typeface="+mj-lt"/>
              </a:rPr>
              <a:t>In caso di applicazione della BJR la scelta del valore più alto potrebbe non essere sindacabile in quanto anche questo astrattamente ragionevole</a:t>
            </a:r>
          </a:p>
          <a:p>
            <a:pPr marL="800100" lvl="1" indent="-342900">
              <a:spcAft>
                <a:spcPts val="1200"/>
              </a:spcAft>
              <a:buFont typeface="Arial" panose="020B0604020202020204" pitchFamily="34" charset="0"/>
              <a:buChar char="•"/>
            </a:pPr>
            <a:endParaRPr lang="it-IT" dirty="0">
              <a:latin typeface="+mj-lt"/>
            </a:endParaRPr>
          </a:p>
          <a:p>
            <a:pPr marL="342900" indent="-342900">
              <a:spcAft>
                <a:spcPts val="1200"/>
              </a:spcAft>
              <a:buFont typeface="Arial" panose="020B0604020202020204" pitchFamily="34" charset="0"/>
              <a:buChar char="•"/>
            </a:pPr>
            <a:endParaRPr lang="it-IT" dirty="0">
              <a:latin typeface="+mj-lt"/>
            </a:endParaRPr>
          </a:p>
        </p:txBody>
      </p:sp>
    </p:spTree>
    <p:extLst>
      <p:ext uri="{BB962C8B-B14F-4D97-AF65-F5344CB8AC3E}">
        <p14:creationId xmlns:p14="http://schemas.microsoft.com/office/powerpoint/2010/main" val="120008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11109"/>
            <a:ext cx="8627810" cy="984885"/>
          </a:xfrm>
        </p:spPr>
        <p:txBody>
          <a:bodyPr/>
          <a:lstStyle/>
          <a:p>
            <a:r>
              <a:rPr lang="it-IT" sz="3200" dirty="0"/>
              <a:t>Inapplicabilità della BJR alle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541089" y="1395994"/>
            <a:ext cx="8098412" cy="4616648"/>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BJR certamente non può trovare applicazione per i vizi di chiarezza in relazione ai quali dalle norme di legge emerge chiaramente il dovere di fornire tutte le informazioni necessarie agli utilizzatori per la comprensione del bilancio.</a:t>
            </a:r>
          </a:p>
          <a:p>
            <a:pPr marL="342900" indent="-342900">
              <a:spcAft>
                <a:spcPts val="1200"/>
              </a:spcAft>
              <a:buFont typeface="Arial" panose="020B0604020202020204" pitchFamily="34" charset="0"/>
              <a:buChar char="•"/>
            </a:pPr>
            <a:r>
              <a:rPr lang="it-IT" dirty="0">
                <a:latin typeface="+mj-lt"/>
              </a:rPr>
              <a:t>La clausola della chiarezza presuppone il raggiungimento di un livello informativo idoneo a soddisfare le esigenze conoscitive di un fruitore “medio”, che si presuppone dotato di una media cultura contabile</a:t>
            </a:r>
          </a:p>
          <a:p>
            <a:pPr marL="342900" indent="-342900">
              <a:spcAft>
                <a:spcPts val="1200"/>
              </a:spcAft>
              <a:buFont typeface="Arial" panose="020B0604020202020204" pitchFamily="34" charset="0"/>
              <a:buChar char="•"/>
            </a:pPr>
            <a:r>
              <a:rPr lang="it-IT" dirty="0">
                <a:latin typeface="+mj-lt"/>
              </a:rPr>
              <a:t>Giurisprudenza ha più volte affermato che dal bilancio deve risultare «l’intera gamma delle informazioni che la legge vuole siano fornite con riguardo alle singole poste di cui è richiesta l’iscrizione» (Cass. civ., Sez. Un., 21 febbraio 2000, n. 27).</a:t>
            </a:r>
          </a:p>
          <a:p>
            <a:pPr marL="342900" indent="-342900">
              <a:spcAft>
                <a:spcPts val="1200"/>
              </a:spcAft>
              <a:buFont typeface="Arial" panose="020B0604020202020204" pitchFamily="34" charset="0"/>
              <a:buChar char="•"/>
            </a:pPr>
            <a:r>
              <a:rPr lang="it-IT" dirty="0">
                <a:latin typeface="+mj-lt"/>
              </a:rPr>
              <a:t>Art. 2423, comma 3, c.c. «Se le informazioni richieste da specifiche  disposizioni  di  legge non  sono  sufficienti  a  dare  una  rappresentazione  veritiera   e corretta, si devono fornire le informazioni complementari  necessarie allo scopo»</a:t>
            </a:r>
          </a:p>
        </p:txBody>
      </p:sp>
    </p:spTree>
    <p:extLst>
      <p:ext uri="{BB962C8B-B14F-4D97-AF65-F5344CB8AC3E}">
        <p14:creationId xmlns:p14="http://schemas.microsoft.com/office/powerpoint/2010/main" val="400390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11110"/>
            <a:ext cx="8098412" cy="984885"/>
          </a:xfrm>
        </p:spPr>
        <p:txBody>
          <a:bodyPr/>
          <a:lstStyle/>
          <a:p>
            <a:r>
              <a:rPr lang="it-IT" sz="3200" dirty="0"/>
              <a:t>La discrezionalità limitata degli amministratori nelle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541089" y="1412651"/>
            <a:ext cx="8098412" cy="4924425"/>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Quanto affermato non esclude che gli amministratori hanno una relativamente ampia discrezionalità in materia di redazione del bilancio: sia per le valutazioni che per l’iscrizione delle voci nonché per le informazioni qualitative da fornire nella nota integrativa.</a:t>
            </a:r>
          </a:p>
          <a:p>
            <a:pPr marL="342900" indent="-342900">
              <a:spcAft>
                <a:spcPts val="1200"/>
              </a:spcAft>
              <a:buFont typeface="Arial" panose="020B0604020202020204" pitchFamily="34" charset="0"/>
              <a:buChar char="•"/>
            </a:pPr>
            <a:r>
              <a:rPr lang="it-IT" dirty="0">
                <a:latin typeface="+mj-lt"/>
              </a:rPr>
              <a:t>Norme di legge e principi contabili non escludono tale discrezionalità</a:t>
            </a:r>
          </a:p>
          <a:p>
            <a:pPr marL="342900" indent="-342900">
              <a:spcAft>
                <a:spcPts val="1200"/>
              </a:spcAft>
              <a:buFont typeface="Arial" panose="020B0604020202020204" pitchFamily="34" charset="0"/>
              <a:buChar char="•"/>
            </a:pPr>
            <a:r>
              <a:rPr lang="it-IT" dirty="0">
                <a:latin typeface="+mj-lt"/>
              </a:rPr>
              <a:t>Ciò non implica la legittimità delle politiche di bilancio che dovrebbero invece ritenersi ammesse in caso di applicazione della BJR</a:t>
            </a:r>
          </a:p>
          <a:p>
            <a:pPr marL="342900" indent="-342900">
              <a:spcAft>
                <a:spcPts val="1200"/>
              </a:spcAft>
              <a:buFont typeface="Arial" panose="020B0604020202020204" pitchFamily="34" charset="0"/>
              <a:buChar char="•"/>
            </a:pPr>
            <a:r>
              <a:rPr lang="it-IT" dirty="0">
                <a:latin typeface="+mj-lt"/>
              </a:rPr>
              <a:t>In concreto la discrezionalità è limitata dall’applicazione delle norme di legge e dai principi contabili in quanto richiedono un </a:t>
            </a:r>
            <a:r>
              <a:rPr lang="it-IT" u="sng" dirty="0">
                <a:latin typeface="+mj-lt"/>
              </a:rPr>
              <a:t>processo di valutazione razionale, informato, neutrale</a:t>
            </a:r>
            <a:r>
              <a:rPr lang="it-IT" dirty="0">
                <a:latin typeface="+mj-lt"/>
              </a:rPr>
              <a:t>.</a:t>
            </a:r>
          </a:p>
          <a:p>
            <a:pPr marL="342900" indent="-342900">
              <a:spcAft>
                <a:spcPts val="1200"/>
              </a:spcAft>
              <a:buFont typeface="Arial" panose="020B0604020202020204" pitchFamily="34" charset="0"/>
              <a:buChar char="•"/>
            </a:pPr>
            <a:r>
              <a:rPr lang="it-IT" dirty="0">
                <a:latin typeface="+mj-lt"/>
              </a:rPr>
              <a:t> Di fatto, l’applicazione o meno della BJR non muterebbe l’esito della valutazione ex post dei bilanci in molti casi, salvo poter condurre talora a valori di bilancio non veritieri come nell’esemplificazione in materia di crediti in precedenza illustrata</a:t>
            </a:r>
          </a:p>
          <a:p>
            <a:pPr marL="342900" indent="-342900">
              <a:spcAft>
                <a:spcPts val="1200"/>
              </a:spcAft>
              <a:buFont typeface="Arial" panose="020B0604020202020204" pitchFamily="34" charset="0"/>
              <a:buChar char="•"/>
            </a:pPr>
            <a:endParaRPr lang="it-IT" dirty="0">
              <a:latin typeface="+mj-lt"/>
            </a:endParaRPr>
          </a:p>
        </p:txBody>
      </p:sp>
    </p:spTree>
    <p:extLst>
      <p:ext uri="{BB962C8B-B14F-4D97-AF65-F5344CB8AC3E}">
        <p14:creationId xmlns:p14="http://schemas.microsoft.com/office/powerpoint/2010/main" val="425997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11110"/>
            <a:ext cx="8098412" cy="984885"/>
          </a:xfrm>
        </p:spPr>
        <p:txBody>
          <a:bodyPr/>
          <a:lstStyle/>
          <a:p>
            <a:r>
              <a:rPr lang="it-IT" sz="3200" dirty="0"/>
              <a:t>La discrezionalità limitata degli amministratori nelle valutazioni di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628338" y="1576272"/>
            <a:ext cx="8098412" cy="4247317"/>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La discrezionalità dell’amministratore appare ancora più ampia in caso di applicazione dei principi IAS/IFRS</a:t>
            </a:r>
          </a:p>
          <a:p>
            <a:pPr marL="342900" indent="-342900">
              <a:spcAft>
                <a:spcPts val="1200"/>
              </a:spcAft>
              <a:buFont typeface="Arial" panose="020B0604020202020204" pitchFamily="34" charset="0"/>
              <a:buChar char="•"/>
            </a:pPr>
            <a:r>
              <a:rPr lang="it-IT" dirty="0">
                <a:latin typeface="+mj-lt"/>
              </a:rPr>
              <a:t>In particolare Purchase Price Allocation in caso di business combination e impairment test</a:t>
            </a:r>
          </a:p>
          <a:p>
            <a:pPr marL="342900" indent="-342900">
              <a:spcAft>
                <a:spcPts val="1200"/>
              </a:spcAft>
              <a:buFont typeface="Arial" panose="020B0604020202020204" pitchFamily="34" charset="0"/>
              <a:buChar char="•"/>
            </a:pPr>
            <a:r>
              <a:rPr lang="it-IT" dirty="0">
                <a:latin typeface="+mj-lt"/>
              </a:rPr>
              <a:t>L’impairment test determina l’applicazione dei criteri e delle tecniche proprie della valutazione d’azienda ai fini della redazione del bilancio</a:t>
            </a:r>
          </a:p>
          <a:p>
            <a:pPr marL="342900" indent="-342900">
              <a:spcAft>
                <a:spcPts val="1200"/>
              </a:spcAft>
              <a:buFont typeface="Arial" panose="020B0604020202020204" pitchFamily="34" charset="0"/>
              <a:buChar char="•"/>
            </a:pPr>
            <a:r>
              <a:rPr lang="it-IT" dirty="0">
                <a:latin typeface="+mj-lt"/>
              </a:rPr>
              <a:t>Ampliamento della discrezionalità determina anche aumento del rischio di impugnazioni</a:t>
            </a:r>
          </a:p>
          <a:p>
            <a:pPr marL="342900" indent="-342900">
              <a:spcAft>
                <a:spcPts val="1200"/>
              </a:spcAft>
              <a:buFont typeface="Arial" panose="020B0604020202020204" pitchFamily="34" charset="0"/>
              <a:buChar char="•"/>
            </a:pPr>
            <a:r>
              <a:rPr lang="it-IT" dirty="0">
                <a:latin typeface="+mj-lt"/>
              </a:rPr>
              <a:t>Necessità di un processo oggettivo, dimostrabile, basato sulle migliori prassi</a:t>
            </a:r>
          </a:p>
          <a:p>
            <a:pPr marL="342900" indent="-342900">
              <a:spcAft>
                <a:spcPts val="1200"/>
              </a:spcAft>
              <a:buFont typeface="Arial" panose="020B0604020202020204" pitchFamily="34" charset="0"/>
              <a:buChar char="•"/>
            </a:pPr>
            <a:r>
              <a:rPr lang="it-IT" dirty="0">
                <a:latin typeface="+mj-lt"/>
              </a:rPr>
              <a:t>Rilievo dei PIV OIV (frequente richiamo degli stessi ne bilanci)</a:t>
            </a:r>
          </a:p>
          <a:p>
            <a:pPr marL="342900" indent="-342900">
              <a:spcAft>
                <a:spcPts val="1200"/>
              </a:spcAft>
              <a:buFont typeface="Arial" panose="020B0604020202020204" pitchFamily="34" charset="0"/>
              <a:buChar char="•"/>
            </a:pPr>
            <a:endParaRPr lang="it-IT" dirty="0">
              <a:latin typeface="+mj-lt"/>
            </a:endParaRPr>
          </a:p>
        </p:txBody>
      </p:sp>
    </p:spTree>
    <p:extLst>
      <p:ext uri="{BB962C8B-B14F-4D97-AF65-F5344CB8AC3E}">
        <p14:creationId xmlns:p14="http://schemas.microsoft.com/office/powerpoint/2010/main" val="388537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71886"/>
            <a:ext cx="8098412" cy="492443"/>
          </a:xfrm>
        </p:spPr>
        <p:txBody>
          <a:bodyPr/>
          <a:lstStyle/>
          <a:p>
            <a:r>
              <a:rPr lang="it-IT" sz="3200" dirty="0"/>
              <a:t>Le valutazioni di bilancio nei PIV (ED)</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628338" y="1509662"/>
            <a:ext cx="8098412" cy="3477875"/>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L’uso crescente di valutazioni a fini di bilancio (in particolare con l’adozione dei principi contabili internazionali IAS/IFRS, ma non solo) ha accresciuto il coinvolgimento degli esperti di valutazione in questo campo. La conseguenza è che la qualità del bilancio risulta migliorata se in aggiunta ai principi contabili ed ai principi di revisione vi sono anche principi di valutazione in grado di garantire una valutazione obiettiva, competente e non distorta.</a:t>
            </a:r>
          </a:p>
          <a:p>
            <a:pPr marL="342900" indent="-342900">
              <a:spcAft>
                <a:spcPts val="1200"/>
              </a:spcAft>
              <a:buFont typeface="Arial" panose="020B0604020202020204" pitchFamily="34" charset="0"/>
              <a:buChar char="•"/>
            </a:pPr>
            <a:r>
              <a:rPr lang="it-IT" dirty="0">
                <a:latin typeface="+mj-lt"/>
              </a:rPr>
              <a:t>I principi riportati in questa sezione non si sostituiscono in nessun modo ai principi contabili, né intendono interpretare i principi contabili, ma si limitano ad </a:t>
            </a:r>
            <a:r>
              <a:rPr lang="it-IT" u="sng" dirty="0">
                <a:latin typeface="+mj-lt"/>
              </a:rPr>
              <a:t>identificare i principi che l’Esperto di valutazione dovrebbe seguire per garantire l’osservanza su basi professionali dei principi contabili stessi</a:t>
            </a:r>
            <a:r>
              <a:rPr lang="it-IT" dirty="0">
                <a:latin typeface="+mj-lt"/>
              </a:rPr>
              <a:t>. </a:t>
            </a:r>
          </a:p>
        </p:txBody>
      </p:sp>
    </p:spTree>
    <p:extLst>
      <p:ext uri="{BB962C8B-B14F-4D97-AF65-F5344CB8AC3E}">
        <p14:creationId xmlns:p14="http://schemas.microsoft.com/office/powerpoint/2010/main" val="258389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628338" y="471886"/>
            <a:ext cx="8098412" cy="492443"/>
          </a:xfrm>
        </p:spPr>
        <p:txBody>
          <a:bodyPr/>
          <a:lstStyle/>
          <a:p>
            <a:r>
              <a:rPr lang="it-IT" sz="3200" dirty="0"/>
              <a:t>Le valutazioni di bilancio nei PIV (ED)</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628338" y="1155719"/>
            <a:ext cx="8098412" cy="3631763"/>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Nelle valutazioni a fini di bilancio assume importanza cruciale la documentazione e la trasparenza del processo valutativo</a:t>
            </a:r>
          </a:p>
          <a:p>
            <a:pPr marL="342900" indent="-342900">
              <a:spcAft>
                <a:spcPts val="1200"/>
              </a:spcAft>
              <a:buFont typeface="Arial" panose="020B0604020202020204" pitchFamily="34" charset="0"/>
              <a:buChar char="•"/>
            </a:pPr>
            <a:r>
              <a:rPr lang="it-IT" dirty="0">
                <a:latin typeface="+mj-lt"/>
              </a:rPr>
              <a:t>Assume particolare importanza che l’Esperto di valutazione sia consapevole del ruolo pubblico della sua attività, nel senso che abbia la consapevolezza che i fruitori finali della sua valutazione non sono rappresentati dal committente (la società che redige il bilancio o i suoi revisori), ma dai fruitori del bilancio stesso. </a:t>
            </a:r>
          </a:p>
          <a:p>
            <a:pPr marL="342900" indent="-342900">
              <a:spcAft>
                <a:spcPts val="1200"/>
              </a:spcAft>
              <a:buFont typeface="Arial" panose="020B0604020202020204" pitchFamily="34" charset="0"/>
              <a:buChar char="•"/>
            </a:pPr>
            <a:r>
              <a:rPr lang="it-IT" dirty="0">
                <a:latin typeface="+mj-lt"/>
              </a:rPr>
              <a:t>L’attenzione a questo ruolo si traduce nell’adozione di un adeguato scetticismo professionale nello svolgimento del proprio incarico e al limite alla rinuncia dell’incarico, quando le limitazioni poste dal committente possono generare fraintendimenti sul ruolo e sull’attività compiuta dall’Esperto di valutazione</a:t>
            </a:r>
          </a:p>
        </p:txBody>
      </p:sp>
    </p:spTree>
    <p:extLst>
      <p:ext uri="{BB962C8B-B14F-4D97-AF65-F5344CB8AC3E}">
        <p14:creationId xmlns:p14="http://schemas.microsoft.com/office/powerpoint/2010/main" val="418301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707886"/>
          </a:xfrm>
        </p:spPr>
        <p:txBody>
          <a:bodyPr/>
          <a:lstStyle/>
          <a:p>
            <a:r>
              <a:rPr lang="it-IT" dirty="0"/>
              <a:t>Bilancio e responsabilità degli amministratori</a:t>
            </a:r>
          </a:p>
        </p:txBody>
      </p:sp>
      <p:sp>
        <p:nvSpPr>
          <p:cNvPr id="3" name="Segnaposto testo 2"/>
          <p:cNvSpPr>
            <a:spLocks noGrp="1"/>
          </p:cNvSpPr>
          <p:nvPr>
            <p:ph type="body" idx="1"/>
          </p:nvPr>
        </p:nvSpPr>
        <p:spPr/>
        <p:txBody>
          <a:bodyPr/>
          <a:lstStyle/>
          <a:p>
            <a:r>
              <a:rPr lang="it-IT" dirty="0"/>
              <a:t>3.0</a:t>
            </a:r>
          </a:p>
        </p:txBody>
      </p:sp>
    </p:spTree>
    <p:extLst>
      <p:ext uri="{BB962C8B-B14F-4D97-AF65-F5344CB8AC3E}">
        <p14:creationId xmlns:p14="http://schemas.microsoft.com/office/powerpoint/2010/main" val="134907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353943"/>
          </a:xfrm>
        </p:spPr>
        <p:txBody>
          <a:bodyPr/>
          <a:lstStyle/>
          <a:p>
            <a:r>
              <a:rPr lang="it-IT" dirty="0"/>
              <a:t>Premessa: la disciplina applicabile</a:t>
            </a:r>
          </a:p>
        </p:txBody>
      </p:sp>
      <p:sp>
        <p:nvSpPr>
          <p:cNvPr id="3" name="Segnaposto testo 2"/>
          <p:cNvSpPr>
            <a:spLocks noGrp="1"/>
          </p:cNvSpPr>
          <p:nvPr>
            <p:ph type="body" idx="1"/>
          </p:nvPr>
        </p:nvSpPr>
        <p:spPr/>
        <p:txBody>
          <a:bodyPr/>
          <a:lstStyle/>
          <a:p>
            <a:r>
              <a:rPr lang="it-IT" dirty="0"/>
              <a:t>1.0</a:t>
            </a:r>
          </a:p>
        </p:txBody>
      </p:sp>
    </p:spTree>
    <p:extLst>
      <p:ext uri="{BB962C8B-B14F-4D97-AF65-F5344CB8AC3E}">
        <p14:creationId xmlns:p14="http://schemas.microsoft.com/office/powerpoint/2010/main" val="260462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10718" y="435148"/>
            <a:ext cx="8416032" cy="492443"/>
          </a:xfrm>
        </p:spPr>
        <p:txBody>
          <a:bodyPr/>
          <a:lstStyle/>
          <a:p>
            <a:r>
              <a:rPr lang="it-IT" sz="3200" dirty="0"/>
              <a:t>Art. 2434 c.c.</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99930" y="1311409"/>
            <a:ext cx="8416032" cy="4339650"/>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L’approvazione del bilancio non libera gli amministratori e i sindaci dalle responsabilità  incorse nella gestione sociale</a:t>
            </a:r>
          </a:p>
          <a:p>
            <a:pPr marL="342900" indent="-342900">
              <a:spcAft>
                <a:spcPts val="1200"/>
              </a:spcAft>
              <a:buFont typeface="Arial" panose="020B0604020202020204" pitchFamily="34" charset="0"/>
              <a:buChar char="•"/>
            </a:pPr>
            <a:r>
              <a:rPr lang="it-IT" dirty="0">
                <a:latin typeface="+mj-lt"/>
              </a:rPr>
              <a:t>l’approvazione del bilancio ha natura di dichiarazione di scienza e non produce perciò effetti negoziali pur potendo determinare effetti legali</a:t>
            </a:r>
          </a:p>
          <a:p>
            <a:pPr marL="342900" indent="-342900">
              <a:spcAft>
                <a:spcPts val="1200"/>
              </a:spcAft>
              <a:buFont typeface="Arial" panose="020B0604020202020204" pitchFamily="34" charset="0"/>
              <a:buChar char="•"/>
            </a:pPr>
            <a:r>
              <a:rPr lang="it-IT" dirty="0">
                <a:latin typeface="+mj-lt"/>
              </a:rPr>
              <a:t> l’approvazione del bilancio costituisce un giudizio tecnico sul fatto che il bi-lancio rappresenti fedelmente la realtà dei fatti </a:t>
            </a:r>
            <a:r>
              <a:rPr lang="it-IT" u="sng" dirty="0">
                <a:latin typeface="+mj-lt"/>
              </a:rPr>
              <a:t>senza implicare, dunque, in alcun modo una valutazione sull’operato degli amministratori </a:t>
            </a:r>
            <a:r>
              <a:rPr lang="it-IT" dirty="0">
                <a:latin typeface="+mj-lt"/>
              </a:rPr>
              <a:t>che ha condotto alla “formazione” della situazione patrimoniale e reddituale rappresentata nel bilancio stesso </a:t>
            </a:r>
            <a:r>
              <a:rPr lang="it-IT" u="sng" dirty="0">
                <a:latin typeface="+mj-lt"/>
              </a:rPr>
              <a:t>né, a maggior ragione, l’approvazione dei comportamenti tenuti dagli amministratori e delle operazioni da loro compiute</a:t>
            </a:r>
          </a:p>
          <a:p>
            <a:pPr marL="342900" indent="-342900">
              <a:spcAft>
                <a:spcPts val="1200"/>
              </a:spcAft>
              <a:buFont typeface="Arial" panose="020B0604020202020204" pitchFamily="34" charset="0"/>
              <a:buChar char="•"/>
            </a:pPr>
            <a:r>
              <a:rPr lang="it-IT" dirty="0">
                <a:latin typeface="+mj-lt"/>
              </a:rPr>
              <a:t>l’approvazione del bilancio non comporta la liberazione dei soggetti di cui all’art. 2434 c.c. neppure qualora nel bilancio sia chiaramente rappresentata un’operazione illecita e dannosa per la società.</a:t>
            </a:r>
          </a:p>
        </p:txBody>
      </p:sp>
    </p:spTree>
    <p:extLst>
      <p:ext uri="{BB962C8B-B14F-4D97-AF65-F5344CB8AC3E}">
        <p14:creationId xmlns:p14="http://schemas.microsoft.com/office/powerpoint/2010/main" val="384173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280204" y="-15633"/>
            <a:ext cx="8620181" cy="1477328"/>
          </a:xfrm>
        </p:spPr>
        <p:txBody>
          <a:bodyPr/>
          <a:lstStyle/>
          <a:p>
            <a:r>
              <a:rPr lang="it-IT" sz="3200" dirty="0"/>
              <a:t>Ipotesi di responsabilità degli amministratori connesse alla redazione del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484353" y="1740495"/>
            <a:ext cx="8416032" cy="3231654"/>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dirty="0">
                <a:latin typeface="+mj-lt"/>
              </a:rPr>
              <a:t>Una responsabilità degli amministratori esclusivamente imputabile alla non corretta redazione del bilancio appare limitata ad alcuni casi, in quanto di regola  difetta il requisito del danno.</a:t>
            </a:r>
          </a:p>
          <a:p>
            <a:pPr marL="342900" indent="-342900">
              <a:spcAft>
                <a:spcPts val="1200"/>
              </a:spcAft>
              <a:buFont typeface="Arial" panose="020B0604020202020204" pitchFamily="34" charset="0"/>
              <a:buChar char="•"/>
            </a:pPr>
            <a:r>
              <a:rPr lang="it-IT" dirty="0">
                <a:latin typeface="+mj-lt"/>
              </a:rPr>
              <a:t>Ma responsabilità configurabile:</a:t>
            </a:r>
          </a:p>
          <a:p>
            <a:pPr marL="800100" lvl="1" indent="-342900">
              <a:spcAft>
                <a:spcPts val="1200"/>
              </a:spcAft>
              <a:buFont typeface="Wingdings" panose="05000000000000000000" pitchFamily="2" charset="2"/>
              <a:buChar char="ü"/>
            </a:pPr>
            <a:r>
              <a:rPr lang="it-IT" dirty="0">
                <a:latin typeface="+mj-lt"/>
              </a:rPr>
              <a:t>verso la società e/o i creditori sociale in caso di mancata o inesatta redazione del bilancio qualora conseguano pregiudizi economici a carico della società (es. mancati finanziamenti)</a:t>
            </a:r>
          </a:p>
          <a:p>
            <a:pPr marL="800100" lvl="1" indent="-342900">
              <a:spcAft>
                <a:spcPts val="1200"/>
              </a:spcAft>
              <a:buFont typeface="Wingdings" panose="05000000000000000000" pitchFamily="2" charset="2"/>
              <a:buChar char="ü"/>
            </a:pPr>
            <a:r>
              <a:rPr lang="it-IT" dirty="0">
                <a:latin typeface="+mj-lt"/>
              </a:rPr>
              <a:t>(più frequentemente) verso i terzi o i soci come singoli ai sensi dell’art. 2395 c.c. (es: concessione di un finanziamento o sottoscrizione di aumento di capitale sulla base di un bilancio non veritiero)</a:t>
            </a:r>
          </a:p>
        </p:txBody>
      </p:sp>
    </p:spTree>
    <p:extLst>
      <p:ext uri="{BB962C8B-B14F-4D97-AF65-F5344CB8AC3E}">
        <p14:creationId xmlns:p14="http://schemas.microsoft.com/office/powerpoint/2010/main" val="1350337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28511" y="-200823"/>
            <a:ext cx="8620181" cy="1477328"/>
          </a:xfrm>
        </p:spPr>
        <p:txBody>
          <a:bodyPr/>
          <a:lstStyle/>
          <a:p>
            <a:r>
              <a:rPr lang="it-IT" sz="3200" dirty="0"/>
              <a:t>Ipotesi di responsabilità degli amministratori connesse alla redazione del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568133" y="1279626"/>
            <a:ext cx="8416032" cy="4739759"/>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sz="1600" dirty="0">
                <a:latin typeface="+mj-lt"/>
              </a:rPr>
              <a:t>Caso di responsabilità particolarmente rilevante sul piano applicativo è quello derivante dal tardivo accertamento di una causa di scioglimento e violazione dei doveri di cui al primo comma dell’art. 2486 c.c.</a:t>
            </a:r>
          </a:p>
          <a:p>
            <a:pPr marL="342900" indent="-342900">
              <a:spcAft>
                <a:spcPts val="1200"/>
              </a:spcAft>
              <a:buFont typeface="Arial" panose="020B0604020202020204" pitchFamily="34" charset="0"/>
              <a:buChar char="•"/>
            </a:pPr>
            <a:r>
              <a:rPr lang="it-IT" sz="1600" dirty="0">
                <a:latin typeface="+mj-lt"/>
              </a:rPr>
              <a:t>In particolare danno derivante dalla mancata assunzione dei provvedimenti di cui agli artt. 2446 e 2447 c.c. </a:t>
            </a:r>
          </a:p>
          <a:p>
            <a:pPr marL="342900" indent="-342900">
              <a:spcAft>
                <a:spcPts val="1200"/>
              </a:spcAft>
              <a:buFont typeface="Arial" panose="020B0604020202020204" pitchFamily="34" charset="0"/>
              <a:buChar char="•"/>
            </a:pPr>
            <a:r>
              <a:rPr lang="it-IT" sz="1600" dirty="0">
                <a:latin typeface="+mj-lt"/>
              </a:rPr>
              <a:t>«Nuovo» terzo comma dell’art. 2486 c.c. sulla quantificazione del danno: «Quando è accertata la  responsabilità  degli  amministratori  a norma  del  presente  articolo,  e  </a:t>
            </a:r>
            <a:r>
              <a:rPr lang="it-IT" sz="1600" b="1" dirty="0">
                <a:latin typeface="+mj-lt"/>
              </a:rPr>
              <a:t>salva  la  prova  di  un  diverso ammontare</a:t>
            </a:r>
            <a:r>
              <a:rPr lang="it-IT" sz="1600" u="sng" dirty="0">
                <a:latin typeface="+mj-lt"/>
              </a:rPr>
              <a:t>, il danno risarcibile si presume pari alla  differenza  tra il patrimonio netto alla data  in  cui  l'amministratore  è  cessato dalla carica o, in caso di apertura  di  una  procedura  concorsuale, alla data di  apertura  di  tale  procedura  e  il  patrimonio  netto determinato  alla  data  in  cui  si  è  verificata  una  causa   di scioglimento di cui all'articolo 2484, detratti i costi  sostenuti  e da sostenere, secondo un criterio di normalità, dopo il  verificarsi della causa di scioglimento e fino al compimento della  liquidazione</a:t>
            </a:r>
            <a:r>
              <a:rPr lang="it-IT" sz="1600" dirty="0">
                <a:latin typeface="+mj-lt"/>
              </a:rPr>
              <a:t>. Se è stata aperta una procedura concorsuale e mancano  le  scritture contabili o se a causa dell'irregolarità delle stesse  o  per  altre ragioni i netti patrimoniali non possono essere determinati, il danno è liquidato in misura pari alla  differenza  tra  attivo  e  passivo accertati nella procedura)»</a:t>
            </a:r>
          </a:p>
        </p:txBody>
      </p:sp>
    </p:spTree>
    <p:extLst>
      <p:ext uri="{BB962C8B-B14F-4D97-AF65-F5344CB8AC3E}">
        <p14:creationId xmlns:p14="http://schemas.microsoft.com/office/powerpoint/2010/main" val="161385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28511" y="-200823"/>
            <a:ext cx="8620181" cy="1477328"/>
          </a:xfrm>
        </p:spPr>
        <p:txBody>
          <a:bodyPr/>
          <a:lstStyle/>
          <a:p>
            <a:r>
              <a:rPr lang="it-IT" sz="3200" dirty="0"/>
              <a:t>Ipotesi di responsabilità degli amministratori connesse alla redazione del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28511" y="1523495"/>
            <a:ext cx="8230025" cy="3416320"/>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it-IT" sz="1600" dirty="0">
                <a:latin typeface="+mj-lt"/>
              </a:rPr>
              <a:t>Quale configurazione di capitale deve essere utilizzata ai fini della comparazione dei netti patrimoniali?</a:t>
            </a:r>
          </a:p>
          <a:p>
            <a:pPr marL="800100" lvl="1" indent="-342900">
              <a:spcAft>
                <a:spcPts val="1200"/>
              </a:spcAft>
              <a:buFont typeface="Wingdings" pitchFamily="2" charset="2"/>
              <a:buChar char="ü"/>
            </a:pPr>
            <a:r>
              <a:rPr lang="it-IT" sz="1600" dirty="0">
                <a:latin typeface="+mj-lt"/>
              </a:rPr>
              <a:t>Trib. Catania, 19 dicembre 2020: “il richiamo alla ‘presunzione’ è inserito nella disposizione in modo atecnico: il meccanismo legale è congegnato in modo che il Giudice debba far luogo alla metodica de netti patrimoniali salvo che le parti non gli sottopongano elementi fattuali che rendano possibile adottare una metodologie liquidativa analitica più aderente alla realtà della fattispecie e non un metodo sintetico»</a:t>
            </a:r>
          </a:p>
          <a:p>
            <a:pPr marL="800100" lvl="1" indent="-342900">
              <a:spcAft>
                <a:spcPts val="1200"/>
              </a:spcAft>
              <a:buFont typeface="Wingdings" pitchFamily="2" charset="2"/>
              <a:buChar char="ü"/>
            </a:pPr>
            <a:r>
              <a:rPr lang="it-IT" sz="1600" dirty="0">
                <a:latin typeface="+mj-lt"/>
              </a:rPr>
              <a:t>Di regola, riferimento al capitale di liquidazione </a:t>
            </a:r>
          </a:p>
          <a:p>
            <a:pPr marL="800100" lvl="1" indent="-342900">
              <a:spcAft>
                <a:spcPts val="1200"/>
              </a:spcAft>
              <a:buFont typeface="Wingdings" pitchFamily="2" charset="2"/>
              <a:buChar char="ü"/>
            </a:pPr>
            <a:r>
              <a:rPr lang="it-IT" sz="1600" dirty="0">
                <a:latin typeface="+mj-lt"/>
              </a:rPr>
              <a:t>Metodo dei netti patrimoniali con configurazione di capitale economico se al verificarsi della causa di scioglimento, fosse configurabile una cessione in blocco (caso di crisi reversibile)</a:t>
            </a:r>
          </a:p>
        </p:txBody>
      </p:sp>
    </p:spTree>
    <p:extLst>
      <p:ext uri="{BB962C8B-B14F-4D97-AF65-F5344CB8AC3E}">
        <p14:creationId xmlns:p14="http://schemas.microsoft.com/office/powerpoint/2010/main" val="383014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213756" y="333126"/>
            <a:ext cx="8501618" cy="538609"/>
          </a:xfrm>
        </p:spPr>
        <p:txBody>
          <a:bodyPr/>
          <a:lstStyle/>
          <a:p>
            <a:r>
              <a:rPr lang="it-IT" dirty="0"/>
              <a:t>Norme di legge e principi OIC - OIV</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78130" y="1474165"/>
            <a:ext cx="8787740" cy="2616101"/>
          </a:xfrm>
        </p:spPr>
        <p:txBody>
          <a:bodyPr/>
          <a:lstStyle/>
          <a:p>
            <a:pPr marL="285750" indent="-285750">
              <a:spcAft>
                <a:spcPts val="1200"/>
              </a:spcAft>
              <a:buFont typeface="Arial" panose="020B0604020202020204" pitchFamily="34" charset="0"/>
              <a:buChar char="•"/>
            </a:pPr>
            <a:r>
              <a:rPr lang="it-IT" sz="2000" dirty="0"/>
              <a:t>Art. 2423 ss. c.c.</a:t>
            </a:r>
          </a:p>
          <a:p>
            <a:pPr marL="285750" indent="-285750">
              <a:spcAft>
                <a:spcPts val="1200"/>
              </a:spcAft>
              <a:buFont typeface="Arial" panose="020B0604020202020204" pitchFamily="34" charset="0"/>
              <a:buChar char="•"/>
            </a:pPr>
            <a:r>
              <a:rPr lang="it-IT" sz="2000" dirty="0"/>
              <a:t>Principi IAS/IFRS (adottati medianti regolamento europeo; hanno forza di legge)</a:t>
            </a:r>
          </a:p>
          <a:p>
            <a:pPr marL="285750" indent="-285750">
              <a:spcAft>
                <a:spcPts val="1200"/>
              </a:spcAft>
              <a:buFont typeface="Arial" panose="020B0604020202020204" pitchFamily="34" charset="0"/>
              <a:buChar char="•"/>
            </a:pPr>
            <a:r>
              <a:rPr lang="it-IT" sz="2000" dirty="0"/>
              <a:t>Principi contabili nazionali OIC (art. 9-bis, d. lgs. 38/2005: «ispirati alla migliore prassi operativa, per la redazione dei bilanci secondo le disposizioni del codice civile»)</a:t>
            </a:r>
          </a:p>
          <a:p>
            <a:pPr marL="285750" indent="-285750">
              <a:spcAft>
                <a:spcPts val="1200"/>
              </a:spcAft>
              <a:buFont typeface="Arial" panose="020B0604020202020204" pitchFamily="34" charset="0"/>
              <a:buChar char="•"/>
            </a:pPr>
            <a:r>
              <a:rPr lang="it-IT" sz="2000" dirty="0"/>
              <a:t>Principi italiani di valutazione – OIV</a:t>
            </a:r>
          </a:p>
        </p:txBody>
      </p:sp>
    </p:spTree>
    <p:extLst>
      <p:ext uri="{BB962C8B-B14F-4D97-AF65-F5344CB8AC3E}">
        <p14:creationId xmlns:p14="http://schemas.microsoft.com/office/powerpoint/2010/main" val="2624665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213756" y="583194"/>
            <a:ext cx="8501618" cy="538609"/>
          </a:xfrm>
        </p:spPr>
        <p:txBody>
          <a:bodyPr/>
          <a:lstStyle/>
          <a:p>
            <a:r>
              <a:rPr lang="it-IT" dirty="0"/>
              <a:t>La responsabilità degli amministratori</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78130" y="1474165"/>
            <a:ext cx="8787740" cy="4001095"/>
          </a:xfrm>
        </p:spPr>
        <p:txBody>
          <a:bodyPr/>
          <a:lstStyle/>
          <a:p>
            <a:pPr marL="285750" indent="-285750">
              <a:spcAft>
                <a:spcPts val="1200"/>
              </a:spcAft>
              <a:buFont typeface="Arial" panose="020B0604020202020204" pitchFamily="34" charset="0"/>
              <a:buChar char="•"/>
            </a:pPr>
            <a:r>
              <a:rPr lang="it-IT" sz="2000" u="sng" dirty="0"/>
              <a:t>Per quanto riguarda eventuali responsabilità degli amministratori si applica la disciplina generale degli articoli 2392 ss. c.c.</a:t>
            </a:r>
          </a:p>
          <a:p>
            <a:pPr marL="800100" lvl="1" indent="-342900">
              <a:spcAft>
                <a:spcPts val="1200"/>
              </a:spcAft>
              <a:buFont typeface="Wingdings" panose="05000000000000000000" pitchFamily="2" charset="2"/>
              <a:buChar char="ü"/>
            </a:pPr>
            <a:r>
              <a:rPr lang="it-IT" sz="2000" dirty="0">
                <a:latin typeface="+mj-lt"/>
              </a:rPr>
              <a:t>Responsabilità verso la società, verso i creditori sociali, verso i terzi o i soci come singoli</a:t>
            </a:r>
          </a:p>
          <a:p>
            <a:pPr marL="800100" lvl="1" indent="-342900">
              <a:spcAft>
                <a:spcPts val="1200"/>
              </a:spcAft>
              <a:buFont typeface="Wingdings" panose="05000000000000000000" pitchFamily="2" charset="2"/>
              <a:buChar char="ü"/>
            </a:pPr>
            <a:r>
              <a:rPr lang="it-IT" sz="2000" dirty="0">
                <a:latin typeface="+mj-lt"/>
              </a:rPr>
              <a:t>Responsabilità per colpa o dolo</a:t>
            </a:r>
          </a:p>
          <a:p>
            <a:pPr marL="800100" lvl="1" indent="-342900">
              <a:spcAft>
                <a:spcPts val="1200"/>
              </a:spcAft>
              <a:buFont typeface="Wingdings" panose="05000000000000000000" pitchFamily="2" charset="2"/>
              <a:buChar char="ü"/>
            </a:pPr>
            <a:r>
              <a:rPr lang="it-IT" sz="2000" dirty="0">
                <a:latin typeface="+mj-lt"/>
              </a:rPr>
              <a:t>Danno</a:t>
            </a:r>
          </a:p>
          <a:p>
            <a:pPr marL="800100" lvl="1" indent="-342900">
              <a:spcAft>
                <a:spcPts val="1200"/>
              </a:spcAft>
              <a:buFont typeface="Wingdings" panose="05000000000000000000" pitchFamily="2" charset="2"/>
              <a:buChar char="ü"/>
            </a:pPr>
            <a:r>
              <a:rPr lang="it-IT" sz="2000" dirty="0">
                <a:latin typeface="+mj-lt"/>
              </a:rPr>
              <a:t>Nesso di causalità tra la condotta colposa o dolosa degli amministratori e il danno</a:t>
            </a:r>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Tree>
    <p:extLst>
      <p:ext uri="{BB962C8B-B14F-4D97-AF65-F5344CB8AC3E}">
        <p14:creationId xmlns:p14="http://schemas.microsoft.com/office/powerpoint/2010/main" val="10679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423" y="3042346"/>
            <a:ext cx="7772400" cy="707886"/>
          </a:xfrm>
        </p:spPr>
        <p:txBody>
          <a:bodyPr/>
          <a:lstStyle/>
          <a:p>
            <a:r>
              <a:rPr lang="it-IT" dirty="0"/>
              <a:t>Valutazioni di bilancio e discrezionalità degli amministratori</a:t>
            </a:r>
          </a:p>
        </p:txBody>
      </p:sp>
      <p:sp>
        <p:nvSpPr>
          <p:cNvPr id="3" name="Segnaposto testo 2"/>
          <p:cNvSpPr>
            <a:spLocks noGrp="1"/>
          </p:cNvSpPr>
          <p:nvPr>
            <p:ph type="body" idx="1"/>
          </p:nvPr>
        </p:nvSpPr>
        <p:spPr/>
        <p:txBody>
          <a:bodyPr/>
          <a:lstStyle/>
          <a:p>
            <a:r>
              <a:rPr lang="it-IT" dirty="0"/>
              <a:t>2.0</a:t>
            </a:r>
          </a:p>
        </p:txBody>
      </p:sp>
    </p:spTree>
    <p:extLst>
      <p:ext uri="{BB962C8B-B14F-4D97-AF65-F5344CB8AC3E}">
        <p14:creationId xmlns:p14="http://schemas.microsoft.com/office/powerpoint/2010/main" val="20598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56355" y="378962"/>
            <a:ext cx="8431289" cy="1077218"/>
          </a:xfrm>
        </p:spPr>
        <p:txBody>
          <a:bodyPr/>
          <a:lstStyle/>
          <a:p>
            <a:r>
              <a:rPr lang="it-IT" dirty="0"/>
              <a:t>Applicazione della BJR alla redazione del bilancio?</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6309420"/>
          </a:xfrm>
        </p:spPr>
        <p:txBody>
          <a:bodyPr/>
          <a:lstStyle/>
          <a:p>
            <a:pPr marL="285750" indent="-285750">
              <a:spcAft>
                <a:spcPts val="1200"/>
              </a:spcAft>
              <a:buFont typeface="Arial" panose="020B0604020202020204" pitchFamily="34" charset="0"/>
              <a:buChar char="•"/>
            </a:pPr>
            <a:r>
              <a:rPr lang="it-IT" sz="2000" dirty="0"/>
              <a:t>BJR: insindacabilità ex post da parte del giudice delle valutazioni di merito compiute dagli amministratori</a:t>
            </a:r>
          </a:p>
          <a:p>
            <a:pPr marL="285750" indent="-285750">
              <a:spcAft>
                <a:spcPts val="1200"/>
              </a:spcAft>
              <a:buFont typeface="Arial" panose="020B0604020202020204" pitchFamily="34" charset="0"/>
              <a:buChar char="•"/>
            </a:pPr>
            <a:r>
              <a:rPr lang="it-IT" sz="2000" dirty="0"/>
              <a:t>Condizioni per l’applicazione della BJR:</a:t>
            </a:r>
          </a:p>
          <a:p>
            <a:pPr marL="800100" lvl="1" indent="-342900">
              <a:spcAft>
                <a:spcPts val="1200"/>
              </a:spcAft>
              <a:buFont typeface="Wingdings" panose="05000000000000000000" pitchFamily="2" charset="2"/>
              <a:buChar char="ü"/>
            </a:pPr>
            <a:r>
              <a:rPr lang="en-US" sz="2000" dirty="0">
                <a:latin typeface="Open Sans"/>
                <a:cs typeface="Open Sans"/>
              </a:rPr>
              <a:t>Gli amministratori si sono adeguatamente documentati prima di decidere</a:t>
            </a:r>
          </a:p>
          <a:p>
            <a:pPr marL="800100" lvl="1" indent="-342900">
              <a:spcAft>
                <a:spcPts val="1200"/>
              </a:spcAft>
              <a:buFont typeface="Wingdings" panose="05000000000000000000" pitchFamily="2" charset="2"/>
              <a:buChar char="ü"/>
            </a:pPr>
            <a:r>
              <a:rPr lang="en-US" sz="2000" dirty="0">
                <a:latin typeface="Open Sans"/>
                <a:cs typeface="Open Sans"/>
              </a:rPr>
              <a:t>Assenza di </a:t>
            </a:r>
            <a:r>
              <a:rPr lang="en-US" sz="2000" dirty="0" err="1">
                <a:latin typeface="Open Sans"/>
                <a:cs typeface="Open Sans"/>
              </a:rPr>
              <a:t>conflitto</a:t>
            </a:r>
            <a:r>
              <a:rPr lang="en-US" sz="2000" dirty="0">
                <a:latin typeface="Open Sans"/>
                <a:cs typeface="Open Sans"/>
              </a:rPr>
              <a:t> </a:t>
            </a:r>
            <a:r>
              <a:rPr lang="en-US" sz="2000" dirty="0" err="1">
                <a:latin typeface="Open Sans"/>
                <a:cs typeface="Open Sans"/>
              </a:rPr>
              <a:t>d'interessi</a:t>
            </a:r>
            <a:r>
              <a:rPr lang="en-US" sz="2000" dirty="0">
                <a:latin typeface="Open Sans"/>
                <a:cs typeface="Open Sans"/>
              </a:rPr>
              <a:t>. </a:t>
            </a:r>
            <a:r>
              <a:rPr lang="it-IT" sz="2000" dirty="0">
                <a:latin typeface="Open Sans"/>
                <a:cs typeface="Open Sans"/>
              </a:rPr>
              <a:t>L'amministratore ha agito nell'interesse della società (duty of loyalty)</a:t>
            </a:r>
          </a:p>
          <a:p>
            <a:pPr marL="800100" lvl="1" indent="-342900">
              <a:spcAft>
                <a:spcPts val="1200"/>
              </a:spcAft>
              <a:buFont typeface="Wingdings" panose="05000000000000000000" pitchFamily="2" charset="2"/>
              <a:buChar char="ü"/>
            </a:pPr>
            <a:r>
              <a:rPr lang="en-US" sz="2000" dirty="0">
                <a:latin typeface="Open Sans"/>
                <a:cs typeface="Open Sans"/>
              </a:rPr>
              <a:t>Razionalità del processo decisionale: </a:t>
            </a:r>
            <a:r>
              <a:rPr lang="it-IT" sz="2000" dirty="0">
                <a:latin typeface="Open Sans"/>
                <a:cs typeface="Open Sans"/>
              </a:rPr>
              <a:t>Esiste una plausibile giustificazione imprenditoriale della scelta</a:t>
            </a:r>
          </a:p>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Tree>
    <p:extLst>
      <p:ext uri="{BB962C8B-B14F-4D97-AF65-F5344CB8AC3E}">
        <p14:creationId xmlns:p14="http://schemas.microsoft.com/office/powerpoint/2010/main" val="426578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56355" y="635264"/>
            <a:ext cx="8627810" cy="492443"/>
          </a:xfrm>
        </p:spPr>
        <p:txBody>
          <a:bodyPr/>
          <a:lstStyle/>
          <a:p>
            <a:r>
              <a:rPr lang="it-IT" sz="3200" dirty="0"/>
              <a:t>Trib. Bologna, Sez. spec. Impresa, 17.12.2018</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422314" y="1448612"/>
            <a:ext cx="8495892" cy="4770537"/>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en-US" sz="2000" dirty="0">
                <a:solidFill>
                  <a:srgbClr val="1E2A1E"/>
                </a:solidFill>
                <a:latin typeface="+mj-lt"/>
              </a:rPr>
              <a:t>BI verifica il portafoglio crediti e prescrive adeguamento del fondo rettifiche su crediti problematici (SREP)</a:t>
            </a:r>
          </a:p>
          <a:p>
            <a:pPr marL="342900" indent="-342900">
              <a:spcAft>
                <a:spcPts val="1200"/>
              </a:spcAft>
              <a:buFont typeface="Arial" panose="020B0604020202020204" pitchFamily="34" charset="0"/>
              <a:buChar char="•"/>
            </a:pPr>
            <a:r>
              <a:rPr lang="it-IT" sz="2000" dirty="0">
                <a:latin typeface="+mj-lt"/>
              </a:rPr>
              <a:t>Il CdA (rinnovato il 1° febbraio 2016) recepisce le richieste BI e predispone situazione economico-patrimoniale con rettifiche accresciute</a:t>
            </a:r>
          </a:p>
          <a:p>
            <a:pPr marL="342900" indent="-342900">
              <a:spcAft>
                <a:spcPts val="1200"/>
              </a:spcAft>
              <a:buFont typeface="Arial" panose="020B0604020202020204" pitchFamily="34" charset="0"/>
              <a:buChar char="•"/>
            </a:pPr>
            <a:r>
              <a:rPr lang="it-IT" sz="2000" dirty="0">
                <a:latin typeface="+mj-lt"/>
              </a:rPr>
              <a:t>Il CdA approva bilancio con rettifiche ulteriormente aumentate su indicazione dell'advisor del Fondo Interbancario</a:t>
            </a:r>
          </a:p>
          <a:p>
            <a:pPr marL="342900" indent="-342900">
              <a:spcAft>
                <a:spcPts val="1200"/>
              </a:spcAft>
              <a:buFont typeface="Arial" panose="020B0604020202020204" pitchFamily="34" charset="0"/>
              <a:buChar char="•"/>
            </a:pPr>
            <a:r>
              <a:rPr lang="it-IT" sz="2000" dirty="0">
                <a:latin typeface="+mj-lt"/>
              </a:rPr>
              <a:t>Approvazione bilancio 2015 e delega al CdA ex art. 2443 c.c. per aumento di capitale con esclusione del diritto di opzione (art. 2441, co. 5)</a:t>
            </a:r>
          </a:p>
          <a:p>
            <a:pPr marL="342900" indent="-342900">
              <a:spcAft>
                <a:spcPts val="1200"/>
              </a:spcAft>
              <a:buFont typeface="Arial" panose="020B0604020202020204" pitchFamily="34" charset="0"/>
              <a:buChar char="•"/>
            </a:pPr>
            <a:r>
              <a:rPr lang="it-IT" sz="2000" dirty="0">
                <a:latin typeface="+mj-lt"/>
              </a:rPr>
              <a:t>Aumento sottoscritto integralmente dallo Schema Volontario FITD → FITD diventa socio quasi totalitario al 95,3% del capitale</a:t>
            </a:r>
          </a:p>
          <a:p>
            <a:pPr marL="342900" indent="-3429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402806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56355" y="411109"/>
            <a:ext cx="8627810" cy="492443"/>
          </a:xfrm>
        </p:spPr>
        <p:txBody>
          <a:bodyPr/>
          <a:lstStyle/>
          <a:p>
            <a:r>
              <a:rPr lang="it-IT" sz="3200" dirty="0"/>
              <a:t>Trib. Bologna, Sez. spec. Impresa, 17.12.2018</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42349" y="906913"/>
            <a:ext cx="8495892" cy="5539978"/>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en-US" sz="2000" dirty="0">
                <a:solidFill>
                  <a:srgbClr val="1E2A1E"/>
                </a:solidFill>
                <a:latin typeface="+mj-lt"/>
              </a:rPr>
              <a:t>Impugnazione delle deliberazioni di approvazione del bilancio e di aumento del capitale sociale</a:t>
            </a:r>
          </a:p>
          <a:p>
            <a:pPr marL="342900" indent="-342900">
              <a:spcAft>
                <a:spcPts val="1200"/>
              </a:spcAft>
              <a:buFont typeface="Arial" panose="020B0604020202020204" pitchFamily="34" charset="0"/>
              <a:buChar char="•"/>
            </a:pPr>
            <a:r>
              <a:rPr lang="en-US" sz="2000" dirty="0">
                <a:solidFill>
                  <a:srgbClr val="1E2A1E"/>
                </a:solidFill>
                <a:latin typeface="+mj-lt"/>
              </a:rPr>
              <a:t>Secondo i soci </a:t>
            </a:r>
            <a:r>
              <a:rPr lang="it-IT" sz="2000" dirty="0">
                <a:solidFill>
                  <a:srgbClr val="1E2A1E"/>
                </a:solidFill>
                <a:latin typeface="+mj-lt"/>
              </a:rPr>
              <a:t>che entrambe le delibere erano contrarie alla legge e in particolare </a:t>
            </a:r>
          </a:p>
          <a:p>
            <a:pPr marL="800100" lvl="1" indent="-342900">
              <a:spcAft>
                <a:spcPts val="1200"/>
              </a:spcAft>
              <a:buFont typeface="Arial" panose="020B0604020202020204" pitchFamily="34" charset="0"/>
              <a:buChar char="•"/>
            </a:pPr>
            <a:r>
              <a:rPr lang="it-IT" sz="2000" dirty="0">
                <a:solidFill>
                  <a:srgbClr val="1E2A1E"/>
                </a:solidFill>
                <a:latin typeface="+mj-lt"/>
              </a:rPr>
              <a:t>i) la deliberazione di approvazione del bilancio 2015 perché prevedeva rettifiche del valore dei crediti eccessive e ingiustificate e svalutava integralmente l'avviamento relativo a Banca di R. (a suo tempo acquisita da CRC) cosicché le relative voci di bilancio non erano rappresentate in modo veritiero e corretto; </a:t>
            </a:r>
          </a:p>
          <a:p>
            <a:pPr marL="800100" lvl="1" indent="-342900">
              <a:spcAft>
                <a:spcPts val="1200"/>
              </a:spcAft>
              <a:buFont typeface="Arial" panose="020B0604020202020204" pitchFamily="34" charset="0"/>
              <a:buChar char="•"/>
            </a:pPr>
            <a:r>
              <a:rPr lang="it-IT" sz="2000" dirty="0">
                <a:solidFill>
                  <a:srgbClr val="1E2A1E"/>
                </a:solidFill>
                <a:latin typeface="+mj-lt"/>
              </a:rPr>
              <a:t>ii) la deliberazione di aumento di capitale perché per effetto della alterazione delle predette voci di bilancio il prezzo di emissione delle nuove azioni era stato determinato in modo errato, non “in base al valore del patrimonio netto” come disposto dall'art. 2441,6°co., c.c.</a:t>
            </a:r>
            <a:endParaRPr lang="en-US" sz="2000" dirty="0">
              <a:solidFill>
                <a:srgbClr val="1E2A1E"/>
              </a:solidFill>
              <a:latin typeface="+mj-lt"/>
            </a:endParaRPr>
          </a:p>
          <a:p>
            <a:pPr marL="342900" indent="-34290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398536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56355" y="411109"/>
            <a:ext cx="8627810" cy="492443"/>
          </a:xfrm>
        </p:spPr>
        <p:txBody>
          <a:bodyPr/>
          <a:lstStyle/>
          <a:p>
            <a:r>
              <a:rPr lang="it-IT" sz="3200" dirty="0"/>
              <a:t>Trib. Bologna, Sez. spec. Impresa, 17.12.2018</a:t>
            </a:r>
          </a:p>
        </p:txBody>
      </p:sp>
      <p:sp>
        <p:nvSpPr>
          <p:cNvPr id="19" name="Segnaposto testo 18"/>
          <p:cNvSpPr>
            <a:spLocks noGrp="1"/>
          </p:cNvSpPr>
          <p:nvPr>
            <p:ph type="body" sz="quarter" idx="10"/>
          </p:nvPr>
        </p:nvSpPr>
        <p:spPr/>
        <p:txBody>
          <a:bodyPr/>
          <a:lstStyle/>
          <a:p>
            <a:endParaRPr lang="it-IT" dirty="0"/>
          </a:p>
        </p:txBody>
      </p:sp>
      <p:sp>
        <p:nvSpPr>
          <p:cNvPr id="20" name="Segnaposto testo 19"/>
          <p:cNvSpPr>
            <a:spLocks noGrp="1"/>
          </p:cNvSpPr>
          <p:nvPr>
            <p:ph type="body" sz="quarter" idx="13"/>
          </p:nvPr>
        </p:nvSpPr>
        <p:spPr>
          <a:xfrm>
            <a:off x="196425" y="1740495"/>
            <a:ext cx="8787740" cy="2616101"/>
          </a:xfrm>
        </p:spPr>
        <p:txBody>
          <a:bodyPr/>
          <a:lstStyle/>
          <a:p>
            <a:pPr marL="800100" lvl="1" indent="-342900">
              <a:spcAft>
                <a:spcPts val="1200"/>
              </a:spcAft>
              <a:buFont typeface="Wingdings" panose="05000000000000000000" pitchFamily="2" charset="2"/>
              <a:buChar char="ü"/>
            </a:pPr>
            <a:endParaRPr lang="en-US" sz="2000" dirty="0">
              <a:solidFill>
                <a:srgbClr val="1E2A1E"/>
              </a:solidFill>
            </a:endParaRPr>
          </a:p>
          <a:p>
            <a:pPr marL="800100" lvl="1" indent="-342900">
              <a:spcAft>
                <a:spcPts val="1200"/>
              </a:spcAft>
              <a:buFont typeface="Wingdings" panose="05000000000000000000" pitchFamily="2" charset="2"/>
              <a:buChar char="ü"/>
            </a:pPr>
            <a:endParaRPr lang="en-US" sz="2000" dirty="0"/>
          </a:p>
          <a:p>
            <a:pPr marL="285750" indent="-285750">
              <a:spcAft>
                <a:spcPts val="1200"/>
              </a:spcAft>
              <a:buFont typeface="Arial" panose="020B0604020202020204" pitchFamily="34" charset="0"/>
              <a:buChar char="•"/>
            </a:pPr>
            <a:endParaRPr lang="it-IT" sz="2000" dirty="0"/>
          </a:p>
          <a:p>
            <a:pPr marL="800100" lvl="1" indent="-342900">
              <a:spcAft>
                <a:spcPts val="1200"/>
              </a:spcAft>
              <a:buFont typeface="Wingdings" panose="05000000000000000000" pitchFamily="2" charset="2"/>
              <a:buChar char="ü"/>
            </a:pPr>
            <a:endParaRPr lang="it-IT" sz="2000" dirty="0"/>
          </a:p>
          <a:p>
            <a:pPr marL="800100" lvl="1" indent="-342900">
              <a:spcAft>
                <a:spcPts val="1200"/>
              </a:spcAft>
              <a:buFont typeface="Wingdings" panose="05000000000000000000" pitchFamily="2" charset="2"/>
              <a:buChar char="ü"/>
            </a:pPr>
            <a:endParaRPr lang="it-IT" sz="2000" dirty="0"/>
          </a:p>
          <a:p>
            <a:pPr marL="342900" indent="-342900">
              <a:spcAft>
                <a:spcPts val="1200"/>
              </a:spcAft>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0286CA74-787A-43E6-838C-3AE4A56CA08F}"/>
              </a:ext>
            </a:extLst>
          </p:cNvPr>
          <p:cNvSpPr txBox="1"/>
          <p:nvPr/>
        </p:nvSpPr>
        <p:spPr>
          <a:xfrm>
            <a:off x="356355" y="1152251"/>
            <a:ext cx="8495892" cy="2800767"/>
          </a:xfrm>
          <a:prstGeom prst="rect">
            <a:avLst/>
          </a:prstGeom>
        </p:spPr>
        <p:txBody>
          <a:bodyPr vert="horz" wrap="square" lIns="0" tIns="0" rIns="0" bIns="0" rtlCol="0" anchor="b" anchorCtr="0">
            <a:spAutoFit/>
          </a:bodyPr>
          <a:lstStyle/>
          <a:p>
            <a:pPr marL="342900" indent="-342900">
              <a:spcAft>
                <a:spcPts val="1200"/>
              </a:spcAft>
              <a:buFont typeface="Arial" panose="020B0604020202020204" pitchFamily="34" charset="0"/>
              <a:buChar char="•"/>
            </a:pPr>
            <a:r>
              <a:rPr lang="en-US" dirty="0">
                <a:latin typeface="+mj-lt"/>
              </a:rPr>
              <a:t>Sentenza:</a:t>
            </a:r>
          </a:p>
          <a:p>
            <a:pPr marL="800100" lvl="1" indent="-342900">
              <a:spcAft>
                <a:spcPts val="1200"/>
              </a:spcAft>
              <a:buFont typeface="Wingdings" panose="05000000000000000000" pitchFamily="2" charset="2"/>
              <a:buChar char="ü"/>
            </a:pPr>
            <a:r>
              <a:rPr lang="it-IT" dirty="0">
                <a:latin typeface="+mj-lt"/>
              </a:rPr>
              <a:t>gli attori si dolgono della non congruità delle rettifiche del valore dei crediti e della svalutazione dell'avviamento della partecipata Banca di Romagna perché non necessarie ed eccessive e dunque appuntano il merito gestorio e non la contrarietà del bilancio alla legge; </a:t>
            </a:r>
          </a:p>
          <a:p>
            <a:pPr marL="800100" lvl="1" indent="-342900">
              <a:spcAft>
                <a:spcPts val="1200"/>
              </a:spcAft>
              <a:buFont typeface="Wingdings" panose="05000000000000000000" pitchFamily="2" charset="2"/>
              <a:buChar char="ü"/>
            </a:pPr>
            <a:r>
              <a:rPr lang="it-IT" dirty="0">
                <a:latin typeface="+mj-lt"/>
              </a:rPr>
              <a:t>gli attori si dolgono del progressivo incremento delle rettifiche al valore dei crediti, che ritengono eccessive e non necessarie all'adeguamento prudenziale dei crediti deteriorati e, piuttosto, rispondenti ai desiderata del Fondo.</a:t>
            </a:r>
          </a:p>
        </p:txBody>
      </p:sp>
    </p:spTree>
    <p:extLst>
      <p:ext uri="{BB962C8B-B14F-4D97-AF65-F5344CB8AC3E}">
        <p14:creationId xmlns:p14="http://schemas.microsoft.com/office/powerpoint/2010/main" val="484209928"/>
      </p:ext>
    </p:extLst>
  </p:cSld>
  <p:clrMapOvr>
    <a:masterClrMapping/>
  </p:clrMapOvr>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Bocconi 2017">
      <a:majorFont>
        <a:latin typeface="Open Sans"/>
        <a:ea typeface=""/>
        <a:cs typeface=""/>
      </a:majorFont>
      <a:minorFont>
        <a:latin typeface="Roboto Slab Light"/>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sharepoint/v3/fields"/>
    <ds:schemaRef ds:uri="http://schemas.microsoft.com/office/infopath/2007/PartnerControls"/>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221</TotalTime>
  <Words>2399</Words>
  <Application>Microsoft Macintosh PowerPoint</Application>
  <PresentationFormat>Presentazione su schermo (4:3)</PresentationFormat>
  <Paragraphs>201</Paragraphs>
  <Slides>23</Slides>
  <Notes>23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Calibri</vt:lpstr>
      <vt:lpstr>Lucida Grande</vt:lpstr>
      <vt:lpstr>Open Sans</vt:lpstr>
      <vt:lpstr>Open Sans Semibold</vt:lpstr>
      <vt:lpstr>Roboto Slab Light</vt:lpstr>
      <vt:lpstr>Roboto Slab Regular</vt:lpstr>
      <vt:lpstr>Wingdings</vt:lpstr>
      <vt:lpstr>Office Theme</vt:lpstr>
      <vt:lpstr>Le responsabilità degli amministratori Convegno OIV – Le valutazioni a fini di bilancio</vt:lpstr>
      <vt:lpstr>Premessa: la disciplina applicabile</vt:lpstr>
      <vt:lpstr>Norme di legge e principi OIC - OIV</vt:lpstr>
      <vt:lpstr>La responsabilità degli amministratori</vt:lpstr>
      <vt:lpstr>Valutazioni di bilancio e discrezionalità degli amministratori</vt:lpstr>
      <vt:lpstr>Applicazione della BJR alla redazione del bilancio?</vt:lpstr>
      <vt:lpstr>Trib. Bologna, Sez. spec. Impresa, 17.12.2018</vt:lpstr>
      <vt:lpstr>Trib. Bologna, Sez. spec. Impresa, 17.12.2018</vt:lpstr>
      <vt:lpstr>Trib. Bologna, Sez. spec. Impresa, 17.12.2018</vt:lpstr>
      <vt:lpstr>Trib. Bologna, Sez. spec. Impresa, 17.12.2018</vt:lpstr>
      <vt:lpstr>Inapplicabilità della BJR alle valutazioni di bilancio</vt:lpstr>
      <vt:lpstr>Inapplicabilità della BJR alle valutazioni di bilancio</vt:lpstr>
      <vt:lpstr>Inapplicabilità della BJR alle valutazioni di bilancio</vt:lpstr>
      <vt:lpstr>Inapplicabilità della BJR alle valutazioni di bilancio</vt:lpstr>
      <vt:lpstr>La discrezionalità limitata degli amministratori nelle valutazioni di bilancio</vt:lpstr>
      <vt:lpstr>La discrezionalità limitata degli amministratori nelle valutazioni di bilancio</vt:lpstr>
      <vt:lpstr>Le valutazioni di bilancio nei PIV (ED)</vt:lpstr>
      <vt:lpstr>Le valutazioni di bilancio nei PIV (ED)</vt:lpstr>
      <vt:lpstr>Bilancio e responsabilità degli amministratori</vt:lpstr>
      <vt:lpstr>Art. 2434 c.c.</vt:lpstr>
      <vt:lpstr>Ipotesi di responsabilità degli amministratori connesse alla redazione del bilancio</vt:lpstr>
      <vt:lpstr>Ipotesi di responsabilità degli amministratori connesse alla redazione del bilancio</vt:lpstr>
      <vt:lpstr>Ipotesi di responsabilità degli amministratori connesse alla redazione del bilancio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Microsoft Office User</cp:lastModifiedBy>
  <cp:revision>223</cp:revision>
  <cp:lastPrinted>2026-03-22T09:53:38Z</cp:lastPrinted>
  <dcterms:created xsi:type="dcterms:W3CDTF">2010-04-12T23:12:02Z</dcterms:created>
  <dcterms:modified xsi:type="dcterms:W3CDTF">2026-03-22T13:13:44Z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