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73" r:id="rId2"/>
    <p:sldId id="296" r:id="rId3"/>
    <p:sldId id="297" r:id="rId4"/>
    <p:sldId id="256" r:id="rId5"/>
    <p:sldId id="292" r:id="rId6"/>
    <p:sldId id="298" r:id="rId7"/>
    <p:sldId id="290" r:id="rId8"/>
    <p:sldId id="285" r:id="rId9"/>
    <p:sldId id="274" r:id="rId10"/>
    <p:sldId id="275" r:id="rId11"/>
    <p:sldId id="276" r:id="rId12"/>
    <p:sldId id="277" r:id="rId13"/>
    <p:sldId id="279" r:id="rId14"/>
    <p:sldId id="280" r:id="rId15"/>
    <p:sldId id="281" r:id="rId16"/>
    <p:sldId id="282" r:id="rId17"/>
    <p:sldId id="283" r:id="rId18"/>
    <p:sldId id="284" r:id="rId19"/>
    <p:sldId id="299" r:id="rId20"/>
    <p:sldId id="286" r:id="rId21"/>
    <p:sldId id="257" r:id="rId22"/>
    <p:sldId id="287" r:id="rId23"/>
    <p:sldId id="288" r:id="rId24"/>
    <p:sldId id="289" r:id="rId25"/>
    <p:sldId id="300" r:id="rId26"/>
    <p:sldId id="294" r:id="rId27"/>
    <p:sldId id="295" r:id="rId28"/>
    <p:sldId id="302" r:id="rId29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 custT="1"/>
      <dgm:spPr>
        <a:solidFill>
          <a:schemeClr val="accent1"/>
        </a:solidFill>
      </dgm:spPr>
      <dgm:t>
        <a:bodyPr/>
        <a:lstStyle/>
        <a:p>
          <a:r>
            <a:rPr lang="it-IT" sz="1600" dirty="0"/>
            <a:t>Configurazione di valore</a:t>
          </a:r>
          <a:endParaRPr lang="en-US" sz="1600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 sz="1600"/>
        </a:p>
      </dgm:t>
    </dgm:pt>
    <dgm:pt modelId="{CBF3254E-150E-41AA-9710-4BB665E6B6FA}" type="sibTrans" cxnId="{717F0369-C798-4430-843D-DBA66EACBFDB}">
      <dgm:prSet custT="1"/>
      <dgm:spPr/>
      <dgm:t>
        <a:bodyPr/>
        <a:lstStyle/>
        <a:p>
          <a:endParaRPr lang="en-US" sz="1600"/>
        </a:p>
      </dgm:t>
    </dgm:pt>
    <dgm:pt modelId="{9B4B6344-35CC-4CD7-9801-34988EDD59FB}">
      <dgm:prSet custT="1"/>
      <dgm:spPr/>
      <dgm:t>
        <a:bodyPr/>
        <a:lstStyle/>
        <a:p>
          <a:r>
            <a:rPr lang="it-IT" sz="1600"/>
            <a:t>Pluralità di metodi valutativi </a:t>
          </a:r>
          <a:endParaRPr lang="en-US" sz="160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 sz="1600"/>
        </a:p>
      </dgm:t>
    </dgm:pt>
    <dgm:pt modelId="{0619AE7A-D4E5-40F5-A3C5-B41D27661123}" type="sibTrans" cxnId="{F0350F4B-92A4-4E6E-86D0-A7B8D4E5711E}">
      <dgm:prSet custT="1"/>
      <dgm:spPr/>
      <dgm:t>
        <a:bodyPr/>
        <a:lstStyle/>
        <a:p>
          <a:endParaRPr lang="en-US" sz="1600"/>
        </a:p>
      </dgm:t>
    </dgm:pt>
    <dgm:pt modelId="{4FA309C6-4D8D-4348-8D7F-7448EFFD2087}">
      <dgm:prSet custT="1"/>
      <dgm:spPr/>
      <dgm:t>
        <a:bodyPr/>
        <a:lstStyle/>
        <a:p>
          <a:r>
            <a:rPr lang="it-IT" sz="1600"/>
            <a:t>Unità di valutazione </a:t>
          </a:r>
          <a:endParaRPr lang="en-US" sz="1600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 sz="1600"/>
        </a:p>
      </dgm:t>
    </dgm:pt>
    <dgm:pt modelId="{B2BDD9B9-789B-42B9-8E49-D296B81C6654}" type="sibTrans" cxnId="{2CC20523-FAE1-4E18-B54B-E6090E0096DC}">
      <dgm:prSet custT="1"/>
      <dgm:spPr/>
      <dgm:t>
        <a:bodyPr/>
        <a:lstStyle/>
        <a:p>
          <a:endParaRPr lang="en-US" sz="1600"/>
        </a:p>
      </dgm:t>
    </dgm:pt>
    <dgm:pt modelId="{5C97D1ED-D8D6-4B29-9BFA-7E33FB93B147}">
      <dgm:prSet custT="1"/>
      <dgm:spPr/>
      <dgm:t>
        <a:bodyPr/>
        <a:lstStyle/>
        <a:p>
          <a:r>
            <a:rPr lang="it-IT" sz="1600"/>
            <a:t>Data della valutazione </a:t>
          </a:r>
          <a:endParaRPr lang="en-US" sz="1600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 sz="1600"/>
        </a:p>
      </dgm:t>
    </dgm:pt>
    <dgm:pt modelId="{DF846793-B4D8-4EB4-93CF-463D564E5FD2}" type="sibTrans" cxnId="{3F20E668-0C72-4BE1-BBCE-A91023B203F2}">
      <dgm:prSet custT="1"/>
      <dgm:spPr/>
      <dgm:t>
        <a:bodyPr/>
        <a:lstStyle/>
        <a:p>
          <a:endParaRPr lang="en-US" sz="1600"/>
        </a:p>
      </dgm:t>
    </dgm:pt>
    <dgm:pt modelId="{4AB0FF9D-6F08-4861-A45F-38EA547FE4BC}">
      <dgm:prSet custT="1"/>
      <dgm:spPr/>
      <dgm:t>
        <a:bodyPr/>
        <a:lstStyle/>
        <a:p>
          <a:r>
            <a:rPr lang="it-IT" sz="1600"/>
            <a:t>Eventi successivi</a:t>
          </a:r>
          <a:endParaRPr lang="en-US" sz="1600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 sz="1600"/>
        </a:p>
      </dgm:t>
    </dgm:pt>
    <dgm:pt modelId="{89856DFB-FC36-41AB-9050-FE16E59C3FC8}" type="sibTrans" cxnId="{79C2B991-2516-42FF-9389-9130648255CB}">
      <dgm:prSet custT="1"/>
      <dgm:spPr/>
      <dgm:t>
        <a:bodyPr/>
        <a:lstStyle/>
        <a:p>
          <a:endParaRPr lang="en-US" sz="1600"/>
        </a:p>
      </dgm:t>
    </dgm:pt>
    <dgm:pt modelId="{EB7E48C4-8FD0-4A5D-88C9-945E06480415}">
      <dgm:prSet custT="1"/>
      <dgm:spPr/>
      <dgm:t>
        <a:bodyPr/>
        <a:lstStyle/>
        <a:p>
          <a:r>
            <a:rPr lang="it-IT" sz="1600"/>
            <a:t>Piano della società </a:t>
          </a:r>
          <a:endParaRPr lang="en-US" sz="1600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 sz="1600"/>
        </a:p>
      </dgm:t>
    </dgm:pt>
    <dgm:pt modelId="{D880ABDC-8814-45E3-B4A0-3F7462921B4D}" type="sibTrans" cxnId="{485846EB-BB14-47BA-A32D-5FAAFBC15B8C}">
      <dgm:prSet custT="1"/>
      <dgm:spPr/>
      <dgm:t>
        <a:bodyPr/>
        <a:lstStyle/>
        <a:p>
          <a:endParaRPr lang="en-US" sz="1600"/>
        </a:p>
      </dgm:t>
    </dgm:pt>
    <dgm:pt modelId="{3918EA25-DAFF-48A7-A2EE-125BB0195A65}">
      <dgm:prSet custT="1"/>
      <dgm:spPr/>
      <dgm:t>
        <a:bodyPr/>
        <a:lstStyle/>
        <a:p>
          <a:r>
            <a:rPr lang="it-IT" sz="1600" dirty="0"/>
            <a:t>Mancato  gradimento e recesso  </a:t>
          </a:r>
          <a:endParaRPr lang="en-US" sz="1600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 sz="1600"/>
        </a:p>
      </dgm:t>
    </dgm:pt>
    <dgm:pt modelId="{ACDA749D-82DD-46F3-BDA5-4C347BDCC587}" type="sibTrans" cxnId="{6004E320-1A4A-42BE-AD2A-AC96B0797FAE}">
      <dgm:prSet custT="1"/>
      <dgm:spPr/>
      <dgm:t>
        <a:bodyPr/>
        <a:lstStyle/>
        <a:p>
          <a:endParaRPr lang="en-US" sz="1600"/>
        </a:p>
      </dgm:t>
    </dgm:pt>
    <dgm:pt modelId="{6B0856EB-A581-4E93-A554-76417B29ADFB}">
      <dgm:prSet custT="1"/>
      <dgm:spPr/>
      <dgm:t>
        <a:bodyPr/>
        <a:lstStyle/>
        <a:p>
          <a:r>
            <a:rPr lang="it-IT" sz="1600" dirty="0"/>
            <a:t>Fusione con recesso</a:t>
          </a:r>
          <a:endParaRPr lang="en-US" sz="1600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 sz="1600"/>
        </a:p>
      </dgm:t>
    </dgm:pt>
    <dgm:pt modelId="{9FFB4CEC-8BFE-4786-AA06-E505B7888A01}" type="sibTrans" cxnId="{5A0EA996-0A33-426D-A200-9993C1B24CF3}">
      <dgm:prSet custT="1"/>
      <dgm:spPr/>
      <dgm:t>
        <a:bodyPr/>
        <a:lstStyle/>
        <a:p>
          <a:endParaRPr lang="en-US" sz="1600"/>
        </a:p>
      </dgm:t>
    </dgm:pt>
    <dgm:pt modelId="{6EB17F72-60DD-4BC2-8209-FBF03AA432D8}">
      <dgm:prSet custT="1"/>
      <dgm:spPr/>
      <dgm:t>
        <a:bodyPr/>
        <a:lstStyle/>
        <a:p>
          <a:r>
            <a:rPr lang="it-IT" sz="1600" dirty="0"/>
            <a:t>Sconto di minoranza  </a:t>
          </a:r>
          <a:endParaRPr lang="en-US" sz="1600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 sz="1600"/>
        </a:p>
      </dgm:t>
    </dgm:pt>
    <dgm:pt modelId="{B8DFED08-6DDE-4544-A150-FB7224B3A434}" type="sibTrans" cxnId="{4D69FDC7-FFFD-4E1F-A6C7-E033B6B04E17}">
      <dgm:prSet custT="1"/>
      <dgm:spPr/>
      <dgm:t>
        <a:bodyPr/>
        <a:lstStyle/>
        <a:p>
          <a:endParaRPr lang="en-US" sz="1600"/>
        </a:p>
      </dgm:t>
    </dgm:pt>
    <dgm:pt modelId="{572FBA95-E681-4066-A291-C3C22B6196CA}">
      <dgm:prSet custT="1"/>
      <dgm:spPr/>
      <dgm:t>
        <a:bodyPr/>
        <a:lstStyle/>
        <a:p>
          <a:r>
            <a:rPr lang="it-IT" sz="1600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 sz="1600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 sz="1600"/>
        </a:p>
      </dgm:t>
    </dgm:pt>
    <dgm:pt modelId="{6AD762AB-17B5-45B3-A7D2-919A611B49D9}">
      <dgm:prSet custT="1"/>
      <dgm:spPr/>
      <dgm:t>
        <a:bodyPr/>
        <a:lstStyle/>
        <a:p>
          <a:r>
            <a:rPr lang="it-IT" sz="1600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 sz="1600"/>
        </a:p>
      </dgm:t>
    </dgm:pt>
    <dgm:pt modelId="{A2B20CBF-A7A1-4073-8D85-B69FB23F147F}" type="sibTrans" cxnId="{72074B16-AB85-4C05-A3C0-87281D57C94F}">
      <dgm:prSet custT="1"/>
      <dgm:spPr/>
      <dgm:t>
        <a:bodyPr/>
        <a:lstStyle/>
        <a:p>
          <a:endParaRPr lang="it-IT" sz="1600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Pluralità di metodi valutativi </a:t>
          </a:r>
          <a:endParaRPr lang="en-US" dirty="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Unità di valutazione </a:t>
          </a:r>
          <a:endParaRPr lang="en-US" dirty="0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>
        <a:solidFill>
          <a:schemeClr val="accent1"/>
        </a:solidFill>
      </dgm:spPr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>
        <a:solidFill>
          <a:schemeClr val="accent1"/>
        </a:solidFill>
      </dgm:spPr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>
        <a:solidFill>
          <a:schemeClr val="accent1"/>
        </a:solidFill>
      </dgm:spPr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>
        <a:solidFill>
          <a:srgbClr val="C00000"/>
        </a:solidFill>
      </dgm:spPr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/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Pluralità di metodi valutativi </a:t>
          </a:r>
          <a:endParaRPr lang="en-US" dirty="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Unità di valutazione </a:t>
          </a:r>
          <a:endParaRPr lang="en-US" dirty="0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>
        <a:solidFill>
          <a:schemeClr val="accent1"/>
        </a:solidFill>
      </dgm:spPr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>
        <a:solidFill>
          <a:schemeClr val="accent1"/>
        </a:solidFill>
      </dgm:spPr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>
        <a:solidFill>
          <a:schemeClr val="accent1"/>
        </a:solidFill>
      </dgm:spPr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>
        <a:solidFill>
          <a:srgbClr val="C00000"/>
        </a:solidFill>
      </dgm:spPr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Pluralità di metodi valutativi </a:t>
          </a:r>
          <a:endParaRPr lang="en-US" dirty="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Unità di valutazione </a:t>
          </a:r>
          <a:endParaRPr lang="en-US" dirty="0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>
        <a:solidFill>
          <a:schemeClr val="accent1"/>
        </a:solidFill>
      </dgm:spPr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>
        <a:solidFill>
          <a:schemeClr val="accent1"/>
        </a:solidFill>
      </dgm:spPr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>
        <a:solidFill>
          <a:schemeClr val="accent1"/>
        </a:solidFill>
      </dgm:spPr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>
        <a:solidFill>
          <a:srgbClr val="C00000"/>
        </a:solidFill>
      </dgm:spPr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44FF9D2-370C-4F14-9895-2F0EBBE30E5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F27DB9-3541-4E3E-8BA4-29C8561A970A}">
      <dgm:prSet/>
      <dgm:spPr/>
      <dgm:t>
        <a:bodyPr/>
        <a:lstStyle/>
        <a:p>
          <a:r>
            <a:rPr lang="it-IT"/>
            <a:t>Valore di recesso è definito dal mercato </a:t>
          </a:r>
          <a:endParaRPr lang="en-US"/>
        </a:p>
      </dgm:t>
    </dgm:pt>
    <dgm:pt modelId="{F15E44FD-9E06-488E-B546-678E207350BB}" type="parTrans" cxnId="{1164665D-3F3C-4E67-A078-59671149744C}">
      <dgm:prSet/>
      <dgm:spPr/>
      <dgm:t>
        <a:bodyPr/>
        <a:lstStyle/>
        <a:p>
          <a:endParaRPr lang="en-US"/>
        </a:p>
      </dgm:t>
    </dgm:pt>
    <dgm:pt modelId="{0D012AAC-1509-4383-8FE0-C2B07D402619}" type="sibTrans" cxnId="{1164665D-3F3C-4E67-A078-59671149744C}">
      <dgm:prSet/>
      <dgm:spPr/>
      <dgm:t>
        <a:bodyPr/>
        <a:lstStyle/>
        <a:p>
          <a:endParaRPr lang="en-US"/>
        </a:p>
      </dgm:t>
    </dgm:pt>
    <dgm:pt modelId="{1C028A49-BFAB-4EF4-B8E4-426588C84CF9}">
      <dgm:prSet/>
      <dgm:spPr/>
      <dgm:t>
        <a:bodyPr/>
        <a:lstStyle/>
        <a:p>
          <a:r>
            <a:rPr lang="it-IT"/>
            <a:t>Operazione straordinaria che ha fatto scattare il recesso ha impatto sul valore di borsa</a:t>
          </a:r>
          <a:endParaRPr lang="en-US"/>
        </a:p>
      </dgm:t>
    </dgm:pt>
    <dgm:pt modelId="{510D8A03-D0F0-4B4B-B86D-FD06F136304F}" type="parTrans" cxnId="{F61ABB2F-83C9-400C-ABEF-0DCAE5D56510}">
      <dgm:prSet/>
      <dgm:spPr/>
      <dgm:t>
        <a:bodyPr/>
        <a:lstStyle/>
        <a:p>
          <a:endParaRPr lang="en-US"/>
        </a:p>
      </dgm:t>
    </dgm:pt>
    <dgm:pt modelId="{0B823BBB-E0A7-4EA6-934A-8DB1189E6AAB}" type="sibTrans" cxnId="{F61ABB2F-83C9-400C-ABEF-0DCAE5D56510}">
      <dgm:prSet/>
      <dgm:spPr/>
      <dgm:t>
        <a:bodyPr/>
        <a:lstStyle/>
        <a:p>
          <a:endParaRPr lang="en-US"/>
        </a:p>
      </dgm:t>
    </dgm:pt>
    <dgm:pt modelId="{226BC9B1-4FC8-4A25-A4F5-3F44A6C6457F}">
      <dgm:prSet/>
      <dgm:spPr/>
      <dgm:t>
        <a:bodyPr/>
        <a:lstStyle/>
        <a:p>
          <a:r>
            <a:rPr lang="it-IT"/>
            <a:t>L’operazione straordinaria può essere condizionata ad un livello massimo di recesso</a:t>
          </a:r>
          <a:endParaRPr lang="en-US"/>
        </a:p>
      </dgm:t>
    </dgm:pt>
    <dgm:pt modelId="{7C95ED97-23CB-43B9-BC69-3E41FF5785C1}" type="parTrans" cxnId="{74B314BB-354C-4142-99E6-6212EAFB10B0}">
      <dgm:prSet/>
      <dgm:spPr/>
      <dgm:t>
        <a:bodyPr/>
        <a:lstStyle/>
        <a:p>
          <a:endParaRPr lang="en-US"/>
        </a:p>
      </dgm:t>
    </dgm:pt>
    <dgm:pt modelId="{8979138F-8BD8-476A-BFC2-8A566C41D90A}" type="sibTrans" cxnId="{74B314BB-354C-4142-99E6-6212EAFB10B0}">
      <dgm:prSet/>
      <dgm:spPr/>
      <dgm:t>
        <a:bodyPr/>
        <a:lstStyle/>
        <a:p>
          <a:endParaRPr lang="en-US"/>
        </a:p>
      </dgm:t>
    </dgm:pt>
    <dgm:pt modelId="{51D75113-D838-4668-9CAA-23BAB78CBF39}">
      <dgm:prSet/>
      <dgm:spPr/>
      <dgm:t>
        <a:bodyPr/>
        <a:lstStyle/>
        <a:p>
          <a:r>
            <a:rPr lang="it-IT" dirty="0"/>
            <a:t>Il disallineamento fra valore di recesso e quotazione può squilibrare finanziariamente l’emittente.</a:t>
          </a:r>
          <a:endParaRPr lang="en-US" dirty="0"/>
        </a:p>
      </dgm:t>
    </dgm:pt>
    <dgm:pt modelId="{3B73EB5B-A9BB-436F-BEB8-EBB287CD2C2D}" type="parTrans" cxnId="{72F2B647-51CC-4C12-9D91-EA199E9989D2}">
      <dgm:prSet/>
      <dgm:spPr/>
      <dgm:t>
        <a:bodyPr/>
        <a:lstStyle/>
        <a:p>
          <a:endParaRPr lang="en-US"/>
        </a:p>
      </dgm:t>
    </dgm:pt>
    <dgm:pt modelId="{FC771FA8-62ED-44C5-ABF8-81E1522B97AE}" type="sibTrans" cxnId="{72F2B647-51CC-4C12-9D91-EA199E9989D2}">
      <dgm:prSet/>
      <dgm:spPr/>
      <dgm:t>
        <a:bodyPr/>
        <a:lstStyle/>
        <a:p>
          <a:endParaRPr lang="en-US"/>
        </a:p>
      </dgm:t>
    </dgm:pt>
    <dgm:pt modelId="{CE452C1E-4DEE-432A-A314-3837915C215E}" type="pres">
      <dgm:prSet presAssocID="{E44FF9D2-370C-4F14-9895-2F0EBBE30E5E}" presName="matrix" presStyleCnt="0">
        <dgm:presLayoutVars>
          <dgm:chMax val="1"/>
          <dgm:dir/>
          <dgm:resizeHandles val="exact"/>
        </dgm:presLayoutVars>
      </dgm:prSet>
      <dgm:spPr/>
    </dgm:pt>
    <dgm:pt modelId="{FD60727B-A218-4572-A9D5-21E997629C36}" type="pres">
      <dgm:prSet presAssocID="{E44FF9D2-370C-4F14-9895-2F0EBBE30E5E}" presName="diamond" presStyleLbl="bgShp" presStyleIdx="0" presStyleCnt="1"/>
      <dgm:spPr/>
    </dgm:pt>
    <dgm:pt modelId="{3DAB7055-65C6-4A23-9CBC-0A9CF6380246}" type="pres">
      <dgm:prSet presAssocID="{E44FF9D2-370C-4F14-9895-2F0EBBE30E5E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78AFBF7-9703-4F96-9FC3-705F47D059F2}" type="pres">
      <dgm:prSet presAssocID="{E44FF9D2-370C-4F14-9895-2F0EBBE30E5E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5266C85-3079-49AC-8195-37A4F41615E3}" type="pres">
      <dgm:prSet presAssocID="{E44FF9D2-370C-4F14-9895-2F0EBBE30E5E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34FC8CF-329A-4626-B8B8-ABD2698714E2}" type="pres">
      <dgm:prSet presAssocID="{E44FF9D2-370C-4F14-9895-2F0EBBE30E5E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61ABB2F-83C9-400C-ABEF-0DCAE5D56510}" srcId="{E44FF9D2-370C-4F14-9895-2F0EBBE30E5E}" destId="{1C028A49-BFAB-4EF4-B8E4-426588C84CF9}" srcOrd="1" destOrd="0" parTransId="{510D8A03-D0F0-4B4B-B86D-FD06F136304F}" sibTransId="{0B823BBB-E0A7-4EA6-934A-8DB1189E6AAB}"/>
    <dgm:cxn modelId="{1164665D-3F3C-4E67-A078-59671149744C}" srcId="{E44FF9D2-370C-4F14-9895-2F0EBBE30E5E}" destId="{03F27DB9-3541-4E3E-8BA4-29C8561A970A}" srcOrd="0" destOrd="0" parTransId="{F15E44FD-9E06-488E-B546-678E207350BB}" sibTransId="{0D012AAC-1509-4383-8FE0-C2B07D402619}"/>
    <dgm:cxn modelId="{5133EB42-33DD-4199-9943-CCD3E347BACD}" type="presOf" srcId="{1C028A49-BFAB-4EF4-B8E4-426588C84CF9}" destId="{A78AFBF7-9703-4F96-9FC3-705F47D059F2}" srcOrd="0" destOrd="0" presId="urn:microsoft.com/office/officeart/2005/8/layout/matrix3"/>
    <dgm:cxn modelId="{72F2B647-51CC-4C12-9D91-EA199E9989D2}" srcId="{E44FF9D2-370C-4F14-9895-2F0EBBE30E5E}" destId="{51D75113-D838-4668-9CAA-23BAB78CBF39}" srcOrd="3" destOrd="0" parTransId="{3B73EB5B-A9BB-436F-BEB8-EBB287CD2C2D}" sibTransId="{FC771FA8-62ED-44C5-ABF8-81E1522B97AE}"/>
    <dgm:cxn modelId="{D15DDA5A-6005-4D6F-BED9-BE82CCD69BE8}" type="presOf" srcId="{51D75113-D838-4668-9CAA-23BAB78CBF39}" destId="{A34FC8CF-329A-4626-B8B8-ABD2698714E2}" srcOrd="0" destOrd="0" presId="urn:microsoft.com/office/officeart/2005/8/layout/matrix3"/>
    <dgm:cxn modelId="{C751BC82-C6F1-43E2-A339-AAD845F1C1BF}" type="presOf" srcId="{226BC9B1-4FC8-4A25-A4F5-3F44A6C6457F}" destId="{05266C85-3079-49AC-8195-37A4F41615E3}" srcOrd="0" destOrd="0" presId="urn:microsoft.com/office/officeart/2005/8/layout/matrix3"/>
    <dgm:cxn modelId="{18A0E083-88A3-4BA8-A03C-4D132847204C}" type="presOf" srcId="{E44FF9D2-370C-4F14-9895-2F0EBBE30E5E}" destId="{CE452C1E-4DEE-432A-A314-3837915C215E}" srcOrd="0" destOrd="0" presId="urn:microsoft.com/office/officeart/2005/8/layout/matrix3"/>
    <dgm:cxn modelId="{5853F48F-B647-4DCF-860E-F284754AEEE0}" type="presOf" srcId="{03F27DB9-3541-4E3E-8BA4-29C8561A970A}" destId="{3DAB7055-65C6-4A23-9CBC-0A9CF6380246}" srcOrd="0" destOrd="0" presId="urn:microsoft.com/office/officeart/2005/8/layout/matrix3"/>
    <dgm:cxn modelId="{74B314BB-354C-4142-99E6-6212EAFB10B0}" srcId="{E44FF9D2-370C-4F14-9895-2F0EBBE30E5E}" destId="{226BC9B1-4FC8-4A25-A4F5-3F44A6C6457F}" srcOrd="2" destOrd="0" parTransId="{7C95ED97-23CB-43B9-BC69-3E41FF5785C1}" sibTransId="{8979138F-8BD8-476A-BFC2-8A566C41D90A}"/>
    <dgm:cxn modelId="{E9E106A5-20A7-4C89-BA33-75FD39553491}" type="presParOf" srcId="{CE452C1E-4DEE-432A-A314-3837915C215E}" destId="{FD60727B-A218-4572-A9D5-21E997629C36}" srcOrd="0" destOrd="0" presId="urn:microsoft.com/office/officeart/2005/8/layout/matrix3"/>
    <dgm:cxn modelId="{E7EDA776-FB6C-4CDD-A193-1E2DB5EC1EF0}" type="presParOf" srcId="{CE452C1E-4DEE-432A-A314-3837915C215E}" destId="{3DAB7055-65C6-4A23-9CBC-0A9CF6380246}" srcOrd="1" destOrd="0" presId="urn:microsoft.com/office/officeart/2005/8/layout/matrix3"/>
    <dgm:cxn modelId="{0EA3F22F-6DA8-4348-8973-C274D10F7568}" type="presParOf" srcId="{CE452C1E-4DEE-432A-A314-3837915C215E}" destId="{A78AFBF7-9703-4F96-9FC3-705F47D059F2}" srcOrd="2" destOrd="0" presId="urn:microsoft.com/office/officeart/2005/8/layout/matrix3"/>
    <dgm:cxn modelId="{3C7B0A79-7FDC-441C-9C52-7C4234D60835}" type="presParOf" srcId="{CE452C1E-4DEE-432A-A314-3837915C215E}" destId="{05266C85-3079-49AC-8195-37A4F41615E3}" srcOrd="3" destOrd="0" presId="urn:microsoft.com/office/officeart/2005/8/layout/matrix3"/>
    <dgm:cxn modelId="{A988693B-267A-4EA5-A2A1-F3ED8896CDE3}" type="presParOf" srcId="{CE452C1E-4DEE-432A-A314-3837915C215E}" destId="{A34FC8CF-329A-4626-B8B8-ABD2698714E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44FF9D2-370C-4F14-9895-2F0EBBE30E5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F27DB9-3541-4E3E-8BA4-29C8561A970A}">
      <dgm:prSet/>
      <dgm:spPr>
        <a:solidFill>
          <a:srgbClr val="C00000"/>
        </a:solidFill>
      </dgm:spPr>
      <dgm:t>
        <a:bodyPr/>
        <a:lstStyle/>
        <a:p>
          <a:r>
            <a:rPr lang="it-IT"/>
            <a:t>Valore di recesso è definito dal mercato </a:t>
          </a:r>
          <a:endParaRPr lang="en-US"/>
        </a:p>
      </dgm:t>
    </dgm:pt>
    <dgm:pt modelId="{F15E44FD-9E06-488E-B546-678E207350BB}" type="parTrans" cxnId="{1164665D-3F3C-4E67-A078-59671149744C}">
      <dgm:prSet/>
      <dgm:spPr/>
      <dgm:t>
        <a:bodyPr/>
        <a:lstStyle/>
        <a:p>
          <a:endParaRPr lang="en-US"/>
        </a:p>
      </dgm:t>
    </dgm:pt>
    <dgm:pt modelId="{0D012AAC-1509-4383-8FE0-C2B07D402619}" type="sibTrans" cxnId="{1164665D-3F3C-4E67-A078-59671149744C}">
      <dgm:prSet/>
      <dgm:spPr/>
      <dgm:t>
        <a:bodyPr/>
        <a:lstStyle/>
        <a:p>
          <a:endParaRPr lang="en-US"/>
        </a:p>
      </dgm:t>
    </dgm:pt>
    <dgm:pt modelId="{1C028A49-BFAB-4EF4-B8E4-426588C84CF9}">
      <dgm:prSet/>
      <dgm:spPr/>
      <dgm:t>
        <a:bodyPr/>
        <a:lstStyle/>
        <a:p>
          <a:r>
            <a:rPr lang="it-IT"/>
            <a:t>Operazione straordinaria che ha fatto scattare il recesso ha impatto sul valore di borsa</a:t>
          </a:r>
          <a:endParaRPr lang="en-US"/>
        </a:p>
      </dgm:t>
    </dgm:pt>
    <dgm:pt modelId="{510D8A03-D0F0-4B4B-B86D-FD06F136304F}" type="parTrans" cxnId="{F61ABB2F-83C9-400C-ABEF-0DCAE5D56510}">
      <dgm:prSet/>
      <dgm:spPr/>
      <dgm:t>
        <a:bodyPr/>
        <a:lstStyle/>
        <a:p>
          <a:endParaRPr lang="en-US"/>
        </a:p>
      </dgm:t>
    </dgm:pt>
    <dgm:pt modelId="{0B823BBB-E0A7-4EA6-934A-8DB1189E6AAB}" type="sibTrans" cxnId="{F61ABB2F-83C9-400C-ABEF-0DCAE5D56510}">
      <dgm:prSet/>
      <dgm:spPr/>
      <dgm:t>
        <a:bodyPr/>
        <a:lstStyle/>
        <a:p>
          <a:endParaRPr lang="en-US"/>
        </a:p>
      </dgm:t>
    </dgm:pt>
    <dgm:pt modelId="{226BC9B1-4FC8-4A25-A4F5-3F44A6C6457F}">
      <dgm:prSet/>
      <dgm:spPr/>
      <dgm:t>
        <a:bodyPr/>
        <a:lstStyle/>
        <a:p>
          <a:r>
            <a:rPr lang="it-IT"/>
            <a:t>L’operazione straordinaria può essere condizionata ad un livello massimo di recesso</a:t>
          </a:r>
          <a:endParaRPr lang="en-US"/>
        </a:p>
      </dgm:t>
    </dgm:pt>
    <dgm:pt modelId="{7C95ED97-23CB-43B9-BC69-3E41FF5785C1}" type="parTrans" cxnId="{74B314BB-354C-4142-99E6-6212EAFB10B0}">
      <dgm:prSet/>
      <dgm:spPr/>
      <dgm:t>
        <a:bodyPr/>
        <a:lstStyle/>
        <a:p>
          <a:endParaRPr lang="en-US"/>
        </a:p>
      </dgm:t>
    </dgm:pt>
    <dgm:pt modelId="{8979138F-8BD8-476A-BFC2-8A566C41D90A}" type="sibTrans" cxnId="{74B314BB-354C-4142-99E6-6212EAFB10B0}">
      <dgm:prSet/>
      <dgm:spPr/>
      <dgm:t>
        <a:bodyPr/>
        <a:lstStyle/>
        <a:p>
          <a:endParaRPr lang="en-US"/>
        </a:p>
      </dgm:t>
    </dgm:pt>
    <dgm:pt modelId="{51D75113-D838-4668-9CAA-23BAB78CBF39}">
      <dgm:prSet/>
      <dgm:spPr/>
      <dgm:t>
        <a:bodyPr/>
        <a:lstStyle/>
        <a:p>
          <a:r>
            <a:rPr lang="it-IT" dirty="0"/>
            <a:t>Il disallineamento fra valore di recesso e quotazione può squilibrare finanziariamente l’emittente.</a:t>
          </a:r>
          <a:endParaRPr lang="en-US" dirty="0"/>
        </a:p>
      </dgm:t>
    </dgm:pt>
    <dgm:pt modelId="{3B73EB5B-A9BB-436F-BEB8-EBB287CD2C2D}" type="parTrans" cxnId="{72F2B647-51CC-4C12-9D91-EA199E9989D2}">
      <dgm:prSet/>
      <dgm:spPr/>
      <dgm:t>
        <a:bodyPr/>
        <a:lstStyle/>
        <a:p>
          <a:endParaRPr lang="en-US"/>
        </a:p>
      </dgm:t>
    </dgm:pt>
    <dgm:pt modelId="{FC771FA8-62ED-44C5-ABF8-81E1522B97AE}" type="sibTrans" cxnId="{72F2B647-51CC-4C12-9D91-EA199E9989D2}">
      <dgm:prSet/>
      <dgm:spPr/>
      <dgm:t>
        <a:bodyPr/>
        <a:lstStyle/>
        <a:p>
          <a:endParaRPr lang="en-US"/>
        </a:p>
      </dgm:t>
    </dgm:pt>
    <dgm:pt modelId="{CE452C1E-4DEE-432A-A314-3837915C215E}" type="pres">
      <dgm:prSet presAssocID="{E44FF9D2-370C-4F14-9895-2F0EBBE30E5E}" presName="matrix" presStyleCnt="0">
        <dgm:presLayoutVars>
          <dgm:chMax val="1"/>
          <dgm:dir/>
          <dgm:resizeHandles val="exact"/>
        </dgm:presLayoutVars>
      </dgm:prSet>
      <dgm:spPr/>
    </dgm:pt>
    <dgm:pt modelId="{FD60727B-A218-4572-A9D5-21E997629C36}" type="pres">
      <dgm:prSet presAssocID="{E44FF9D2-370C-4F14-9895-2F0EBBE30E5E}" presName="diamond" presStyleLbl="bgShp" presStyleIdx="0" presStyleCnt="1"/>
      <dgm:spPr/>
    </dgm:pt>
    <dgm:pt modelId="{3DAB7055-65C6-4A23-9CBC-0A9CF6380246}" type="pres">
      <dgm:prSet presAssocID="{E44FF9D2-370C-4F14-9895-2F0EBBE30E5E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78AFBF7-9703-4F96-9FC3-705F47D059F2}" type="pres">
      <dgm:prSet presAssocID="{E44FF9D2-370C-4F14-9895-2F0EBBE30E5E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5266C85-3079-49AC-8195-37A4F41615E3}" type="pres">
      <dgm:prSet presAssocID="{E44FF9D2-370C-4F14-9895-2F0EBBE30E5E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34FC8CF-329A-4626-B8B8-ABD2698714E2}" type="pres">
      <dgm:prSet presAssocID="{E44FF9D2-370C-4F14-9895-2F0EBBE30E5E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61ABB2F-83C9-400C-ABEF-0DCAE5D56510}" srcId="{E44FF9D2-370C-4F14-9895-2F0EBBE30E5E}" destId="{1C028A49-BFAB-4EF4-B8E4-426588C84CF9}" srcOrd="1" destOrd="0" parTransId="{510D8A03-D0F0-4B4B-B86D-FD06F136304F}" sibTransId="{0B823BBB-E0A7-4EA6-934A-8DB1189E6AAB}"/>
    <dgm:cxn modelId="{1164665D-3F3C-4E67-A078-59671149744C}" srcId="{E44FF9D2-370C-4F14-9895-2F0EBBE30E5E}" destId="{03F27DB9-3541-4E3E-8BA4-29C8561A970A}" srcOrd="0" destOrd="0" parTransId="{F15E44FD-9E06-488E-B546-678E207350BB}" sibTransId="{0D012AAC-1509-4383-8FE0-C2B07D402619}"/>
    <dgm:cxn modelId="{5133EB42-33DD-4199-9943-CCD3E347BACD}" type="presOf" srcId="{1C028A49-BFAB-4EF4-B8E4-426588C84CF9}" destId="{A78AFBF7-9703-4F96-9FC3-705F47D059F2}" srcOrd="0" destOrd="0" presId="urn:microsoft.com/office/officeart/2005/8/layout/matrix3"/>
    <dgm:cxn modelId="{72F2B647-51CC-4C12-9D91-EA199E9989D2}" srcId="{E44FF9D2-370C-4F14-9895-2F0EBBE30E5E}" destId="{51D75113-D838-4668-9CAA-23BAB78CBF39}" srcOrd="3" destOrd="0" parTransId="{3B73EB5B-A9BB-436F-BEB8-EBB287CD2C2D}" sibTransId="{FC771FA8-62ED-44C5-ABF8-81E1522B97AE}"/>
    <dgm:cxn modelId="{D15DDA5A-6005-4D6F-BED9-BE82CCD69BE8}" type="presOf" srcId="{51D75113-D838-4668-9CAA-23BAB78CBF39}" destId="{A34FC8CF-329A-4626-B8B8-ABD2698714E2}" srcOrd="0" destOrd="0" presId="urn:microsoft.com/office/officeart/2005/8/layout/matrix3"/>
    <dgm:cxn modelId="{C751BC82-C6F1-43E2-A339-AAD845F1C1BF}" type="presOf" srcId="{226BC9B1-4FC8-4A25-A4F5-3F44A6C6457F}" destId="{05266C85-3079-49AC-8195-37A4F41615E3}" srcOrd="0" destOrd="0" presId="urn:microsoft.com/office/officeart/2005/8/layout/matrix3"/>
    <dgm:cxn modelId="{18A0E083-88A3-4BA8-A03C-4D132847204C}" type="presOf" srcId="{E44FF9D2-370C-4F14-9895-2F0EBBE30E5E}" destId="{CE452C1E-4DEE-432A-A314-3837915C215E}" srcOrd="0" destOrd="0" presId="urn:microsoft.com/office/officeart/2005/8/layout/matrix3"/>
    <dgm:cxn modelId="{5853F48F-B647-4DCF-860E-F284754AEEE0}" type="presOf" srcId="{03F27DB9-3541-4E3E-8BA4-29C8561A970A}" destId="{3DAB7055-65C6-4A23-9CBC-0A9CF6380246}" srcOrd="0" destOrd="0" presId="urn:microsoft.com/office/officeart/2005/8/layout/matrix3"/>
    <dgm:cxn modelId="{74B314BB-354C-4142-99E6-6212EAFB10B0}" srcId="{E44FF9D2-370C-4F14-9895-2F0EBBE30E5E}" destId="{226BC9B1-4FC8-4A25-A4F5-3F44A6C6457F}" srcOrd="2" destOrd="0" parTransId="{7C95ED97-23CB-43B9-BC69-3E41FF5785C1}" sibTransId="{8979138F-8BD8-476A-BFC2-8A566C41D90A}"/>
    <dgm:cxn modelId="{E9E106A5-20A7-4C89-BA33-75FD39553491}" type="presParOf" srcId="{CE452C1E-4DEE-432A-A314-3837915C215E}" destId="{FD60727B-A218-4572-A9D5-21E997629C36}" srcOrd="0" destOrd="0" presId="urn:microsoft.com/office/officeart/2005/8/layout/matrix3"/>
    <dgm:cxn modelId="{E7EDA776-FB6C-4CDD-A193-1E2DB5EC1EF0}" type="presParOf" srcId="{CE452C1E-4DEE-432A-A314-3837915C215E}" destId="{3DAB7055-65C6-4A23-9CBC-0A9CF6380246}" srcOrd="1" destOrd="0" presId="urn:microsoft.com/office/officeart/2005/8/layout/matrix3"/>
    <dgm:cxn modelId="{0EA3F22F-6DA8-4348-8973-C274D10F7568}" type="presParOf" srcId="{CE452C1E-4DEE-432A-A314-3837915C215E}" destId="{A78AFBF7-9703-4F96-9FC3-705F47D059F2}" srcOrd="2" destOrd="0" presId="urn:microsoft.com/office/officeart/2005/8/layout/matrix3"/>
    <dgm:cxn modelId="{3C7B0A79-7FDC-441C-9C52-7C4234D60835}" type="presParOf" srcId="{CE452C1E-4DEE-432A-A314-3837915C215E}" destId="{05266C85-3079-49AC-8195-37A4F41615E3}" srcOrd="3" destOrd="0" presId="urn:microsoft.com/office/officeart/2005/8/layout/matrix3"/>
    <dgm:cxn modelId="{A988693B-267A-4EA5-A2A1-F3ED8896CDE3}" type="presParOf" srcId="{CE452C1E-4DEE-432A-A314-3837915C215E}" destId="{A34FC8CF-329A-4626-B8B8-ABD2698714E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44FF9D2-370C-4F14-9895-2F0EBBE30E5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F27DB9-3541-4E3E-8BA4-29C8561A970A}">
      <dgm:prSet/>
      <dgm:spPr>
        <a:solidFill>
          <a:schemeClr val="accent1"/>
        </a:solidFill>
      </dgm:spPr>
      <dgm:t>
        <a:bodyPr/>
        <a:lstStyle/>
        <a:p>
          <a:r>
            <a:rPr lang="it-IT"/>
            <a:t>Valore di recesso è definito dal mercato </a:t>
          </a:r>
          <a:endParaRPr lang="en-US"/>
        </a:p>
      </dgm:t>
    </dgm:pt>
    <dgm:pt modelId="{F15E44FD-9E06-488E-B546-678E207350BB}" type="parTrans" cxnId="{1164665D-3F3C-4E67-A078-59671149744C}">
      <dgm:prSet/>
      <dgm:spPr/>
      <dgm:t>
        <a:bodyPr/>
        <a:lstStyle/>
        <a:p>
          <a:endParaRPr lang="en-US"/>
        </a:p>
      </dgm:t>
    </dgm:pt>
    <dgm:pt modelId="{0D012AAC-1509-4383-8FE0-C2B07D402619}" type="sibTrans" cxnId="{1164665D-3F3C-4E67-A078-59671149744C}">
      <dgm:prSet/>
      <dgm:spPr/>
      <dgm:t>
        <a:bodyPr/>
        <a:lstStyle/>
        <a:p>
          <a:endParaRPr lang="en-US"/>
        </a:p>
      </dgm:t>
    </dgm:pt>
    <dgm:pt modelId="{1C028A49-BFAB-4EF4-B8E4-426588C84CF9}">
      <dgm:prSet/>
      <dgm:spPr>
        <a:solidFill>
          <a:srgbClr val="C00000"/>
        </a:solidFill>
      </dgm:spPr>
      <dgm:t>
        <a:bodyPr/>
        <a:lstStyle/>
        <a:p>
          <a:r>
            <a:rPr lang="it-IT"/>
            <a:t>Operazione straordinaria che ha fatto scattare il recesso ha impatto sul valore di borsa</a:t>
          </a:r>
          <a:endParaRPr lang="en-US"/>
        </a:p>
      </dgm:t>
    </dgm:pt>
    <dgm:pt modelId="{510D8A03-D0F0-4B4B-B86D-FD06F136304F}" type="parTrans" cxnId="{F61ABB2F-83C9-400C-ABEF-0DCAE5D56510}">
      <dgm:prSet/>
      <dgm:spPr/>
      <dgm:t>
        <a:bodyPr/>
        <a:lstStyle/>
        <a:p>
          <a:endParaRPr lang="en-US"/>
        </a:p>
      </dgm:t>
    </dgm:pt>
    <dgm:pt modelId="{0B823BBB-E0A7-4EA6-934A-8DB1189E6AAB}" type="sibTrans" cxnId="{F61ABB2F-83C9-400C-ABEF-0DCAE5D56510}">
      <dgm:prSet/>
      <dgm:spPr/>
      <dgm:t>
        <a:bodyPr/>
        <a:lstStyle/>
        <a:p>
          <a:endParaRPr lang="en-US"/>
        </a:p>
      </dgm:t>
    </dgm:pt>
    <dgm:pt modelId="{226BC9B1-4FC8-4A25-A4F5-3F44A6C6457F}">
      <dgm:prSet/>
      <dgm:spPr/>
      <dgm:t>
        <a:bodyPr/>
        <a:lstStyle/>
        <a:p>
          <a:r>
            <a:rPr lang="it-IT"/>
            <a:t>L’operazione straordinaria può essere condizionata ad un livello massimo di recesso</a:t>
          </a:r>
          <a:endParaRPr lang="en-US"/>
        </a:p>
      </dgm:t>
    </dgm:pt>
    <dgm:pt modelId="{7C95ED97-23CB-43B9-BC69-3E41FF5785C1}" type="parTrans" cxnId="{74B314BB-354C-4142-99E6-6212EAFB10B0}">
      <dgm:prSet/>
      <dgm:spPr/>
      <dgm:t>
        <a:bodyPr/>
        <a:lstStyle/>
        <a:p>
          <a:endParaRPr lang="en-US"/>
        </a:p>
      </dgm:t>
    </dgm:pt>
    <dgm:pt modelId="{8979138F-8BD8-476A-BFC2-8A566C41D90A}" type="sibTrans" cxnId="{74B314BB-354C-4142-99E6-6212EAFB10B0}">
      <dgm:prSet/>
      <dgm:spPr/>
      <dgm:t>
        <a:bodyPr/>
        <a:lstStyle/>
        <a:p>
          <a:endParaRPr lang="en-US"/>
        </a:p>
      </dgm:t>
    </dgm:pt>
    <dgm:pt modelId="{51D75113-D838-4668-9CAA-23BAB78CBF39}">
      <dgm:prSet/>
      <dgm:spPr/>
      <dgm:t>
        <a:bodyPr/>
        <a:lstStyle/>
        <a:p>
          <a:r>
            <a:rPr lang="it-IT" dirty="0"/>
            <a:t>Il disallineamento fra valore di recesso e quotazione può squilibrare finanziariamente l’emittente.</a:t>
          </a:r>
          <a:endParaRPr lang="en-US" dirty="0"/>
        </a:p>
      </dgm:t>
    </dgm:pt>
    <dgm:pt modelId="{3B73EB5B-A9BB-436F-BEB8-EBB287CD2C2D}" type="parTrans" cxnId="{72F2B647-51CC-4C12-9D91-EA199E9989D2}">
      <dgm:prSet/>
      <dgm:spPr/>
      <dgm:t>
        <a:bodyPr/>
        <a:lstStyle/>
        <a:p>
          <a:endParaRPr lang="en-US"/>
        </a:p>
      </dgm:t>
    </dgm:pt>
    <dgm:pt modelId="{FC771FA8-62ED-44C5-ABF8-81E1522B97AE}" type="sibTrans" cxnId="{72F2B647-51CC-4C12-9D91-EA199E9989D2}">
      <dgm:prSet/>
      <dgm:spPr/>
      <dgm:t>
        <a:bodyPr/>
        <a:lstStyle/>
        <a:p>
          <a:endParaRPr lang="en-US"/>
        </a:p>
      </dgm:t>
    </dgm:pt>
    <dgm:pt modelId="{CE452C1E-4DEE-432A-A314-3837915C215E}" type="pres">
      <dgm:prSet presAssocID="{E44FF9D2-370C-4F14-9895-2F0EBBE30E5E}" presName="matrix" presStyleCnt="0">
        <dgm:presLayoutVars>
          <dgm:chMax val="1"/>
          <dgm:dir/>
          <dgm:resizeHandles val="exact"/>
        </dgm:presLayoutVars>
      </dgm:prSet>
      <dgm:spPr/>
    </dgm:pt>
    <dgm:pt modelId="{FD60727B-A218-4572-A9D5-21E997629C36}" type="pres">
      <dgm:prSet presAssocID="{E44FF9D2-370C-4F14-9895-2F0EBBE30E5E}" presName="diamond" presStyleLbl="bgShp" presStyleIdx="0" presStyleCnt="1"/>
      <dgm:spPr/>
    </dgm:pt>
    <dgm:pt modelId="{3DAB7055-65C6-4A23-9CBC-0A9CF6380246}" type="pres">
      <dgm:prSet presAssocID="{E44FF9D2-370C-4F14-9895-2F0EBBE30E5E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78AFBF7-9703-4F96-9FC3-705F47D059F2}" type="pres">
      <dgm:prSet presAssocID="{E44FF9D2-370C-4F14-9895-2F0EBBE30E5E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5266C85-3079-49AC-8195-37A4F41615E3}" type="pres">
      <dgm:prSet presAssocID="{E44FF9D2-370C-4F14-9895-2F0EBBE30E5E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34FC8CF-329A-4626-B8B8-ABD2698714E2}" type="pres">
      <dgm:prSet presAssocID="{E44FF9D2-370C-4F14-9895-2F0EBBE30E5E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61ABB2F-83C9-400C-ABEF-0DCAE5D56510}" srcId="{E44FF9D2-370C-4F14-9895-2F0EBBE30E5E}" destId="{1C028A49-BFAB-4EF4-B8E4-426588C84CF9}" srcOrd="1" destOrd="0" parTransId="{510D8A03-D0F0-4B4B-B86D-FD06F136304F}" sibTransId="{0B823BBB-E0A7-4EA6-934A-8DB1189E6AAB}"/>
    <dgm:cxn modelId="{1164665D-3F3C-4E67-A078-59671149744C}" srcId="{E44FF9D2-370C-4F14-9895-2F0EBBE30E5E}" destId="{03F27DB9-3541-4E3E-8BA4-29C8561A970A}" srcOrd="0" destOrd="0" parTransId="{F15E44FD-9E06-488E-B546-678E207350BB}" sibTransId="{0D012AAC-1509-4383-8FE0-C2B07D402619}"/>
    <dgm:cxn modelId="{5133EB42-33DD-4199-9943-CCD3E347BACD}" type="presOf" srcId="{1C028A49-BFAB-4EF4-B8E4-426588C84CF9}" destId="{A78AFBF7-9703-4F96-9FC3-705F47D059F2}" srcOrd="0" destOrd="0" presId="urn:microsoft.com/office/officeart/2005/8/layout/matrix3"/>
    <dgm:cxn modelId="{72F2B647-51CC-4C12-9D91-EA199E9989D2}" srcId="{E44FF9D2-370C-4F14-9895-2F0EBBE30E5E}" destId="{51D75113-D838-4668-9CAA-23BAB78CBF39}" srcOrd="3" destOrd="0" parTransId="{3B73EB5B-A9BB-436F-BEB8-EBB287CD2C2D}" sibTransId="{FC771FA8-62ED-44C5-ABF8-81E1522B97AE}"/>
    <dgm:cxn modelId="{D15DDA5A-6005-4D6F-BED9-BE82CCD69BE8}" type="presOf" srcId="{51D75113-D838-4668-9CAA-23BAB78CBF39}" destId="{A34FC8CF-329A-4626-B8B8-ABD2698714E2}" srcOrd="0" destOrd="0" presId="urn:microsoft.com/office/officeart/2005/8/layout/matrix3"/>
    <dgm:cxn modelId="{C751BC82-C6F1-43E2-A339-AAD845F1C1BF}" type="presOf" srcId="{226BC9B1-4FC8-4A25-A4F5-3F44A6C6457F}" destId="{05266C85-3079-49AC-8195-37A4F41615E3}" srcOrd="0" destOrd="0" presId="urn:microsoft.com/office/officeart/2005/8/layout/matrix3"/>
    <dgm:cxn modelId="{18A0E083-88A3-4BA8-A03C-4D132847204C}" type="presOf" srcId="{E44FF9D2-370C-4F14-9895-2F0EBBE30E5E}" destId="{CE452C1E-4DEE-432A-A314-3837915C215E}" srcOrd="0" destOrd="0" presId="urn:microsoft.com/office/officeart/2005/8/layout/matrix3"/>
    <dgm:cxn modelId="{5853F48F-B647-4DCF-860E-F284754AEEE0}" type="presOf" srcId="{03F27DB9-3541-4E3E-8BA4-29C8561A970A}" destId="{3DAB7055-65C6-4A23-9CBC-0A9CF6380246}" srcOrd="0" destOrd="0" presId="urn:microsoft.com/office/officeart/2005/8/layout/matrix3"/>
    <dgm:cxn modelId="{74B314BB-354C-4142-99E6-6212EAFB10B0}" srcId="{E44FF9D2-370C-4F14-9895-2F0EBBE30E5E}" destId="{226BC9B1-4FC8-4A25-A4F5-3F44A6C6457F}" srcOrd="2" destOrd="0" parTransId="{7C95ED97-23CB-43B9-BC69-3E41FF5785C1}" sibTransId="{8979138F-8BD8-476A-BFC2-8A566C41D90A}"/>
    <dgm:cxn modelId="{E9E106A5-20A7-4C89-BA33-75FD39553491}" type="presParOf" srcId="{CE452C1E-4DEE-432A-A314-3837915C215E}" destId="{FD60727B-A218-4572-A9D5-21E997629C36}" srcOrd="0" destOrd="0" presId="urn:microsoft.com/office/officeart/2005/8/layout/matrix3"/>
    <dgm:cxn modelId="{E7EDA776-FB6C-4CDD-A193-1E2DB5EC1EF0}" type="presParOf" srcId="{CE452C1E-4DEE-432A-A314-3837915C215E}" destId="{3DAB7055-65C6-4A23-9CBC-0A9CF6380246}" srcOrd="1" destOrd="0" presId="urn:microsoft.com/office/officeart/2005/8/layout/matrix3"/>
    <dgm:cxn modelId="{0EA3F22F-6DA8-4348-8973-C274D10F7568}" type="presParOf" srcId="{CE452C1E-4DEE-432A-A314-3837915C215E}" destId="{A78AFBF7-9703-4F96-9FC3-705F47D059F2}" srcOrd="2" destOrd="0" presId="urn:microsoft.com/office/officeart/2005/8/layout/matrix3"/>
    <dgm:cxn modelId="{3C7B0A79-7FDC-441C-9C52-7C4234D60835}" type="presParOf" srcId="{CE452C1E-4DEE-432A-A314-3837915C215E}" destId="{05266C85-3079-49AC-8195-37A4F41615E3}" srcOrd="3" destOrd="0" presId="urn:microsoft.com/office/officeart/2005/8/layout/matrix3"/>
    <dgm:cxn modelId="{A988693B-267A-4EA5-A2A1-F3ED8896CDE3}" type="presParOf" srcId="{CE452C1E-4DEE-432A-A314-3837915C215E}" destId="{A34FC8CF-329A-4626-B8B8-ABD2698714E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44FF9D2-370C-4F14-9895-2F0EBBE30E5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F27DB9-3541-4E3E-8BA4-29C8561A970A}">
      <dgm:prSet/>
      <dgm:spPr>
        <a:solidFill>
          <a:schemeClr val="accent1"/>
        </a:solidFill>
      </dgm:spPr>
      <dgm:t>
        <a:bodyPr/>
        <a:lstStyle/>
        <a:p>
          <a:r>
            <a:rPr lang="it-IT"/>
            <a:t>Valore di recesso è definito dal mercato </a:t>
          </a:r>
          <a:endParaRPr lang="en-US"/>
        </a:p>
      </dgm:t>
    </dgm:pt>
    <dgm:pt modelId="{F15E44FD-9E06-488E-B546-678E207350BB}" type="parTrans" cxnId="{1164665D-3F3C-4E67-A078-59671149744C}">
      <dgm:prSet/>
      <dgm:spPr/>
      <dgm:t>
        <a:bodyPr/>
        <a:lstStyle/>
        <a:p>
          <a:endParaRPr lang="en-US"/>
        </a:p>
      </dgm:t>
    </dgm:pt>
    <dgm:pt modelId="{0D012AAC-1509-4383-8FE0-C2B07D402619}" type="sibTrans" cxnId="{1164665D-3F3C-4E67-A078-59671149744C}">
      <dgm:prSet/>
      <dgm:spPr/>
      <dgm:t>
        <a:bodyPr/>
        <a:lstStyle/>
        <a:p>
          <a:endParaRPr lang="en-US"/>
        </a:p>
      </dgm:t>
    </dgm:pt>
    <dgm:pt modelId="{1C028A49-BFAB-4EF4-B8E4-426588C84CF9}">
      <dgm:prSet/>
      <dgm:spPr>
        <a:solidFill>
          <a:schemeClr val="accent1"/>
        </a:solidFill>
      </dgm:spPr>
      <dgm:t>
        <a:bodyPr/>
        <a:lstStyle/>
        <a:p>
          <a:r>
            <a:rPr lang="it-IT"/>
            <a:t>Operazione straordinaria che ha fatto scattare il recesso ha impatto sul valore di borsa</a:t>
          </a:r>
          <a:endParaRPr lang="en-US"/>
        </a:p>
      </dgm:t>
    </dgm:pt>
    <dgm:pt modelId="{510D8A03-D0F0-4B4B-B86D-FD06F136304F}" type="parTrans" cxnId="{F61ABB2F-83C9-400C-ABEF-0DCAE5D56510}">
      <dgm:prSet/>
      <dgm:spPr/>
      <dgm:t>
        <a:bodyPr/>
        <a:lstStyle/>
        <a:p>
          <a:endParaRPr lang="en-US"/>
        </a:p>
      </dgm:t>
    </dgm:pt>
    <dgm:pt modelId="{0B823BBB-E0A7-4EA6-934A-8DB1189E6AAB}" type="sibTrans" cxnId="{F61ABB2F-83C9-400C-ABEF-0DCAE5D56510}">
      <dgm:prSet/>
      <dgm:spPr/>
      <dgm:t>
        <a:bodyPr/>
        <a:lstStyle/>
        <a:p>
          <a:endParaRPr lang="en-US"/>
        </a:p>
      </dgm:t>
    </dgm:pt>
    <dgm:pt modelId="{226BC9B1-4FC8-4A25-A4F5-3F44A6C6457F}">
      <dgm:prSet/>
      <dgm:spPr>
        <a:solidFill>
          <a:srgbClr val="C00000"/>
        </a:solidFill>
      </dgm:spPr>
      <dgm:t>
        <a:bodyPr/>
        <a:lstStyle/>
        <a:p>
          <a:r>
            <a:rPr lang="it-IT"/>
            <a:t>L’operazione straordinaria può essere condizionata ad un livello massimo di recesso</a:t>
          </a:r>
          <a:endParaRPr lang="en-US"/>
        </a:p>
      </dgm:t>
    </dgm:pt>
    <dgm:pt modelId="{7C95ED97-23CB-43B9-BC69-3E41FF5785C1}" type="parTrans" cxnId="{74B314BB-354C-4142-99E6-6212EAFB10B0}">
      <dgm:prSet/>
      <dgm:spPr/>
      <dgm:t>
        <a:bodyPr/>
        <a:lstStyle/>
        <a:p>
          <a:endParaRPr lang="en-US"/>
        </a:p>
      </dgm:t>
    </dgm:pt>
    <dgm:pt modelId="{8979138F-8BD8-476A-BFC2-8A566C41D90A}" type="sibTrans" cxnId="{74B314BB-354C-4142-99E6-6212EAFB10B0}">
      <dgm:prSet/>
      <dgm:spPr/>
      <dgm:t>
        <a:bodyPr/>
        <a:lstStyle/>
        <a:p>
          <a:endParaRPr lang="en-US"/>
        </a:p>
      </dgm:t>
    </dgm:pt>
    <dgm:pt modelId="{51D75113-D838-4668-9CAA-23BAB78CBF39}">
      <dgm:prSet/>
      <dgm:spPr/>
      <dgm:t>
        <a:bodyPr/>
        <a:lstStyle/>
        <a:p>
          <a:r>
            <a:rPr lang="it-IT" dirty="0"/>
            <a:t>Il disallineamento fra valore di recesso e quotazione può squilibrare finanziariamente l’emittente.</a:t>
          </a:r>
          <a:endParaRPr lang="en-US" dirty="0"/>
        </a:p>
      </dgm:t>
    </dgm:pt>
    <dgm:pt modelId="{3B73EB5B-A9BB-436F-BEB8-EBB287CD2C2D}" type="parTrans" cxnId="{72F2B647-51CC-4C12-9D91-EA199E9989D2}">
      <dgm:prSet/>
      <dgm:spPr/>
      <dgm:t>
        <a:bodyPr/>
        <a:lstStyle/>
        <a:p>
          <a:endParaRPr lang="en-US"/>
        </a:p>
      </dgm:t>
    </dgm:pt>
    <dgm:pt modelId="{FC771FA8-62ED-44C5-ABF8-81E1522B97AE}" type="sibTrans" cxnId="{72F2B647-51CC-4C12-9D91-EA199E9989D2}">
      <dgm:prSet/>
      <dgm:spPr/>
      <dgm:t>
        <a:bodyPr/>
        <a:lstStyle/>
        <a:p>
          <a:endParaRPr lang="en-US"/>
        </a:p>
      </dgm:t>
    </dgm:pt>
    <dgm:pt modelId="{CE452C1E-4DEE-432A-A314-3837915C215E}" type="pres">
      <dgm:prSet presAssocID="{E44FF9D2-370C-4F14-9895-2F0EBBE30E5E}" presName="matrix" presStyleCnt="0">
        <dgm:presLayoutVars>
          <dgm:chMax val="1"/>
          <dgm:dir/>
          <dgm:resizeHandles val="exact"/>
        </dgm:presLayoutVars>
      </dgm:prSet>
      <dgm:spPr/>
    </dgm:pt>
    <dgm:pt modelId="{FD60727B-A218-4572-A9D5-21E997629C36}" type="pres">
      <dgm:prSet presAssocID="{E44FF9D2-370C-4F14-9895-2F0EBBE30E5E}" presName="diamond" presStyleLbl="bgShp" presStyleIdx="0" presStyleCnt="1"/>
      <dgm:spPr/>
    </dgm:pt>
    <dgm:pt modelId="{3DAB7055-65C6-4A23-9CBC-0A9CF6380246}" type="pres">
      <dgm:prSet presAssocID="{E44FF9D2-370C-4F14-9895-2F0EBBE30E5E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78AFBF7-9703-4F96-9FC3-705F47D059F2}" type="pres">
      <dgm:prSet presAssocID="{E44FF9D2-370C-4F14-9895-2F0EBBE30E5E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5266C85-3079-49AC-8195-37A4F41615E3}" type="pres">
      <dgm:prSet presAssocID="{E44FF9D2-370C-4F14-9895-2F0EBBE30E5E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34FC8CF-329A-4626-B8B8-ABD2698714E2}" type="pres">
      <dgm:prSet presAssocID="{E44FF9D2-370C-4F14-9895-2F0EBBE30E5E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61ABB2F-83C9-400C-ABEF-0DCAE5D56510}" srcId="{E44FF9D2-370C-4F14-9895-2F0EBBE30E5E}" destId="{1C028A49-BFAB-4EF4-B8E4-426588C84CF9}" srcOrd="1" destOrd="0" parTransId="{510D8A03-D0F0-4B4B-B86D-FD06F136304F}" sibTransId="{0B823BBB-E0A7-4EA6-934A-8DB1189E6AAB}"/>
    <dgm:cxn modelId="{1164665D-3F3C-4E67-A078-59671149744C}" srcId="{E44FF9D2-370C-4F14-9895-2F0EBBE30E5E}" destId="{03F27DB9-3541-4E3E-8BA4-29C8561A970A}" srcOrd="0" destOrd="0" parTransId="{F15E44FD-9E06-488E-B546-678E207350BB}" sibTransId="{0D012AAC-1509-4383-8FE0-C2B07D402619}"/>
    <dgm:cxn modelId="{5133EB42-33DD-4199-9943-CCD3E347BACD}" type="presOf" srcId="{1C028A49-BFAB-4EF4-B8E4-426588C84CF9}" destId="{A78AFBF7-9703-4F96-9FC3-705F47D059F2}" srcOrd="0" destOrd="0" presId="urn:microsoft.com/office/officeart/2005/8/layout/matrix3"/>
    <dgm:cxn modelId="{72F2B647-51CC-4C12-9D91-EA199E9989D2}" srcId="{E44FF9D2-370C-4F14-9895-2F0EBBE30E5E}" destId="{51D75113-D838-4668-9CAA-23BAB78CBF39}" srcOrd="3" destOrd="0" parTransId="{3B73EB5B-A9BB-436F-BEB8-EBB287CD2C2D}" sibTransId="{FC771FA8-62ED-44C5-ABF8-81E1522B97AE}"/>
    <dgm:cxn modelId="{D15DDA5A-6005-4D6F-BED9-BE82CCD69BE8}" type="presOf" srcId="{51D75113-D838-4668-9CAA-23BAB78CBF39}" destId="{A34FC8CF-329A-4626-B8B8-ABD2698714E2}" srcOrd="0" destOrd="0" presId="urn:microsoft.com/office/officeart/2005/8/layout/matrix3"/>
    <dgm:cxn modelId="{C751BC82-C6F1-43E2-A339-AAD845F1C1BF}" type="presOf" srcId="{226BC9B1-4FC8-4A25-A4F5-3F44A6C6457F}" destId="{05266C85-3079-49AC-8195-37A4F41615E3}" srcOrd="0" destOrd="0" presId="urn:microsoft.com/office/officeart/2005/8/layout/matrix3"/>
    <dgm:cxn modelId="{18A0E083-88A3-4BA8-A03C-4D132847204C}" type="presOf" srcId="{E44FF9D2-370C-4F14-9895-2F0EBBE30E5E}" destId="{CE452C1E-4DEE-432A-A314-3837915C215E}" srcOrd="0" destOrd="0" presId="urn:microsoft.com/office/officeart/2005/8/layout/matrix3"/>
    <dgm:cxn modelId="{5853F48F-B647-4DCF-860E-F284754AEEE0}" type="presOf" srcId="{03F27DB9-3541-4E3E-8BA4-29C8561A970A}" destId="{3DAB7055-65C6-4A23-9CBC-0A9CF6380246}" srcOrd="0" destOrd="0" presId="urn:microsoft.com/office/officeart/2005/8/layout/matrix3"/>
    <dgm:cxn modelId="{74B314BB-354C-4142-99E6-6212EAFB10B0}" srcId="{E44FF9D2-370C-4F14-9895-2F0EBBE30E5E}" destId="{226BC9B1-4FC8-4A25-A4F5-3F44A6C6457F}" srcOrd="2" destOrd="0" parTransId="{7C95ED97-23CB-43B9-BC69-3E41FF5785C1}" sibTransId="{8979138F-8BD8-476A-BFC2-8A566C41D90A}"/>
    <dgm:cxn modelId="{E9E106A5-20A7-4C89-BA33-75FD39553491}" type="presParOf" srcId="{CE452C1E-4DEE-432A-A314-3837915C215E}" destId="{FD60727B-A218-4572-A9D5-21E997629C36}" srcOrd="0" destOrd="0" presId="urn:microsoft.com/office/officeart/2005/8/layout/matrix3"/>
    <dgm:cxn modelId="{E7EDA776-FB6C-4CDD-A193-1E2DB5EC1EF0}" type="presParOf" srcId="{CE452C1E-4DEE-432A-A314-3837915C215E}" destId="{3DAB7055-65C6-4A23-9CBC-0A9CF6380246}" srcOrd="1" destOrd="0" presId="urn:microsoft.com/office/officeart/2005/8/layout/matrix3"/>
    <dgm:cxn modelId="{0EA3F22F-6DA8-4348-8973-C274D10F7568}" type="presParOf" srcId="{CE452C1E-4DEE-432A-A314-3837915C215E}" destId="{A78AFBF7-9703-4F96-9FC3-705F47D059F2}" srcOrd="2" destOrd="0" presId="urn:microsoft.com/office/officeart/2005/8/layout/matrix3"/>
    <dgm:cxn modelId="{3C7B0A79-7FDC-441C-9C52-7C4234D60835}" type="presParOf" srcId="{CE452C1E-4DEE-432A-A314-3837915C215E}" destId="{05266C85-3079-49AC-8195-37A4F41615E3}" srcOrd="3" destOrd="0" presId="urn:microsoft.com/office/officeart/2005/8/layout/matrix3"/>
    <dgm:cxn modelId="{A988693B-267A-4EA5-A2A1-F3ED8896CDE3}" type="presParOf" srcId="{CE452C1E-4DEE-432A-A314-3837915C215E}" destId="{A34FC8CF-329A-4626-B8B8-ABD2698714E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44FF9D2-370C-4F14-9895-2F0EBBE30E5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F27DB9-3541-4E3E-8BA4-29C8561A970A}">
      <dgm:prSet/>
      <dgm:spPr>
        <a:solidFill>
          <a:schemeClr val="accent1"/>
        </a:solidFill>
      </dgm:spPr>
      <dgm:t>
        <a:bodyPr/>
        <a:lstStyle/>
        <a:p>
          <a:r>
            <a:rPr lang="it-IT"/>
            <a:t>Valore di recesso è definito dal mercato </a:t>
          </a:r>
          <a:endParaRPr lang="en-US"/>
        </a:p>
      </dgm:t>
    </dgm:pt>
    <dgm:pt modelId="{F15E44FD-9E06-488E-B546-678E207350BB}" type="parTrans" cxnId="{1164665D-3F3C-4E67-A078-59671149744C}">
      <dgm:prSet/>
      <dgm:spPr/>
      <dgm:t>
        <a:bodyPr/>
        <a:lstStyle/>
        <a:p>
          <a:endParaRPr lang="en-US"/>
        </a:p>
      </dgm:t>
    </dgm:pt>
    <dgm:pt modelId="{0D012AAC-1509-4383-8FE0-C2B07D402619}" type="sibTrans" cxnId="{1164665D-3F3C-4E67-A078-59671149744C}">
      <dgm:prSet/>
      <dgm:spPr/>
      <dgm:t>
        <a:bodyPr/>
        <a:lstStyle/>
        <a:p>
          <a:endParaRPr lang="en-US"/>
        </a:p>
      </dgm:t>
    </dgm:pt>
    <dgm:pt modelId="{1C028A49-BFAB-4EF4-B8E4-426588C84CF9}">
      <dgm:prSet/>
      <dgm:spPr>
        <a:solidFill>
          <a:schemeClr val="accent1"/>
        </a:solidFill>
      </dgm:spPr>
      <dgm:t>
        <a:bodyPr/>
        <a:lstStyle/>
        <a:p>
          <a:r>
            <a:rPr lang="it-IT"/>
            <a:t>Operazione straordinaria che ha fatto scattare il recesso ha impatto sul valore di borsa</a:t>
          </a:r>
          <a:endParaRPr lang="en-US"/>
        </a:p>
      </dgm:t>
    </dgm:pt>
    <dgm:pt modelId="{510D8A03-D0F0-4B4B-B86D-FD06F136304F}" type="parTrans" cxnId="{F61ABB2F-83C9-400C-ABEF-0DCAE5D56510}">
      <dgm:prSet/>
      <dgm:spPr/>
      <dgm:t>
        <a:bodyPr/>
        <a:lstStyle/>
        <a:p>
          <a:endParaRPr lang="en-US"/>
        </a:p>
      </dgm:t>
    </dgm:pt>
    <dgm:pt modelId="{0B823BBB-E0A7-4EA6-934A-8DB1189E6AAB}" type="sibTrans" cxnId="{F61ABB2F-83C9-400C-ABEF-0DCAE5D56510}">
      <dgm:prSet/>
      <dgm:spPr/>
      <dgm:t>
        <a:bodyPr/>
        <a:lstStyle/>
        <a:p>
          <a:endParaRPr lang="en-US"/>
        </a:p>
      </dgm:t>
    </dgm:pt>
    <dgm:pt modelId="{226BC9B1-4FC8-4A25-A4F5-3F44A6C6457F}">
      <dgm:prSet/>
      <dgm:spPr>
        <a:solidFill>
          <a:schemeClr val="accent1"/>
        </a:solidFill>
      </dgm:spPr>
      <dgm:t>
        <a:bodyPr/>
        <a:lstStyle/>
        <a:p>
          <a:r>
            <a:rPr lang="it-IT"/>
            <a:t>L’operazione straordinaria può essere condizionata ad un livello massimo di recesso</a:t>
          </a:r>
          <a:endParaRPr lang="en-US"/>
        </a:p>
      </dgm:t>
    </dgm:pt>
    <dgm:pt modelId="{7C95ED97-23CB-43B9-BC69-3E41FF5785C1}" type="parTrans" cxnId="{74B314BB-354C-4142-99E6-6212EAFB10B0}">
      <dgm:prSet/>
      <dgm:spPr/>
      <dgm:t>
        <a:bodyPr/>
        <a:lstStyle/>
        <a:p>
          <a:endParaRPr lang="en-US"/>
        </a:p>
      </dgm:t>
    </dgm:pt>
    <dgm:pt modelId="{8979138F-8BD8-476A-BFC2-8A566C41D90A}" type="sibTrans" cxnId="{74B314BB-354C-4142-99E6-6212EAFB10B0}">
      <dgm:prSet/>
      <dgm:spPr/>
      <dgm:t>
        <a:bodyPr/>
        <a:lstStyle/>
        <a:p>
          <a:endParaRPr lang="en-US"/>
        </a:p>
      </dgm:t>
    </dgm:pt>
    <dgm:pt modelId="{51D75113-D838-4668-9CAA-23BAB78CBF39}">
      <dgm:prSet/>
      <dgm:spPr>
        <a:solidFill>
          <a:srgbClr val="C00000"/>
        </a:solidFill>
      </dgm:spPr>
      <dgm:t>
        <a:bodyPr/>
        <a:lstStyle/>
        <a:p>
          <a:r>
            <a:rPr lang="it-IT" dirty="0"/>
            <a:t>Il disallineamento fra valore di recesso e quotazione può squilibrare finanziariamente l’emittente.</a:t>
          </a:r>
          <a:endParaRPr lang="en-US" dirty="0"/>
        </a:p>
      </dgm:t>
    </dgm:pt>
    <dgm:pt modelId="{3B73EB5B-A9BB-436F-BEB8-EBB287CD2C2D}" type="parTrans" cxnId="{72F2B647-51CC-4C12-9D91-EA199E9989D2}">
      <dgm:prSet/>
      <dgm:spPr/>
      <dgm:t>
        <a:bodyPr/>
        <a:lstStyle/>
        <a:p>
          <a:endParaRPr lang="en-US"/>
        </a:p>
      </dgm:t>
    </dgm:pt>
    <dgm:pt modelId="{FC771FA8-62ED-44C5-ABF8-81E1522B97AE}" type="sibTrans" cxnId="{72F2B647-51CC-4C12-9D91-EA199E9989D2}">
      <dgm:prSet/>
      <dgm:spPr/>
      <dgm:t>
        <a:bodyPr/>
        <a:lstStyle/>
        <a:p>
          <a:endParaRPr lang="en-US"/>
        </a:p>
      </dgm:t>
    </dgm:pt>
    <dgm:pt modelId="{CE452C1E-4DEE-432A-A314-3837915C215E}" type="pres">
      <dgm:prSet presAssocID="{E44FF9D2-370C-4F14-9895-2F0EBBE30E5E}" presName="matrix" presStyleCnt="0">
        <dgm:presLayoutVars>
          <dgm:chMax val="1"/>
          <dgm:dir/>
          <dgm:resizeHandles val="exact"/>
        </dgm:presLayoutVars>
      </dgm:prSet>
      <dgm:spPr/>
    </dgm:pt>
    <dgm:pt modelId="{FD60727B-A218-4572-A9D5-21E997629C36}" type="pres">
      <dgm:prSet presAssocID="{E44FF9D2-370C-4F14-9895-2F0EBBE30E5E}" presName="diamond" presStyleLbl="bgShp" presStyleIdx="0" presStyleCnt="1"/>
      <dgm:spPr/>
    </dgm:pt>
    <dgm:pt modelId="{3DAB7055-65C6-4A23-9CBC-0A9CF6380246}" type="pres">
      <dgm:prSet presAssocID="{E44FF9D2-370C-4F14-9895-2F0EBBE30E5E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78AFBF7-9703-4F96-9FC3-705F47D059F2}" type="pres">
      <dgm:prSet presAssocID="{E44FF9D2-370C-4F14-9895-2F0EBBE30E5E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5266C85-3079-49AC-8195-37A4F41615E3}" type="pres">
      <dgm:prSet presAssocID="{E44FF9D2-370C-4F14-9895-2F0EBBE30E5E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34FC8CF-329A-4626-B8B8-ABD2698714E2}" type="pres">
      <dgm:prSet presAssocID="{E44FF9D2-370C-4F14-9895-2F0EBBE30E5E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61ABB2F-83C9-400C-ABEF-0DCAE5D56510}" srcId="{E44FF9D2-370C-4F14-9895-2F0EBBE30E5E}" destId="{1C028A49-BFAB-4EF4-B8E4-426588C84CF9}" srcOrd="1" destOrd="0" parTransId="{510D8A03-D0F0-4B4B-B86D-FD06F136304F}" sibTransId="{0B823BBB-E0A7-4EA6-934A-8DB1189E6AAB}"/>
    <dgm:cxn modelId="{1164665D-3F3C-4E67-A078-59671149744C}" srcId="{E44FF9D2-370C-4F14-9895-2F0EBBE30E5E}" destId="{03F27DB9-3541-4E3E-8BA4-29C8561A970A}" srcOrd="0" destOrd="0" parTransId="{F15E44FD-9E06-488E-B546-678E207350BB}" sibTransId="{0D012AAC-1509-4383-8FE0-C2B07D402619}"/>
    <dgm:cxn modelId="{5133EB42-33DD-4199-9943-CCD3E347BACD}" type="presOf" srcId="{1C028A49-BFAB-4EF4-B8E4-426588C84CF9}" destId="{A78AFBF7-9703-4F96-9FC3-705F47D059F2}" srcOrd="0" destOrd="0" presId="urn:microsoft.com/office/officeart/2005/8/layout/matrix3"/>
    <dgm:cxn modelId="{72F2B647-51CC-4C12-9D91-EA199E9989D2}" srcId="{E44FF9D2-370C-4F14-9895-2F0EBBE30E5E}" destId="{51D75113-D838-4668-9CAA-23BAB78CBF39}" srcOrd="3" destOrd="0" parTransId="{3B73EB5B-A9BB-436F-BEB8-EBB287CD2C2D}" sibTransId="{FC771FA8-62ED-44C5-ABF8-81E1522B97AE}"/>
    <dgm:cxn modelId="{D15DDA5A-6005-4D6F-BED9-BE82CCD69BE8}" type="presOf" srcId="{51D75113-D838-4668-9CAA-23BAB78CBF39}" destId="{A34FC8CF-329A-4626-B8B8-ABD2698714E2}" srcOrd="0" destOrd="0" presId="urn:microsoft.com/office/officeart/2005/8/layout/matrix3"/>
    <dgm:cxn modelId="{C751BC82-C6F1-43E2-A339-AAD845F1C1BF}" type="presOf" srcId="{226BC9B1-4FC8-4A25-A4F5-3F44A6C6457F}" destId="{05266C85-3079-49AC-8195-37A4F41615E3}" srcOrd="0" destOrd="0" presId="urn:microsoft.com/office/officeart/2005/8/layout/matrix3"/>
    <dgm:cxn modelId="{18A0E083-88A3-4BA8-A03C-4D132847204C}" type="presOf" srcId="{E44FF9D2-370C-4F14-9895-2F0EBBE30E5E}" destId="{CE452C1E-4DEE-432A-A314-3837915C215E}" srcOrd="0" destOrd="0" presId="urn:microsoft.com/office/officeart/2005/8/layout/matrix3"/>
    <dgm:cxn modelId="{5853F48F-B647-4DCF-860E-F284754AEEE0}" type="presOf" srcId="{03F27DB9-3541-4E3E-8BA4-29C8561A970A}" destId="{3DAB7055-65C6-4A23-9CBC-0A9CF6380246}" srcOrd="0" destOrd="0" presId="urn:microsoft.com/office/officeart/2005/8/layout/matrix3"/>
    <dgm:cxn modelId="{74B314BB-354C-4142-99E6-6212EAFB10B0}" srcId="{E44FF9D2-370C-4F14-9895-2F0EBBE30E5E}" destId="{226BC9B1-4FC8-4A25-A4F5-3F44A6C6457F}" srcOrd="2" destOrd="0" parTransId="{7C95ED97-23CB-43B9-BC69-3E41FF5785C1}" sibTransId="{8979138F-8BD8-476A-BFC2-8A566C41D90A}"/>
    <dgm:cxn modelId="{E9E106A5-20A7-4C89-BA33-75FD39553491}" type="presParOf" srcId="{CE452C1E-4DEE-432A-A314-3837915C215E}" destId="{FD60727B-A218-4572-A9D5-21E997629C36}" srcOrd="0" destOrd="0" presId="urn:microsoft.com/office/officeart/2005/8/layout/matrix3"/>
    <dgm:cxn modelId="{E7EDA776-FB6C-4CDD-A193-1E2DB5EC1EF0}" type="presParOf" srcId="{CE452C1E-4DEE-432A-A314-3837915C215E}" destId="{3DAB7055-65C6-4A23-9CBC-0A9CF6380246}" srcOrd="1" destOrd="0" presId="urn:microsoft.com/office/officeart/2005/8/layout/matrix3"/>
    <dgm:cxn modelId="{0EA3F22F-6DA8-4348-8973-C274D10F7568}" type="presParOf" srcId="{CE452C1E-4DEE-432A-A314-3837915C215E}" destId="{A78AFBF7-9703-4F96-9FC3-705F47D059F2}" srcOrd="2" destOrd="0" presId="urn:microsoft.com/office/officeart/2005/8/layout/matrix3"/>
    <dgm:cxn modelId="{3C7B0A79-7FDC-441C-9C52-7C4234D60835}" type="presParOf" srcId="{CE452C1E-4DEE-432A-A314-3837915C215E}" destId="{05266C85-3079-49AC-8195-37A4F41615E3}" srcOrd="3" destOrd="0" presId="urn:microsoft.com/office/officeart/2005/8/layout/matrix3"/>
    <dgm:cxn modelId="{A988693B-267A-4EA5-A2A1-F3ED8896CDE3}" type="presParOf" srcId="{CE452C1E-4DEE-432A-A314-3837915C215E}" destId="{A34FC8CF-329A-4626-B8B8-ABD2698714E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>
        <a:solidFill>
          <a:srgbClr val="C00000"/>
        </a:solidFill>
      </dgm:spPr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/>
      <dgm:t>
        <a:bodyPr/>
        <a:lstStyle/>
        <a:p>
          <a:r>
            <a:rPr lang="it-IT"/>
            <a:t>Pluralità di metodi valutativi </a:t>
          </a:r>
          <a:endParaRPr lang="en-US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/>
      <dgm:t>
        <a:bodyPr/>
        <a:lstStyle/>
        <a:p>
          <a:r>
            <a:rPr lang="it-IT"/>
            <a:t>Unità di valutazione </a:t>
          </a:r>
          <a:endParaRPr lang="en-US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/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/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/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/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/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/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/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rgbClr val="C00000"/>
        </a:solidFill>
      </dgm:spPr>
      <dgm:t>
        <a:bodyPr/>
        <a:lstStyle/>
        <a:p>
          <a:r>
            <a:rPr lang="it-IT"/>
            <a:t>Pluralità di metodi valutativi </a:t>
          </a:r>
          <a:endParaRPr lang="en-US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/>
      <dgm:t>
        <a:bodyPr/>
        <a:lstStyle/>
        <a:p>
          <a:r>
            <a:rPr lang="it-IT"/>
            <a:t>Unità di valutazione </a:t>
          </a:r>
          <a:endParaRPr lang="en-US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/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/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/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/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/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/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/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Pluralità di metodi valutativi </a:t>
          </a:r>
          <a:endParaRPr lang="en-US" dirty="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>
        <a:solidFill>
          <a:srgbClr val="C00000"/>
        </a:solidFill>
      </dgm:spPr>
      <dgm:t>
        <a:bodyPr/>
        <a:lstStyle/>
        <a:p>
          <a:r>
            <a:rPr lang="it-IT"/>
            <a:t>Unità di valutazione </a:t>
          </a:r>
          <a:endParaRPr lang="en-US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/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/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/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/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/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/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/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Pluralità di metodi valutativi </a:t>
          </a:r>
          <a:endParaRPr lang="en-US" dirty="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Unità di valutazione </a:t>
          </a:r>
          <a:endParaRPr lang="en-US" dirty="0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>
        <a:solidFill>
          <a:srgbClr val="C00000"/>
        </a:solidFill>
      </dgm:spPr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/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/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/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/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/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/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Pluralità di metodi valutativi </a:t>
          </a:r>
          <a:endParaRPr lang="en-US" dirty="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Unità di valutazione </a:t>
          </a:r>
          <a:endParaRPr lang="en-US" dirty="0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>
        <a:solidFill>
          <a:schemeClr val="accent1"/>
        </a:solidFill>
      </dgm:spPr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>
        <a:solidFill>
          <a:srgbClr val="C00000"/>
        </a:solidFill>
      </dgm:spPr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/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/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/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/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/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Pluralità di metodi valutativi </a:t>
          </a:r>
          <a:endParaRPr lang="en-US" dirty="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Unità di valutazione </a:t>
          </a:r>
          <a:endParaRPr lang="en-US" dirty="0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>
        <a:solidFill>
          <a:schemeClr val="accent1"/>
        </a:solidFill>
      </dgm:spPr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>
        <a:solidFill>
          <a:schemeClr val="accent1"/>
        </a:solidFill>
      </dgm:spPr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>
        <a:solidFill>
          <a:srgbClr val="C00000"/>
        </a:solidFill>
      </dgm:spPr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/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/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/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/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Pluralità di metodi valutativi </a:t>
          </a:r>
          <a:endParaRPr lang="en-US" dirty="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Unità di valutazione </a:t>
          </a:r>
          <a:endParaRPr lang="en-US" dirty="0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>
        <a:solidFill>
          <a:schemeClr val="accent1"/>
        </a:solidFill>
      </dgm:spPr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>
        <a:solidFill>
          <a:schemeClr val="accent1"/>
        </a:solidFill>
      </dgm:spPr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>
        <a:solidFill>
          <a:schemeClr val="accent1"/>
        </a:solidFill>
      </dgm:spPr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>
        <a:solidFill>
          <a:srgbClr val="C00000"/>
        </a:solidFill>
      </dgm:spPr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/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/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/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4B4EBF7-4BEC-4D98-97F3-5F6A9923C36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04A2CA-6C62-4061-B2E2-583827D21307}">
      <dgm:prSet/>
      <dgm:spPr/>
      <dgm:t>
        <a:bodyPr/>
        <a:lstStyle/>
        <a:p>
          <a:r>
            <a:rPr lang="it-IT" dirty="0"/>
            <a:t>Configurazione di valore</a:t>
          </a:r>
          <a:endParaRPr lang="en-US" dirty="0"/>
        </a:p>
      </dgm:t>
    </dgm:pt>
    <dgm:pt modelId="{2405BDF5-C607-4B4C-A2F4-24A124295C58}" type="parTrans" cxnId="{717F0369-C798-4430-843D-DBA66EACBFDB}">
      <dgm:prSet/>
      <dgm:spPr/>
      <dgm:t>
        <a:bodyPr/>
        <a:lstStyle/>
        <a:p>
          <a:endParaRPr lang="en-US"/>
        </a:p>
      </dgm:t>
    </dgm:pt>
    <dgm:pt modelId="{CBF3254E-150E-41AA-9710-4BB665E6B6FA}" type="sibTrans" cxnId="{717F0369-C798-4430-843D-DBA66EACBFDB}">
      <dgm:prSet/>
      <dgm:spPr/>
      <dgm:t>
        <a:bodyPr/>
        <a:lstStyle/>
        <a:p>
          <a:endParaRPr lang="en-US"/>
        </a:p>
      </dgm:t>
    </dgm:pt>
    <dgm:pt modelId="{9B4B6344-35CC-4CD7-9801-34988EDD59FB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Pluralità di metodi valutativi </a:t>
          </a:r>
          <a:endParaRPr lang="en-US" dirty="0"/>
        </a:p>
      </dgm:t>
    </dgm:pt>
    <dgm:pt modelId="{E35F9F2E-84FA-46EB-9981-D253E8AC2DBE}" type="parTrans" cxnId="{F0350F4B-92A4-4E6E-86D0-A7B8D4E5711E}">
      <dgm:prSet/>
      <dgm:spPr/>
      <dgm:t>
        <a:bodyPr/>
        <a:lstStyle/>
        <a:p>
          <a:endParaRPr lang="en-US"/>
        </a:p>
      </dgm:t>
    </dgm:pt>
    <dgm:pt modelId="{0619AE7A-D4E5-40F5-A3C5-B41D27661123}" type="sibTrans" cxnId="{F0350F4B-92A4-4E6E-86D0-A7B8D4E5711E}">
      <dgm:prSet/>
      <dgm:spPr/>
      <dgm:t>
        <a:bodyPr/>
        <a:lstStyle/>
        <a:p>
          <a:endParaRPr lang="en-US"/>
        </a:p>
      </dgm:t>
    </dgm:pt>
    <dgm:pt modelId="{4FA309C6-4D8D-4348-8D7F-7448EFFD2087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Unità di valutazione </a:t>
          </a:r>
          <a:endParaRPr lang="en-US" dirty="0"/>
        </a:p>
      </dgm:t>
    </dgm:pt>
    <dgm:pt modelId="{D873A2D7-802F-4DC5-B7CA-FC84C6316612}" type="parTrans" cxnId="{2CC20523-FAE1-4E18-B54B-E6090E0096DC}">
      <dgm:prSet/>
      <dgm:spPr/>
      <dgm:t>
        <a:bodyPr/>
        <a:lstStyle/>
        <a:p>
          <a:endParaRPr lang="en-US"/>
        </a:p>
      </dgm:t>
    </dgm:pt>
    <dgm:pt modelId="{B2BDD9B9-789B-42B9-8E49-D296B81C6654}" type="sibTrans" cxnId="{2CC20523-FAE1-4E18-B54B-E6090E0096DC}">
      <dgm:prSet/>
      <dgm:spPr/>
      <dgm:t>
        <a:bodyPr/>
        <a:lstStyle/>
        <a:p>
          <a:endParaRPr lang="en-US"/>
        </a:p>
      </dgm:t>
    </dgm:pt>
    <dgm:pt modelId="{5C97D1ED-D8D6-4B29-9BFA-7E33FB93B147}">
      <dgm:prSet/>
      <dgm:spPr>
        <a:solidFill>
          <a:schemeClr val="accent1"/>
        </a:solidFill>
      </dgm:spPr>
      <dgm:t>
        <a:bodyPr/>
        <a:lstStyle/>
        <a:p>
          <a:r>
            <a:rPr lang="it-IT"/>
            <a:t>Data della valutazione </a:t>
          </a:r>
          <a:endParaRPr lang="en-US"/>
        </a:p>
      </dgm:t>
    </dgm:pt>
    <dgm:pt modelId="{995B3A53-FFCB-4BC9-A493-CF92E36A1AF0}" type="parTrans" cxnId="{3F20E668-0C72-4BE1-BBCE-A91023B203F2}">
      <dgm:prSet/>
      <dgm:spPr/>
      <dgm:t>
        <a:bodyPr/>
        <a:lstStyle/>
        <a:p>
          <a:endParaRPr lang="en-US"/>
        </a:p>
      </dgm:t>
    </dgm:pt>
    <dgm:pt modelId="{DF846793-B4D8-4EB4-93CF-463D564E5FD2}" type="sibTrans" cxnId="{3F20E668-0C72-4BE1-BBCE-A91023B203F2}">
      <dgm:prSet/>
      <dgm:spPr/>
      <dgm:t>
        <a:bodyPr/>
        <a:lstStyle/>
        <a:p>
          <a:endParaRPr lang="en-US"/>
        </a:p>
      </dgm:t>
    </dgm:pt>
    <dgm:pt modelId="{4AB0FF9D-6F08-4861-A45F-38EA547FE4BC}">
      <dgm:prSet/>
      <dgm:spPr>
        <a:solidFill>
          <a:schemeClr val="accent1"/>
        </a:solidFill>
      </dgm:spPr>
      <dgm:t>
        <a:bodyPr/>
        <a:lstStyle/>
        <a:p>
          <a:r>
            <a:rPr lang="it-IT"/>
            <a:t>Eventi successivi</a:t>
          </a:r>
          <a:endParaRPr lang="en-US"/>
        </a:p>
      </dgm:t>
    </dgm:pt>
    <dgm:pt modelId="{5BBA98D2-7C16-4B7D-A0A2-8FA30FD5DB4F}" type="parTrans" cxnId="{79C2B991-2516-42FF-9389-9130648255CB}">
      <dgm:prSet/>
      <dgm:spPr/>
      <dgm:t>
        <a:bodyPr/>
        <a:lstStyle/>
        <a:p>
          <a:endParaRPr lang="en-US"/>
        </a:p>
      </dgm:t>
    </dgm:pt>
    <dgm:pt modelId="{89856DFB-FC36-41AB-9050-FE16E59C3FC8}" type="sibTrans" cxnId="{79C2B991-2516-42FF-9389-9130648255CB}">
      <dgm:prSet/>
      <dgm:spPr/>
      <dgm:t>
        <a:bodyPr/>
        <a:lstStyle/>
        <a:p>
          <a:endParaRPr lang="en-US"/>
        </a:p>
      </dgm:t>
    </dgm:pt>
    <dgm:pt modelId="{EB7E48C4-8FD0-4A5D-88C9-945E06480415}">
      <dgm:prSet/>
      <dgm:spPr>
        <a:solidFill>
          <a:schemeClr val="accent1"/>
        </a:solidFill>
      </dgm:spPr>
      <dgm:t>
        <a:bodyPr/>
        <a:lstStyle/>
        <a:p>
          <a:r>
            <a:rPr lang="it-IT"/>
            <a:t>Piano della società </a:t>
          </a:r>
          <a:endParaRPr lang="en-US"/>
        </a:p>
      </dgm:t>
    </dgm:pt>
    <dgm:pt modelId="{F300BC8E-499D-4C44-8DC1-2292EB169D82}" type="parTrans" cxnId="{485846EB-BB14-47BA-A32D-5FAAFBC15B8C}">
      <dgm:prSet/>
      <dgm:spPr/>
      <dgm:t>
        <a:bodyPr/>
        <a:lstStyle/>
        <a:p>
          <a:endParaRPr lang="en-US"/>
        </a:p>
      </dgm:t>
    </dgm:pt>
    <dgm:pt modelId="{D880ABDC-8814-45E3-B4A0-3F7462921B4D}" type="sibTrans" cxnId="{485846EB-BB14-47BA-A32D-5FAAFBC15B8C}">
      <dgm:prSet/>
      <dgm:spPr/>
      <dgm:t>
        <a:bodyPr/>
        <a:lstStyle/>
        <a:p>
          <a:endParaRPr lang="en-US"/>
        </a:p>
      </dgm:t>
    </dgm:pt>
    <dgm:pt modelId="{3918EA25-DAFF-48A7-A2EE-125BB0195A65}">
      <dgm:prSet/>
      <dgm:spPr>
        <a:solidFill>
          <a:schemeClr val="accent1"/>
        </a:solidFill>
      </dgm:spPr>
      <dgm:t>
        <a:bodyPr/>
        <a:lstStyle/>
        <a:p>
          <a:r>
            <a:rPr lang="it-IT" dirty="0"/>
            <a:t>Mancato  gradimento e recesso  </a:t>
          </a:r>
          <a:endParaRPr lang="en-US" dirty="0"/>
        </a:p>
      </dgm:t>
    </dgm:pt>
    <dgm:pt modelId="{C3DDFA14-B407-41DE-A8DE-5BCBC6FE77E1}" type="parTrans" cxnId="{6004E320-1A4A-42BE-AD2A-AC96B0797FAE}">
      <dgm:prSet/>
      <dgm:spPr/>
      <dgm:t>
        <a:bodyPr/>
        <a:lstStyle/>
        <a:p>
          <a:endParaRPr lang="en-US"/>
        </a:p>
      </dgm:t>
    </dgm:pt>
    <dgm:pt modelId="{ACDA749D-82DD-46F3-BDA5-4C347BDCC587}" type="sibTrans" cxnId="{6004E320-1A4A-42BE-AD2A-AC96B0797FAE}">
      <dgm:prSet/>
      <dgm:spPr/>
      <dgm:t>
        <a:bodyPr/>
        <a:lstStyle/>
        <a:p>
          <a:endParaRPr lang="en-US"/>
        </a:p>
      </dgm:t>
    </dgm:pt>
    <dgm:pt modelId="{6B0856EB-A581-4E93-A554-76417B29ADFB}">
      <dgm:prSet/>
      <dgm:spPr>
        <a:solidFill>
          <a:srgbClr val="C00000"/>
        </a:solidFill>
      </dgm:spPr>
      <dgm:t>
        <a:bodyPr/>
        <a:lstStyle/>
        <a:p>
          <a:r>
            <a:rPr lang="it-IT" dirty="0"/>
            <a:t>Fusione con recesso</a:t>
          </a:r>
          <a:endParaRPr lang="en-US" dirty="0"/>
        </a:p>
      </dgm:t>
    </dgm:pt>
    <dgm:pt modelId="{6C4AB2A4-EAD3-42BA-B287-84AEAA039955}" type="parTrans" cxnId="{5A0EA996-0A33-426D-A200-9993C1B24CF3}">
      <dgm:prSet/>
      <dgm:spPr/>
      <dgm:t>
        <a:bodyPr/>
        <a:lstStyle/>
        <a:p>
          <a:endParaRPr lang="en-US"/>
        </a:p>
      </dgm:t>
    </dgm:pt>
    <dgm:pt modelId="{9FFB4CEC-8BFE-4786-AA06-E505B7888A01}" type="sibTrans" cxnId="{5A0EA996-0A33-426D-A200-9993C1B24CF3}">
      <dgm:prSet/>
      <dgm:spPr/>
      <dgm:t>
        <a:bodyPr/>
        <a:lstStyle/>
        <a:p>
          <a:endParaRPr lang="en-US"/>
        </a:p>
      </dgm:t>
    </dgm:pt>
    <dgm:pt modelId="{6EB17F72-60DD-4BC2-8209-FBF03AA432D8}">
      <dgm:prSet/>
      <dgm:spPr/>
      <dgm:t>
        <a:bodyPr/>
        <a:lstStyle/>
        <a:p>
          <a:r>
            <a:rPr lang="it-IT" dirty="0"/>
            <a:t>Sconto di minoranza  </a:t>
          </a:r>
          <a:endParaRPr lang="en-US" dirty="0"/>
        </a:p>
      </dgm:t>
    </dgm:pt>
    <dgm:pt modelId="{7ED9D506-A22F-4328-8B1D-407D9B2C34BD}" type="parTrans" cxnId="{4D69FDC7-FFFD-4E1F-A6C7-E033B6B04E17}">
      <dgm:prSet/>
      <dgm:spPr/>
      <dgm:t>
        <a:bodyPr/>
        <a:lstStyle/>
        <a:p>
          <a:endParaRPr lang="en-US"/>
        </a:p>
      </dgm:t>
    </dgm:pt>
    <dgm:pt modelId="{B8DFED08-6DDE-4544-A150-FB7224B3A434}" type="sibTrans" cxnId="{4D69FDC7-FFFD-4E1F-A6C7-E033B6B04E17}">
      <dgm:prSet/>
      <dgm:spPr/>
      <dgm:t>
        <a:bodyPr/>
        <a:lstStyle/>
        <a:p>
          <a:endParaRPr lang="en-US"/>
        </a:p>
      </dgm:t>
    </dgm:pt>
    <dgm:pt modelId="{572FBA95-E681-4066-A291-C3C22B6196CA}">
      <dgm:prSet/>
      <dgm:spPr/>
      <dgm:t>
        <a:bodyPr/>
        <a:lstStyle/>
        <a:p>
          <a:r>
            <a:rPr lang="it-IT" dirty="0"/>
            <a:t>Squilibrio finanziario</a:t>
          </a:r>
        </a:p>
      </dgm:t>
    </dgm:pt>
    <dgm:pt modelId="{2435C1BA-00DE-40F4-B9B1-47863BA30A62}" type="parTrans" cxnId="{8C4B4E17-8C87-4D40-A337-9537BFE3DA3D}">
      <dgm:prSet/>
      <dgm:spPr/>
      <dgm:t>
        <a:bodyPr/>
        <a:lstStyle/>
        <a:p>
          <a:endParaRPr lang="it-IT"/>
        </a:p>
      </dgm:t>
    </dgm:pt>
    <dgm:pt modelId="{4C9DF579-385F-4A54-BE20-677092B914EB}" type="sibTrans" cxnId="{8C4B4E17-8C87-4D40-A337-9537BFE3DA3D}">
      <dgm:prSet/>
      <dgm:spPr/>
      <dgm:t>
        <a:bodyPr/>
        <a:lstStyle/>
        <a:p>
          <a:endParaRPr lang="it-IT"/>
        </a:p>
      </dgm:t>
    </dgm:pt>
    <dgm:pt modelId="{6AD762AB-17B5-45B3-A7D2-919A611B49D9}">
      <dgm:prSet/>
      <dgm:spPr/>
      <dgm:t>
        <a:bodyPr/>
        <a:lstStyle/>
        <a:p>
          <a:r>
            <a:rPr lang="it-IT" dirty="0"/>
            <a:t>Altri sconti </a:t>
          </a:r>
        </a:p>
      </dgm:t>
    </dgm:pt>
    <dgm:pt modelId="{0DEF305D-76A9-4207-9698-66A2FB92A41A}" type="parTrans" cxnId="{72074B16-AB85-4C05-A3C0-87281D57C94F}">
      <dgm:prSet/>
      <dgm:spPr/>
      <dgm:t>
        <a:bodyPr/>
        <a:lstStyle/>
        <a:p>
          <a:endParaRPr lang="it-IT"/>
        </a:p>
      </dgm:t>
    </dgm:pt>
    <dgm:pt modelId="{A2B20CBF-A7A1-4073-8D85-B69FB23F147F}" type="sibTrans" cxnId="{72074B16-AB85-4C05-A3C0-87281D57C94F}">
      <dgm:prSet/>
      <dgm:spPr/>
      <dgm:t>
        <a:bodyPr/>
        <a:lstStyle/>
        <a:p>
          <a:endParaRPr lang="it-IT"/>
        </a:p>
      </dgm:t>
    </dgm:pt>
    <dgm:pt modelId="{6F520081-B944-414F-813A-DA2D207963D1}" type="pres">
      <dgm:prSet presAssocID="{E4B4EBF7-4BEC-4D98-97F3-5F6A9923C363}" presName="Name0" presStyleCnt="0">
        <dgm:presLayoutVars>
          <dgm:dir/>
          <dgm:resizeHandles val="exact"/>
        </dgm:presLayoutVars>
      </dgm:prSet>
      <dgm:spPr/>
    </dgm:pt>
    <dgm:pt modelId="{EF359CF8-5C22-418C-976B-5172A3B23921}" type="pres">
      <dgm:prSet presAssocID="{8F04A2CA-6C62-4061-B2E2-583827D21307}" presName="node" presStyleLbl="node1" presStyleIdx="0" presStyleCnt="11">
        <dgm:presLayoutVars>
          <dgm:bulletEnabled val="1"/>
        </dgm:presLayoutVars>
      </dgm:prSet>
      <dgm:spPr/>
    </dgm:pt>
    <dgm:pt modelId="{6B9D2625-CA74-4E84-B8B3-959AF7B7DA06}" type="pres">
      <dgm:prSet presAssocID="{CBF3254E-150E-41AA-9710-4BB665E6B6FA}" presName="sibTrans" presStyleLbl="sibTrans1D1" presStyleIdx="0" presStyleCnt="10"/>
      <dgm:spPr/>
    </dgm:pt>
    <dgm:pt modelId="{EE90E025-72D5-4E87-AF67-52C129B34017}" type="pres">
      <dgm:prSet presAssocID="{CBF3254E-150E-41AA-9710-4BB665E6B6FA}" presName="connectorText" presStyleLbl="sibTrans1D1" presStyleIdx="0" presStyleCnt="10"/>
      <dgm:spPr/>
    </dgm:pt>
    <dgm:pt modelId="{6BAD6E4A-3ECC-4324-8597-1DDDCA517533}" type="pres">
      <dgm:prSet presAssocID="{9B4B6344-35CC-4CD7-9801-34988EDD59FB}" presName="node" presStyleLbl="node1" presStyleIdx="1" presStyleCnt="11">
        <dgm:presLayoutVars>
          <dgm:bulletEnabled val="1"/>
        </dgm:presLayoutVars>
      </dgm:prSet>
      <dgm:spPr/>
    </dgm:pt>
    <dgm:pt modelId="{7BE28D10-879A-4E60-B595-F70B07912434}" type="pres">
      <dgm:prSet presAssocID="{0619AE7A-D4E5-40F5-A3C5-B41D27661123}" presName="sibTrans" presStyleLbl="sibTrans1D1" presStyleIdx="1" presStyleCnt="10"/>
      <dgm:spPr/>
    </dgm:pt>
    <dgm:pt modelId="{341F98A5-F0C3-4FFB-A173-99D2CCF878B6}" type="pres">
      <dgm:prSet presAssocID="{0619AE7A-D4E5-40F5-A3C5-B41D27661123}" presName="connectorText" presStyleLbl="sibTrans1D1" presStyleIdx="1" presStyleCnt="10"/>
      <dgm:spPr/>
    </dgm:pt>
    <dgm:pt modelId="{BC0FE083-84F6-4279-8E13-EA34936A3E10}" type="pres">
      <dgm:prSet presAssocID="{4FA309C6-4D8D-4348-8D7F-7448EFFD2087}" presName="node" presStyleLbl="node1" presStyleIdx="2" presStyleCnt="11">
        <dgm:presLayoutVars>
          <dgm:bulletEnabled val="1"/>
        </dgm:presLayoutVars>
      </dgm:prSet>
      <dgm:spPr/>
    </dgm:pt>
    <dgm:pt modelId="{C00A1693-2680-4D77-8424-A36CE5C85E32}" type="pres">
      <dgm:prSet presAssocID="{B2BDD9B9-789B-42B9-8E49-D296B81C6654}" presName="sibTrans" presStyleLbl="sibTrans1D1" presStyleIdx="2" presStyleCnt="10"/>
      <dgm:spPr/>
    </dgm:pt>
    <dgm:pt modelId="{E271B925-7747-4ACD-913A-292AC195C99B}" type="pres">
      <dgm:prSet presAssocID="{B2BDD9B9-789B-42B9-8E49-D296B81C6654}" presName="connectorText" presStyleLbl="sibTrans1D1" presStyleIdx="2" presStyleCnt="10"/>
      <dgm:spPr/>
    </dgm:pt>
    <dgm:pt modelId="{7039E611-EF05-447B-85CF-0D7381AAC096}" type="pres">
      <dgm:prSet presAssocID="{5C97D1ED-D8D6-4B29-9BFA-7E33FB93B147}" presName="node" presStyleLbl="node1" presStyleIdx="3" presStyleCnt="11">
        <dgm:presLayoutVars>
          <dgm:bulletEnabled val="1"/>
        </dgm:presLayoutVars>
      </dgm:prSet>
      <dgm:spPr/>
    </dgm:pt>
    <dgm:pt modelId="{719B0ED6-4680-4DFA-8EE7-B913D2E17D5F}" type="pres">
      <dgm:prSet presAssocID="{DF846793-B4D8-4EB4-93CF-463D564E5FD2}" presName="sibTrans" presStyleLbl="sibTrans1D1" presStyleIdx="3" presStyleCnt="10"/>
      <dgm:spPr/>
    </dgm:pt>
    <dgm:pt modelId="{4F73EB41-A721-4BD0-B11E-727F0EE101D4}" type="pres">
      <dgm:prSet presAssocID="{DF846793-B4D8-4EB4-93CF-463D564E5FD2}" presName="connectorText" presStyleLbl="sibTrans1D1" presStyleIdx="3" presStyleCnt="10"/>
      <dgm:spPr/>
    </dgm:pt>
    <dgm:pt modelId="{B2A618CA-F725-416F-994C-35213464E316}" type="pres">
      <dgm:prSet presAssocID="{4AB0FF9D-6F08-4861-A45F-38EA547FE4BC}" presName="node" presStyleLbl="node1" presStyleIdx="4" presStyleCnt="11">
        <dgm:presLayoutVars>
          <dgm:bulletEnabled val="1"/>
        </dgm:presLayoutVars>
      </dgm:prSet>
      <dgm:spPr/>
    </dgm:pt>
    <dgm:pt modelId="{0B4F2F66-F47C-4F48-B91A-DE30F8A7D092}" type="pres">
      <dgm:prSet presAssocID="{89856DFB-FC36-41AB-9050-FE16E59C3FC8}" presName="sibTrans" presStyleLbl="sibTrans1D1" presStyleIdx="4" presStyleCnt="10"/>
      <dgm:spPr/>
    </dgm:pt>
    <dgm:pt modelId="{D3AFB56A-7145-4B7C-94C1-88B829543E8B}" type="pres">
      <dgm:prSet presAssocID="{89856DFB-FC36-41AB-9050-FE16E59C3FC8}" presName="connectorText" presStyleLbl="sibTrans1D1" presStyleIdx="4" presStyleCnt="10"/>
      <dgm:spPr/>
    </dgm:pt>
    <dgm:pt modelId="{3539F672-DF8B-49F6-B2BB-E328E5AF93F9}" type="pres">
      <dgm:prSet presAssocID="{EB7E48C4-8FD0-4A5D-88C9-945E06480415}" presName="node" presStyleLbl="node1" presStyleIdx="5" presStyleCnt="11">
        <dgm:presLayoutVars>
          <dgm:bulletEnabled val="1"/>
        </dgm:presLayoutVars>
      </dgm:prSet>
      <dgm:spPr/>
    </dgm:pt>
    <dgm:pt modelId="{FE50550F-8AED-4EE6-A1B7-05FDDC0C49D6}" type="pres">
      <dgm:prSet presAssocID="{D880ABDC-8814-45E3-B4A0-3F7462921B4D}" presName="sibTrans" presStyleLbl="sibTrans1D1" presStyleIdx="5" presStyleCnt="10"/>
      <dgm:spPr/>
    </dgm:pt>
    <dgm:pt modelId="{4DAC7E8A-6F15-4DF3-B840-1D5DEF9F24F8}" type="pres">
      <dgm:prSet presAssocID="{D880ABDC-8814-45E3-B4A0-3F7462921B4D}" presName="connectorText" presStyleLbl="sibTrans1D1" presStyleIdx="5" presStyleCnt="10"/>
      <dgm:spPr/>
    </dgm:pt>
    <dgm:pt modelId="{83F9AC5A-8F6E-4FD3-8C47-FE65A6BEB7C2}" type="pres">
      <dgm:prSet presAssocID="{3918EA25-DAFF-48A7-A2EE-125BB0195A65}" presName="node" presStyleLbl="node1" presStyleIdx="6" presStyleCnt="11">
        <dgm:presLayoutVars>
          <dgm:bulletEnabled val="1"/>
        </dgm:presLayoutVars>
      </dgm:prSet>
      <dgm:spPr/>
    </dgm:pt>
    <dgm:pt modelId="{08FCC2FD-B5E0-463D-BE6D-6DFB1FB000D6}" type="pres">
      <dgm:prSet presAssocID="{ACDA749D-82DD-46F3-BDA5-4C347BDCC587}" presName="sibTrans" presStyleLbl="sibTrans1D1" presStyleIdx="6" presStyleCnt="10"/>
      <dgm:spPr/>
    </dgm:pt>
    <dgm:pt modelId="{6A427064-711E-4253-AF05-DC0528100E9E}" type="pres">
      <dgm:prSet presAssocID="{ACDA749D-82DD-46F3-BDA5-4C347BDCC587}" presName="connectorText" presStyleLbl="sibTrans1D1" presStyleIdx="6" presStyleCnt="10"/>
      <dgm:spPr/>
    </dgm:pt>
    <dgm:pt modelId="{7C838F71-89C6-4FD1-A275-E475B1388497}" type="pres">
      <dgm:prSet presAssocID="{6B0856EB-A581-4E93-A554-76417B29ADFB}" presName="node" presStyleLbl="node1" presStyleIdx="7" presStyleCnt="11">
        <dgm:presLayoutVars>
          <dgm:bulletEnabled val="1"/>
        </dgm:presLayoutVars>
      </dgm:prSet>
      <dgm:spPr/>
    </dgm:pt>
    <dgm:pt modelId="{0F78D00E-725B-444A-939C-8C761F1DBAAE}" type="pres">
      <dgm:prSet presAssocID="{9FFB4CEC-8BFE-4786-AA06-E505B7888A01}" presName="sibTrans" presStyleLbl="sibTrans1D1" presStyleIdx="7" presStyleCnt="10"/>
      <dgm:spPr/>
    </dgm:pt>
    <dgm:pt modelId="{F11C3B1B-0FD7-4E6C-ACC3-0FD6BC2F92DE}" type="pres">
      <dgm:prSet presAssocID="{9FFB4CEC-8BFE-4786-AA06-E505B7888A01}" presName="connectorText" presStyleLbl="sibTrans1D1" presStyleIdx="7" presStyleCnt="10"/>
      <dgm:spPr/>
    </dgm:pt>
    <dgm:pt modelId="{0CA237B7-6659-44E9-B558-ED3098F96881}" type="pres">
      <dgm:prSet presAssocID="{6EB17F72-60DD-4BC2-8209-FBF03AA432D8}" presName="node" presStyleLbl="node1" presStyleIdx="8" presStyleCnt="11">
        <dgm:presLayoutVars>
          <dgm:bulletEnabled val="1"/>
        </dgm:presLayoutVars>
      </dgm:prSet>
      <dgm:spPr/>
    </dgm:pt>
    <dgm:pt modelId="{9BFD69AE-D741-4B10-9CE3-3B7D267E9D09}" type="pres">
      <dgm:prSet presAssocID="{B8DFED08-6DDE-4544-A150-FB7224B3A434}" presName="sibTrans" presStyleLbl="sibTrans1D1" presStyleIdx="8" presStyleCnt="10"/>
      <dgm:spPr/>
    </dgm:pt>
    <dgm:pt modelId="{93E455A5-5329-446C-A1A7-1E64227AB465}" type="pres">
      <dgm:prSet presAssocID="{B8DFED08-6DDE-4544-A150-FB7224B3A434}" presName="connectorText" presStyleLbl="sibTrans1D1" presStyleIdx="8" presStyleCnt="10"/>
      <dgm:spPr/>
    </dgm:pt>
    <dgm:pt modelId="{11D7869E-F12F-4086-8FD4-D4629776904F}" type="pres">
      <dgm:prSet presAssocID="{6AD762AB-17B5-45B3-A7D2-919A611B49D9}" presName="node" presStyleLbl="node1" presStyleIdx="9" presStyleCnt="11">
        <dgm:presLayoutVars>
          <dgm:bulletEnabled val="1"/>
        </dgm:presLayoutVars>
      </dgm:prSet>
      <dgm:spPr/>
    </dgm:pt>
    <dgm:pt modelId="{BD92E8FF-C36C-481D-93E1-2534AD799EC2}" type="pres">
      <dgm:prSet presAssocID="{A2B20CBF-A7A1-4073-8D85-B69FB23F147F}" presName="sibTrans" presStyleLbl="sibTrans1D1" presStyleIdx="9" presStyleCnt="10"/>
      <dgm:spPr/>
    </dgm:pt>
    <dgm:pt modelId="{C4CEAD96-81C0-4AA8-BB9D-7F64D61C3583}" type="pres">
      <dgm:prSet presAssocID="{A2B20CBF-A7A1-4073-8D85-B69FB23F147F}" presName="connectorText" presStyleLbl="sibTrans1D1" presStyleIdx="9" presStyleCnt="10"/>
      <dgm:spPr/>
    </dgm:pt>
    <dgm:pt modelId="{38A31F1B-E42C-4479-9061-2CB7CF40CACE}" type="pres">
      <dgm:prSet presAssocID="{572FBA95-E681-4066-A291-C3C22B6196CA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DF6FA0D-D0E2-4C4E-91EA-9F1470E69C44}" type="presOf" srcId="{ACDA749D-82DD-46F3-BDA5-4C347BDCC587}" destId="{08FCC2FD-B5E0-463D-BE6D-6DFB1FB000D6}" srcOrd="0" destOrd="0" presId="urn:microsoft.com/office/officeart/2016/7/layout/RepeatingBendingProcessNew"/>
    <dgm:cxn modelId="{FC5BCB15-8EAE-4512-BA7E-ADE352E38174}" type="presOf" srcId="{D880ABDC-8814-45E3-B4A0-3F7462921B4D}" destId="{4DAC7E8A-6F15-4DF3-B840-1D5DEF9F24F8}" srcOrd="1" destOrd="0" presId="urn:microsoft.com/office/officeart/2016/7/layout/RepeatingBendingProcessNew"/>
    <dgm:cxn modelId="{72074B16-AB85-4C05-A3C0-87281D57C94F}" srcId="{E4B4EBF7-4BEC-4D98-97F3-5F6A9923C363}" destId="{6AD762AB-17B5-45B3-A7D2-919A611B49D9}" srcOrd="9" destOrd="0" parTransId="{0DEF305D-76A9-4207-9698-66A2FB92A41A}" sibTransId="{A2B20CBF-A7A1-4073-8D85-B69FB23F147F}"/>
    <dgm:cxn modelId="{8C4B4E17-8C87-4D40-A337-9537BFE3DA3D}" srcId="{E4B4EBF7-4BEC-4D98-97F3-5F6A9923C363}" destId="{572FBA95-E681-4066-A291-C3C22B6196CA}" srcOrd="10" destOrd="0" parTransId="{2435C1BA-00DE-40F4-B9B1-47863BA30A62}" sibTransId="{4C9DF579-385F-4A54-BE20-677092B914EB}"/>
    <dgm:cxn modelId="{3013081D-6E10-4599-BAB3-24CC49D2049A}" type="presOf" srcId="{89856DFB-FC36-41AB-9050-FE16E59C3FC8}" destId="{0B4F2F66-F47C-4F48-B91A-DE30F8A7D092}" srcOrd="0" destOrd="0" presId="urn:microsoft.com/office/officeart/2016/7/layout/RepeatingBendingProcessNew"/>
    <dgm:cxn modelId="{6004E320-1A4A-42BE-AD2A-AC96B0797FAE}" srcId="{E4B4EBF7-4BEC-4D98-97F3-5F6A9923C363}" destId="{3918EA25-DAFF-48A7-A2EE-125BB0195A65}" srcOrd="6" destOrd="0" parTransId="{C3DDFA14-B407-41DE-A8DE-5BCBC6FE77E1}" sibTransId="{ACDA749D-82DD-46F3-BDA5-4C347BDCC587}"/>
    <dgm:cxn modelId="{DB679321-032B-4116-972F-8C7480512ABF}" type="presOf" srcId="{D880ABDC-8814-45E3-B4A0-3F7462921B4D}" destId="{FE50550F-8AED-4EE6-A1B7-05FDDC0C49D6}" srcOrd="0" destOrd="0" presId="urn:microsoft.com/office/officeart/2016/7/layout/RepeatingBendingProcessNew"/>
    <dgm:cxn modelId="{2CC20523-FAE1-4E18-B54B-E6090E0096DC}" srcId="{E4B4EBF7-4BEC-4D98-97F3-5F6A9923C363}" destId="{4FA309C6-4D8D-4348-8D7F-7448EFFD2087}" srcOrd="2" destOrd="0" parTransId="{D873A2D7-802F-4DC5-B7CA-FC84C6316612}" sibTransId="{B2BDD9B9-789B-42B9-8E49-D296B81C6654}"/>
    <dgm:cxn modelId="{91E1712D-863A-4EB2-A7C1-EE0549F6F386}" type="presOf" srcId="{4FA309C6-4D8D-4348-8D7F-7448EFFD2087}" destId="{BC0FE083-84F6-4279-8E13-EA34936A3E10}" srcOrd="0" destOrd="0" presId="urn:microsoft.com/office/officeart/2016/7/layout/RepeatingBendingProcessNew"/>
    <dgm:cxn modelId="{2BDB5A40-E296-403E-8906-512731989C06}" type="presOf" srcId="{0619AE7A-D4E5-40F5-A3C5-B41D27661123}" destId="{341F98A5-F0C3-4FFB-A173-99D2CCF878B6}" srcOrd="1" destOrd="0" presId="urn:microsoft.com/office/officeart/2016/7/layout/RepeatingBendingProcessNew"/>
    <dgm:cxn modelId="{B547D661-29EA-4AA6-A064-50DDEC0695DE}" type="presOf" srcId="{A2B20CBF-A7A1-4073-8D85-B69FB23F147F}" destId="{C4CEAD96-81C0-4AA8-BB9D-7F64D61C3583}" srcOrd="1" destOrd="0" presId="urn:microsoft.com/office/officeart/2016/7/layout/RepeatingBendingProcessNew"/>
    <dgm:cxn modelId="{17671F46-329E-4825-A27F-871288F39F49}" type="presOf" srcId="{572FBA95-E681-4066-A291-C3C22B6196CA}" destId="{38A31F1B-E42C-4479-9061-2CB7CF40CACE}" srcOrd="0" destOrd="0" presId="urn:microsoft.com/office/officeart/2016/7/layout/RepeatingBendingProcessNew"/>
    <dgm:cxn modelId="{3F20E668-0C72-4BE1-BBCE-A91023B203F2}" srcId="{E4B4EBF7-4BEC-4D98-97F3-5F6A9923C363}" destId="{5C97D1ED-D8D6-4B29-9BFA-7E33FB93B147}" srcOrd="3" destOrd="0" parTransId="{995B3A53-FFCB-4BC9-A493-CF92E36A1AF0}" sibTransId="{DF846793-B4D8-4EB4-93CF-463D564E5FD2}"/>
    <dgm:cxn modelId="{717F0369-C798-4430-843D-DBA66EACBFDB}" srcId="{E4B4EBF7-4BEC-4D98-97F3-5F6A9923C363}" destId="{8F04A2CA-6C62-4061-B2E2-583827D21307}" srcOrd="0" destOrd="0" parTransId="{2405BDF5-C607-4B4C-A2F4-24A124295C58}" sibTransId="{CBF3254E-150E-41AA-9710-4BB665E6B6FA}"/>
    <dgm:cxn modelId="{F0350F4B-92A4-4E6E-86D0-A7B8D4E5711E}" srcId="{E4B4EBF7-4BEC-4D98-97F3-5F6A9923C363}" destId="{9B4B6344-35CC-4CD7-9801-34988EDD59FB}" srcOrd="1" destOrd="0" parTransId="{E35F9F2E-84FA-46EB-9981-D253E8AC2DBE}" sibTransId="{0619AE7A-D4E5-40F5-A3C5-B41D27661123}"/>
    <dgm:cxn modelId="{5624CF6B-64B5-44B9-91F0-C257B5D6662D}" type="presOf" srcId="{B2BDD9B9-789B-42B9-8E49-D296B81C6654}" destId="{E271B925-7747-4ACD-913A-292AC195C99B}" srcOrd="1" destOrd="0" presId="urn:microsoft.com/office/officeart/2016/7/layout/RepeatingBendingProcessNew"/>
    <dgm:cxn modelId="{34F8396F-1782-40B7-8B24-D89273B2028A}" type="presOf" srcId="{E4B4EBF7-4BEC-4D98-97F3-5F6A9923C363}" destId="{6F520081-B944-414F-813A-DA2D207963D1}" srcOrd="0" destOrd="0" presId="urn:microsoft.com/office/officeart/2016/7/layout/RepeatingBendingProcessNew"/>
    <dgm:cxn modelId="{F3D32B74-B4BE-4896-836F-A8811F46674F}" type="presOf" srcId="{6EB17F72-60DD-4BC2-8209-FBF03AA432D8}" destId="{0CA237B7-6659-44E9-B558-ED3098F96881}" srcOrd="0" destOrd="0" presId="urn:microsoft.com/office/officeart/2016/7/layout/RepeatingBendingProcessNew"/>
    <dgm:cxn modelId="{6A659554-5874-4426-BFCF-9C0182813227}" type="presOf" srcId="{B2BDD9B9-789B-42B9-8E49-D296B81C6654}" destId="{C00A1693-2680-4D77-8424-A36CE5C85E32}" srcOrd="0" destOrd="0" presId="urn:microsoft.com/office/officeart/2016/7/layout/RepeatingBendingProcessNew"/>
    <dgm:cxn modelId="{78950381-3BA2-4C6E-8374-830A5F70B318}" type="presOf" srcId="{6AD762AB-17B5-45B3-A7D2-919A611B49D9}" destId="{11D7869E-F12F-4086-8FD4-D4629776904F}" srcOrd="0" destOrd="0" presId="urn:microsoft.com/office/officeart/2016/7/layout/RepeatingBendingProcessNew"/>
    <dgm:cxn modelId="{8E968982-0D4D-4107-A0AA-38CA20BF4FE7}" type="presOf" srcId="{6B0856EB-A581-4E93-A554-76417B29ADFB}" destId="{7C838F71-89C6-4FD1-A275-E475B1388497}" srcOrd="0" destOrd="0" presId="urn:microsoft.com/office/officeart/2016/7/layout/RepeatingBendingProcessNew"/>
    <dgm:cxn modelId="{C9B5FA89-35C3-43B1-98E7-94313CC0D437}" type="presOf" srcId="{3918EA25-DAFF-48A7-A2EE-125BB0195A65}" destId="{83F9AC5A-8F6E-4FD3-8C47-FE65A6BEB7C2}" srcOrd="0" destOrd="0" presId="urn:microsoft.com/office/officeart/2016/7/layout/RepeatingBendingProcessNew"/>
    <dgm:cxn modelId="{79C2B991-2516-42FF-9389-9130648255CB}" srcId="{E4B4EBF7-4BEC-4D98-97F3-5F6A9923C363}" destId="{4AB0FF9D-6F08-4861-A45F-38EA547FE4BC}" srcOrd="4" destOrd="0" parTransId="{5BBA98D2-7C16-4B7D-A0A2-8FA30FD5DB4F}" sibTransId="{89856DFB-FC36-41AB-9050-FE16E59C3FC8}"/>
    <dgm:cxn modelId="{09EFED92-9940-4D58-92C5-E55035851F08}" type="presOf" srcId="{5C97D1ED-D8D6-4B29-9BFA-7E33FB93B147}" destId="{7039E611-EF05-447B-85CF-0D7381AAC096}" srcOrd="0" destOrd="0" presId="urn:microsoft.com/office/officeart/2016/7/layout/RepeatingBendingProcessNew"/>
    <dgm:cxn modelId="{A6595D94-1E9C-49CE-A29C-3440F274C23A}" type="presOf" srcId="{0619AE7A-D4E5-40F5-A3C5-B41D27661123}" destId="{7BE28D10-879A-4E60-B595-F70B07912434}" srcOrd="0" destOrd="0" presId="urn:microsoft.com/office/officeart/2016/7/layout/RepeatingBendingProcessNew"/>
    <dgm:cxn modelId="{5A0EA996-0A33-426D-A200-9993C1B24CF3}" srcId="{E4B4EBF7-4BEC-4D98-97F3-5F6A9923C363}" destId="{6B0856EB-A581-4E93-A554-76417B29ADFB}" srcOrd="7" destOrd="0" parTransId="{6C4AB2A4-EAD3-42BA-B287-84AEAA039955}" sibTransId="{9FFB4CEC-8BFE-4786-AA06-E505B7888A01}"/>
    <dgm:cxn modelId="{B975D198-234D-4CF0-B3D9-B85E5555E5AC}" type="presOf" srcId="{8F04A2CA-6C62-4061-B2E2-583827D21307}" destId="{EF359CF8-5C22-418C-976B-5172A3B23921}" srcOrd="0" destOrd="0" presId="urn:microsoft.com/office/officeart/2016/7/layout/RepeatingBendingProcessNew"/>
    <dgm:cxn modelId="{1156109F-E8E3-4728-A2CB-539A8269B043}" type="presOf" srcId="{89856DFB-FC36-41AB-9050-FE16E59C3FC8}" destId="{D3AFB56A-7145-4B7C-94C1-88B829543E8B}" srcOrd="1" destOrd="0" presId="urn:microsoft.com/office/officeart/2016/7/layout/RepeatingBendingProcessNew"/>
    <dgm:cxn modelId="{09714CA0-4564-4781-AAA2-FC2B2ADAF590}" type="presOf" srcId="{9B4B6344-35CC-4CD7-9801-34988EDD59FB}" destId="{6BAD6E4A-3ECC-4324-8597-1DDDCA517533}" srcOrd="0" destOrd="0" presId="urn:microsoft.com/office/officeart/2016/7/layout/RepeatingBendingProcessNew"/>
    <dgm:cxn modelId="{7BA80CA2-6CAF-4707-9644-E6C6581F9F12}" type="presOf" srcId="{CBF3254E-150E-41AA-9710-4BB665E6B6FA}" destId="{EE90E025-72D5-4E87-AF67-52C129B34017}" srcOrd="1" destOrd="0" presId="urn:microsoft.com/office/officeart/2016/7/layout/RepeatingBendingProcessNew"/>
    <dgm:cxn modelId="{23B5CBA7-4743-481A-B8E4-9DC215A173B0}" type="presOf" srcId="{4AB0FF9D-6F08-4861-A45F-38EA547FE4BC}" destId="{B2A618CA-F725-416F-994C-35213464E316}" srcOrd="0" destOrd="0" presId="urn:microsoft.com/office/officeart/2016/7/layout/RepeatingBendingProcessNew"/>
    <dgm:cxn modelId="{7ED22FA9-AAEE-4BBA-8F9F-4E4C8EA144C0}" type="presOf" srcId="{CBF3254E-150E-41AA-9710-4BB665E6B6FA}" destId="{6B9D2625-CA74-4E84-B8B3-959AF7B7DA06}" srcOrd="0" destOrd="0" presId="urn:microsoft.com/office/officeart/2016/7/layout/RepeatingBendingProcessNew"/>
    <dgm:cxn modelId="{9A26AAB5-E91C-4E77-95ED-C15D40D66915}" type="presOf" srcId="{ACDA749D-82DD-46F3-BDA5-4C347BDCC587}" destId="{6A427064-711E-4253-AF05-DC0528100E9E}" srcOrd="1" destOrd="0" presId="urn:microsoft.com/office/officeart/2016/7/layout/RepeatingBendingProcessNew"/>
    <dgm:cxn modelId="{D884E4C0-0078-4268-BDDF-5FD580E1D97B}" type="presOf" srcId="{DF846793-B4D8-4EB4-93CF-463D564E5FD2}" destId="{4F73EB41-A721-4BD0-B11E-727F0EE101D4}" srcOrd="1" destOrd="0" presId="urn:microsoft.com/office/officeart/2016/7/layout/RepeatingBendingProcessNew"/>
    <dgm:cxn modelId="{4D69FDC7-FFFD-4E1F-A6C7-E033B6B04E17}" srcId="{E4B4EBF7-4BEC-4D98-97F3-5F6A9923C363}" destId="{6EB17F72-60DD-4BC2-8209-FBF03AA432D8}" srcOrd="8" destOrd="0" parTransId="{7ED9D506-A22F-4328-8B1D-407D9B2C34BD}" sibTransId="{B8DFED08-6DDE-4544-A150-FB7224B3A434}"/>
    <dgm:cxn modelId="{A68E4CE6-6DB8-475E-B3F7-A7F05150353C}" type="presOf" srcId="{DF846793-B4D8-4EB4-93CF-463D564E5FD2}" destId="{719B0ED6-4680-4DFA-8EE7-B913D2E17D5F}" srcOrd="0" destOrd="0" presId="urn:microsoft.com/office/officeart/2016/7/layout/RepeatingBendingProcessNew"/>
    <dgm:cxn modelId="{F2F5ACE6-85FD-427D-8852-48FF4CE75FF8}" type="presOf" srcId="{B8DFED08-6DDE-4544-A150-FB7224B3A434}" destId="{93E455A5-5329-446C-A1A7-1E64227AB465}" srcOrd="1" destOrd="0" presId="urn:microsoft.com/office/officeart/2016/7/layout/RepeatingBendingProcessNew"/>
    <dgm:cxn modelId="{485846EB-BB14-47BA-A32D-5FAAFBC15B8C}" srcId="{E4B4EBF7-4BEC-4D98-97F3-5F6A9923C363}" destId="{EB7E48C4-8FD0-4A5D-88C9-945E06480415}" srcOrd="5" destOrd="0" parTransId="{F300BC8E-499D-4C44-8DC1-2292EB169D82}" sibTransId="{D880ABDC-8814-45E3-B4A0-3F7462921B4D}"/>
    <dgm:cxn modelId="{7182D5EE-9FFD-4960-BD16-6391CACAAFFD}" type="presOf" srcId="{B8DFED08-6DDE-4544-A150-FB7224B3A434}" destId="{9BFD69AE-D741-4B10-9CE3-3B7D267E9D09}" srcOrd="0" destOrd="0" presId="urn:microsoft.com/office/officeart/2016/7/layout/RepeatingBendingProcessNew"/>
    <dgm:cxn modelId="{5449DCEF-CFF9-4E53-9CE1-FEC1B74249F7}" type="presOf" srcId="{9FFB4CEC-8BFE-4786-AA06-E505B7888A01}" destId="{F11C3B1B-0FD7-4E6C-ACC3-0FD6BC2F92DE}" srcOrd="1" destOrd="0" presId="urn:microsoft.com/office/officeart/2016/7/layout/RepeatingBendingProcessNew"/>
    <dgm:cxn modelId="{980E03F5-4F4B-44EB-8B44-2520B5F4F128}" type="presOf" srcId="{9FFB4CEC-8BFE-4786-AA06-E505B7888A01}" destId="{0F78D00E-725B-444A-939C-8C761F1DBAAE}" srcOrd="0" destOrd="0" presId="urn:microsoft.com/office/officeart/2016/7/layout/RepeatingBendingProcessNew"/>
    <dgm:cxn modelId="{6C0CB8F5-551D-45CB-9897-EC2ABDFA48A2}" type="presOf" srcId="{A2B20CBF-A7A1-4073-8D85-B69FB23F147F}" destId="{BD92E8FF-C36C-481D-93E1-2534AD799EC2}" srcOrd="0" destOrd="0" presId="urn:microsoft.com/office/officeart/2016/7/layout/RepeatingBendingProcessNew"/>
    <dgm:cxn modelId="{742411FA-85E8-4CD5-AE44-2755113BDF6D}" type="presOf" srcId="{EB7E48C4-8FD0-4A5D-88C9-945E06480415}" destId="{3539F672-DF8B-49F6-B2BB-E328E5AF93F9}" srcOrd="0" destOrd="0" presId="urn:microsoft.com/office/officeart/2016/7/layout/RepeatingBendingProcessNew"/>
    <dgm:cxn modelId="{14103CD8-4A23-4899-B8EC-C0EDE984F7F5}" type="presParOf" srcId="{6F520081-B944-414F-813A-DA2D207963D1}" destId="{EF359CF8-5C22-418C-976B-5172A3B23921}" srcOrd="0" destOrd="0" presId="urn:microsoft.com/office/officeart/2016/7/layout/RepeatingBendingProcessNew"/>
    <dgm:cxn modelId="{D06A7C68-BF21-4911-9EB0-D1FC295E60AA}" type="presParOf" srcId="{6F520081-B944-414F-813A-DA2D207963D1}" destId="{6B9D2625-CA74-4E84-B8B3-959AF7B7DA06}" srcOrd="1" destOrd="0" presId="urn:microsoft.com/office/officeart/2016/7/layout/RepeatingBendingProcessNew"/>
    <dgm:cxn modelId="{F779416C-A567-4B15-B3CF-508862FC4C58}" type="presParOf" srcId="{6B9D2625-CA74-4E84-B8B3-959AF7B7DA06}" destId="{EE90E025-72D5-4E87-AF67-52C129B34017}" srcOrd="0" destOrd="0" presId="urn:microsoft.com/office/officeart/2016/7/layout/RepeatingBendingProcessNew"/>
    <dgm:cxn modelId="{1D75EE37-9E2E-4E6C-8F22-CF40846578E9}" type="presParOf" srcId="{6F520081-B944-414F-813A-DA2D207963D1}" destId="{6BAD6E4A-3ECC-4324-8597-1DDDCA517533}" srcOrd="2" destOrd="0" presId="urn:microsoft.com/office/officeart/2016/7/layout/RepeatingBendingProcessNew"/>
    <dgm:cxn modelId="{9C13E70A-04A2-45D2-A659-7AA4182CD8B8}" type="presParOf" srcId="{6F520081-B944-414F-813A-DA2D207963D1}" destId="{7BE28D10-879A-4E60-B595-F70B07912434}" srcOrd="3" destOrd="0" presId="urn:microsoft.com/office/officeart/2016/7/layout/RepeatingBendingProcessNew"/>
    <dgm:cxn modelId="{CA04EA1D-B8AA-44A9-8C4A-3ACBA31C89D9}" type="presParOf" srcId="{7BE28D10-879A-4E60-B595-F70B07912434}" destId="{341F98A5-F0C3-4FFB-A173-99D2CCF878B6}" srcOrd="0" destOrd="0" presId="urn:microsoft.com/office/officeart/2016/7/layout/RepeatingBendingProcessNew"/>
    <dgm:cxn modelId="{278047AC-FF1F-447A-B5AF-E60B47E56331}" type="presParOf" srcId="{6F520081-B944-414F-813A-DA2D207963D1}" destId="{BC0FE083-84F6-4279-8E13-EA34936A3E10}" srcOrd="4" destOrd="0" presId="urn:microsoft.com/office/officeart/2016/7/layout/RepeatingBendingProcessNew"/>
    <dgm:cxn modelId="{733A9E0D-246A-4E6F-9F89-85068522E28A}" type="presParOf" srcId="{6F520081-B944-414F-813A-DA2D207963D1}" destId="{C00A1693-2680-4D77-8424-A36CE5C85E32}" srcOrd="5" destOrd="0" presId="urn:microsoft.com/office/officeart/2016/7/layout/RepeatingBendingProcessNew"/>
    <dgm:cxn modelId="{BBF58379-8374-4FB3-9B19-8B02B0E26E3F}" type="presParOf" srcId="{C00A1693-2680-4D77-8424-A36CE5C85E32}" destId="{E271B925-7747-4ACD-913A-292AC195C99B}" srcOrd="0" destOrd="0" presId="urn:microsoft.com/office/officeart/2016/7/layout/RepeatingBendingProcessNew"/>
    <dgm:cxn modelId="{E247FE7D-1280-486E-8D76-DF93B18BD414}" type="presParOf" srcId="{6F520081-B944-414F-813A-DA2D207963D1}" destId="{7039E611-EF05-447B-85CF-0D7381AAC096}" srcOrd="6" destOrd="0" presId="urn:microsoft.com/office/officeart/2016/7/layout/RepeatingBendingProcessNew"/>
    <dgm:cxn modelId="{2D9B8869-D50F-4CC2-9712-937A5E3824BF}" type="presParOf" srcId="{6F520081-B944-414F-813A-DA2D207963D1}" destId="{719B0ED6-4680-4DFA-8EE7-B913D2E17D5F}" srcOrd="7" destOrd="0" presId="urn:microsoft.com/office/officeart/2016/7/layout/RepeatingBendingProcessNew"/>
    <dgm:cxn modelId="{42332C50-5B8B-40C2-B959-81F34A5B1B1D}" type="presParOf" srcId="{719B0ED6-4680-4DFA-8EE7-B913D2E17D5F}" destId="{4F73EB41-A721-4BD0-B11E-727F0EE101D4}" srcOrd="0" destOrd="0" presId="urn:microsoft.com/office/officeart/2016/7/layout/RepeatingBendingProcessNew"/>
    <dgm:cxn modelId="{7144130B-4B2B-423A-A737-159AA354BCA6}" type="presParOf" srcId="{6F520081-B944-414F-813A-DA2D207963D1}" destId="{B2A618CA-F725-416F-994C-35213464E316}" srcOrd="8" destOrd="0" presId="urn:microsoft.com/office/officeart/2016/7/layout/RepeatingBendingProcessNew"/>
    <dgm:cxn modelId="{F8C947A5-3ECD-4CB6-8E31-15CD0AF3C810}" type="presParOf" srcId="{6F520081-B944-414F-813A-DA2D207963D1}" destId="{0B4F2F66-F47C-4F48-B91A-DE30F8A7D092}" srcOrd="9" destOrd="0" presId="urn:microsoft.com/office/officeart/2016/7/layout/RepeatingBendingProcessNew"/>
    <dgm:cxn modelId="{882A41B4-4C8A-496D-83E4-439379458410}" type="presParOf" srcId="{0B4F2F66-F47C-4F48-B91A-DE30F8A7D092}" destId="{D3AFB56A-7145-4B7C-94C1-88B829543E8B}" srcOrd="0" destOrd="0" presId="urn:microsoft.com/office/officeart/2016/7/layout/RepeatingBendingProcessNew"/>
    <dgm:cxn modelId="{F89876B0-A471-4BB2-B70A-31120701C245}" type="presParOf" srcId="{6F520081-B944-414F-813A-DA2D207963D1}" destId="{3539F672-DF8B-49F6-B2BB-E328E5AF93F9}" srcOrd="10" destOrd="0" presId="urn:microsoft.com/office/officeart/2016/7/layout/RepeatingBendingProcessNew"/>
    <dgm:cxn modelId="{E24F1C95-18EC-4CA7-9746-93117B1646E5}" type="presParOf" srcId="{6F520081-B944-414F-813A-DA2D207963D1}" destId="{FE50550F-8AED-4EE6-A1B7-05FDDC0C49D6}" srcOrd="11" destOrd="0" presId="urn:microsoft.com/office/officeart/2016/7/layout/RepeatingBendingProcessNew"/>
    <dgm:cxn modelId="{6F5E2EA3-E0C5-4288-B857-962D2BB4C9C1}" type="presParOf" srcId="{FE50550F-8AED-4EE6-A1B7-05FDDC0C49D6}" destId="{4DAC7E8A-6F15-4DF3-B840-1D5DEF9F24F8}" srcOrd="0" destOrd="0" presId="urn:microsoft.com/office/officeart/2016/7/layout/RepeatingBendingProcessNew"/>
    <dgm:cxn modelId="{4738BD41-CDA2-4128-A271-5216A9C3A3A9}" type="presParOf" srcId="{6F520081-B944-414F-813A-DA2D207963D1}" destId="{83F9AC5A-8F6E-4FD3-8C47-FE65A6BEB7C2}" srcOrd="12" destOrd="0" presId="urn:microsoft.com/office/officeart/2016/7/layout/RepeatingBendingProcessNew"/>
    <dgm:cxn modelId="{78629F1C-4518-4DC0-8282-990AD4DC72C0}" type="presParOf" srcId="{6F520081-B944-414F-813A-DA2D207963D1}" destId="{08FCC2FD-B5E0-463D-BE6D-6DFB1FB000D6}" srcOrd="13" destOrd="0" presId="urn:microsoft.com/office/officeart/2016/7/layout/RepeatingBendingProcessNew"/>
    <dgm:cxn modelId="{C8170A4C-993C-4F0E-8F05-1AE3BF148B88}" type="presParOf" srcId="{08FCC2FD-B5E0-463D-BE6D-6DFB1FB000D6}" destId="{6A427064-711E-4253-AF05-DC0528100E9E}" srcOrd="0" destOrd="0" presId="urn:microsoft.com/office/officeart/2016/7/layout/RepeatingBendingProcessNew"/>
    <dgm:cxn modelId="{26EEFD94-3F5E-43BD-8327-D43987F073B7}" type="presParOf" srcId="{6F520081-B944-414F-813A-DA2D207963D1}" destId="{7C838F71-89C6-4FD1-A275-E475B1388497}" srcOrd="14" destOrd="0" presId="urn:microsoft.com/office/officeart/2016/7/layout/RepeatingBendingProcessNew"/>
    <dgm:cxn modelId="{95D75C72-5227-4500-885B-1A81608790AF}" type="presParOf" srcId="{6F520081-B944-414F-813A-DA2D207963D1}" destId="{0F78D00E-725B-444A-939C-8C761F1DBAAE}" srcOrd="15" destOrd="0" presId="urn:microsoft.com/office/officeart/2016/7/layout/RepeatingBendingProcessNew"/>
    <dgm:cxn modelId="{52295BD3-FDDF-4C09-AC74-C5E48A01FC6B}" type="presParOf" srcId="{0F78D00E-725B-444A-939C-8C761F1DBAAE}" destId="{F11C3B1B-0FD7-4E6C-ACC3-0FD6BC2F92DE}" srcOrd="0" destOrd="0" presId="urn:microsoft.com/office/officeart/2016/7/layout/RepeatingBendingProcessNew"/>
    <dgm:cxn modelId="{59E65F94-7116-4886-A81B-417EE72E4165}" type="presParOf" srcId="{6F520081-B944-414F-813A-DA2D207963D1}" destId="{0CA237B7-6659-44E9-B558-ED3098F96881}" srcOrd="16" destOrd="0" presId="urn:microsoft.com/office/officeart/2016/7/layout/RepeatingBendingProcessNew"/>
    <dgm:cxn modelId="{2E6B714F-A210-4A6D-B608-22A0A968C0B2}" type="presParOf" srcId="{6F520081-B944-414F-813A-DA2D207963D1}" destId="{9BFD69AE-D741-4B10-9CE3-3B7D267E9D09}" srcOrd="17" destOrd="0" presId="urn:microsoft.com/office/officeart/2016/7/layout/RepeatingBendingProcessNew"/>
    <dgm:cxn modelId="{3FCCCBF7-A123-4909-8CF3-8D23CF5B72D1}" type="presParOf" srcId="{9BFD69AE-D741-4B10-9CE3-3B7D267E9D09}" destId="{93E455A5-5329-446C-A1A7-1E64227AB465}" srcOrd="0" destOrd="0" presId="urn:microsoft.com/office/officeart/2016/7/layout/RepeatingBendingProcessNew"/>
    <dgm:cxn modelId="{31B59888-05AC-4B96-853F-0D52572D129F}" type="presParOf" srcId="{6F520081-B944-414F-813A-DA2D207963D1}" destId="{11D7869E-F12F-4086-8FD4-D4629776904F}" srcOrd="18" destOrd="0" presId="urn:microsoft.com/office/officeart/2016/7/layout/RepeatingBendingProcessNew"/>
    <dgm:cxn modelId="{02D47C08-3D75-428D-AE9C-7EAB151AD34D}" type="presParOf" srcId="{6F520081-B944-414F-813A-DA2D207963D1}" destId="{BD92E8FF-C36C-481D-93E1-2534AD799EC2}" srcOrd="19" destOrd="0" presId="urn:microsoft.com/office/officeart/2016/7/layout/RepeatingBendingProcessNew"/>
    <dgm:cxn modelId="{C4CB8F8A-01E4-4B2A-93E3-CE02702645F2}" type="presParOf" srcId="{BD92E8FF-C36C-481D-93E1-2534AD799EC2}" destId="{C4CEAD96-81C0-4AA8-BB9D-7F64D61C3583}" srcOrd="0" destOrd="0" presId="urn:microsoft.com/office/officeart/2016/7/layout/RepeatingBendingProcessNew"/>
    <dgm:cxn modelId="{22DC45A9-BD35-4B09-B00A-1BEC30D204A2}" type="presParOf" srcId="{6F520081-B944-414F-813A-DA2D207963D1}" destId="{38A31F1B-E42C-4479-9061-2CB7CF40CACE}" srcOrd="20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686764" y="1059331"/>
          <a:ext cx="3567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40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1855451" y="1103114"/>
        <a:ext cx="19367" cy="3873"/>
      </dsp:txXfrm>
    </dsp:sp>
    <dsp:sp modelId="{EF359CF8-5C22-418C-976B-5172A3B23921}">
      <dsp:nvSpPr>
        <dsp:cNvPr id="0" name=""/>
        <dsp:cNvSpPr/>
      </dsp:nvSpPr>
      <dsp:spPr>
        <a:xfrm>
          <a:off x="4473" y="599824"/>
          <a:ext cx="1684090" cy="1010454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Configurazione di valore</a:t>
          </a:r>
          <a:endParaRPr lang="en-US" sz="1600" kern="1200" dirty="0"/>
        </a:p>
      </dsp:txBody>
      <dsp:txXfrm>
        <a:off x="4473" y="599824"/>
        <a:ext cx="1684090" cy="1010454"/>
      </dsp:txXfrm>
    </dsp:sp>
    <dsp:sp modelId="{7BE28D10-879A-4E60-B595-F70B07912434}">
      <dsp:nvSpPr>
        <dsp:cNvPr id="0" name=""/>
        <dsp:cNvSpPr/>
      </dsp:nvSpPr>
      <dsp:spPr>
        <a:xfrm>
          <a:off x="3758196" y="1059331"/>
          <a:ext cx="3567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40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926883" y="1103114"/>
        <a:ext cx="19367" cy="3873"/>
      </dsp:txXfrm>
    </dsp:sp>
    <dsp:sp modelId="{6BAD6E4A-3ECC-4324-8597-1DDDCA517533}">
      <dsp:nvSpPr>
        <dsp:cNvPr id="0" name=""/>
        <dsp:cNvSpPr/>
      </dsp:nvSpPr>
      <dsp:spPr>
        <a:xfrm>
          <a:off x="2075905" y="599824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Pluralità di metodi valutativi </a:t>
          </a:r>
          <a:endParaRPr lang="en-US" sz="1600" kern="1200"/>
        </a:p>
      </dsp:txBody>
      <dsp:txXfrm>
        <a:off x="2075905" y="599824"/>
        <a:ext cx="1684090" cy="1010454"/>
      </dsp:txXfrm>
    </dsp:sp>
    <dsp:sp modelId="{C00A1693-2680-4D77-8424-A36CE5C85E32}">
      <dsp:nvSpPr>
        <dsp:cNvPr id="0" name=""/>
        <dsp:cNvSpPr/>
      </dsp:nvSpPr>
      <dsp:spPr>
        <a:xfrm>
          <a:off x="846519" y="1608478"/>
          <a:ext cx="4142863" cy="356740"/>
        </a:xfrm>
        <a:custGeom>
          <a:avLst/>
          <a:gdLst/>
          <a:ahLst/>
          <a:cxnLst/>
          <a:rect l="0" t="0" r="0" b="0"/>
          <a:pathLst>
            <a:path>
              <a:moveTo>
                <a:pt x="4142863" y="0"/>
              </a:moveTo>
              <a:lnTo>
                <a:pt x="4142863" y="195470"/>
              </a:lnTo>
              <a:lnTo>
                <a:pt x="0" y="195470"/>
              </a:lnTo>
              <a:lnTo>
                <a:pt x="0" y="35674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813927" y="1784912"/>
        <a:ext cx="208046" cy="3873"/>
      </dsp:txXfrm>
    </dsp:sp>
    <dsp:sp modelId="{BC0FE083-84F6-4279-8E13-EA34936A3E10}">
      <dsp:nvSpPr>
        <dsp:cNvPr id="0" name=""/>
        <dsp:cNvSpPr/>
      </dsp:nvSpPr>
      <dsp:spPr>
        <a:xfrm>
          <a:off x="4147337" y="599824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Unità di valutazione </a:t>
          </a:r>
          <a:endParaRPr lang="en-US" sz="1600" kern="1200"/>
        </a:p>
      </dsp:txBody>
      <dsp:txXfrm>
        <a:off x="4147337" y="599824"/>
        <a:ext cx="1684090" cy="1010454"/>
      </dsp:txXfrm>
    </dsp:sp>
    <dsp:sp modelId="{719B0ED6-4680-4DFA-8EE7-B913D2E17D5F}">
      <dsp:nvSpPr>
        <dsp:cNvPr id="0" name=""/>
        <dsp:cNvSpPr/>
      </dsp:nvSpPr>
      <dsp:spPr>
        <a:xfrm>
          <a:off x="1686764" y="2457126"/>
          <a:ext cx="3567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40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1855451" y="2500910"/>
        <a:ext cx="19367" cy="3873"/>
      </dsp:txXfrm>
    </dsp:sp>
    <dsp:sp modelId="{7039E611-EF05-447B-85CF-0D7381AAC096}">
      <dsp:nvSpPr>
        <dsp:cNvPr id="0" name=""/>
        <dsp:cNvSpPr/>
      </dsp:nvSpPr>
      <dsp:spPr>
        <a:xfrm>
          <a:off x="4473" y="1997619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Data della valutazione </a:t>
          </a:r>
          <a:endParaRPr lang="en-US" sz="1600" kern="1200"/>
        </a:p>
      </dsp:txBody>
      <dsp:txXfrm>
        <a:off x="4473" y="1997619"/>
        <a:ext cx="1684090" cy="1010454"/>
      </dsp:txXfrm>
    </dsp:sp>
    <dsp:sp modelId="{0B4F2F66-F47C-4F48-B91A-DE30F8A7D092}">
      <dsp:nvSpPr>
        <dsp:cNvPr id="0" name=""/>
        <dsp:cNvSpPr/>
      </dsp:nvSpPr>
      <dsp:spPr>
        <a:xfrm>
          <a:off x="3758196" y="2457126"/>
          <a:ext cx="3567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40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926883" y="2500910"/>
        <a:ext cx="19367" cy="3873"/>
      </dsp:txXfrm>
    </dsp:sp>
    <dsp:sp modelId="{B2A618CA-F725-416F-994C-35213464E316}">
      <dsp:nvSpPr>
        <dsp:cNvPr id="0" name=""/>
        <dsp:cNvSpPr/>
      </dsp:nvSpPr>
      <dsp:spPr>
        <a:xfrm>
          <a:off x="2075905" y="1997619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Eventi successivi</a:t>
          </a:r>
          <a:endParaRPr lang="en-US" sz="1600" kern="1200"/>
        </a:p>
      </dsp:txBody>
      <dsp:txXfrm>
        <a:off x="2075905" y="1997619"/>
        <a:ext cx="1684090" cy="1010454"/>
      </dsp:txXfrm>
    </dsp:sp>
    <dsp:sp modelId="{FE50550F-8AED-4EE6-A1B7-05FDDC0C49D6}">
      <dsp:nvSpPr>
        <dsp:cNvPr id="0" name=""/>
        <dsp:cNvSpPr/>
      </dsp:nvSpPr>
      <dsp:spPr>
        <a:xfrm>
          <a:off x="846519" y="3006274"/>
          <a:ext cx="4142863" cy="356740"/>
        </a:xfrm>
        <a:custGeom>
          <a:avLst/>
          <a:gdLst/>
          <a:ahLst/>
          <a:cxnLst/>
          <a:rect l="0" t="0" r="0" b="0"/>
          <a:pathLst>
            <a:path>
              <a:moveTo>
                <a:pt x="4142863" y="0"/>
              </a:moveTo>
              <a:lnTo>
                <a:pt x="4142863" y="195470"/>
              </a:lnTo>
              <a:lnTo>
                <a:pt x="0" y="195470"/>
              </a:lnTo>
              <a:lnTo>
                <a:pt x="0" y="35674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813927" y="3182707"/>
        <a:ext cx="208046" cy="3873"/>
      </dsp:txXfrm>
    </dsp:sp>
    <dsp:sp modelId="{3539F672-DF8B-49F6-B2BB-E328E5AF93F9}">
      <dsp:nvSpPr>
        <dsp:cNvPr id="0" name=""/>
        <dsp:cNvSpPr/>
      </dsp:nvSpPr>
      <dsp:spPr>
        <a:xfrm>
          <a:off x="4147337" y="1997619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Piano della società </a:t>
          </a:r>
          <a:endParaRPr lang="en-US" sz="1600" kern="1200"/>
        </a:p>
      </dsp:txBody>
      <dsp:txXfrm>
        <a:off x="4147337" y="1997619"/>
        <a:ext cx="1684090" cy="1010454"/>
      </dsp:txXfrm>
    </dsp:sp>
    <dsp:sp modelId="{08FCC2FD-B5E0-463D-BE6D-6DFB1FB000D6}">
      <dsp:nvSpPr>
        <dsp:cNvPr id="0" name=""/>
        <dsp:cNvSpPr/>
      </dsp:nvSpPr>
      <dsp:spPr>
        <a:xfrm>
          <a:off x="1686764" y="3854922"/>
          <a:ext cx="3567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40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1855451" y="3898705"/>
        <a:ext cx="19367" cy="3873"/>
      </dsp:txXfrm>
    </dsp:sp>
    <dsp:sp modelId="{83F9AC5A-8F6E-4FD3-8C47-FE65A6BEB7C2}">
      <dsp:nvSpPr>
        <dsp:cNvPr id="0" name=""/>
        <dsp:cNvSpPr/>
      </dsp:nvSpPr>
      <dsp:spPr>
        <a:xfrm>
          <a:off x="4473" y="3395414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Mancato  gradimento e recesso  </a:t>
          </a:r>
          <a:endParaRPr lang="en-US" sz="1600" kern="1200" dirty="0"/>
        </a:p>
      </dsp:txBody>
      <dsp:txXfrm>
        <a:off x="4473" y="3395414"/>
        <a:ext cx="1684090" cy="1010454"/>
      </dsp:txXfrm>
    </dsp:sp>
    <dsp:sp modelId="{0F78D00E-725B-444A-939C-8C761F1DBAAE}">
      <dsp:nvSpPr>
        <dsp:cNvPr id="0" name=""/>
        <dsp:cNvSpPr/>
      </dsp:nvSpPr>
      <dsp:spPr>
        <a:xfrm>
          <a:off x="3758196" y="3854922"/>
          <a:ext cx="3567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40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926883" y="3898705"/>
        <a:ext cx="19367" cy="3873"/>
      </dsp:txXfrm>
    </dsp:sp>
    <dsp:sp modelId="{7C838F71-89C6-4FD1-A275-E475B1388497}">
      <dsp:nvSpPr>
        <dsp:cNvPr id="0" name=""/>
        <dsp:cNvSpPr/>
      </dsp:nvSpPr>
      <dsp:spPr>
        <a:xfrm>
          <a:off x="2075905" y="3395414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Fusione con recesso</a:t>
          </a:r>
          <a:endParaRPr lang="en-US" sz="1600" kern="1200" dirty="0"/>
        </a:p>
      </dsp:txBody>
      <dsp:txXfrm>
        <a:off x="2075905" y="3395414"/>
        <a:ext cx="1684090" cy="1010454"/>
      </dsp:txXfrm>
    </dsp:sp>
    <dsp:sp modelId="{9BFD69AE-D741-4B10-9CE3-3B7D267E9D09}">
      <dsp:nvSpPr>
        <dsp:cNvPr id="0" name=""/>
        <dsp:cNvSpPr/>
      </dsp:nvSpPr>
      <dsp:spPr>
        <a:xfrm>
          <a:off x="846519" y="4404069"/>
          <a:ext cx="4142863" cy="356740"/>
        </a:xfrm>
        <a:custGeom>
          <a:avLst/>
          <a:gdLst/>
          <a:ahLst/>
          <a:cxnLst/>
          <a:rect l="0" t="0" r="0" b="0"/>
          <a:pathLst>
            <a:path>
              <a:moveTo>
                <a:pt x="4142863" y="0"/>
              </a:moveTo>
              <a:lnTo>
                <a:pt x="4142863" y="195470"/>
              </a:lnTo>
              <a:lnTo>
                <a:pt x="0" y="195470"/>
              </a:lnTo>
              <a:lnTo>
                <a:pt x="0" y="35674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813927" y="4580503"/>
        <a:ext cx="208046" cy="3873"/>
      </dsp:txXfrm>
    </dsp:sp>
    <dsp:sp modelId="{0CA237B7-6659-44E9-B558-ED3098F96881}">
      <dsp:nvSpPr>
        <dsp:cNvPr id="0" name=""/>
        <dsp:cNvSpPr/>
      </dsp:nvSpPr>
      <dsp:spPr>
        <a:xfrm>
          <a:off x="4147337" y="3395414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Sconto di minoranza  </a:t>
          </a:r>
          <a:endParaRPr lang="en-US" sz="1600" kern="1200" dirty="0"/>
        </a:p>
      </dsp:txBody>
      <dsp:txXfrm>
        <a:off x="4147337" y="3395414"/>
        <a:ext cx="1684090" cy="1010454"/>
      </dsp:txXfrm>
    </dsp:sp>
    <dsp:sp modelId="{BD92E8FF-C36C-481D-93E1-2534AD799EC2}">
      <dsp:nvSpPr>
        <dsp:cNvPr id="0" name=""/>
        <dsp:cNvSpPr/>
      </dsp:nvSpPr>
      <dsp:spPr>
        <a:xfrm>
          <a:off x="1686764" y="5252717"/>
          <a:ext cx="3567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40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>
        <a:off x="1855451" y="5296500"/>
        <a:ext cx="19367" cy="3873"/>
      </dsp:txXfrm>
    </dsp:sp>
    <dsp:sp modelId="{11D7869E-F12F-4086-8FD4-D4629776904F}">
      <dsp:nvSpPr>
        <dsp:cNvPr id="0" name=""/>
        <dsp:cNvSpPr/>
      </dsp:nvSpPr>
      <dsp:spPr>
        <a:xfrm>
          <a:off x="4473" y="4793210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Altri sconti </a:t>
          </a:r>
        </a:p>
      </dsp:txBody>
      <dsp:txXfrm>
        <a:off x="4473" y="4793210"/>
        <a:ext cx="1684090" cy="1010454"/>
      </dsp:txXfrm>
    </dsp:sp>
    <dsp:sp modelId="{38A31F1B-E42C-4479-9061-2CB7CF40CACE}">
      <dsp:nvSpPr>
        <dsp:cNvPr id="0" name=""/>
        <dsp:cNvSpPr/>
      </dsp:nvSpPr>
      <dsp:spPr>
        <a:xfrm>
          <a:off x="2075905" y="4793210"/>
          <a:ext cx="1684090" cy="1010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22" tIns="86621" rIns="82522" bIns="8662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Squilibrio finanziario</a:t>
          </a:r>
        </a:p>
      </dsp:txBody>
      <dsp:txXfrm>
        <a:off x="2075905" y="4793210"/>
        <a:ext cx="1684090" cy="10104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Pluralità di metodi valutativi </a:t>
          </a:r>
          <a:endParaRPr lang="en-US" sz="1200" kern="1200" dirty="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Unità di valutazione </a:t>
          </a:r>
          <a:endParaRPr lang="en-US" sz="1200" kern="1200" dirty="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Pluralità di metodi valutativi </a:t>
          </a:r>
          <a:endParaRPr lang="en-US" sz="1200" kern="1200" dirty="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Unità di valutazione </a:t>
          </a:r>
          <a:endParaRPr lang="en-US" sz="1200" kern="1200" dirty="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Pluralità di metodi valutativi </a:t>
          </a:r>
          <a:endParaRPr lang="en-US" sz="1200" kern="1200" dirty="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Unità di valutazione </a:t>
          </a:r>
          <a:endParaRPr lang="en-US" sz="1200" kern="1200" dirty="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0727B-A218-4572-A9D5-21E997629C36}">
      <dsp:nvSpPr>
        <dsp:cNvPr id="0" name=""/>
        <dsp:cNvSpPr/>
      </dsp:nvSpPr>
      <dsp:spPr>
        <a:xfrm>
          <a:off x="2659046" y="0"/>
          <a:ext cx="5698251" cy="5698251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B7055-65C6-4A23-9CBC-0A9CF6380246}">
      <dsp:nvSpPr>
        <dsp:cNvPr id="0" name=""/>
        <dsp:cNvSpPr/>
      </dsp:nvSpPr>
      <dsp:spPr>
        <a:xfrm>
          <a:off x="3200379" y="541333"/>
          <a:ext cx="2222317" cy="22223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Valore di recesso è definito dal mercato </a:t>
          </a:r>
          <a:endParaRPr lang="en-US" sz="1900" kern="1200"/>
        </a:p>
      </dsp:txBody>
      <dsp:txXfrm>
        <a:off x="3308864" y="649818"/>
        <a:ext cx="2005347" cy="2005347"/>
      </dsp:txXfrm>
    </dsp:sp>
    <dsp:sp modelId="{A78AFBF7-9703-4F96-9FC3-705F47D059F2}">
      <dsp:nvSpPr>
        <dsp:cNvPr id="0" name=""/>
        <dsp:cNvSpPr/>
      </dsp:nvSpPr>
      <dsp:spPr>
        <a:xfrm>
          <a:off x="5593645" y="541333"/>
          <a:ext cx="2222317" cy="22223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Operazione straordinaria che ha fatto scattare il recesso ha impatto sul valore di borsa</a:t>
          </a:r>
          <a:endParaRPr lang="en-US" sz="1900" kern="1200"/>
        </a:p>
      </dsp:txBody>
      <dsp:txXfrm>
        <a:off x="5702130" y="649818"/>
        <a:ext cx="2005347" cy="2005347"/>
      </dsp:txXfrm>
    </dsp:sp>
    <dsp:sp modelId="{05266C85-3079-49AC-8195-37A4F41615E3}">
      <dsp:nvSpPr>
        <dsp:cNvPr id="0" name=""/>
        <dsp:cNvSpPr/>
      </dsp:nvSpPr>
      <dsp:spPr>
        <a:xfrm>
          <a:off x="3200379" y="2934599"/>
          <a:ext cx="2222317" cy="22223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L’operazione straordinaria può essere condizionata ad un livello massimo di recesso</a:t>
          </a:r>
          <a:endParaRPr lang="en-US" sz="1900" kern="1200"/>
        </a:p>
      </dsp:txBody>
      <dsp:txXfrm>
        <a:off x="3308864" y="3043084"/>
        <a:ext cx="2005347" cy="2005347"/>
      </dsp:txXfrm>
    </dsp:sp>
    <dsp:sp modelId="{A34FC8CF-329A-4626-B8B8-ABD2698714E2}">
      <dsp:nvSpPr>
        <dsp:cNvPr id="0" name=""/>
        <dsp:cNvSpPr/>
      </dsp:nvSpPr>
      <dsp:spPr>
        <a:xfrm>
          <a:off x="5593645" y="2934599"/>
          <a:ext cx="2222317" cy="22223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Il disallineamento fra valore di recesso e quotazione può squilibrare finanziariamente l’emittente.</a:t>
          </a:r>
          <a:endParaRPr lang="en-US" sz="1900" kern="1200" dirty="0"/>
        </a:p>
      </dsp:txBody>
      <dsp:txXfrm>
        <a:off x="5702130" y="3043084"/>
        <a:ext cx="2005347" cy="200534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0727B-A218-4572-A9D5-21E997629C36}">
      <dsp:nvSpPr>
        <dsp:cNvPr id="0" name=""/>
        <dsp:cNvSpPr/>
      </dsp:nvSpPr>
      <dsp:spPr>
        <a:xfrm>
          <a:off x="3082131" y="0"/>
          <a:ext cx="4351338" cy="435133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B7055-65C6-4A23-9CBC-0A9CF6380246}">
      <dsp:nvSpPr>
        <dsp:cNvPr id="0" name=""/>
        <dsp:cNvSpPr/>
      </dsp:nvSpPr>
      <dsp:spPr>
        <a:xfrm>
          <a:off x="3495508" y="413377"/>
          <a:ext cx="1697021" cy="1697021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Valore di recesso è definito dal mercato </a:t>
          </a:r>
          <a:endParaRPr lang="en-US" sz="1400" kern="1200"/>
        </a:p>
      </dsp:txBody>
      <dsp:txXfrm>
        <a:off x="3578350" y="496219"/>
        <a:ext cx="1531337" cy="1531337"/>
      </dsp:txXfrm>
    </dsp:sp>
    <dsp:sp modelId="{A78AFBF7-9703-4F96-9FC3-705F47D059F2}">
      <dsp:nvSpPr>
        <dsp:cNvPr id="0" name=""/>
        <dsp:cNvSpPr/>
      </dsp:nvSpPr>
      <dsp:spPr>
        <a:xfrm>
          <a:off x="5323070" y="413377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Operazione straordinaria che ha fatto scattare il recesso ha impatto sul valore di borsa</a:t>
          </a:r>
          <a:endParaRPr lang="en-US" sz="1400" kern="1200"/>
        </a:p>
      </dsp:txBody>
      <dsp:txXfrm>
        <a:off x="5405912" y="496219"/>
        <a:ext cx="1531337" cy="1531337"/>
      </dsp:txXfrm>
    </dsp:sp>
    <dsp:sp modelId="{05266C85-3079-49AC-8195-37A4F41615E3}">
      <dsp:nvSpPr>
        <dsp:cNvPr id="0" name=""/>
        <dsp:cNvSpPr/>
      </dsp:nvSpPr>
      <dsp:spPr>
        <a:xfrm>
          <a:off x="3495508" y="2240939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L’operazione straordinaria può essere condizionata ad un livello massimo di recesso</a:t>
          </a:r>
          <a:endParaRPr lang="en-US" sz="1400" kern="1200"/>
        </a:p>
      </dsp:txBody>
      <dsp:txXfrm>
        <a:off x="3578350" y="2323781"/>
        <a:ext cx="1531337" cy="1531337"/>
      </dsp:txXfrm>
    </dsp:sp>
    <dsp:sp modelId="{A34FC8CF-329A-4626-B8B8-ABD2698714E2}">
      <dsp:nvSpPr>
        <dsp:cNvPr id="0" name=""/>
        <dsp:cNvSpPr/>
      </dsp:nvSpPr>
      <dsp:spPr>
        <a:xfrm>
          <a:off x="5323070" y="2240939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Il disallineamento fra valore di recesso e quotazione può squilibrare finanziariamente l’emittente.</a:t>
          </a:r>
          <a:endParaRPr lang="en-US" sz="1400" kern="1200" dirty="0"/>
        </a:p>
      </dsp:txBody>
      <dsp:txXfrm>
        <a:off x="5405912" y="2323781"/>
        <a:ext cx="1531337" cy="153133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0727B-A218-4572-A9D5-21E997629C36}">
      <dsp:nvSpPr>
        <dsp:cNvPr id="0" name=""/>
        <dsp:cNvSpPr/>
      </dsp:nvSpPr>
      <dsp:spPr>
        <a:xfrm>
          <a:off x="3082131" y="0"/>
          <a:ext cx="4351338" cy="435133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B7055-65C6-4A23-9CBC-0A9CF6380246}">
      <dsp:nvSpPr>
        <dsp:cNvPr id="0" name=""/>
        <dsp:cNvSpPr/>
      </dsp:nvSpPr>
      <dsp:spPr>
        <a:xfrm>
          <a:off x="3495508" y="413377"/>
          <a:ext cx="1697021" cy="1697021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Valore di recesso è definito dal mercato </a:t>
          </a:r>
          <a:endParaRPr lang="en-US" sz="1400" kern="1200"/>
        </a:p>
      </dsp:txBody>
      <dsp:txXfrm>
        <a:off x="3578350" y="496219"/>
        <a:ext cx="1531337" cy="1531337"/>
      </dsp:txXfrm>
    </dsp:sp>
    <dsp:sp modelId="{A78AFBF7-9703-4F96-9FC3-705F47D059F2}">
      <dsp:nvSpPr>
        <dsp:cNvPr id="0" name=""/>
        <dsp:cNvSpPr/>
      </dsp:nvSpPr>
      <dsp:spPr>
        <a:xfrm>
          <a:off x="5323070" y="413377"/>
          <a:ext cx="1697021" cy="1697021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Operazione straordinaria che ha fatto scattare il recesso ha impatto sul valore di borsa</a:t>
          </a:r>
          <a:endParaRPr lang="en-US" sz="1400" kern="1200"/>
        </a:p>
      </dsp:txBody>
      <dsp:txXfrm>
        <a:off x="5405912" y="496219"/>
        <a:ext cx="1531337" cy="1531337"/>
      </dsp:txXfrm>
    </dsp:sp>
    <dsp:sp modelId="{05266C85-3079-49AC-8195-37A4F41615E3}">
      <dsp:nvSpPr>
        <dsp:cNvPr id="0" name=""/>
        <dsp:cNvSpPr/>
      </dsp:nvSpPr>
      <dsp:spPr>
        <a:xfrm>
          <a:off x="3495508" y="2240939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L’operazione straordinaria può essere condizionata ad un livello massimo di recesso</a:t>
          </a:r>
          <a:endParaRPr lang="en-US" sz="1400" kern="1200"/>
        </a:p>
      </dsp:txBody>
      <dsp:txXfrm>
        <a:off x="3578350" y="2323781"/>
        <a:ext cx="1531337" cy="1531337"/>
      </dsp:txXfrm>
    </dsp:sp>
    <dsp:sp modelId="{A34FC8CF-329A-4626-B8B8-ABD2698714E2}">
      <dsp:nvSpPr>
        <dsp:cNvPr id="0" name=""/>
        <dsp:cNvSpPr/>
      </dsp:nvSpPr>
      <dsp:spPr>
        <a:xfrm>
          <a:off x="5323070" y="2240939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Il disallineamento fra valore di recesso e quotazione può squilibrare finanziariamente l’emittente.</a:t>
          </a:r>
          <a:endParaRPr lang="en-US" sz="1400" kern="1200" dirty="0"/>
        </a:p>
      </dsp:txBody>
      <dsp:txXfrm>
        <a:off x="5405912" y="2323781"/>
        <a:ext cx="1531337" cy="153133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0727B-A218-4572-A9D5-21E997629C36}">
      <dsp:nvSpPr>
        <dsp:cNvPr id="0" name=""/>
        <dsp:cNvSpPr/>
      </dsp:nvSpPr>
      <dsp:spPr>
        <a:xfrm>
          <a:off x="3082131" y="0"/>
          <a:ext cx="4351338" cy="435133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B7055-65C6-4A23-9CBC-0A9CF6380246}">
      <dsp:nvSpPr>
        <dsp:cNvPr id="0" name=""/>
        <dsp:cNvSpPr/>
      </dsp:nvSpPr>
      <dsp:spPr>
        <a:xfrm>
          <a:off x="3495508" y="413377"/>
          <a:ext cx="1697021" cy="1697021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Valore di recesso è definito dal mercato </a:t>
          </a:r>
          <a:endParaRPr lang="en-US" sz="1400" kern="1200"/>
        </a:p>
      </dsp:txBody>
      <dsp:txXfrm>
        <a:off x="3578350" y="496219"/>
        <a:ext cx="1531337" cy="1531337"/>
      </dsp:txXfrm>
    </dsp:sp>
    <dsp:sp modelId="{A78AFBF7-9703-4F96-9FC3-705F47D059F2}">
      <dsp:nvSpPr>
        <dsp:cNvPr id="0" name=""/>
        <dsp:cNvSpPr/>
      </dsp:nvSpPr>
      <dsp:spPr>
        <a:xfrm>
          <a:off x="5323070" y="413377"/>
          <a:ext cx="1697021" cy="1697021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Operazione straordinaria che ha fatto scattare il recesso ha impatto sul valore di borsa</a:t>
          </a:r>
          <a:endParaRPr lang="en-US" sz="1400" kern="1200"/>
        </a:p>
      </dsp:txBody>
      <dsp:txXfrm>
        <a:off x="5405912" y="496219"/>
        <a:ext cx="1531337" cy="1531337"/>
      </dsp:txXfrm>
    </dsp:sp>
    <dsp:sp modelId="{05266C85-3079-49AC-8195-37A4F41615E3}">
      <dsp:nvSpPr>
        <dsp:cNvPr id="0" name=""/>
        <dsp:cNvSpPr/>
      </dsp:nvSpPr>
      <dsp:spPr>
        <a:xfrm>
          <a:off x="3495508" y="2240939"/>
          <a:ext cx="1697021" cy="1697021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L’operazione straordinaria può essere condizionata ad un livello massimo di recesso</a:t>
          </a:r>
          <a:endParaRPr lang="en-US" sz="1400" kern="1200"/>
        </a:p>
      </dsp:txBody>
      <dsp:txXfrm>
        <a:off x="3578350" y="2323781"/>
        <a:ext cx="1531337" cy="1531337"/>
      </dsp:txXfrm>
    </dsp:sp>
    <dsp:sp modelId="{A34FC8CF-329A-4626-B8B8-ABD2698714E2}">
      <dsp:nvSpPr>
        <dsp:cNvPr id="0" name=""/>
        <dsp:cNvSpPr/>
      </dsp:nvSpPr>
      <dsp:spPr>
        <a:xfrm>
          <a:off x="5323070" y="2240939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Il disallineamento fra valore di recesso e quotazione può squilibrare finanziariamente l’emittente.</a:t>
          </a:r>
          <a:endParaRPr lang="en-US" sz="1400" kern="1200" dirty="0"/>
        </a:p>
      </dsp:txBody>
      <dsp:txXfrm>
        <a:off x="5405912" y="2323781"/>
        <a:ext cx="1531337" cy="153133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0727B-A218-4572-A9D5-21E997629C36}">
      <dsp:nvSpPr>
        <dsp:cNvPr id="0" name=""/>
        <dsp:cNvSpPr/>
      </dsp:nvSpPr>
      <dsp:spPr>
        <a:xfrm>
          <a:off x="3082131" y="0"/>
          <a:ext cx="4351338" cy="435133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B7055-65C6-4A23-9CBC-0A9CF6380246}">
      <dsp:nvSpPr>
        <dsp:cNvPr id="0" name=""/>
        <dsp:cNvSpPr/>
      </dsp:nvSpPr>
      <dsp:spPr>
        <a:xfrm>
          <a:off x="3495508" y="413377"/>
          <a:ext cx="1697021" cy="1697021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Valore di recesso è definito dal mercato </a:t>
          </a:r>
          <a:endParaRPr lang="en-US" sz="1400" kern="1200"/>
        </a:p>
      </dsp:txBody>
      <dsp:txXfrm>
        <a:off x="3578350" y="496219"/>
        <a:ext cx="1531337" cy="1531337"/>
      </dsp:txXfrm>
    </dsp:sp>
    <dsp:sp modelId="{A78AFBF7-9703-4F96-9FC3-705F47D059F2}">
      <dsp:nvSpPr>
        <dsp:cNvPr id="0" name=""/>
        <dsp:cNvSpPr/>
      </dsp:nvSpPr>
      <dsp:spPr>
        <a:xfrm>
          <a:off x="5323070" y="413377"/>
          <a:ext cx="1697021" cy="1697021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Operazione straordinaria che ha fatto scattare il recesso ha impatto sul valore di borsa</a:t>
          </a:r>
          <a:endParaRPr lang="en-US" sz="1400" kern="1200"/>
        </a:p>
      </dsp:txBody>
      <dsp:txXfrm>
        <a:off x="5405912" y="496219"/>
        <a:ext cx="1531337" cy="1531337"/>
      </dsp:txXfrm>
    </dsp:sp>
    <dsp:sp modelId="{05266C85-3079-49AC-8195-37A4F41615E3}">
      <dsp:nvSpPr>
        <dsp:cNvPr id="0" name=""/>
        <dsp:cNvSpPr/>
      </dsp:nvSpPr>
      <dsp:spPr>
        <a:xfrm>
          <a:off x="3495508" y="2240939"/>
          <a:ext cx="1697021" cy="1697021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L’operazione straordinaria può essere condizionata ad un livello massimo di recesso</a:t>
          </a:r>
          <a:endParaRPr lang="en-US" sz="1400" kern="1200"/>
        </a:p>
      </dsp:txBody>
      <dsp:txXfrm>
        <a:off x="3578350" y="2323781"/>
        <a:ext cx="1531337" cy="1531337"/>
      </dsp:txXfrm>
    </dsp:sp>
    <dsp:sp modelId="{A34FC8CF-329A-4626-B8B8-ABD2698714E2}">
      <dsp:nvSpPr>
        <dsp:cNvPr id="0" name=""/>
        <dsp:cNvSpPr/>
      </dsp:nvSpPr>
      <dsp:spPr>
        <a:xfrm>
          <a:off x="5323070" y="2240939"/>
          <a:ext cx="1697021" cy="1697021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Il disallineamento fra valore di recesso e quotazione può squilibrare finanziariamente l’emittente.</a:t>
          </a:r>
          <a:endParaRPr lang="en-US" sz="1400" kern="1200" dirty="0"/>
        </a:p>
      </dsp:txBody>
      <dsp:txXfrm>
        <a:off x="5405912" y="2323781"/>
        <a:ext cx="1531337" cy="15313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Pluralità di metodi valutativi </a:t>
          </a:r>
          <a:endParaRPr lang="en-US" sz="1200" kern="120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Unità di valutazione </a:t>
          </a:r>
          <a:endParaRPr lang="en-US" sz="1200" kern="120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Pluralità di metodi valutativi </a:t>
          </a:r>
          <a:endParaRPr lang="en-US" sz="1200" kern="120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Unità di valutazione </a:t>
          </a:r>
          <a:endParaRPr lang="en-US" sz="1200" kern="120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Pluralità di metodi valutativi </a:t>
          </a:r>
          <a:endParaRPr lang="en-US" sz="1200" kern="1200" dirty="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Unità di valutazione </a:t>
          </a:r>
          <a:endParaRPr lang="en-US" sz="1200" kern="120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Pluralità di metodi valutativi </a:t>
          </a:r>
          <a:endParaRPr lang="en-US" sz="1200" kern="1200" dirty="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Unità di valutazione </a:t>
          </a:r>
          <a:endParaRPr lang="en-US" sz="1200" kern="1200" dirty="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Pluralità di metodi valutativi </a:t>
          </a:r>
          <a:endParaRPr lang="en-US" sz="1200" kern="1200" dirty="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Unità di valutazione </a:t>
          </a:r>
          <a:endParaRPr lang="en-US" sz="1200" kern="1200" dirty="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Pluralità di metodi valutativi </a:t>
          </a:r>
          <a:endParaRPr lang="en-US" sz="1200" kern="1200" dirty="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Unità di valutazione </a:t>
          </a:r>
          <a:endParaRPr lang="en-US" sz="1200" kern="1200" dirty="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Pluralità di metodi valutativi </a:t>
          </a:r>
          <a:endParaRPr lang="en-US" sz="1200" kern="1200" dirty="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Unità di valutazione </a:t>
          </a:r>
          <a:endParaRPr lang="en-US" sz="1200" kern="1200" dirty="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2625-CA74-4E84-B8B3-959AF7B7DA06}">
      <dsp:nvSpPr>
        <dsp:cNvPr id="0" name=""/>
        <dsp:cNvSpPr/>
      </dsp:nvSpPr>
      <dsp:spPr>
        <a:xfrm>
          <a:off x="1376647" y="305805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50183"/>
        <a:ext cx="13420" cy="2684"/>
      </dsp:txXfrm>
    </dsp:sp>
    <dsp:sp modelId="{EF359CF8-5C22-418C-976B-5172A3B23921}">
      <dsp:nvSpPr>
        <dsp:cNvPr id="0" name=""/>
        <dsp:cNvSpPr/>
      </dsp:nvSpPr>
      <dsp:spPr>
        <a:xfrm>
          <a:off x="211460" y="1429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Configurazione di valore</a:t>
          </a:r>
          <a:endParaRPr lang="en-US" sz="1200" kern="1200" dirty="0"/>
        </a:p>
      </dsp:txBody>
      <dsp:txXfrm>
        <a:off x="211460" y="1429"/>
        <a:ext cx="1166986" cy="700192"/>
      </dsp:txXfrm>
    </dsp:sp>
    <dsp:sp modelId="{7BE28D10-879A-4E60-B595-F70B07912434}">
      <dsp:nvSpPr>
        <dsp:cNvPr id="0" name=""/>
        <dsp:cNvSpPr/>
      </dsp:nvSpPr>
      <dsp:spPr>
        <a:xfrm>
          <a:off x="794954" y="699821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817383"/>
        <a:ext cx="73013" cy="2684"/>
      </dsp:txXfrm>
    </dsp:sp>
    <dsp:sp modelId="{6BAD6E4A-3ECC-4324-8597-1DDDCA517533}">
      <dsp:nvSpPr>
        <dsp:cNvPr id="0" name=""/>
        <dsp:cNvSpPr/>
      </dsp:nvSpPr>
      <dsp:spPr>
        <a:xfrm>
          <a:off x="1646855" y="1429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Pluralità di metodi valutativi </a:t>
          </a:r>
          <a:endParaRPr lang="en-US" sz="1200" kern="1200" dirty="0"/>
        </a:p>
      </dsp:txBody>
      <dsp:txXfrm>
        <a:off x="1646855" y="1429"/>
        <a:ext cx="1166986" cy="700192"/>
      </dsp:txXfrm>
    </dsp:sp>
    <dsp:sp modelId="{C00A1693-2680-4D77-8424-A36CE5C85E32}">
      <dsp:nvSpPr>
        <dsp:cNvPr id="0" name=""/>
        <dsp:cNvSpPr/>
      </dsp:nvSpPr>
      <dsp:spPr>
        <a:xfrm>
          <a:off x="1376647" y="1274404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1318782"/>
        <a:ext cx="13420" cy="2684"/>
      </dsp:txXfrm>
    </dsp:sp>
    <dsp:sp modelId="{BC0FE083-84F6-4279-8E13-EA34936A3E10}">
      <dsp:nvSpPr>
        <dsp:cNvPr id="0" name=""/>
        <dsp:cNvSpPr/>
      </dsp:nvSpPr>
      <dsp:spPr>
        <a:xfrm>
          <a:off x="211460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Unità di valutazione </a:t>
          </a:r>
          <a:endParaRPr lang="en-US" sz="1200" kern="1200" dirty="0"/>
        </a:p>
      </dsp:txBody>
      <dsp:txXfrm>
        <a:off x="211460" y="970028"/>
        <a:ext cx="1166986" cy="700192"/>
      </dsp:txXfrm>
    </dsp:sp>
    <dsp:sp modelId="{719B0ED6-4680-4DFA-8EE7-B913D2E17D5F}">
      <dsp:nvSpPr>
        <dsp:cNvPr id="0" name=""/>
        <dsp:cNvSpPr/>
      </dsp:nvSpPr>
      <dsp:spPr>
        <a:xfrm>
          <a:off x="794954" y="1668420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1785982"/>
        <a:ext cx="73013" cy="2684"/>
      </dsp:txXfrm>
    </dsp:sp>
    <dsp:sp modelId="{7039E611-EF05-447B-85CF-0D7381AAC096}">
      <dsp:nvSpPr>
        <dsp:cNvPr id="0" name=""/>
        <dsp:cNvSpPr/>
      </dsp:nvSpPr>
      <dsp:spPr>
        <a:xfrm>
          <a:off x="1646855" y="970028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Data della valutazione </a:t>
          </a:r>
          <a:endParaRPr lang="en-US" sz="1200" kern="1200"/>
        </a:p>
      </dsp:txBody>
      <dsp:txXfrm>
        <a:off x="1646855" y="970028"/>
        <a:ext cx="1166986" cy="700192"/>
      </dsp:txXfrm>
    </dsp:sp>
    <dsp:sp modelId="{0B4F2F66-F47C-4F48-B91A-DE30F8A7D092}">
      <dsp:nvSpPr>
        <dsp:cNvPr id="0" name=""/>
        <dsp:cNvSpPr/>
      </dsp:nvSpPr>
      <dsp:spPr>
        <a:xfrm>
          <a:off x="1376647" y="22430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2287381"/>
        <a:ext cx="13420" cy="2684"/>
      </dsp:txXfrm>
    </dsp:sp>
    <dsp:sp modelId="{B2A618CA-F725-416F-994C-35213464E316}">
      <dsp:nvSpPr>
        <dsp:cNvPr id="0" name=""/>
        <dsp:cNvSpPr/>
      </dsp:nvSpPr>
      <dsp:spPr>
        <a:xfrm>
          <a:off x="211460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Eventi successivi</a:t>
          </a:r>
          <a:endParaRPr lang="en-US" sz="1200" kern="1200"/>
        </a:p>
      </dsp:txBody>
      <dsp:txXfrm>
        <a:off x="211460" y="1938627"/>
        <a:ext cx="1166986" cy="700192"/>
      </dsp:txXfrm>
    </dsp:sp>
    <dsp:sp modelId="{FE50550F-8AED-4EE6-A1B7-05FDDC0C49D6}">
      <dsp:nvSpPr>
        <dsp:cNvPr id="0" name=""/>
        <dsp:cNvSpPr/>
      </dsp:nvSpPr>
      <dsp:spPr>
        <a:xfrm>
          <a:off x="794954" y="26370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2754581"/>
        <a:ext cx="73013" cy="2684"/>
      </dsp:txXfrm>
    </dsp:sp>
    <dsp:sp modelId="{3539F672-DF8B-49F6-B2BB-E328E5AF93F9}">
      <dsp:nvSpPr>
        <dsp:cNvPr id="0" name=""/>
        <dsp:cNvSpPr/>
      </dsp:nvSpPr>
      <dsp:spPr>
        <a:xfrm>
          <a:off x="1646855" y="19386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Piano della società </a:t>
          </a:r>
          <a:endParaRPr lang="en-US" sz="1200" kern="1200"/>
        </a:p>
      </dsp:txBody>
      <dsp:txXfrm>
        <a:off x="1646855" y="1938627"/>
        <a:ext cx="1166986" cy="700192"/>
      </dsp:txXfrm>
    </dsp:sp>
    <dsp:sp modelId="{08FCC2FD-B5E0-463D-BE6D-6DFB1FB000D6}">
      <dsp:nvSpPr>
        <dsp:cNvPr id="0" name=""/>
        <dsp:cNvSpPr/>
      </dsp:nvSpPr>
      <dsp:spPr>
        <a:xfrm>
          <a:off x="1376647" y="3211603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3255981"/>
        <a:ext cx="13420" cy="2684"/>
      </dsp:txXfrm>
    </dsp:sp>
    <dsp:sp modelId="{83F9AC5A-8F6E-4FD3-8C47-FE65A6BEB7C2}">
      <dsp:nvSpPr>
        <dsp:cNvPr id="0" name=""/>
        <dsp:cNvSpPr/>
      </dsp:nvSpPr>
      <dsp:spPr>
        <a:xfrm>
          <a:off x="211460" y="2907227"/>
          <a:ext cx="1166986" cy="700192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Mancato  gradimento e recesso  </a:t>
          </a:r>
          <a:endParaRPr lang="en-US" sz="1200" kern="1200" dirty="0"/>
        </a:p>
      </dsp:txBody>
      <dsp:txXfrm>
        <a:off x="211460" y="2907227"/>
        <a:ext cx="1166986" cy="700192"/>
      </dsp:txXfrm>
    </dsp:sp>
    <dsp:sp modelId="{0F78D00E-725B-444A-939C-8C761F1DBAAE}">
      <dsp:nvSpPr>
        <dsp:cNvPr id="0" name=""/>
        <dsp:cNvSpPr/>
      </dsp:nvSpPr>
      <dsp:spPr>
        <a:xfrm>
          <a:off x="794954" y="3605619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76144" y="3723180"/>
        <a:ext cx="73013" cy="2684"/>
      </dsp:txXfrm>
    </dsp:sp>
    <dsp:sp modelId="{7C838F71-89C6-4FD1-A275-E475B1388497}">
      <dsp:nvSpPr>
        <dsp:cNvPr id="0" name=""/>
        <dsp:cNvSpPr/>
      </dsp:nvSpPr>
      <dsp:spPr>
        <a:xfrm>
          <a:off x="1646855" y="2907227"/>
          <a:ext cx="1166986" cy="700192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Fusione con recesso</a:t>
          </a:r>
          <a:endParaRPr lang="en-US" sz="1200" kern="1200" dirty="0"/>
        </a:p>
      </dsp:txBody>
      <dsp:txXfrm>
        <a:off x="1646855" y="2907227"/>
        <a:ext cx="1166986" cy="700192"/>
      </dsp:txXfrm>
    </dsp:sp>
    <dsp:sp modelId="{9BFD69AE-D741-4B10-9CE3-3B7D267E9D09}">
      <dsp:nvSpPr>
        <dsp:cNvPr id="0" name=""/>
        <dsp:cNvSpPr/>
      </dsp:nvSpPr>
      <dsp:spPr>
        <a:xfrm>
          <a:off x="1376647" y="4180202"/>
          <a:ext cx="2378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7807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88841" y="4224580"/>
        <a:ext cx="13420" cy="2684"/>
      </dsp:txXfrm>
    </dsp:sp>
    <dsp:sp modelId="{0CA237B7-6659-44E9-B558-ED3098F96881}">
      <dsp:nvSpPr>
        <dsp:cNvPr id="0" name=""/>
        <dsp:cNvSpPr/>
      </dsp:nvSpPr>
      <dsp:spPr>
        <a:xfrm>
          <a:off x="211460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Sconto di minoranza  </a:t>
          </a:r>
          <a:endParaRPr lang="en-US" sz="1200" kern="1200" dirty="0"/>
        </a:p>
      </dsp:txBody>
      <dsp:txXfrm>
        <a:off x="211460" y="3875826"/>
        <a:ext cx="1166986" cy="700192"/>
      </dsp:txXfrm>
    </dsp:sp>
    <dsp:sp modelId="{BD92E8FF-C36C-481D-93E1-2534AD799EC2}">
      <dsp:nvSpPr>
        <dsp:cNvPr id="0" name=""/>
        <dsp:cNvSpPr/>
      </dsp:nvSpPr>
      <dsp:spPr>
        <a:xfrm>
          <a:off x="794954" y="4574218"/>
          <a:ext cx="1435394" cy="237807"/>
        </a:xfrm>
        <a:custGeom>
          <a:avLst/>
          <a:gdLst/>
          <a:ahLst/>
          <a:cxnLst/>
          <a:rect l="0" t="0" r="0" b="0"/>
          <a:pathLst>
            <a:path>
              <a:moveTo>
                <a:pt x="1435394" y="0"/>
              </a:moveTo>
              <a:lnTo>
                <a:pt x="1435394" y="136003"/>
              </a:lnTo>
              <a:lnTo>
                <a:pt x="0" y="136003"/>
              </a:lnTo>
              <a:lnTo>
                <a:pt x="0" y="2378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1476144" y="4691779"/>
        <a:ext cx="73013" cy="2684"/>
      </dsp:txXfrm>
    </dsp:sp>
    <dsp:sp modelId="{11D7869E-F12F-4086-8FD4-D4629776904F}">
      <dsp:nvSpPr>
        <dsp:cNvPr id="0" name=""/>
        <dsp:cNvSpPr/>
      </dsp:nvSpPr>
      <dsp:spPr>
        <a:xfrm>
          <a:off x="1646855" y="3875826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Altri sconti </a:t>
          </a:r>
        </a:p>
      </dsp:txBody>
      <dsp:txXfrm>
        <a:off x="1646855" y="3875826"/>
        <a:ext cx="1166986" cy="700192"/>
      </dsp:txXfrm>
    </dsp:sp>
    <dsp:sp modelId="{38A31F1B-E42C-4479-9061-2CB7CF40CACE}">
      <dsp:nvSpPr>
        <dsp:cNvPr id="0" name=""/>
        <dsp:cNvSpPr/>
      </dsp:nvSpPr>
      <dsp:spPr>
        <a:xfrm>
          <a:off x="211460" y="4844425"/>
          <a:ext cx="1166986" cy="7001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83" tIns="60024" rIns="57183" bIns="6002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Squilibrio finanziario</a:t>
          </a:r>
        </a:p>
      </dsp:txBody>
      <dsp:txXfrm>
        <a:off x="211460" y="4844425"/>
        <a:ext cx="1166986" cy="700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DFE23-36BD-419F-ADB4-1891412C31C3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4A188-0C82-4E9E-A00A-63CA672D83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0442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C3DC72-C808-6E67-A297-B9A91C2DD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0624B99-513F-68D2-F53E-9E16C5F3D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08EB4C-96F4-9E4C-B5A7-B728B5FD2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CB81-296A-433F-8C37-7000BE74202D}" type="datetime1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5E55D7-9A79-E7DF-ABA5-6E8E6277E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5888D0-0921-1FDD-CD4F-0CAC18A1B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694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7B08BC-9DFF-C338-B86C-D5107D5D5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38C3FE6-AD62-BBEC-B8B5-9DA856469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030B40D-E510-DC0D-B0DD-1894311AE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9432-33EF-430B-BD94-D5FC9C425469}" type="datetime1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AD7C19-DBD1-1427-4B12-312CFAD54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40F9DD0-03D4-AD18-EA1A-A03AF6816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477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50F894E-4625-6791-48EA-5C4779E17A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581B6AD-16CD-8BA1-9C47-3409A93FD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D44330-D5C0-01FD-6472-3BFE0DFC5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9285-DB62-425F-91DA-DADBB9CC93E0}" type="datetime1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B1A2BF-8E41-122B-ED3A-F12FDCDF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5AD23E7-0E82-E9BF-69BC-E6E2454A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54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135811-FA82-0D5D-8FBB-BBB8826B6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ACA6DB-1AE1-8911-244E-645CD7FBA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42A1B1-8C9D-150B-219D-F848CB95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09FC-66F6-4FAF-BF9F-027188168C00}" type="datetime1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5B012A-9B65-5625-C8E6-053DBAED3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7D036F-0C1A-9420-1D31-BBDD21505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765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0D27BB-5BE0-6B39-B0F1-269BEAF8F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D89A51A-951F-80FD-9495-176FBD912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DE6AAE-0243-C139-2AC0-90976E14F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F007-5DFB-458B-BA92-D1232013DBC4}" type="datetime1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A49DD7-949B-1461-3C1B-3E1B95C1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6CF78B-2DC6-E492-8CAD-A000C7F5E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6419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8E7C97-9BF4-B06B-4510-B7C8D32B6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BC8CD6-D2ED-071F-1191-FF07269F44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7250EBD-E9FB-5FCB-2769-38CBA5BD8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AECAB8-409C-745E-7910-DD8B67A84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4AC4-15C6-41B9-9F2C-64A303B1C793}" type="datetime1">
              <a:rPr lang="it-IT" smtClean="0"/>
              <a:t>16/02/2026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DC3BF54-856B-060C-0E9D-06BB3C000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514CFE-9008-DFD0-9305-8CB597A58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3864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B6E8CB-A3FB-66C4-47E3-F0517AD26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1C85EB1-F58C-380A-7990-D5D137B3D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0D65C38-FFCD-FC36-AEF1-D88A9F88A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D2D19DD-A4E1-7ED3-BB0D-6A02F6627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F2ED14E-F133-1CE5-4041-742FF6B231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A0A26E7-BC8A-FD6F-D108-FD252F291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EAFE-99B8-4EC7-92E6-DA877093BD95}" type="datetime1">
              <a:rPr lang="it-IT" smtClean="0"/>
              <a:t>16/02/2026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51F21E9-9AB0-9A1D-4435-0E2FC3E9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796A142-4587-9A5F-E8A0-3F5B0F771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867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F5B736-EE3C-CCE8-9F1F-A51588CB9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6AB912-92FF-C8A3-0B2F-56044C5B1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4023-72BE-4899-9E95-D8C3DD215F03}" type="datetime1">
              <a:rPr lang="it-IT" smtClean="0"/>
              <a:t>16/02/2026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C585706-E2A3-5F27-8CF3-968F248CA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DBC2D65-AFC7-CD61-E7BE-85F90460C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900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495E6E3-B995-AD61-28CE-422DDEFE7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2419-9233-481D-9364-0C8BBD260891}" type="datetime1">
              <a:rPr lang="it-IT" smtClean="0"/>
              <a:t>16/02/2026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2AA9594-EE6E-0D49-293B-E358454E3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04EB6C2-7BAC-79E1-8AA9-CF462C381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873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3D3160-DC52-3994-B70A-C8E2FEB16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8AE6A9-0D50-840C-F910-754D7D3FA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BA64450-2559-80E4-F5BE-ACFC80317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6B35A93-80E1-309B-7233-29563813C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0DBB-77B8-41EB-BCF9-DAF3C858644E}" type="datetime1">
              <a:rPr lang="it-IT" smtClean="0"/>
              <a:t>16/02/2026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9D60D67-FCEF-6D85-8A71-45EC67096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5CBE6F0-80F7-32CF-ABFF-7C06020BA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39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1C3E4B-6F2D-7156-BB03-DB6413E1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AD4416E-31C3-85D1-A1C5-33DD09D02C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C01F65E-CB8B-7E79-BE0B-9C5C2F82D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D965FD-5AEE-6401-E2EE-CF53F61C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F61-735B-474A-A820-98F8FC14F12E}" type="datetime1">
              <a:rPr lang="it-IT" smtClean="0"/>
              <a:t>16/02/2026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FE2578-4838-902A-AC36-87264B4B2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63C1576-2BA3-13BD-4AC6-D9839E290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068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1FD1BB5-A906-7546-4A6F-6C505D9B7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24DC6CF-44CD-B113-B42F-93C779035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5047CE-6D2F-8EAF-3DA7-1118D933F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983F28-3D03-40A7-8562-B4054892178D}" type="datetime1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50C3FE-9043-0C56-44D0-337044507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AC5523-E406-D9A6-66A9-87DF632E88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33D3C8-09B6-46E8-9CFE-97CC54E87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2478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51600BD-3DCD-971C-F31E-F46CEB29B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it-IT" sz="4800" dirty="0">
                <a:solidFill>
                  <a:srgbClr val="FFFFFF"/>
                </a:solidFill>
              </a:rPr>
              <a:t>Le valutazioni a fini di recesso nella S.P.A.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3968225-07FC-1A73-21A4-ADFFD5A85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it-IT" b="1" dirty="0">
                <a:solidFill>
                  <a:schemeClr val="accent1"/>
                </a:solidFill>
              </a:rPr>
              <a:t>Le valutazioni a fini di recesso – Convegno OIV 16 febbraio 2026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Mauro Bini </a:t>
            </a:r>
            <a:r>
              <a:rPr lang="it-IT" sz="1800" dirty="0"/>
              <a:t>– Ordinario di Finanza Aziendale nell’Università L. Bocconi </a:t>
            </a:r>
          </a:p>
        </p:txBody>
      </p:sp>
    </p:spTree>
    <p:extLst>
      <p:ext uri="{BB962C8B-B14F-4D97-AF65-F5344CB8AC3E}">
        <p14:creationId xmlns:p14="http://schemas.microsoft.com/office/powerpoint/2010/main" val="19783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9AE699-FAE9-FB3F-C31D-D138C52A3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E3460A92-AD99-C152-1931-AA91FED16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0F50611-7324-9858-3F52-D52EAB8F5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72D9954-5038-C7CE-20D5-DDADDDE88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70623AC-05BA-C1C5-61F9-05D72EB63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DB17F9D-DA4B-A00B-64A3-840206A75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66DEE4A-62F8-D1FF-CF3C-12A05CCE6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3CA2352E-13AA-C196-0C99-9D07E670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7ED76990-6057-0527-36D2-85C92283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07A84666-A39C-8D6C-5B5D-17273B4D0E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973373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83672546-509F-D4EE-3F85-1D1FF3AAD281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551CF7C3-727A-425B-60D0-4BD026255D38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UNITA’ DI VALUTAZIONE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F7E0B2D-D334-FE7C-EE6E-ED3F4E4A32DE}"/>
              </a:ext>
            </a:extLst>
          </p:cNvPr>
          <p:cNvSpPr txBox="1"/>
          <p:nvPr/>
        </p:nvSpPr>
        <p:spPr>
          <a:xfrm>
            <a:off x="8107944" y="2225209"/>
            <a:ext cx="37446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Il valore di liquidazione deve prescindere dalla partecipazione detenuta dal singolo socio (e dagli effetti che la liquidazione del socio può avere sulla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governance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della società).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Attenzione: non è il valore di mercato del 100% dell’equity, ma il suo valore intrinseco.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Il valore del 100% dell’equity va espresso pro-quota.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E60C7F6-4F7C-941B-4561-060604BB3A48}"/>
              </a:ext>
            </a:extLst>
          </p:cNvPr>
          <p:cNvSpPr txBox="1"/>
          <p:nvPr/>
        </p:nvSpPr>
        <p:spPr>
          <a:xfrm>
            <a:off x="9211005" y="1324412"/>
            <a:ext cx="1575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100% EQUITY</a:t>
            </a:r>
          </a:p>
        </p:txBody>
      </p:sp>
    </p:spTree>
    <p:extLst>
      <p:ext uri="{BB962C8B-B14F-4D97-AF65-F5344CB8AC3E}">
        <p14:creationId xmlns:p14="http://schemas.microsoft.com/office/powerpoint/2010/main" val="564761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6C279B-37AE-EB01-4D5D-C67391A6E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2976BC0-3D3C-F18B-94C3-42638CF16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4ACF6E7-5832-9A8A-0FAB-1A783D2BD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9C43FC6-6854-CA5D-F16C-AFE6DFC2C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7FA4627-5E77-670C-8CB5-D500C4DD3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7E1566D5-AD0A-8675-DA50-4B83ED32F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133EFB1-D8A8-190D-06ED-DC5AA031D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3B67F105-107E-9726-64AE-609AFBF3B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CE8FDCB4-7A87-24C7-D004-B20DD6534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991E4602-686B-7B3E-D64B-AD46E77AA6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34794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128992DE-2685-D016-26BE-5EE7572B86FA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EBFCF4D-5E2D-3A06-1CAD-37857E461A81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prstClr val="white"/>
                </a:solidFill>
                <a:latin typeface="Aptos" panose="02110004020202020204"/>
              </a:rPr>
              <a:t>DATA DELLA VALUTAZIONE </a:t>
            </a: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6112B7B-C318-D358-7D14-1D2E676FC744}"/>
              </a:ext>
            </a:extLst>
          </p:cNvPr>
          <p:cNvSpPr txBox="1"/>
          <p:nvPr/>
        </p:nvSpPr>
        <p:spPr>
          <a:xfrm>
            <a:off x="8107944" y="2225209"/>
            <a:ext cx="37446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Il valore è sempre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Point in Time 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 cattura le condizioni correnti di: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Tassi di interesse;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Tassi di cambio;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Aspettative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Probabilità associabili ad eventi futuri.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4F8D041-79E1-839F-0548-89739EFFF55C}"/>
              </a:ext>
            </a:extLst>
          </p:cNvPr>
          <p:cNvSpPr txBox="1"/>
          <p:nvPr/>
        </p:nvSpPr>
        <p:spPr>
          <a:xfrm>
            <a:off x="8201947" y="1343177"/>
            <a:ext cx="3556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Quando è comunicato il recesso</a:t>
            </a:r>
          </a:p>
        </p:txBody>
      </p:sp>
    </p:spTree>
    <p:extLst>
      <p:ext uri="{BB962C8B-B14F-4D97-AF65-F5344CB8AC3E}">
        <p14:creationId xmlns:p14="http://schemas.microsoft.com/office/powerpoint/2010/main" val="2661504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6EBC08-5777-2AEE-C9E3-57C4FC605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55C0F6B4-5A14-46ED-28C5-27CCBDA8D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3A47E57-FEB5-C23D-912D-B16D105D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D05F1A3-4F03-3CF0-ABE7-B498A2AF14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122961-69F3-7022-2F65-07D8F0F66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6C9BFCFD-9295-1B15-5CCA-7B1109FE2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9710AF6-2D64-886D-99B7-6A200522C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D1FC507D-F286-5D5A-BA1C-6A33AF8EE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1FBAA525-7C6E-AB07-FB2F-B68707E8B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39E37440-6D2F-0DFF-1ABC-FEE2D098AF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162953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DC280469-8221-314A-0A76-9F846E2377AE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0FB5B5A7-83C1-AF57-B474-C887D8342607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prstClr val="white"/>
                </a:solidFill>
                <a:latin typeface="Aptos" panose="02110004020202020204"/>
              </a:rPr>
              <a:t>EVENTI SUCCESSIVI </a:t>
            </a: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1C7E02B-9719-71DA-BCC3-DCAC6CFF96DF}"/>
              </a:ext>
            </a:extLst>
          </p:cNvPr>
          <p:cNvSpPr txBox="1"/>
          <p:nvPr/>
        </p:nvSpPr>
        <p:spPr>
          <a:xfrm>
            <a:off x="8107944" y="2225209"/>
            <a:ext cx="37446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Gli eventi successivi possono essere considerati solo se conosciuti o conoscibili alla data della valutazione.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L’esperto non deve farsi influenzare da eventi successivi inattesi. 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3448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F275A9-E2F8-CA6C-FA70-9A72A766F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AB7B627-CA7F-D6D9-B2B1-A4F7EE63D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DEC45A3-5436-AD2A-A105-4DFEF40A12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01E9603-082B-E713-BC9C-6D912980A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C9A909C-E6E5-FE05-2585-4D66FD876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28B9F78D-3ECC-A6FF-943A-F9F95C188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BC07ED3-8B49-A41E-CF69-3593B0A48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B90767D0-D6DC-86FB-4837-BE8148153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F237CDE7-3716-60F8-14BC-2B4FC3DEB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350FEFCF-1FF7-31FC-A03E-8E638A54A7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6962596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CB2884AE-F64E-68C1-1B79-D6D50BA1A138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A0972144-27C1-8C48-09AF-2B8353CF173C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PIANO DELLA SOCIETA’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5BE946F-53E8-CBF6-BE9E-7E511346B6EE}"/>
              </a:ext>
            </a:extLst>
          </p:cNvPr>
          <p:cNvSpPr txBox="1"/>
          <p:nvPr/>
        </p:nvSpPr>
        <p:spPr>
          <a:xfrm>
            <a:off x="8183662" y="1672759"/>
            <a:ext cx="37446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Occorre attenzione nell’uso del Piano.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Il piano deve: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 essere recente;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depurato degli effetti della decisione che ha fatto scattare il recesso;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verificato nella sua ragionevolezza (può essere di parte o comunque formulato per finalità diverse: ad es. incentivazione del personale)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6449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A59E3B-7B71-076F-9921-10718B143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1C1F532C-55DF-E364-4D89-193D63929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52958DA-6F86-AB00-F39C-08BC54084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4B46F9F-0093-958D-87D5-E8816831B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FA25BAD-FA00-89DA-E548-F82C9AEB9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B8FF7036-57C1-700C-0710-AD0BE86FD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0D837ED-8168-5376-A811-55C4D5F1D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4B204DAB-34CC-2D18-27D4-E06FDD2B7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E09E0764-9254-BD34-F35A-2D17E720E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1FCCFAEB-E6B4-BD6E-7373-4379130730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0327543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2B15EDF9-B761-5A7D-895E-F680FB8A747C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021EF745-DE83-DC3F-9C81-EBD42EF4191A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MANCATO GRADIMENTO E RECESSO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30014D1-27D2-5FFC-C6BE-679D2853074B}"/>
              </a:ext>
            </a:extLst>
          </p:cNvPr>
          <p:cNvSpPr txBox="1"/>
          <p:nvPr/>
        </p:nvSpPr>
        <p:spPr>
          <a:xfrm>
            <a:off x="8107944" y="2127692"/>
            <a:ext cx="37446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 lo statuto prevede una clausola di gradimento ed il socio che vuole cedere la partecipazione a fronte di un’offerta ricevuta  vede negato il gradimento al potenziale nuovo entrante ha diritto al recesso.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Il valore di recesso non è un valore di scambio, ma un </a:t>
            </a:r>
            <a:r>
              <a:rPr lang="it-IT" i="1" dirty="0" err="1">
                <a:solidFill>
                  <a:prstClr val="black"/>
                </a:solidFill>
                <a:latin typeface="Aptos" panose="02110004020202020204"/>
              </a:rPr>
              <a:t>hold</a:t>
            </a:r>
            <a:r>
              <a:rPr lang="it-IT" i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it-IT" i="1" dirty="0" err="1">
                <a:solidFill>
                  <a:prstClr val="black"/>
                </a:solidFill>
                <a:latin typeface="Aptos" panose="02110004020202020204"/>
              </a:rPr>
              <a:t>value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.  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94A94A3-1F92-7DA9-DB9A-58E6AE768C78}"/>
              </a:ext>
            </a:extLst>
          </p:cNvPr>
          <p:cNvSpPr txBox="1"/>
          <p:nvPr/>
        </p:nvSpPr>
        <p:spPr>
          <a:xfrm>
            <a:off x="8212381" y="1363092"/>
            <a:ext cx="37159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Non va considerata l’offerta ricevuta dal socio</a:t>
            </a:r>
          </a:p>
        </p:txBody>
      </p:sp>
    </p:spTree>
    <p:extLst>
      <p:ext uri="{BB962C8B-B14F-4D97-AF65-F5344CB8AC3E}">
        <p14:creationId xmlns:p14="http://schemas.microsoft.com/office/powerpoint/2010/main" val="2865951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5436D3-BF6C-1335-1CC7-452137E8D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648D06A2-4F9A-56EB-F559-52169E494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32F7FF7-8EC6-6439-C38F-AB0542C98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B496D2A-C5E6-3CFB-EC1C-30F91A9E0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E4F49BF-24C3-015A-CD13-802A93134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C2517571-5DCD-8D64-E9F8-B4982D484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FC58737-208B-C82F-19A6-1D873E57D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D69B26D2-DB01-116D-5206-CB49FCA6B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420CD3FE-5AF4-C00B-16E3-9A4673979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FE132C46-5CB0-549C-9B3E-F7F43114DB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418585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DF3F832B-6CBC-44A7-6747-D76E31B125CE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AD455657-D807-71CB-435A-2BDA75BA4DAD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FUSIONE E RECESSO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FED43DD-DB04-D97D-8488-DC050E6C20E2}"/>
              </a:ext>
            </a:extLst>
          </p:cNvPr>
          <p:cNvSpPr txBox="1"/>
          <p:nvPr/>
        </p:nvSpPr>
        <p:spPr>
          <a:xfrm>
            <a:off x="8022644" y="1876167"/>
            <a:ext cx="37446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Occorre distinguere fra fusioni: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u="sng" dirty="0">
                <a:solidFill>
                  <a:prstClr val="black"/>
                </a:solidFill>
                <a:latin typeface="Aptos" panose="02110004020202020204"/>
              </a:rPr>
              <a:t>Fusione fra parti indipendenti 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(il rapporto di concambio è un prezzo e non coincide con il valore di liquidazione a fini di recesso)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Fusione fra parti non indipendenti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(il rapporto di concambio esprime il valore stand alone delle due entità ed esclude sinergie future. I questo caso il valore di concambio potrebbe corrispondere al valore di recesso – una volta verificata la pluralità di metodi usati per la stima)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860C8A1-0873-A071-AE20-9B19CA4DB937}"/>
              </a:ext>
            </a:extLst>
          </p:cNvPr>
          <p:cNvSpPr txBox="1"/>
          <p:nvPr/>
        </p:nvSpPr>
        <p:spPr>
          <a:xfrm>
            <a:off x="8212381" y="1363092"/>
            <a:ext cx="37159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Il valore di concambio è pari al valore di recesso </a:t>
            </a:r>
          </a:p>
        </p:txBody>
      </p:sp>
    </p:spTree>
    <p:extLst>
      <p:ext uri="{BB962C8B-B14F-4D97-AF65-F5344CB8AC3E}">
        <p14:creationId xmlns:p14="http://schemas.microsoft.com/office/powerpoint/2010/main" val="2615248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3EE8EC-4787-FCF8-FC7C-FE1DAF5AC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EEA13F41-92B9-9C03-3D7D-AE8338593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B311C86-D70E-3995-4D8E-AAE47451B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76998C8-095B-7C56-33C6-5CD72ECA4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060F5E9-1D48-3760-9891-413132511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84ADDF7-55CA-787F-7E27-D8C1E4308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1EC83DB-1C5D-1CDA-F13A-A00CE91BED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D886E6EC-56B6-2A36-4CFB-4E55F3838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E5185B10-02E1-246D-F4E0-E1FB81DFA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47C52AC2-9EE8-09D5-9AC6-B047EDC242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7653995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6AA79972-E5E5-B727-B2FC-D23AB4BBB651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6B5BE1C8-226D-F946-9F2F-80F4BC3324D3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SCONTO DI MINORANZA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DAC7353-E4AD-F6E5-DB55-1A5B3069ABB9}"/>
              </a:ext>
            </a:extLst>
          </p:cNvPr>
          <p:cNvSpPr txBox="1"/>
          <p:nvPr/>
        </p:nvSpPr>
        <p:spPr>
          <a:xfrm>
            <a:off x="8022644" y="1665855"/>
            <a:ext cx="374468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 l’unità di valutazione è il 100% dell’equity non può essere considerato un sconto di minoranza.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Inoltre lo sconto riguarda sempre un valore di scambio e non un </a:t>
            </a:r>
            <a:r>
              <a:rPr lang="it-IT" i="1" dirty="0" err="1">
                <a:solidFill>
                  <a:prstClr val="black"/>
                </a:solidFill>
                <a:latin typeface="Aptos" panose="02110004020202020204"/>
              </a:rPr>
              <a:t>hold</a:t>
            </a:r>
            <a:r>
              <a:rPr lang="it-IT" i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it-IT" i="1" dirty="0" err="1">
                <a:solidFill>
                  <a:prstClr val="black"/>
                </a:solidFill>
                <a:latin typeface="Aptos" panose="02110004020202020204"/>
              </a:rPr>
              <a:t>value</a:t>
            </a:r>
            <a:r>
              <a:rPr lang="it-IT" i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come il valore intrinseco.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Infine 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quale sconto andrebbe applicato, atteso che ciascuna partecipazione dovrebbe avere un proprio sconto.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In generale non vanno applicati sconti che riguardano le singole partecipazioni e valori di scambio (come uno sconto per mancanza di liquidità) 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299FEE5-7555-9268-8025-18C6AA88431A}"/>
              </a:ext>
            </a:extLst>
          </p:cNvPr>
          <p:cNvSpPr txBox="1"/>
          <p:nvPr/>
        </p:nvSpPr>
        <p:spPr>
          <a:xfrm>
            <a:off x="8212381" y="1271652"/>
            <a:ext cx="3715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prstClr val="black"/>
                </a:solidFill>
                <a:latin typeface="Aptos" panose="02110004020202020204"/>
              </a:rPr>
              <a:t>NON VA MAI CONSIDERATO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9454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3AC9E-62C0-5662-1746-0261F3AC4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17AF1998-A098-593D-D841-DBC4821810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2AD19D0-F43E-4C65-AE98-E1EB1978E6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9071D64-E103-9C07-9D5E-AA05F763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81929BA-DAA2-3CD5-F31C-B381D11823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EC32FCEE-98F4-551A-4E94-438FFBFC3D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31ACC77-B0F4-4E1E-22F0-17F4DBB3B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2D008909-D19F-01D3-AA30-4D56D7389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9771D6C7-9722-7228-4FA5-AE47D5E60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B70B691E-AB1B-A7A4-3D20-3C52339A18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182651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A0F309B9-4A59-AAC4-06A2-7743B585A4E4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79D8CDA-1DCC-0E44-20FD-876F3584CD4B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prstClr val="white"/>
                </a:solidFill>
                <a:latin typeface="Aptos" panose="02110004020202020204"/>
              </a:rPr>
              <a:t>ALTRI SCONTI </a:t>
            </a: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FCD0467-5BD9-8400-E166-1D0ED817B1ED}"/>
              </a:ext>
            </a:extLst>
          </p:cNvPr>
          <p:cNvSpPr txBox="1"/>
          <p:nvPr/>
        </p:nvSpPr>
        <p:spPr>
          <a:xfrm>
            <a:off x="8107944" y="2011659"/>
            <a:ext cx="374468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Si possono considerare solo gli sconti che insistono sul valore intrinseco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Si tratta di sconti che non riguardano la trasformazione di valori in prezzi, ma incidono sui fondamentali dell’azienda.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it-IT" dirty="0">
              <a:solidFill>
                <a:prstClr val="black"/>
              </a:solidFill>
              <a:latin typeface="Aptos" panose="0211000402020202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Particolare rilevo assume il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Key </a:t>
            </a:r>
            <a:r>
              <a:rPr kumimoji="0" lang="it-IT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person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discount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Si tratta del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Personal Goodwill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 chi gestisce l’azienda. Questa componente di valore non può essere riconosciuta al socio recedente perché non ha contribuito a formare quel valore.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8168B94-5FAF-3E32-E3ED-627AD840E513}"/>
              </a:ext>
            </a:extLst>
          </p:cNvPr>
          <p:cNvSpPr txBox="1"/>
          <p:nvPr/>
        </p:nvSpPr>
        <p:spPr>
          <a:xfrm>
            <a:off x="7880282" y="1309028"/>
            <a:ext cx="4298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Key </a:t>
            </a:r>
            <a:r>
              <a:rPr lang="it-IT" b="1" dirty="0" err="1"/>
              <a:t>person</a:t>
            </a:r>
            <a:r>
              <a:rPr lang="it-IT" b="1" dirty="0"/>
              <a:t> discount, holding discount, </a:t>
            </a:r>
          </a:p>
          <a:p>
            <a:r>
              <a:rPr lang="it-IT" b="1" dirty="0"/>
              <a:t>sconto NAV si possono considerare</a:t>
            </a:r>
          </a:p>
        </p:txBody>
      </p:sp>
    </p:spTree>
    <p:extLst>
      <p:ext uri="{BB962C8B-B14F-4D97-AF65-F5344CB8AC3E}">
        <p14:creationId xmlns:p14="http://schemas.microsoft.com/office/powerpoint/2010/main" val="2372276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9AA37E-AB7E-4DD2-C353-7AF9656D6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625942F1-97E7-E5C6-957B-1F68B01E7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3814C93-D2A9-93E0-EBE5-CFC3290069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6486D6A-3CA0-7503-08DA-4C879E16B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B5CD3B5-7668-32DF-16E7-BB7B1FE43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4F13BCFC-6801-4F07-2E9C-D4A221EAE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34D41C2-0234-37AD-3A03-19F4FA62D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BF2A50B7-4254-D32D-0F68-3F867FFA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1C329E2F-6576-72E8-3867-EA95B39B2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EEF0FEEB-EC9D-2270-20D4-738B0B4C02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680949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3FE98262-DFCF-CC50-C384-CF56CFBBED4F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54E4D4E-57E9-EE5E-B555-B51101437F85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SQUILIBRIO FINANZIARIO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ECC605C-0D4F-0FEE-6B4A-628A8C486E78}"/>
              </a:ext>
            </a:extLst>
          </p:cNvPr>
          <p:cNvSpPr txBox="1"/>
          <p:nvPr/>
        </p:nvSpPr>
        <p:spPr>
          <a:xfrm>
            <a:off x="8107944" y="1412820"/>
            <a:ext cx="37446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 la società non è in equilibrio finanziario il recesso non può essere la strada per uscire «senza pagare dazio».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Occorre considerare gli effetti diluitivi della ricapitalizzazione.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93072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31095A-8CA2-9D43-8F56-2409916A0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13C427D3-2756-332B-50DB-C81D92EC2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23" name="Rectangle 10">
            <a:extLst>
              <a:ext uri="{FF2B5EF4-FFF2-40B4-BE49-F238E27FC236}">
                <a16:creationId xmlns:a16="http://schemas.microsoft.com/office/drawing/2014/main" id="{ADAD2FF6-E023-6328-9E48-D97DDD54A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0116A9A9-E55B-C468-E01E-7482ACB09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C6788C65-BBAC-835B-66A6-01CFDE69C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C8A87772-E2FB-C177-AFB7-C2AC56D74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Freeform: Shape 18">
            <a:extLst>
              <a:ext uri="{FF2B5EF4-FFF2-40B4-BE49-F238E27FC236}">
                <a16:creationId xmlns:a16="http://schemas.microsoft.com/office/drawing/2014/main" id="{DFC9A2E9-878C-41C8-B1DF-431B4C61B5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DC1B82A-D470-096B-FFFD-30D9301744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3076A80-4BCE-FC5F-3915-496AC1CCB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Agenda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1D297D-C536-95BC-A140-DAC7239BD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395" y="1274742"/>
            <a:ext cx="6555347" cy="5546047"/>
          </a:xfrm>
        </p:spPr>
        <p:txBody>
          <a:bodyPr anchor="ctr">
            <a:normAutofit/>
          </a:bodyPr>
          <a:lstStyle/>
          <a:p>
            <a:r>
              <a:rPr lang="it-IT" dirty="0"/>
              <a:t>Equilibrio fra diritto all’uscita e continuità gestionale</a:t>
            </a:r>
          </a:p>
          <a:p>
            <a:r>
              <a:rPr lang="it-IT" dirty="0"/>
              <a:t>Elementi chiave per la stima del valore di recesso nella Spa non quotata</a:t>
            </a:r>
          </a:p>
          <a:p>
            <a:r>
              <a:rPr lang="it-IT" b="1" dirty="0"/>
              <a:t>Elementi critici del valore di recesso nella Spa quotata</a:t>
            </a:r>
          </a:p>
          <a:p>
            <a:r>
              <a:rPr lang="en-US" dirty="0" err="1"/>
              <a:t>Alterazione</a:t>
            </a:r>
            <a:r>
              <a:rPr lang="en-US" dirty="0"/>
              <a:t> delle </a:t>
            </a:r>
            <a:r>
              <a:rPr lang="en-US" dirty="0" err="1"/>
              <a:t>condizioni</a:t>
            </a:r>
            <a:r>
              <a:rPr lang="en-US" dirty="0"/>
              <a:t> di </a:t>
            </a:r>
            <a:r>
              <a:rPr lang="en-US" dirty="0" err="1"/>
              <a:t>rischio</a:t>
            </a:r>
            <a:r>
              <a:rPr lang="en-US" dirty="0"/>
              <a:t> </a:t>
            </a:r>
            <a:r>
              <a:rPr lang="en-US" dirty="0" err="1"/>
              <a:t>dell’investimento</a:t>
            </a:r>
            <a:r>
              <a:rPr lang="en-US" dirty="0"/>
              <a:t> per </a:t>
            </a:r>
            <a:r>
              <a:rPr lang="en-US" dirty="0" err="1"/>
              <a:t>inizio</a:t>
            </a:r>
            <a:r>
              <a:rPr lang="en-US" dirty="0"/>
              <a:t> o </a:t>
            </a:r>
            <a:r>
              <a:rPr lang="en-US" dirty="0" err="1"/>
              <a:t>cessazione</a:t>
            </a:r>
            <a:r>
              <a:rPr lang="en-US" dirty="0"/>
              <a:t> </a:t>
            </a:r>
            <a:r>
              <a:rPr lang="en-US" dirty="0" err="1"/>
              <a:t>dell’attività</a:t>
            </a:r>
            <a:r>
              <a:rPr lang="en-US" dirty="0"/>
              <a:t> di </a:t>
            </a:r>
            <a:r>
              <a:rPr lang="en-US" dirty="0" err="1"/>
              <a:t>direzione</a:t>
            </a:r>
            <a:r>
              <a:rPr lang="en-US" dirty="0"/>
              <a:t> e </a:t>
            </a:r>
            <a:r>
              <a:rPr lang="en-US" dirty="0" err="1"/>
              <a:t>coordinamento</a:t>
            </a:r>
            <a:r>
              <a:rPr lang="en-US" dirty="0"/>
              <a:t>(art. 2497 quarter </a:t>
            </a:r>
            <a:r>
              <a:rPr lang="en-US" dirty="0" err="1"/>
              <a:t>lettera</a:t>
            </a:r>
            <a:r>
              <a:rPr lang="en-US" dirty="0"/>
              <a:t> c)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E66DD8A-8F5A-3CA6-BCED-4F0A5614B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096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0D725C7-B91B-5657-D714-B15D7408B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Agenda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056F63-CB55-31ED-0A5E-999FB2DCE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395" y="1274742"/>
            <a:ext cx="6555347" cy="5546047"/>
          </a:xfrm>
        </p:spPr>
        <p:txBody>
          <a:bodyPr anchor="ctr">
            <a:normAutofit/>
          </a:bodyPr>
          <a:lstStyle/>
          <a:p>
            <a:r>
              <a:rPr lang="it-IT" dirty="0"/>
              <a:t>Equilibrio fra diritto all’uscita e continuità gestionale</a:t>
            </a:r>
          </a:p>
          <a:p>
            <a:r>
              <a:rPr lang="it-IT" dirty="0"/>
              <a:t>Elementi chiave per la stima del valore di recesso nella Spa non quotata</a:t>
            </a:r>
          </a:p>
          <a:p>
            <a:r>
              <a:rPr lang="it-IT" dirty="0"/>
              <a:t>Elementi critici del valore di recesso nella Spa quotata</a:t>
            </a:r>
          </a:p>
          <a:p>
            <a:r>
              <a:rPr lang="en-US" dirty="0" err="1"/>
              <a:t>Alterazione</a:t>
            </a:r>
            <a:r>
              <a:rPr lang="en-US" dirty="0"/>
              <a:t> delle </a:t>
            </a:r>
            <a:r>
              <a:rPr lang="en-US" dirty="0" err="1"/>
              <a:t>condizioni</a:t>
            </a:r>
            <a:r>
              <a:rPr lang="en-US" dirty="0"/>
              <a:t> di </a:t>
            </a:r>
            <a:r>
              <a:rPr lang="en-US" dirty="0" err="1"/>
              <a:t>rischio</a:t>
            </a:r>
            <a:r>
              <a:rPr lang="en-US" dirty="0"/>
              <a:t> </a:t>
            </a:r>
            <a:r>
              <a:rPr lang="en-US" dirty="0" err="1"/>
              <a:t>dell’investimento</a:t>
            </a:r>
            <a:r>
              <a:rPr lang="en-US" dirty="0"/>
              <a:t> per </a:t>
            </a:r>
            <a:r>
              <a:rPr lang="en-US" dirty="0" err="1"/>
              <a:t>inizio</a:t>
            </a:r>
            <a:r>
              <a:rPr lang="en-US" dirty="0"/>
              <a:t> o </a:t>
            </a:r>
            <a:r>
              <a:rPr lang="en-US" dirty="0" err="1"/>
              <a:t>cessazione</a:t>
            </a:r>
            <a:r>
              <a:rPr lang="en-US" dirty="0"/>
              <a:t> </a:t>
            </a:r>
            <a:r>
              <a:rPr lang="en-US" dirty="0" err="1"/>
              <a:t>dell’attività</a:t>
            </a:r>
            <a:r>
              <a:rPr lang="en-US" dirty="0"/>
              <a:t> di </a:t>
            </a:r>
            <a:r>
              <a:rPr lang="en-US" dirty="0" err="1"/>
              <a:t>direzione</a:t>
            </a:r>
            <a:r>
              <a:rPr lang="en-US" dirty="0"/>
              <a:t> e </a:t>
            </a:r>
            <a:r>
              <a:rPr lang="en-US" dirty="0" err="1"/>
              <a:t>coordinamento</a:t>
            </a:r>
            <a:r>
              <a:rPr lang="en-US" dirty="0"/>
              <a:t>(art. 2497 quarter </a:t>
            </a:r>
            <a:r>
              <a:rPr lang="en-US" dirty="0" err="1"/>
              <a:t>lettera</a:t>
            </a:r>
            <a:r>
              <a:rPr lang="en-US" dirty="0"/>
              <a:t> c)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61FBFED-03CB-C61F-5F9F-FFD663998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433D3C8-09B6-46E8-9CFE-97CC54E87503}" type="slidenum">
              <a:rPr lang="it-IT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it-IT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308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C18637-1FF6-AE18-FEB3-A2D0D794C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004BFC1-0F90-DFB3-ED92-2138D19A1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EAF284-C0CD-5BDA-F1FE-52753955B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F8639F0-0FFB-0F03-83FF-3F8BE0CEF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565012-11F3-6DF0-34BC-1C8954FBB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FCF2010-A5BD-66E2-CFAA-09BC991AC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D7EA8EF-02A8-B673-C8B7-D8F81BC67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Elementi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critici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Spa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quotata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94EE1B0-AA36-5150-AC27-D34E23D31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8A4D6F56-41CA-C4E7-83BB-603B569643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1819938"/>
              </p:ext>
            </p:extLst>
          </p:nvPr>
        </p:nvGraphicFramePr>
        <p:xfrm>
          <a:off x="2364359" y="478712"/>
          <a:ext cx="11016343" cy="5698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73361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45F456-5F60-29F6-55E2-2CF616003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Elementi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critici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Spa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quotata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474B24D-3AE9-99E7-0828-4E609DB31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433D3C8-09B6-46E8-9CFE-97CC54E8750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21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3548FF17-4793-E3DC-CBC0-F5B48B42A3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7969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F11BAD84-783E-DC67-1F46-BF3AA4F77733}"/>
              </a:ext>
            </a:extLst>
          </p:cNvPr>
          <p:cNvSpPr/>
          <p:nvPr/>
        </p:nvSpPr>
        <p:spPr>
          <a:xfrm>
            <a:off x="8430768" y="1417320"/>
            <a:ext cx="3547872" cy="442169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2CD7000-B1B3-BC9C-9667-F8C58F2C1C90}"/>
              </a:ext>
            </a:extLst>
          </p:cNvPr>
          <p:cNvSpPr txBox="1"/>
          <p:nvPr/>
        </p:nvSpPr>
        <p:spPr>
          <a:xfrm>
            <a:off x="8595360" y="1825625"/>
            <a:ext cx="3319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quotazione può essere disancorata dai fondamentali</a:t>
            </a:r>
          </a:p>
          <a:p>
            <a:endParaRPr lang="it-IT" dirty="0"/>
          </a:p>
          <a:p>
            <a:r>
              <a:rPr lang="it-IT" dirty="0"/>
              <a:t>La fusione che fa scattare il recesso può prevedere la consegna di carta sopravalutata.</a:t>
            </a:r>
          </a:p>
        </p:txBody>
      </p:sp>
    </p:spTree>
    <p:extLst>
      <p:ext uri="{BB962C8B-B14F-4D97-AF65-F5344CB8AC3E}">
        <p14:creationId xmlns:p14="http://schemas.microsoft.com/office/powerpoint/2010/main" val="3207263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22BDF3-5439-C2C0-CB2B-C68B4CECD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B0E1905-E797-0B5B-549B-861306667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696C46-6370-D861-738D-CA302E42B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AFF6E9-3E55-0C56-6FBD-AF0F62637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220A280-4C82-237E-D94B-DDEC9D8E9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CE0CCF3-773D-6615-80AB-2D924924D5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A135D79-AA49-8583-AFE0-8FFD39675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Elementi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critici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Spa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quotata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91004F4-7F47-EF66-ED4E-39E94BBAB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05BE6FB1-CB42-F79E-4DE1-CC2EF1C4B4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9639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63002AA9-D361-C54D-7979-510AEDD621B0}"/>
              </a:ext>
            </a:extLst>
          </p:cNvPr>
          <p:cNvSpPr/>
          <p:nvPr/>
        </p:nvSpPr>
        <p:spPr>
          <a:xfrm>
            <a:off x="8430768" y="1417320"/>
            <a:ext cx="3547872" cy="442169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708B05F-C77C-6993-6859-B939D4BEE81A}"/>
              </a:ext>
            </a:extLst>
          </p:cNvPr>
          <p:cNvSpPr txBox="1"/>
          <p:nvPr/>
        </p:nvSpPr>
        <p:spPr>
          <a:xfrm>
            <a:off x="8595360" y="1825625"/>
            <a:ext cx="3319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Se il mercato anticipava l’operazione che ha fatto scattare il recesso, il socio recedente beneficia o patisce degli effetti positivi o negativi anticipati dal mercato. 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342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AE7788-8373-CBBC-5FC7-5BCE0BB9E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9E37FF2-9629-6DEE-2CC3-8D0939A2B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9E774B-B1E3-7FAD-F081-AF4E3FBAB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1DF7F28-6A0D-B8C8-4EA6-7FBB99CF9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584C27-7982-18EE-5068-44884BDB91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27083E7-5094-F23E-AE24-FF15AD0B8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8BDD63F-95ED-90DC-3B4F-EEAF01F06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Elementi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critici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Spa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quotata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2FF9EC5-B5FB-A28D-14D5-A7CC6B0CE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211DCEF9-F7DF-CFD8-43C0-F465430970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1612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A103A4A2-FECF-233F-9EE3-7758FD85F24D}"/>
              </a:ext>
            </a:extLst>
          </p:cNvPr>
          <p:cNvSpPr/>
          <p:nvPr/>
        </p:nvSpPr>
        <p:spPr>
          <a:xfrm>
            <a:off x="8430768" y="1417320"/>
            <a:ext cx="3547872" cy="442169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9363492-2C73-7DB6-A5C2-06E75935A34E}"/>
              </a:ext>
            </a:extLst>
          </p:cNvPr>
          <p:cNvSpPr txBox="1"/>
          <p:nvPr/>
        </p:nvSpPr>
        <p:spPr>
          <a:xfrm>
            <a:off x="8595360" y="1825625"/>
            <a:ext cx="33192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 operazioni straordinarie  sono pro-cicliche.  Si realizzano quando le quotazioni sono elevate.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C’è il rischio che un eccesso di recessi </a:t>
            </a:r>
            <a:r>
              <a:rPr lang="it-IT" dirty="0" err="1">
                <a:solidFill>
                  <a:prstClr val="black"/>
                </a:solidFill>
                <a:latin typeface="Aptos" panose="02110004020202020204"/>
              </a:rPr>
              <a:t>depatrimonializzi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 eccessivamente la società.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Si viene a creare la condizione de «</a:t>
            </a:r>
            <a:r>
              <a:rPr lang="it-IT" i="1" dirty="0">
                <a:solidFill>
                  <a:prstClr val="black"/>
                </a:solidFill>
                <a:latin typeface="Aptos" panose="02110004020202020204"/>
              </a:rPr>
              <a:t>Il socio sull’uscio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» Renato Rordorf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11042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6488A9-D752-DF36-2605-0C1CBAE40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B491A6-3132-BD34-1F24-D1DF98893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90EDE4-4C61-BF24-2260-4A9C90F6B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8C1AE3-CFEF-0489-66F9-A3187B607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903E8A-DCAC-EC15-D681-DE0FA26813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3224551-FD76-1F44-D3CC-05E935E0D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4AD83AE-3D1A-8DF2-BC8F-FDE4DDC99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Elementi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critici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Spa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quotata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2287F20-A3F1-F787-FBD2-DDA0F5949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25B8C14B-AF30-03D9-0EFE-558D87B784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4728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D2B938F9-DC38-CA85-18C7-7B49AA52A365}"/>
              </a:ext>
            </a:extLst>
          </p:cNvPr>
          <p:cNvSpPr/>
          <p:nvPr/>
        </p:nvSpPr>
        <p:spPr>
          <a:xfrm>
            <a:off x="8430768" y="1417320"/>
            <a:ext cx="3547872" cy="442169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64489F5-DF0B-4147-61B0-BF45DBE3C33B}"/>
              </a:ext>
            </a:extLst>
          </p:cNvPr>
          <p:cNvSpPr txBox="1"/>
          <p:nvPr/>
        </p:nvSpPr>
        <p:spPr>
          <a:xfrm>
            <a:off x="8659368" y="1643007"/>
            <a:ext cx="3319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 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fase di flessione dei corsi di borsa la media a sei mesi  può essere superiore al prezzo corrente.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Il riacquisto di azioni genera uno squilibrio finanziario della società. </a:t>
            </a:r>
          </a:p>
        </p:txBody>
      </p:sp>
    </p:spTree>
    <p:extLst>
      <p:ext uri="{BB962C8B-B14F-4D97-AF65-F5344CB8AC3E}">
        <p14:creationId xmlns:p14="http://schemas.microsoft.com/office/powerpoint/2010/main" val="2353235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C78E90-1736-2330-F013-021223B85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86C3DEEA-9083-C1B8-4B82-BF0EC7A3D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23" name="Rectangle 10">
            <a:extLst>
              <a:ext uri="{FF2B5EF4-FFF2-40B4-BE49-F238E27FC236}">
                <a16:creationId xmlns:a16="http://schemas.microsoft.com/office/drawing/2014/main" id="{3D9AEA09-4D08-C940-A8F5-B7F33761D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E623B469-4324-1FDC-F035-90741BA3A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19B058DF-6689-D31A-21EF-14649399A3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0F63D1D8-D907-9AD3-2C7F-E4058BAA7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Freeform: Shape 18">
            <a:extLst>
              <a:ext uri="{FF2B5EF4-FFF2-40B4-BE49-F238E27FC236}">
                <a16:creationId xmlns:a16="http://schemas.microsoft.com/office/drawing/2014/main" id="{C3121393-458D-DFBE-A477-C00DC25D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74886C-5F09-BF4D-8FE5-48F7C4B6E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3BC7A81-4B85-EACD-4579-6D5D6AA38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Agenda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792D77-5566-0F8D-93D0-DAD0917D6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395" y="1274742"/>
            <a:ext cx="6555347" cy="5546047"/>
          </a:xfrm>
        </p:spPr>
        <p:txBody>
          <a:bodyPr anchor="ctr">
            <a:normAutofit/>
          </a:bodyPr>
          <a:lstStyle/>
          <a:p>
            <a:r>
              <a:rPr lang="it-IT" dirty="0"/>
              <a:t>Equilibrio fra diritto all’uscita e continuità gestionale</a:t>
            </a:r>
          </a:p>
          <a:p>
            <a:r>
              <a:rPr lang="it-IT" dirty="0"/>
              <a:t>Elementi chiave per la stima del valore di recesso nella Spa non quotata</a:t>
            </a:r>
          </a:p>
          <a:p>
            <a:r>
              <a:rPr lang="it-IT" dirty="0"/>
              <a:t>Elementi critici del valore di recesso nella Spa quotata</a:t>
            </a:r>
          </a:p>
          <a:p>
            <a:r>
              <a:rPr lang="en-US" b="1" dirty="0" err="1"/>
              <a:t>Alterazione</a:t>
            </a:r>
            <a:r>
              <a:rPr lang="en-US" b="1" dirty="0"/>
              <a:t> delle </a:t>
            </a:r>
            <a:r>
              <a:rPr lang="en-US" b="1" dirty="0" err="1"/>
              <a:t>condizioni</a:t>
            </a:r>
            <a:r>
              <a:rPr lang="en-US" b="1" dirty="0"/>
              <a:t> di </a:t>
            </a:r>
            <a:r>
              <a:rPr lang="en-US" b="1" dirty="0" err="1"/>
              <a:t>rischio</a:t>
            </a:r>
            <a:r>
              <a:rPr lang="en-US" b="1" dirty="0"/>
              <a:t> </a:t>
            </a:r>
            <a:r>
              <a:rPr lang="en-US" b="1" dirty="0" err="1"/>
              <a:t>dell’investimento</a:t>
            </a:r>
            <a:r>
              <a:rPr lang="en-US" b="1" dirty="0"/>
              <a:t> per </a:t>
            </a:r>
            <a:r>
              <a:rPr lang="en-US" b="1" dirty="0" err="1"/>
              <a:t>inizio</a:t>
            </a:r>
            <a:r>
              <a:rPr lang="en-US" b="1" dirty="0"/>
              <a:t> o </a:t>
            </a:r>
            <a:r>
              <a:rPr lang="en-US" b="1" dirty="0" err="1"/>
              <a:t>cessazione</a:t>
            </a:r>
            <a:r>
              <a:rPr lang="en-US" b="1" dirty="0"/>
              <a:t> </a:t>
            </a:r>
            <a:r>
              <a:rPr lang="en-US" b="1" dirty="0" err="1"/>
              <a:t>dell’attività</a:t>
            </a:r>
            <a:r>
              <a:rPr lang="en-US" b="1" dirty="0"/>
              <a:t> di </a:t>
            </a:r>
            <a:r>
              <a:rPr lang="en-US" b="1" dirty="0" err="1"/>
              <a:t>direzione</a:t>
            </a:r>
            <a:r>
              <a:rPr lang="en-US" b="1" dirty="0"/>
              <a:t> e </a:t>
            </a:r>
            <a:r>
              <a:rPr lang="en-US" b="1" dirty="0" err="1"/>
              <a:t>coordinamento</a:t>
            </a:r>
            <a:r>
              <a:rPr lang="en-US" b="1" dirty="0"/>
              <a:t>(art. 2497 quarter </a:t>
            </a:r>
            <a:r>
              <a:rPr lang="en-US" b="1" dirty="0" err="1"/>
              <a:t>lettera</a:t>
            </a:r>
            <a:r>
              <a:rPr lang="en-US" b="1" dirty="0"/>
              <a:t> c)</a:t>
            </a:r>
            <a:endParaRPr lang="it-IT" b="1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5092C23-051A-3FB0-0D4C-397E49F8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60128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8676F-08C4-9E20-16AE-135E03945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0212627-D539-6E21-126E-7947712C31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40111C-F04B-7E9B-A310-CC496E21E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429FA89-4B75-FA21-4F0C-3EC17FD0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3FC7D2-AB02-0B37-916B-55219EFF9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A22C94-BCA0-2EFD-C36D-52FA2BC0D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CF77D4D-2088-6D4A-5935-3EF5DA9C3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1261216"/>
            <a:ext cx="3825244" cy="307190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Alterazione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delle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condizioni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rischio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dell’investimento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per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inizio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o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cessazione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dell’attività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direzione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coordinamento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(art. 2497 quarter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lettera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c) 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C3DABF3-AB66-873F-D52E-2B42654CF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018E6605-54C3-53ED-3008-FC14C6F7945E}"/>
              </a:ext>
            </a:extLst>
          </p:cNvPr>
          <p:cNvSpPr/>
          <p:nvPr/>
        </p:nvSpPr>
        <p:spPr>
          <a:xfrm>
            <a:off x="4434840" y="478712"/>
            <a:ext cx="7095744" cy="14598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 cause di alterazione del rischio dell’investimento possono essere 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587770DB-AEF2-9E40-AA80-560D0C250754}"/>
              </a:ext>
            </a:extLst>
          </p:cNvPr>
          <p:cNvSpPr/>
          <p:nvPr/>
        </p:nvSpPr>
        <p:spPr>
          <a:xfrm>
            <a:off x="4572000" y="2715768"/>
            <a:ext cx="1810512" cy="13898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Condizioni esterne 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7DBE7431-1116-71CC-F212-52859C9AB52E}"/>
              </a:ext>
            </a:extLst>
          </p:cNvPr>
          <p:cNvSpPr/>
          <p:nvPr/>
        </p:nvSpPr>
        <p:spPr>
          <a:xfrm>
            <a:off x="7130712" y="2705490"/>
            <a:ext cx="1810512" cy="13898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Cambio di modello di business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A7F987EF-D442-D291-38C2-C04CAEFBA8BA}"/>
              </a:ext>
            </a:extLst>
          </p:cNvPr>
          <p:cNvSpPr/>
          <p:nvPr/>
        </p:nvSpPr>
        <p:spPr>
          <a:xfrm>
            <a:off x="9715416" y="2711586"/>
            <a:ext cx="1810512" cy="13898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Cambio di strategia </a:t>
            </a:r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id="{7C13FC25-D91F-DB1D-F457-219018918A69}"/>
              </a:ext>
            </a:extLst>
          </p:cNvPr>
          <p:cNvSpPr/>
          <p:nvPr/>
        </p:nvSpPr>
        <p:spPr>
          <a:xfrm>
            <a:off x="5221224" y="2093976"/>
            <a:ext cx="512064" cy="40800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996283F0-0258-4F16-FA21-17CAB4EC705C}"/>
              </a:ext>
            </a:extLst>
          </p:cNvPr>
          <p:cNvSpPr/>
          <p:nvPr/>
        </p:nvSpPr>
        <p:spPr>
          <a:xfrm>
            <a:off x="7769352" y="2136648"/>
            <a:ext cx="512064" cy="40800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in giù 16">
            <a:extLst>
              <a:ext uri="{FF2B5EF4-FFF2-40B4-BE49-F238E27FC236}">
                <a16:creationId xmlns:a16="http://schemas.microsoft.com/office/drawing/2014/main" id="{606C8518-A36F-2F1A-C5FC-C686F553518C}"/>
              </a:ext>
            </a:extLst>
          </p:cNvPr>
          <p:cNvSpPr/>
          <p:nvPr/>
        </p:nvSpPr>
        <p:spPr>
          <a:xfrm>
            <a:off x="10399776" y="2133600"/>
            <a:ext cx="512064" cy="40800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8523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2A5D1A-417D-E15C-70C9-11969154D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4FED95C-F436-179F-CBE5-3CA210344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130994-FDE8-DBF7-BAEA-966A1856E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C51D245-A990-33B0-9230-1BBE72C0E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846262-24D1-EED3-D35C-A436BF91E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8841FC8-498E-8BD4-B161-FA515068A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7C44397-604D-023A-1440-7E3EA1898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1261216"/>
            <a:ext cx="3825244" cy="307190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Alterazione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delle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condizioni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rischio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dell’investimento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per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inizio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o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cessazione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dell’attività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direzione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coordinamento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(art. 2497 quarter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lettera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c)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21C1B1E-6716-E3AD-14A8-31C8CB01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A935156D-8415-ECF1-0319-E5B6EC11A296}"/>
              </a:ext>
            </a:extLst>
          </p:cNvPr>
          <p:cNvSpPr/>
          <p:nvPr/>
        </p:nvSpPr>
        <p:spPr>
          <a:xfrm>
            <a:off x="4434840" y="478712"/>
            <a:ext cx="7095744" cy="14598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 cause di alterazione del rischio dell’investimento possono essere 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AD9CE7D0-22E1-83F2-8AB5-2A2E9E1383E8}"/>
              </a:ext>
            </a:extLst>
          </p:cNvPr>
          <p:cNvSpPr/>
          <p:nvPr/>
        </p:nvSpPr>
        <p:spPr>
          <a:xfrm>
            <a:off x="4572000" y="2715768"/>
            <a:ext cx="1810512" cy="13898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Condizioni esterne 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910FD2F-4535-6BF6-841D-00FA43E89514}"/>
              </a:ext>
            </a:extLst>
          </p:cNvPr>
          <p:cNvSpPr/>
          <p:nvPr/>
        </p:nvSpPr>
        <p:spPr>
          <a:xfrm>
            <a:off x="7130712" y="2705490"/>
            <a:ext cx="1810512" cy="138988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Cambio di modello di business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F290A3D5-FC5B-9FFF-5E36-C707822D5C7E}"/>
              </a:ext>
            </a:extLst>
          </p:cNvPr>
          <p:cNvSpPr/>
          <p:nvPr/>
        </p:nvSpPr>
        <p:spPr>
          <a:xfrm>
            <a:off x="9715416" y="2711586"/>
            <a:ext cx="1810512" cy="13898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Cambio di strategia 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FE523DB-2497-A950-A6E5-42275A54DDA4}"/>
              </a:ext>
            </a:extLst>
          </p:cNvPr>
          <p:cNvSpPr/>
          <p:nvPr/>
        </p:nvSpPr>
        <p:spPr>
          <a:xfrm>
            <a:off x="4486656" y="5166536"/>
            <a:ext cx="7095744" cy="14598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L’unica causa che può essere riconducibile a inizio o cessazione dell’attività di direzione e coordinamento è il cambio di business  </a:t>
            </a:r>
          </a:p>
        </p:txBody>
      </p:sp>
      <p:sp>
        <p:nvSpPr>
          <p:cNvPr id="6" name="Freccia in su 5">
            <a:extLst>
              <a:ext uri="{FF2B5EF4-FFF2-40B4-BE49-F238E27FC236}">
                <a16:creationId xmlns:a16="http://schemas.microsoft.com/office/drawing/2014/main" id="{43E71A64-B501-BD5C-3551-DB111C374EBD}"/>
              </a:ext>
            </a:extLst>
          </p:cNvPr>
          <p:cNvSpPr/>
          <p:nvPr/>
        </p:nvSpPr>
        <p:spPr>
          <a:xfrm>
            <a:off x="7872984" y="4197096"/>
            <a:ext cx="365760" cy="740664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35975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758C70-AAAE-7EBE-6DB0-A8D049D63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2428771-88CD-CCF4-A9B0-27F87EA8B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AC82DF-ED3C-46A9-8DD6-4C74B329C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79A671-F632-2550-ADA4-F24E0BEE6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3B74EDE-E55A-2804-6A52-26FD9BB6F9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C6C8C49-E7D3-9E9C-6247-2DC03A1B62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EBCC318-B88D-1592-5DD8-E0C6679F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E606E8FE-1370-4FBD-38F6-A696FD9F149C}"/>
              </a:ext>
            </a:extLst>
          </p:cNvPr>
          <p:cNvSpPr/>
          <p:nvPr/>
        </p:nvSpPr>
        <p:spPr>
          <a:xfrm>
            <a:off x="5687568" y="2779776"/>
            <a:ext cx="4800600" cy="13624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560998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F7658E-09DC-E39C-45B6-2EF0B7842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C211E9C8-BDD7-542B-94EE-BD5890113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23" name="Rectangle 10">
            <a:extLst>
              <a:ext uri="{FF2B5EF4-FFF2-40B4-BE49-F238E27FC236}">
                <a16:creationId xmlns:a16="http://schemas.microsoft.com/office/drawing/2014/main" id="{B5C59AE1-5296-A1EB-C2B2-571D42E10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55512C83-94A0-F7C4-F1B7-D0DDE93D0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7A0AE3FB-BD7D-B626-B292-2B11A53B1A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DD32087E-5A2E-BF07-6D3C-B9E102968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Freeform: Shape 18">
            <a:extLst>
              <a:ext uri="{FF2B5EF4-FFF2-40B4-BE49-F238E27FC236}">
                <a16:creationId xmlns:a16="http://schemas.microsoft.com/office/drawing/2014/main" id="{44EEE1AC-EA60-6197-0EBF-A98112D8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C3D51F-5A18-D29D-64FD-4A098815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1451B25-FE6C-2256-5028-98533BB77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Agenda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C85FEE-8D73-41AC-9108-4DD75D8A5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395" y="1274742"/>
            <a:ext cx="6555347" cy="5546047"/>
          </a:xfrm>
        </p:spPr>
        <p:txBody>
          <a:bodyPr anchor="ctr">
            <a:normAutofit/>
          </a:bodyPr>
          <a:lstStyle/>
          <a:p>
            <a:r>
              <a:rPr lang="it-IT" b="1" dirty="0"/>
              <a:t>Equilibrio fra diritto all’uscita e continuità gestionale</a:t>
            </a:r>
          </a:p>
          <a:p>
            <a:r>
              <a:rPr lang="it-IT" dirty="0"/>
              <a:t>Elementi chiave per la stima del valore di recesso nella Spa non quotata</a:t>
            </a:r>
          </a:p>
          <a:p>
            <a:r>
              <a:rPr lang="it-IT" dirty="0"/>
              <a:t>Elementi critici del valore di recesso nella Spa quotata</a:t>
            </a:r>
          </a:p>
          <a:p>
            <a:r>
              <a:rPr lang="en-US" dirty="0" err="1"/>
              <a:t>Alterazione</a:t>
            </a:r>
            <a:r>
              <a:rPr lang="en-US" dirty="0"/>
              <a:t> delle </a:t>
            </a:r>
            <a:r>
              <a:rPr lang="en-US" dirty="0" err="1"/>
              <a:t>condizioni</a:t>
            </a:r>
            <a:r>
              <a:rPr lang="en-US" dirty="0"/>
              <a:t> di </a:t>
            </a:r>
            <a:r>
              <a:rPr lang="en-US" dirty="0" err="1"/>
              <a:t>rischio</a:t>
            </a:r>
            <a:r>
              <a:rPr lang="en-US" dirty="0"/>
              <a:t> </a:t>
            </a:r>
            <a:r>
              <a:rPr lang="en-US" dirty="0" err="1"/>
              <a:t>dell’investimento</a:t>
            </a:r>
            <a:r>
              <a:rPr lang="en-US" dirty="0"/>
              <a:t> per </a:t>
            </a:r>
            <a:r>
              <a:rPr lang="en-US" dirty="0" err="1"/>
              <a:t>inizio</a:t>
            </a:r>
            <a:r>
              <a:rPr lang="en-US" dirty="0"/>
              <a:t> o </a:t>
            </a:r>
            <a:r>
              <a:rPr lang="en-US" dirty="0" err="1"/>
              <a:t>cessazione</a:t>
            </a:r>
            <a:r>
              <a:rPr lang="en-US" dirty="0"/>
              <a:t> </a:t>
            </a:r>
            <a:r>
              <a:rPr lang="en-US" dirty="0" err="1"/>
              <a:t>dell’attività</a:t>
            </a:r>
            <a:r>
              <a:rPr lang="en-US" dirty="0"/>
              <a:t> di </a:t>
            </a:r>
            <a:r>
              <a:rPr lang="en-US" dirty="0" err="1"/>
              <a:t>direzione</a:t>
            </a:r>
            <a:r>
              <a:rPr lang="en-US" dirty="0"/>
              <a:t> e </a:t>
            </a:r>
            <a:r>
              <a:rPr lang="en-US" dirty="0" err="1"/>
              <a:t>coordinamento</a:t>
            </a:r>
            <a:r>
              <a:rPr lang="en-US" dirty="0"/>
              <a:t>(art. 2497 quarter </a:t>
            </a:r>
            <a:r>
              <a:rPr lang="en-US" dirty="0" err="1"/>
              <a:t>lettera</a:t>
            </a:r>
            <a:r>
              <a:rPr lang="en-US" dirty="0"/>
              <a:t> c)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AB29EC5-3AF8-2DBA-F4A6-8BEDDACF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3385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BA2BD1D3-9A7E-41BD-ED6B-EB1089D77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 dirty="0">
                <a:solidFill>
                  <a:srgbClr val="FFFFFF"/>
                </a:solidFill>
              </a:rPr>
              <a:t>Equilibrio fra diritto all’uscita e  continuità gestionale </a:t>
            </a:r>
          </a:p>
        </p:txBody>
      </p:sp>
      <p:pic>
        <p:nvPicPr>
          <p:cNvPr id="15" name="Immagine 14" descr="Immagine che contiene schermata, design, Carattere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66CAE7EA-1A8B-0217-1B22-C1871EBA03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34" t="17716" r="4509"/>
          <a:stretch>
            <a:fillRect/>
          </a:stretch>
        </p:blipFill>
        <p:spPr>
          <a:xfrm>
            <a:off x="5161507" y="117761"/>
            <a:ext cx="5985322" cy="3856591"/>
          </a:xfrm>
          <a:prstGeom prst="rect">
            <a:avLst/>
          </a:prstGeom>
        </p:spPr>
      </p:pic>
      <p:sp>
        <p:nvSpPr>
          <p:cNvPr id="16" name="Rettangolo 15">
            <a:extLst>
              <a:ext uri="{FF2B5EF4-FFF2-40B4-BE49-F238E27FC236}">
                <a16:creationId xmlns:a16="http://schemas.microsoft.com/office/drawing/2014/main" id="{EF9B13D8-8DC8-1A8E-B89C-638CB04D5866}"/>
              </a:ext>
            </a:extLst>
          </p:cNvPr>
          <p:cNvSpPr/>
          <p:nvPr/>
        </p:nvSpPr>
        <p:spPr>
          <a:xfrm>
            <a:off x="5149517" y="4356016"/>
            <a:ext cx="5951621" cy="194853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La valutazione di recesso deve garantire neutralità patrimoniale alle parti (socio recedente ed azienda).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Il socio recedente non deve subire un trasferimento di ricchezza ingiustificato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I soci superstiti non devono essere penalizzati dall’uscita </a:t>
            </a:r>
          </a:p>
        </p:txBody>
      </p:sp>
    </p:spTree>
    <p:extLst>
      <p:ext uri="{BB962C8B-B14F-4D97-AF65-F5344CB8AC3E}">
        <p14:creationId xmlns:p14="http://schemas.microsoft.com/office/powerpoint/2010/main" val="266762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29548D-14A0-3F7C-56DA-DF387AF57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6752FD4E-68ED-4C26-1484-0F9FD2A47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210DD1B-0CEB-0A88-37E5-A6C1D0A9E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F1AB48B-9717-7768-3701-54BA9C50F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553E15F-6CF0-B6F4-A4C2-2B95245A4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D6461F8E-E0DF-74D1-23F3-7D0194DE8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8BBF0B8-84FF-81B2-2DA7-1B1E011C3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D96E184A-5286-217F-3D3C-C8E764270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 dirty="0">
                <a:solidFill>
                  <a:srgbClr val="FFFFFF"/>
                </a:solidFill>
              </a:rPr>
              <a:t>Equilibrio fra diritto all’uscita e  continuità gestionale 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4E7D0620-1064-EE9D-948D-C043D432B77D}"/>
              </a:ext>
            </a:extLst>
          </p:cNvPr>
          <p:cNvSpPr/>
          <p:nvPr/>
        </p:nvSpPr>
        <p:spPr>
          <a:xfrm>
            <a:off x="5149517" y="4356016"/>
            <a:ext cx="5951621" cy="194853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Il valore non deve riflettere i benefici attesi dalle decisioni che hanno legittimato il recesso, in quanto: 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 recedente deve vedersi riconosciuto il valore che ha contribuito a formare sino alla data del recesso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soci superstiti devono mantenere i benefici futuri derivanti dalla decisione che ha fatto scattare il recesso.</a:t>
            </a:r>
          </a:p>
        </p:txBody>
      </p:sp>
      <p:pic>
        <p:nvPicPr>
          <p:cNvPr id="3" name="Immagine 2" descr="Immagine che contiene testo, schermata, Carattere, linea&#10;&#10;Il contenuto generato dall'IA potrebbe non essere corretto.">
            <a:extLst>
              <a:ext uri="{FF2B5EF4-FFF2-40B4-BE49-F238E27FC236}">
                <a16:creationId xmlns:a16="http://schemas.microsoft.com/office/drawing/2014/main" id="{250141C3-1C40-41CB-61A3-F1311E4DA9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1896" y="1812757"/>
            <a:ext cx="8197055" cy="1723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089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953D1E-45FE-C39A-F392-D0797A5AF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CB7C5ABF-66A2-5DEF-7C61-0E14DD68D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23" name="Rectangle 10">
            <a:extLst>
              <a:ext uri="{FF2B5EF4-FFF2-40B4-BE49-F238E27FC236}">
                <a16:creationId xmlns:a16="http://schemas.microsoft.com/office/drawing/2014/main" id="{A3F692C4-0A44-FA37-84FD-8481B7B5D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52289444-EF1F-336D-9306-22142C823C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5DC5CA29-05F2-E2B2-4DAA-5F304D5E9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CD3F5047-9EB6-69E8-1DB9-63C91ACE7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Freeform: Shape 18">
            <a:extLst>
              <a:ext uri="{FF2B5EF4-FFF2-40B4-BE49-F238E27FC236}">
                <a16:creationId xmlns:a16="http://schemas.microsoft.com/office/drawing/2014/main" id="{2B3DF2C3-331C-5A97-C38C-863C4C0E2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38F9773-D762-6D4F-38FF-961C82EEF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FA49B4E-6F15-98F3-7E96-AAC1346B6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Agenda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B296D2-65B5-B09B-B004-EFF27C199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395" y="1274742"/>
            <a:ext cx="6555347" cy="5546047"/>
          </a:xfrm>
        </p:spPr>
        <p:txBody>
          <a:bodyPr anchor="ctr">
            <a:normAutofit/>
          </a:bodyPr>
          <a:lstStyle/>
          <a:p>
            <a:r>
              <a:rPr lang="it-IT" dirty="0"/>
              <a:t>Equilibrio fra diritto all’uscita e continuità gestionale</a:t>
            </a:r>
          </a:p>
          <a:p>
            <a:r>
              <a:rPr lang="it-IT" b="1" dirty="0"/>
              <a:t>Elementi chiave per la stima del valore di recesso nella Spa non quotata</a:t>
            </a:r>
          </a:p>
          <a:p>
            <a:r>
              <a:rPr lang="it-IT" dirty="0"/>
              <a:t>Elementi critici del valore di recesso nella Spa quotata</a:t>
            </a:r>
          </a:p>
          <a:p>
            <a:r>
              <a:rPr lang="en-US" dirty="0" err="1"/>
              <a:t>Alterazione</a:t>
            </a:r>
            <a:r>
              <a:rPr lang="en-US" dirty="0"/>
              <a:t> delle </a:t>
            </a:r>
            <a:r>
              <a:rPr lang="en-US" dirty="0" err="1"/>
              <a:t>condizioni</a:t>
            </a:r>
            <a:r>
              <a:rPr lang="en-US" dirty="0"/>
              <a:t> di </a:t>
            </a:r>
            <a:r>
              <a:rPr lang="en-US" dirty="0" err="1"/>
              <a:t>rischio</a:t>
            </a:r>
            <a:r>
              <a:rPr lang="en-US" dirty="0"/>
              <a:t> </a:t>
            </a:r>
            <a:r>
              <a:rPr lang="en-US" dirty="0" err="1"/>
              <a:t>dell’investimento</a:t>
            </a:r>
            <a:r>
              <a:rPr lang="en-US" dirty="0"/>
              <a:t> per </a:t>
            </a:r>
            <a:r>
              <a:rPr lang="en-US" dirty="0" err="1"/>
              <a:t>inizio</a:t>
            </a:r>
            <a:r>
              <a:rPr lang="en-US" dirty="0"/>
              <a:t> o </a:t>
            </a:r>
            <a:r>
              <a:rPr lang="en-US" dirty="0" err="1"/>
              <a:t>cessazione</a:t>
            </a:r>
            <a:r>
              <a:rPr lang="en-US" dirty="0"/>
              <a:t> </a:t>
            </a:r>
            <a:r>
              <a:rPr lang="en-US" dirty="0" err="1"/>
              <a:t>dell’attività</a:t>
            </a:r>
            <a:r>
              <a:rPr lang="en-US" dirty="0"/>
              <a:t> di </a:t>
            </a:r>
            <a:r>
              <a:rPr lang="en-US" dirty="0" err="1"/>
              <a:t>direzione</a:t>
            </a:r>
            <a:r>
              <a:rPr lang="en-US" dirty="0"/>
              <a:t> e </a:t>
            </a:r>
            <a:r>
              <a:rPr lang="en-US" dirty="0" err="1"/>
              <a:t>coordinamento</a:t>
            </a:r>
            <a:r>
              <a:rPr lang="en-US" dirty="0"/>
              <a:t>(art. 2497 quarter </a:t>
            </a:r>
            <a:r>
              <a:rPr lang="en-US" dirty="0" err="1"/>
              <a:t>lettera</a:t>
            </a:r>
            <a:r>
              <a:rPr lang="en-US" dirty="0"/>
              <a:t> c)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6CDD74-A632-C803-9F3E-AC8DA2AF4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895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2D11CC-558F-82AA-D69C-F1EBCE810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084C6D0F-722F-9B36-01BF-53FB92877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8455363-EB7F-5ADA-C33D-A2B09E85C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1AE83A3-8871-C8BC-8107-FBBC1C966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55D6978-F0CA-1B5A-5FBB-D23C6D381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DC54069-32AC-2BAB-787E-2B7E2A358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B88DE5D-6439-F03B-185B-6E98B06A5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F28B3CB3-4373-4D77-B575-689EA8D9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E0D06507-BCA5-F32F-9647-5F47F9AC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D02F9E4F-8027-4D33-26DF-42A4C45163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00184" y="227255"/>
          <a:ext cx="5835902" cy="6403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4421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74EB67-FD17-6223-46B5-322F707CF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2930EEE5-F089-FF1A-2EC0-A21D68B96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618CF5-31B7-8C0C-9343-396E9B8E2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0019D20-78AA-6D6C-10D0-3CFD35355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104A864-B9F2-7D34-E1E5-9061A9D9B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94F8E68-EE1A-D6D5-CA3E-00DC423E7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FEED070-21C2-DA96-57E6-868EA777A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DEACE7F1-9FB3-4EAD-CB61-9FC89F7CE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15AF450D-298B-1BE6-1E59-80FCF3B97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89C09A01-33BB-3DF1-6CD0-D8D9E3793A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BEA76447-EA0C-E0C0-7FD1-0505C67885B5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F978D8D-157C-63FA-745B-AB48738645EF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CONFIGURAZIONE DI VALORE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A1180E3-4774-7ADD-CDE3-A1EF6C87F317}"/>
              </a:ext>
            </a:extLst>
          </p:cNvPr>
          <p:cNvSpPr txBox="1"/>
          <p:nvPr/>
        </p:nvSpPr>
        <p:spPr>
          <a:xfrm>
            <a:off x="8821508" y="1324412"/>
            <a:ext cx="2400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VALORE INTRINSECO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DD755C5-7C06-5E9D-2758-83D525126AE6}"/>
              </a:ext>
            </a:extLst>
          </p:cNvPr>
          <p:cNvSpPr txBox="1"/>
          <p:nvPr/>
        </p:nvSpPr>
        <p:spPr>
          <a:xfrm>
            <a:off x="8175171" y="1959429"/>
            <a:ext cx="37446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Valore </a:t>
            </a:r>
            <a:r>
              <a:rPr kumimoji="0" lang="it-IT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it-IT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is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it-IT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where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it-IT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is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Capacità di reddito degli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asset in place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No  futuri investimenti in cui l’azienda  non sia già impegnata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No un maggiore HBU (</a:t>
            </a:r>
            <a:r>
              <a:rPr lang="it-IT" i="1" dirty="0" err="1">
                <a:solidFill>
                  <a:prstClr val="black"/>
                </a:solidFill>
                <a:latin typeface="Aptos" panose="02110004020202020204"/>
              </a:rPr>
              <a:t>Highest</a:t>
            </a:r>
            <a:r>
              <a:rPr lang="it-IT" i="1" dirty="0">
                <a:solidFill>
                  <a:prstClr val="black"/>
                </a:solidFill>
                <a:latin typeface="Aptos" panose="02110004020202020204"/>
              </a:rPr>
              <a:t> and Best Use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)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2C7AC79-292F-EB33-E45C-21F9A3DB2D0B}"/>
              </a:ext>
            </a:extLst>
          </p:cNvPr>
          <p:cNvSpPr txBox="1"/>
          <p:nvPr/>
        </p:nvSpPr>
        <p:spPr>
          <a:xfrm>
            <a:off x="8103652" y="4356016"/>
            <a:ext cx="38365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Il socio è liquidato per ciò a cui rinuncia: i flussi di reddito prospettici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 cui avrebbe goduto se fosse rimasto socio a struttura aziendale invariata </a:t>
            </a:r>
          </a:p>
        </p:txBody>
      </p:sp>
    </p:spTree>
    <p:extLst>
      <p:ext uri="{BB962C8B-B14F-4D97-AF65-F5344CB8AC3E}">
        <p14:creationId xmlns:p14="http://schemas.microsoft.com/office/powerpoint/2010/main" val="3867101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022E1B-7E53-F12D-C594-F776386D7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7EA3DF4-63BB-8CBD-CAC0-6015AFD3E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BEC8A0-36AC-59EC-4A02-CCA6F2C61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7EB8752-D336-548A-41C7-388F404295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7B083D0-DCDA-139D-A5B7-BA9058B32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EC62FDDF-3A8D-5A73-1494-074D69F05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E5E25A0-DFFF-41E6-4A65-D3938C9EF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59393D57-A6E1-C293-8484-3988D7F6A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it-IT" sz="4000">
                <a:solidFill>
                  <a:srgbClr val="FFFFFF"/>
                </a:solidFill>
              </a:rPr>
              <a:t>Elementi chiave: Spa non quotata </a:t>
            </a:r>
          </a:p>
        </p:txBody>
      </p:sp>
      <p:sp>
        <p:nvSpPr>
          <p:cNvPr id="28" name="Segnaposto numero diapositiva 27">
            <a:extLst>
              <a:ext uri="{FF2B5EF4-FFF2-40B4-BE49-F238E27FC236}">
                <a16:creationId xmlns:a16="http://schemas.microsoft.com/office/drawing/2014/main" id="{FF6E6529-4B1D-585E-B63E-7262D3502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7433D3C8-09B6-46E8-9CFE-97CC54E87503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7" name="Segnaposto contenuto 4">
            <a:extLst>
              <a:ext uri="{FF2B5EF4-FFF2-40B4-BE49-F238E27FC236}">
                <a16:creationId xmlns:a16="http://schemas.microsoft.com/office/drawing/2014/main" id="{75A41CBE-9C1D-52F4-1B5B-D6A8F915B0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2871497"/>
              </p:ext>
            </p:extLst>
          </p:nvPr>
        </p:nvGraphicFramePr>
        <p:xfrm>
          <a:off x="4581727" y="649480"/>
          <a:ext cx="3025303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43956802-00D6-4692-48B7-7F78B44EE5E3}"/>
              </a:ext>
            </a:extLst>
          </p:cNvPr>
          <p:cNvSpPr/>
          <p:nvPr/>
        </p:nvSpPr>
        <p:spPr>
          <a:xfrm>
            <a:off x="7961376" y="1197863"/>
            <a:ext cx="4037839" cy="51474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8E8E474-E65B-C6C7-AB22-7DA454E5538E}"/>
              </a:ext>
            </a:extLst>
          </p:cNvPr>
          <p:cNvSpPr/>
          <p:nvPr/>
        </p:nvSpPr>
        <p:spPr>
          <a:xfrm>
            <a:off x="7961368" y="586855"/>
            <a:ext cx="4037838" cy="66587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prstClr val="white"/>
                </a:solidFill>
                <a:latin typeface="Aptos" panose="02110004020202020204"/>
              </a:rPr>
              <a:t>PLURALITA’ DI METODI VALUTATIVI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033DB56-F151-25E0-49B6-1FB7B4021F5C}"/>
              </a:ext>
            </a:extLst>
          </p:cNvPr>
          <p:cNvSpPr txBox="1"/>
          <p:nvPr/>
        </p:nvSpPr>
        <p:spPr>
          <a:xfrm>
            <a:off x="8107944" y="1429077"/>
            <a:ext cx="37446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ART. 2437 ter cc. fa riferimento 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consistenza patrimoniale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prospettive reddituali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eventuale valore di mercato delle azioni.  </a:t>
            </a:r>
          </a:p>
          <a:p>
            <a:endParaRPr lang="it-IT" dirty="0"/>
          </a:p>
          <a:p>
            <a:r>
              <a:rPr lang="it-IT" dirty="0"/>
              <a:t>L’uso di più criteri (normalmente reddituali e di mercato) presuppone una loro convergenza. Non si possono fare medie di risultati dispersi. </a:t>
            </a:r>
          </a:p>
          <a:p>
            <a:endParaRPr lang="it-IT" dirty="0"/>
          </a:p>
          <a:p>
            <a:r>
              <a:rPr lang="it-IT" dirty="0"/>
              <a:t>Il problema dei Surplus Assets, DTA, partecipazioni.  </a:t>
            </a:r>
          </a:p>
        </p:txBody>
      </p:sp>
    </p:spTree>
    <p:extLst>
      <p:ext uri="{BB962C8B-B14F-4D97-AF65-F5344CB8AC3E}">
        <p14:creationId xmlns:p14="http://schemas.microsoft.com/office/powerpoint/2010/main" val="2251765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3564</TotalTime>
  <Words>2027</Words>
  <Application>Microsoft Office PowerPoint</Application>
  <PresentationFormat>Widescreen</PresentationFormat>
  <Paragraphs>326</Paragraphs>
  <Slides>28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2" baseType="lpstr">
      <vt:lpstr>Aptos</vt:lpstr>
      <vt:lpstr>Aptos Display</vt:lpstr>
      <vt:lpstr>Arial</vt:lpstr>
      <vt:lpstr>Tema di Office</vt:lpstr>
      <vt:lpstr>Le valutazioni a fini di recesso nella S.P.A.</vt:lpstr>
      <vt:lpstr>Agenda </vt:lpstr>
      <vt:lpstr>Agenda </vt:lpstr>
      <vt:lpstr>Equilibrio fra diritto all’uscita e  continuità gestionale </vt:lpstr>
      <vt:lpstr>Equilibrio fra diritto all’uscita e  continuità gestionale </vt:lpstr>
      <vt:lpstr>Agenda </vt:lpstr>
      <vt:lpstr>Elementi chiave: Spa non quotata </vt:lpstr>
      <vt:lpstr>Elementi chiave: Spa non quotata </vt:lpstr>
      <vt:lpstr>Elementi chiave: Spa non quotata </vt:lpstr>
      <vt:lpstr>Elementi chiave: Spa non quotata </vt:lpstr>
      <vt:lpstr>Elementi chiave: Spa non quotata </vt:lpstr>
      <vt:lpstr>Elementi chiave: Spa non quotata </vt:lpstr>
      <vt:lpstr>Elementi chiave: Spa non quotata </vt:lpstr>
      <vt:lpstr>Elementi chiave: Spa non quotata </vt:lpstr>
      <vt:lpstr>Elementi chiave: Spa non quotata </vt:lpstr>
      <vt:lpstr>Elementi chiave: Spa non quotata </vt:lpstr>
      <vt:lpstr>Elementi chiave: Spa non quotata </vt:lpstr>
      <vt:lpstr>Elementi chiave: Spa non quotata </vt:lpstr>
      <vt:lpstr>Agenda </vt:lpstr>
      <vt:lpstr>Elementi critici: Spa quotata </vt:lpstr>
      <vt:lpstr>Elementi critici: Spa quotata </vt:lpstr>
      <vt:lpstr>Elementi critici: Spa quotata </vt:lpstr>
      <vt:lpstr>Elementi critici: Spa quotata </vt:lpstr>
      <vt:lpstr>Elementi critici: Spa quotata </vt:lpstr>
      <vt:lpstr>Agenda </vt:lpstr>
      <vt:lpstr>Alterazione delle condizioni di rischio dell’investimento per inizio o cessazione dell’attività di direzione e coordinamento (art. 2497 quarter lettera c)  </vt:lpstr>
      <vt:lpstr>Alterazione delle condizioni di rischio dell’investimento per inizio o cessazione dell’attività di direzione e coordinamento  (art. 2497 quarter lettera c) 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Mauro Bini</dc:creator>
  <cp:lastModifiedBy>Mauro Bini</cp:lastModifiedBy>
  <cp:revision>11</cp:revision>
  <cp:lastPrinted>2026-02-16T06:56:02Z</cp:lastPrinted>
  <dcterms:created xsi:type="dcterms:W3CDTF">2026-02-10T14:20:21Z</dcterms:created>
  <dcterms:modified xsi:type="dcterms:W3CDTF">2026-02-16T15:01:38Z</dcterms:modified>
</cp:coreProperties>
</file>