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3"/>
  </p:notesMasterIdLst>
  <p:sldIdLst>
    <p:sldId id="282" r:id="rId5"/>
    <p:sldId id="264" r:id="rId6"/>
    <p:sldId id="283" r:id="rId7"/>
    <p:sldId id="291" r:id="rId8"/>
    <p:sldId id="293" r:id="rId9"/>
    <p:sldId id="292" r:id="rId10"/>
    <p:sldId id="290" r:id="rId11"/>
    <p:sldId id="294" r:id="rId12"/>
    <p:sldId id="295" r:id="rId13"/>
    <p:sldId id="296" r:id="rId14"/>
    <p:sldId id="297" r:id="rId15"/>
    <p:sldId id="305" r:id="rId16"/>
    <p:sldId id="298" r:id="rId17"/>
    <p:sldId id="299" r:id="rId18"/>
    <p:sldId id="309" r:id="rId19"/>
    <p:sldId id="301" r:id="rId20"/>
    <p:sldId id="302" r:id="rId21"/>
    <p:sldId id="300" r:id="rId22"/>
    <p:sldId id="303" r:id="rId23"/>
    <p:sldId id="304" r:id="rId24"/>
    <p:sldId id="310" r:id="rId25"/>
    <p:sldId id="306" r:id="rId26"/>
    <p:sldId id="307" r:id="rId27"/>
    <p:sldId id="308" r:id="rId28"/>
    <p:sldId id="311" r:id="rId29"/>
    <p:sldId id="312" r:id="rId30"/>
    <p:sldId id="313" r:id="rId31"/>
    <p:sldId id="31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5">
          <p15:clr>
            <a:srgbClr val="A4A3A4"/>
          </p15:clr>
        </p15:guide>
        <p15:guide id="2" orient="horz" pos="795">
          <p15:clr>
            <a:srgbClr val="A4A3A4"/>
          </p15:clr>
        </p15:guide>
        <p15:guide id="3" orient="horz" pos="1449">
          <p15:clr>
            <a:srgbClr val="A4A3A4"/>
          </p15:clr>
        </p15:guide>
        <p15:guide id="4" orient="horz" pos="2674">
          <p15:clr>
            <a:srgbClr val="A4A3A4"/>
          </p15:clr>
        </p15:guide>
        <p15:guide id="5" orient="horz" pos="1023">
          <p15:clr>
            <a:srgbClr val="A4A3A4"/>
          </p15:clr>
        </p15:guide>
        <p15:guide id="6" pos="5523">
          <p15:clr>
            <a:srgbClr val="A4A3A4"/>
          </p15:clr>
        </p15:guide>
        <p15:guide id="7" pos="5300">
          <p15:clr>
            <a:srgbClr val="A4A3A4"/>
          </p15:clr>
        </p15:guide>
        <p15:guide id="8" pos="2880">
          <p15:clr>
            <a:srgbClr val="A4A3A4"/>
          </p15:clr>
        </p15:guide>
        <p15:guide id="9" pos="449">
          <p15:clr>
            <a:srgbClr val="A4A3A4"/>
          </p15:clr>
        </p15:guide>
        <p15:guide id="10" orient="horz" pos="4164">
          <p15:clr>
            <a:srgbClr val="A4A3A4"/>
          </p15:clr>
        </p15:guide>
        <p15:guide id="11" orient="horz" pos="223">
          <p15:clr>
            <a:srgbClr val="A4A3A4"/>
          </p15:clr>
        </p15:guide>
        <p15:guide id="12" orient="horz" pos="3983">
          <p15:clr>
            <a:srgbClr val="A4A3A4"/>
          </p15:clr>
        </p15:guide>
        <p15:guide id="13" orient="horz" pos="1706">
          <p15:clr>
            <a:srgbClr val="A4A3A4"/>
          </p15:clr>
        </p15:guide>
        <p15:guide id="14" orient="horz" pos="885">
          <p15:clr>
            <a:srgbClr val="A4A3A4"/>
          </p15:clr>
        </p15:guide>
        <p15:guide id="15" orient="horz" pos="1527">
          <p15:clr>
            <a:srgbClr val="A4A3A4"/>
          </p15:clr>
        </p15:guide>
        <p15:guide id="16" orient="horz" pos="1171">
          <p15:clr>
            <a:srgbClr val="A4A3A4"/>
          </p15:clr>
        </p15:guide>
        <p15:guide id="17" orient="horz" pos="3752">
          <p15:clr>
            <a:srgbClr val="A4A3A4"/>
          </p15:clr>
        </p15:guide>
        <p15:guide id="18" pos="5527">
          <p15:clr>
            <a:srgbClr val="A4A3A4"/>
          </p15:clr>
        </p15:guide>
        <p15:guide id="19" pos="436">
          <p15:clr>
            <a:srgbClr val="A4A3A4"/>
          </p15:clr>
        </p15:guide>
        <p15:guide id="20" pos="2685">
          <p15:clr>
            <a:srgbClr val="A4A3A4"/>
          </p15:clr>
        </p15:guide>
        <p15:guide id="21" pos="3083">
          <p15:clr>
            <a:srgbClr val="A4A3A4"/>
          </p15:clr>
        </p15:guide>
        <p15:guide id="22" pos="228">
          <p15:clr>
            <a:srgbClr val="A4A3A4"/>
          </p15:clr>
        </p15:guide>
        <p15:guide id="23"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F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94521"/>
  </p:normalViewPr>
  <p:slideViewPr>
    <p:cSldViewPr snapToGrid="0" snapToObjects="1">
      <p:cViewPr varScale="1">
        <p:scale>
          <a:sx n="107" d="100"/>
          <a:sy n="107" d="100"/>
        </p:scale>
        <p:origin x="1360" y="168"/>
      </p:cViewPr>
      <p:guideLst>
        <p:guide orient="horz" pos="3085"/>
        <p:guide orient="horz" pos="795"/>
        <p:guide orient="horz" pos="1449"/>
        <p:guide orient="horz" pos="2674"/>
        <p:guide orient="horz" pos="1023"/>
        <p:guide pos="5523"/>
        <p:guide pos="5300"/>
        <p:guide pos="2880"/>
        <p:guide pos="449"/>
        <p:guide orient="horz" pos="4164"/>
        <p:guide orient="horz" pos="223"/>
        <p:guide orient="horz" pos="3983"/>
        <p:guide orient="horz" pos="1706"/>
        <p:guide orient="horz" pos="885"/>
        <p:guide orient="horz" pos="1527"/>
        <p:guide orient="horz" pos="1171"/>
        <p:guide orient="horz" pos="3752"/>
        <p:guide pos="5527"/>
        <p:guide pos="436"/>
        <p:guide pos="2685"/>
        <p:guide pos="3083"/>
        <p:guide pos="228"/>
        <p:guide pos="2879"/>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81E2B-E535-B045-B43C-3312BDDB5282}" type="datetimeFigureOut">
              <a:rPr lang="it-IT" smtClean="0"/>
              <a:t>14/02/26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9245D-5E7F-D44E-82F5-EDC4F432A4B0}" type="slidenum">
              <a:rPr lang="it-IT" smtClean="0"/>
              <a:t>‹N›</a:t>
            </a:fld>
            <a:endParaRPr lang="it-IT" dirty="0"/>
          </a:p>
        </p:txBody>
      </p:sp>
    </p:spTree>
    <p:extLst>
      <p:ext uri="{BB962C8B-B14F-4D97-AF65-F5344CB8AC3E}">
        <p14:creationId xmlns:p14="http://schemas.microsoft.com/office/powerpoint/2010/main" val="2775025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4A9245D-5E7F-D44E-82F5-EDC4F432A4B0}" type="slidenum">
              <a:rPr lang="it-IT" smtClean="0"/>
              <a:t>13</a:t>
            </a:fld>
            <a:endParaRPr lang="it-IT" dirty="0"/>
          </a:p>
        </p:txBody>
      </p:sp>
    </p:spTree>
    <p:extLst>
      <p:ext uri="{BB962C8B-B14F-4D97-AF65-F5344CB8AC3E}">
        <p14:creationId xmlns:p14="http://schemas.microsoft.com/office/powerpoint/2010/main" val="4072521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brandname.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NewZealand/Desktop/Loghi%20Bocconi-Rebranding%202017_completi/SUB-BRAND/DIPARTIMENTI/SRAFFA/IT/PNG/Dipart-AS_logo_IT_White.pn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Quote.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file://localhost/Volumes/Macintosh%20HD/Users/Valentina/Documents/%E2%80%A2%20vale_IN%20CORSO%20%E2%80%A2/BOCCONI%20PPT%2010aprile/img/IMG_3408.jpg" TargetMode="External"/><Relationship Id="rId7" Type="http://schemas.openxmlformats.org/officeDocument/2006/relationships/image" Target="file://localhost/Volumes/Macintosh%20HD/Users/Valentina/Documents/%E2%80%A2%20vale_IN%20CORSO%20%E2%80%A2/BOCCONI%20Rebranding%202017/3-PPT/progetto/img/4-3/cover-brandname.png"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file://localhost/Volumes/Macintosh%20HD/Users/Valentina/Documents/%E2%80%A2%20vale_IN%20CORSO%20%E2%80%A2/BOCCONI%20PPT%2010aprile/img/sfondo-Bocconi_RGB.jpg" TargetMode="External"/><Relationship Id="rId4" Type="http://schemas.openxmlformats.org/officeDocument/2006/relationships/image" Target="../media/image4.jpg"/><Relationship Id="rId9" Type="http://schemas.openxmlformats.org/officeDocument/2006/relationships/image" Target="file://localhost/Users/NewZealand/Desktop/Loghi%20Bocconi-Rebranding%202017_completi/SUB-BRAND/DIPARTIMENTI/SRAFFA/IT/PNG/Dipart-AS_logo_IT_White.png"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brandname%20pos.png"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localhost/Users/NewZealand/Desktop/Loghi%20Bocconi-Rebranding%202017_completi/SUB-BRAND/DIPARTIMENTI/SRAFFA/IT/PNG/Dipart-AS_logo_IT_RGB_pos.png" TargetMode="Externa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descr="/Volumes/Macintosh HD/Users/Valentina/Documents/• vale_IN CORSO •/BOCCONI Rebranding 2017/3-PPT/progetto/img/4-3/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947160" cy="1389888"/>
          </a:xfrm>
          <a:prstGeom prst="rect">
            <a:avLst/>
          </a:prstGeom>
        </p:spPr>
      </p:pic>
      <p:pic>
        <p:nvPicPr>
          <p:cNvPr id="8" name="Immagine 7"/>
          <p:cNvPicPr>
            <a:picLocks/>
          </p:cNvPicPr>
          <p:nvPr userDrawn="1"/>
        </p:nvPicPr>
        <p:blipFill>
          <a:blip r:embed="rId4" r:link="rId5">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Picture">
    <p:spTree>
      <p:nvGrpSpPr>
        <p:cNvPr id="1" name=""/>
        <p:cNvGrpSpPr/>
        <p:nvPr/>
      </p:nvGrpSpPr>
      <p:grpSpPr>
        <a:xfrm>
          <a:off x="0" y="0"/>
          <a:ext cx="0" cy="0"/>
          <a:chOff x="0" y="0"/>
          <a:chExt cx="0" cy="0"/>
        </a:xfrm>
      </p:grpSpPr>
      <p:sp>
        <p:nvSpPr>
          <p:cNvPr id="5" name="Segnaposto immagine 4"/>
          <p:cNvSpPr>
            <a:spLocks noGrp="1"/>
          </p:cNvSpPr>
          <p:nvPr>
            <p:ph type="pic" sz="quarter" idx="10"/>
          </p:nvPr>
        </p:nvSpPr>
        <p:spPr>
          <a:xfrm>
            <a:off x="0" y="-1"/>
            <a:ext cx="9144000" cy="5666400"/>
          </a:xfrm>
          <a:solidFill>
            <a:schemeClr val="bg1">
              <a:lumMod val="85000"/>
            </a:schemeClr>
          </a:solidFill>
        </p:spPr>
        <p:txBody>
          <a:bodyPr/>
          <a:lstStyle/>
          <a:p>
            <a:endParaRPr lang="it-IT" dirty="0"/>
          </a:p>
        </p:txBody>
      </p:sp>
      <p:sp>
        <p:nvSpPr>
          <p:cNvPr id="2" name="Title 1"/>
          <p:cNvSpPr>
            <a:spLocks noGrp="1"/>
          </p:cNvSpPr>
          <p:nvPr>
            <p:ph type="title"/>
          </p:nvPr>
        </p:nvSpPr>
        <p:spPr>
          <a:xfrm>
            <a:off x="996423" y="3042346"/>
            <a:ext cx="7772400" cy="353943"/>
          </a:xfrm>
        </p:spPr>
        <p:txBody>
          <a:bodyPr anchor="t"/>
          <a:lstStyle>
            <a:lvl1pPr algn="r">
              <a:defRPr sz="2300" b="1" cap="all" spc="100">
                <a:solidFill>
                  <a:srgbClr val="0046AD"/>
                </a:solidFill>
              </a:defRPr>
            </a:lvl1pPr>
          </a:lstStyle>
          <a:p>
            <a:r>
              <a:rPr lang="en-US" dirty="0"/>
              <a:t>Click to edit Master title style</a:t>
            </a:r>
          </a:p>
        </p:txBody>
      </p:sp>
      <p:sp>
        <p:nvSpPr>
          <p:cNvPr id="3" name="Text Placeholder 2"/>
          <p:cNvSpPr>
            <a:spLocks noGrp="1"/>
          </p:cNvSpPr>
          <p:nvPr>
            <p:ph type="body" idx="1" hasCustomPrompt="1"/>
          </p:nvPr>
        </p:nvSpPr>
        <p:spPr>
          <a:xfrm>
            <a:off x="995363" y="1791900"/>
            <a:ext cx="7772400" cy="1231106"/>
          </a:xfrm>
        </p:spPr>
        <p:txBody>
          <a:bodyPr lIns="0" tIns="0" rIns="0" bIns="0" anchor="b" anchorCtr="0">
            <a:spAutoFit/>
          </a:bodyPr>
          <a:lstStyle>
            <a:lvl1pPr marL="0" indent="0" algn="r">
              <a:buNone/>
              <a:defRPr sz="8000">
                <a:solidFill>
                  <a:srgbClr val="0046A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6" name="Immagine 5"/>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39876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ttangolo 3"/>
          <p:cNvSpPr/>
          <p:nvPr userDrawn="1"/>
        </p:nvSpPr>
        <p:spPr>
          <a:xfrm>
            <a:off x="360000" y="360000"/>
            <a:ext cx="8424000" cy="6138000"/>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6" name="Quote.png" descr="/Volumes/Macintosh HD/Users/Valentina/Documents/• vale_IN CORSO •/BOCCONI Rebranding 2017/3-PPT/progetto/img/4-3/Quote.png"/>
          <p:cNvPicPr>
            <a:picLocks noChangeAspect="1"/>
          </p:cNvPicPr>
          <p:nvPr userDrawn="1"/>
        </p:nvPicPr>
        <p:blipFill>
          <a:blip r:embed="rId2" r:link="rId3">
            <a:alphaModFix amt="49000"/>
            <a:extLst>
              <a:ext uri="{28A0092B-C50C-407E-A947-70E740481C1C}">
                <a14:useLocalDpi xmlns:a14="http://schemas.microsoft.com/office/drawing/2010/main" val="0"/>
              </a:ext>
            </a:extLst>
          </a:blip>
          <a:stretch>
            <a:fillRect/>
          </a:stretch>
        </p:blipFill>
        <p:spPr>
          <a:xfrm>
            <a:off x="-118538" y="-211675"/>
            <a:ext cx="7452000" cy="6154062"/>
          </a:xfrm>
          <a:prstGeom prst="rect">
            <a:avLst/>
          </a:prstGeom>
        </p:spPr>
      </p:pic>
      <p:sp>
        <p:nvSpPr>
          <p:cNvPr id="2" name="Title 1"/>
          <p:cNvSpPr>
            <a:spLocks noGrp="1"/>
          </p:cNvSpPr>
          <p:nvPr>
            <p:ph type="title" hasCustomPrompt="1"/>
          </p:nvPr>
        </p:nvSpPr>
        <p:spPr>
          <a:xfrm>
            <a:off x="860955" y="3364076"/>
            <a:ext cx="5871897" cy="1114791"/>
          </a:xfrm>
        </p:spPr>
        <p:txBody>
          <a:bodyPr anchor="t"/>
          <a:lstStyle>
            <a:lvl1pPr algn="l">
              <a:lnSpc>
                <a:spcPts val="3200"/>
              </a:lnSpc>
              <a:defRPr sz="2800" b="0" cap="none" spc="0">
                <a:solidFill>
                  <a:schemeClr val="bg1"/>
                </a:solidFill>
                <a:latin typeface="Roboto Slab Light"/>
                <a:cs typeface="Roboto Slab Light"/>
              </a:defRPr>
            </a:lvl1pPr>
          </a:lstStyle>
          <a:p>
            <a:r>
              <a:rPr lang="en-US" dirty="0"/>
              <a:t>Click to edit master title style</a:t>
            </a:r>
          </a:p>
        </p:txBody>
      </p:sp>
      <p:sp>
        <p:nvSpPr>
          <p:cNvPr id="3" name="Text Placeholder 2"/>
          <p:cNvSpPr>
            <a:spLocks noGrp="1"/>
          </p:cNvSpPr>
          <p:nvPr>
            <p:ph type="body" idx="1" hasCustomPrompt="1"/>
          </p:nvPr>
        </p:nvSpPr>
        <p:spPr>
          <a:xfrm>
            <a:off x="2411148" y="4656667"/>
            <a:ext cx="4321704" cy="246221"/>
          </a:xfrm>
        </p:spPr>
        <p:txBody>
          <a:bodyPr wrap="square" lIns="0" tIns="0" rIns="0" bIns="0" anchor="b" anchorCtr="0">
            <a:spAutoFit/>
          </a:bodyPr>
          <a:lstStyle>
            <a:lvl1pPr marL="0" indent="0" algn="r">
              <a:buNone/>
              <a:defRPr sz="1600" baseline="0">
                <a:solidFill>
                  <a:srgbClr val="FFFFFF"/>
                </a:solidFill>
                <a:latin typeface="Open Sans"/>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 NAME SURNAME</a:t>
            </a:r>
          </a:p>
        </p:txBody>
      </p:sp>
    </p:spTree>
    <p:extLst>
      <p:ext uri="{BB962C8B-B14F-4D97-AF65-F5344CB8AC3E}">
        <p14:creationId xmlns:p14="http://schemas.microsoft.com/office/powerpoint/2010/main" val="135371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711193"/>
            <a:ext cx="3215745" cy="782170"/>
          </a:xfrm>
        </p:spPr>
        <p:txBody>
          <a:bodyPr/>
          <a:lstStyle>
            <a:lvl1pPr>
              <a:defRPr/>
            </a:lvl1pPr>
          </a:lstStyle>
          <a:p>
            <a:r>
              <a:rPr lang="it-IT" dirty="0"/>
              <a:t>Title Slide</a:t>
            </a:r>
          </a:p>
        </p:txBody>
      </p:sp>
      <p:sp>
        <p:nvSpPr>
          <p:cNvPr id="3" name="Segnaposto testo 2"/>
          <p:cNvSpPr>
            <a:spLocks noGrp="1"/>
          </p:cNvSpPr>
          <p:nvPr>
            <p:ph type="body" idx="1" hasCustomPrompt="1"/>
          </p:nvPr>
        </p:nvSpPr>
        <p:spPr>
          <a:xfrm>
            <a:off x="712788" y="494088"/>
            <a:ext cx="3488971" cy="217105"/>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EYELET </a:t>
            </a:r>
          </a:p>
        </p:txBody>
      </p:sp>
      <p:sp>
        <p:nvSpPr>
          <p:cNvPr id="4" name="Segnaposto contenuto 3"/>
          <p:cNvSpPr>
            <a:spLocks noGrp="1"/>
          </p:cNvSpPr>
          <p:nvPr>
            <p:ph sz="half" idx="2" hasCustomPrompt="1"/>
          </p:nvPr>
        </p:nvSpPr>
        <p:spPr>
          <a:xfrm>
            <a:off x="712788" y="1839913"/>
            <a:ext cx="3601764" cy="430887"/>
          </a:xfrm>
        </p:spPr>
        <p:txBody>
          <a:bodyPr/>
          <a:lstStyle>
            <a:lvl1pPr marL="0" indent="0">
              <a:buNone/>
              <a:defRPr sz="1400">
                <a:latin typeface="Open Sans"/>
                <a:cs typeface="Open Sans"/>
              </a:defRPr>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err="1"/>
              <a:t>Summary</a:t>
            </a:r>
            <a:r>
              <a:rPr lang="it-IT" dirty="0"/>
              <a:t> - Fare clic per modificare gli stili del testo dello schema</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8" name="Segnaposto immagine 7"/>
          <p:cNvSpPr>
            <a:spLocks noGrp="1"/>
          </p:cNvSpPr>
          <p:nvPr userDrawn="1">
            <p:ph type="pic" sz="quarter" idx="11"/>
          </p:nvPr>
        </p:nvSpPr>
        <p:spPr>
          <a:xfrm>
            <a:off x="4571999" y="277000"/>
            <a:ext cx="4202113" cy="6333349"/>
          </a:xfrm>
          <a:solidFill>
            <a:schemeClr val="bg1">
              <a:lumMod val="85000"/>
            </a:schemeClr>
          </a:solidFill>
          <a:ln>
            <a:noFill/>
          </a:ln>
        </p:spPr>
        <p:txBody>
          <a:bodyPr/>
          <a:lstStyle/>
          <a:p>
            <a:endParaRPr lang="it-IT" dirty="0"/>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9399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789" y="1839913"/>
            <a:ext cx="3549649" cy="1323439"/>
          </a:xfrm>
        </p:spPr>
        <p:txBody>
          <a:bodyPr/>
          <a:lstStyle>
            <a:lvl1pPr marL="355600" indent="-355600">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6080"/>
            <a:ext cx="3765550" cy="1323439"/>
          </a:xfrm>
        </p:spPr>
        <p:txBody>
          <a:bodyPr/>
          <a:lstStyle>
            <a:lvl1pPr marL="355600" indent="-355600">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ttangolo 13"/>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5" name="Rettangolo 14"/>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CasellaDiTesto 15"/>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2"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23" name="Titolo 22"/>
          <p:cNvSpPr>
            <a:spLocks noGrp="1"/>
          </p:cNvSpPr>
          <p:nvPr userDrawn="1">
            <p:ph type="title"/>
          </p:nvPr>
        </p:nvSpPr>
        <p:spPr>
          <a:xfrm>
            <a:off x="712788" y="952790"/>
            <a:ext cx="8229600" cy="538609"/>
          </a:xfrm>
        </p:spPr>
        <p:txBody>
          <a:bodyPr/>
          <a:lstStyle/>
          <a:p>
            <a:r>
              <a:rPr lang="it-IT" dirty="0"/>
              <a:t>Fare clic per modificare stile</a:t>
            </a:r>
          </a:p>
        </p:txBody>
      </p:sp>
      <p:pic>
        <p:nvPicPr>
          <p:cNvPr id="10" name="Immagine 9"/>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2605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2789" y="3236913"/>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Rettangolo 13"/>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5" name="Rettangolo 14"/>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CasellaDiTesto 15"/>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2"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23" name="Titolo 22"/>
          <p:cNvSpPr>
            <a:spLocks noGrp="1"/>
          </p:cNvSpPr>
          <p:nvPr userDrawn="1">
            <p:ph type="title" hasCustomPrompt="1"/>
          </p:nvPr>
        </p:nvSpPr>
        <p:spPr>
          <a:xfrm>
            <a:off x="712788" y="952790"/>
            <a:ext cx="8229600" cy="538609"/>
          </a:xfrm>
        </p:spPr>
        <p:txBody>
          <a:bodyPr/>
          <a:lstStyle/>
          <a:p>
            <a:r>
              <a:rPr lang="it-IT" dirty="0"/>
              <a:t>Layout List</a:t>
            </a:r>
          </a:p>
        </p:txBody>
      </p:sp>
      <p:sp>
        <p:nvSpPr>
          <p:cNvPr id="11" name="Segnaposto testo 8"/>
          <p:cNvSpPr>
            <a:spLocks noGrp="1"/>
          </p:cNvSpPr>
          <p:nvPr userDrawn="1">
            <p:ph type="body" sz="quarter" idx="13" hasCustomPrompt="1"/>
          </p:nvPr>
        </p:nvSpPr>
        <p:spPr>
          <a:xfrm>
            <a:off x="717550" y="1867371"/>
            <a:ext cx="7351183"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2" name="Content Placeholder 2"/>
          <p:cNvSpPr>
            <a:spLocks noGrp="1"/>
          </p:cNvSpPr>
          <p:nvPr userDrawn="1">
            <p:ph sz="half" idx="14" hasCustomPrompt="1"/>
          </p:nvPr>
        </p:nvSpPr>
        <p:spPr>
          <a:xfrm>
            <a:off x="4894263" y="3236913"/>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3" name="Immagine 1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998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a:lvl1pPr>
          </a:lstStyle>
          <a:p>
            <a:r>
              <a:rPr lang="it-IT" dirty="0"/>
              <a:t>Title Slide Layout 2 </a:t>
            </a:r>
            <a:r>
              <a:rPr lang="it-IT" dirty="0" err="1"/>
              <a:t>columns</a:t>
            </a:r>
            <a:endParaRPr lang="it-IT" dirty="0"/>
          </a:p>
        </p:txBody>
      </p:sp>
      <p:sp>
        <p:nvSpPr>
          <p:cNvPr id="3" name="Segnaposto testo 2"/>
          <p:cNvSpPr>
            <a:spLocks noGrp="1"/>
          </p:cNvSpPr>
          <p:nvPr>
            <p:ph type="body" idx="1" hasCustomPrompt="1"/>
          </p:nvPr>
        </p:nvSpPr>
        <p:spPr>
          <a:xfrm>
            <a:off x="712788" y="2716338"/>
            <a:ext cx="3488971" cy="215444"/>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p:txBody>
      </p:sp>
      <p:sp>
        <p:nvSpPr>
          <p:cNvPr id="4" name="Segnaposto contenuto 3"/>
          <p:cNvSpPr>
            <a:spLocks noGrp="1"/>
          </p:cNvSpPr>
          <p:nvPr>
            <p:ph sz="half" idx="2"/>
          </p:nvPr>
        </p:nvSpPr>
        <p:spPr>
          <a:xfrm>
            <a:off x="712788" y="3424827"/>
            <a:ext cx="3488971" cy="1317284"/>
          </a:xfr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hasCustomPrompt="1"/>
          </p:nvPr>
        </p:nvSpPr>
        <p:spPr>
          <a:xfrm>
            <a:off x="4900613" y="2716337"/>
            <a:ext cx="3513137" cy="215444"/>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p:txBody>
      </p:sp>
      <p:sp>
        <p:nvSpPr>
          <p:cNvPr id="6" name="Segnaposto contenuto 5"/>
          <p:cNvSpPr>
            <a:spLocks noGrp="1"/>
          </p:cNvSpPr>
          <p:nvPr>
            <p:ph sz="quarter" idx="4"/>
          </p:nvPr>
        </p:nvSpPr>
        <p:spPr>
          <a:xfrm>
            <a:off x="4894263" y="3424825"/>
            <a:ext cx="3453870" cy="1317285"/>
          </a:xfr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17"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pic>
        <p:nvPicPr>
          <p:cNvPr id="18" name="Immagine 1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3873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a:lvl1pPr>
          </a:lstStyle>
          <a:p>
            <a:r>
              <a:rPr lang="it-IT" dirty="0"/>
              <a:t>Layout 3 </a:t>
            </a:r>
            <a:r>
              <a:rPr lang="it-IT" dirty="0" err="1"/>
              <a:t>columns</a:t>
            </a:r>
            <a:endParaRPr lang="it-IT" dirty="0"/>
          </a:p>
        </p:txBody>
      </p:sp>
      <p:sp>
        <p:nvSpPr>
          <p:cNvPr id="3" name="Segnaposto testo 2"/>
          <p:cNvSpPr>
            <a:spLocks noGrp="1"/>
          </p:cNvSpPr>
          <p:nvPr>
            <p:ph type="body" idx="1" hasCustomPrompt="1"/>
          </p:nvPr>
        </p:nvSpPr>
        <p:spPr>
          <a:xfrm>
            <a:off x="712788" y="2725633"/>
            <a:ext cx="2250545" cy="473976"/>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4" name="Segnaposto contenuto 3"/>
          <p:cNvSpPr>
            <a:spLocks noGrp="1"/>
          </p:cNvSpPr>
          <p:nvPr>
            <p:ph sz="half" idx="2"/>
          </p:nvPr>
        </p:nvSpPr>
        <p:spPr>
          <a:xfrm>
            <a:off x="712788"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5" name="Segnaposto testo 4"/>
          <p:cNvSpPr>
            <a:spLocks noGrp="1"/>
          </p:cNvSpPr>
          <p:nvPr>
            <p:ph type="body" sz="quarter" idx="3" hasCustomPrompt="1"/>
          </p:nvPr>
        </p:nvSpPr>
        <p:spPr>
          <a:xfrm>
            <a:off x="3291946" y="2725632"/>
            <a:ext cx="2236787" cy="473976"/>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a:p>
            <a:pPr lvl="0"/>
            <a:r>
              <a:rPr lang="it-IT" dirty="0" err="1"/>
              <a:t>Lorem</a:t>
            </a:r>
            <a:r>
              <a:rPr lang="it-IT" dirty="0"/>
              <a:t> </a:t>
            </a:r>
            <a:r>
              <a:rPr lang="it-IT" dirty="0" err="1"/>
              <a:t>Ipsum</a:t>
            </a:r>
            <a:endParaRPr lang="it-IT" dirty="0"/>
          </a:p>
        </p:txBody>
      </p:sp>
      <p:sp>
        <p:nvSpPr>
          <p:cNvPr id="6" name="Segnaposto contenuto 5"/>
          <p:cNvSpPr>
            <a:spLocks noGrp="1"/>
          </p:cNvSpPr>
          <p:nvPr>
            <p:ph sz="quarter" idx="4"/>
          </p:nvPr>
        </p:nvSpPr>
        <p:spPr>
          <a:xfrm>
            <a:off x="3291946" y="3467980"/>
            <a:ext cx="2236787"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17" name="Segnaposto testo 2"/>
          <p:cNvSpPr>
            <a:spLocks noGrp="1"/>
          </p:cNvSpPr>
          <p:nvPr userDrawn="1">
            <p:ph type="body" idx="11" hasCustomPrompt="1"/>
          </p:nvPr>
        </p:nvSpPr>
        <p:spPr>
          <a:xfrm>
            <a:off x="5860521" y="2725633"/>
            <a:ext cx="2250545" cy="473976"/>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3</a:t>
            </a:r>
          </a:p>
          <a:p>
            <a:pPr lvl="0"/>
            <a:r>
              <a:rPr lang="it-IT" dirty="0" err="1"/>
              <a:t>Lorem</a:t>
            </a:r>
            <a:r>
              <a:rPr lang="it-IT" dirty="0"/>
              <a:t> </a:t>
            </a:r>
            <a:r>
              <a:rPr lang="it-IT" dirty="0" err="1"/>
              <a:t>Ipsum</a:t>
            </a:r>
            <a:endParaRPr lang="it-IT" dirty="0"/>
          </a:p>
        </p:txBody>
      </p:sp>
      <p:sp>
        <p:nvSpPr>
          <p:cNvPr id="18" name="Segnaposto contenuto 5"/>
          <p:cNvSpPr>
            <a:spLocks noGrp="1"/>
          </p:cNvSpPr>
          <p:nvPr userDrawn="1">
            <p:ph sz="quarter" idx="12"/>
          </p:nvPr>
        </p:nvSpPr>
        <p:spPr>
          <a:xfrm>
            <a:off x="5860521"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pic>
        <p:nvPicPr>
          <p:cNvPr id="19" name="Immagine 1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5653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image 1</a:t>
            </a:r>
          </a:p>
        </p:txBody>
      </p:sp>
      <p:sp>
        <p:nvSpPr>
          <p:cNvPr id="3" name="Segnaposto testo 2"/>
          <p:cNvSpPr>
            <a:spLocks noGrp="1"/>
          </p:cNvSpPr>
          <p:nvPr>
            <p:ph type="body" idx="1" hasCustomPrompt="1"/>
          </p:nvPr>
        </p:nvSpPr>
        <p:spPr>
          <a:xfrm>
            <a:off x="7146659" y="3759201"/>
            <a:ext cx="1267091" cy="1092200"/>
          </a:xfrm>
        </p:spPr>
        <p:txBody>
          <a:bodyPr anchor="b" anchorCtr="0"/>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00</a:t>
            </a:r>
          </a:p>
        </p:txBody>
      </p:sp>
      <p:sp>
        <p:nvSpPr>
          <p:cNvPr id="4" name="Segnaposto contenuto 3"/>
          <p:cNvSpPr>
            <a:spLocks noGrp="1"/>
          </p:cNvSpPr>
          <p:nvPr>
            <p:ph sz="half" idx="2"/>
          </p:nvPr>
        </p:nvSpPr>
        <p:spPr>
          <a:xfrm>
            <a:off x="7146659" y="5057113"/>
            <a:ext cx="1267091" cy="615553"/>
          </a:xfrm>
        </p:spPr>
        <p:txBody>
          <a:bodyPr anchor="b" anchorCtr="0"/>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696383" y="2711450"/>
            <a:ext cx="6115050" cy="2957513"/>
          </a:xfrm>
          <a:solidFill>
            <a:srgbClr val="D9D9D9"/>
          </a:solidFill>
        </p:spPr>
        <p:txBody>
          <a:bodyPr/>
          <a:lstStyle/>
          <a:p>
            <a:endParaRPr lang="it-IT" dirty="0"/>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334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image 2</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3293532" y="2711451"/>
            <a:ext cx="5120217" cy="2957512"/>
          </a:xfrm>
          <a:solidFill>
            <a:srgbClr val="D9D9D9"/>
          </a:solidFill>
        </p:spPr>
        <p:txBody>
          <a:bodyPr/>
          <a:lstStyle/>
          <a:p>
            <a:endParaRPr lang="it-IT" dirty="0"/>
          </a:p>
        </p:txBody>
      </p:sp>
      <p:sp>
        <p:nvSpPr>
          <p:cNvPr id="17" name="Segnaposto testo 2"/>
          <p:cNvSpPr>
            <a:spLocks noGrp="1"/>
          </p:cNvSpPr>
          <p:nvPr userDrawn="1">
            <p:ph type="body" idx="1" hasCustomPrompt="1"/>
          </p:nvPr>
        </p:nvSpPr>
        <p:spPr>
          <a:xfrm>
            <a:off x="712788" y="2725633"/>
            <a:ext cx="2250545" cy="473976"/>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712788"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7025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Chart</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7" name="Segnaposto testo 2"/>
          <p:cNvSpPr>
            <a:spLocks noGrp="1"/>
          </p:cNvSpPr>
          <p:nvPr userDrawn="1">
            <p:ph type="body" idx="1" hasCustomPrompt="1"/>
          </p:nvPr>
        </p:nvSpPr>
        <p:spPr>
          <a:xfrm>
            <a:off x="6798733" y="4232170"/>
            <a:ext cx="1615017" cy="601767"/>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6798733" y="5114965"/>
            <a:ext cx="1615017" cy="553998"/>
          </a:xfrm>
        </p:spPr>
        <p:txBody>
          <a:bodyPr anchor="b" anchorCtr="0"/>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userDrawn="1">
            <p:ph type="chart" sz="quarter" idx="14"/>
          </p:nvPr>
        </p:nvSpPr>
        <p:spPr>
          <a:xfrm>
            <a:off x="700616" y="2708275"/>
            <a:ext cx="5734050" cy="2960688"/>
          </a:xfrm>
          <a:solidFill>
            <a:srgbClr val="D9D9D9"/>
          </a:solidFill>
        </p:spPr>
        <p:txBody>
          <a:bodyPr/>
          <a:lstStyle/>
          <a:p>
            <a:endParaRPr lang="it-IT" dirty="0"/>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8513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G_3408.jpg" descr="/Volumes/Macintosh HD/Users/Valentina/Documents/• vale_IN CORSO •/BOCCONI PPT 10aprile/img/IMG_3408.jpg"/>
          <p:cNvPicPr>
            <a:picLocks noChangeAspect="1"/>
          </p:cNvPicPr>
          <p:nvPr userDrawn="1"/>
        </p:nvPicPr>
        <p:blipFill rotWithShape="1">
          <a:blip r:embed="rId2" r:link="rId3">
            <a:extLst>
              <a:ext uri="{28A0092B-C50C-407E-A947-70E740481C1C}">
                <a14:useLocalDpi xmlns:a14="http://schemas.microsoft.com/office/drawing/2010/main" val="0"/>
              </a:ext>
            </a:extLst>
          </a:blip>
          <a:srcRect l="5561" r="5577"/>
          <a:stretch/>
        </p:blipFill>
        <p:spPr>
          <a:xfrm>
            <a:off x="0" y="-3257"/>
            <a:ext cx="9145588" cy="6861257"/>
          </a:xfrm>
          <a:prstGeom prst="rect">
            <a:avLst/>
          </a:prstGeom>
        </p:spPr>
      </p:pic>
      <p:pic>
        <p:nvPicPr>
          <p:cNvPr id="8" name="sfondo-Bocconi_RGB.jpg" descr="/Volumes/Macintosh HD/Users/Valentina/Documents/• vale_IN CORSO •/BOCCONI PPT 10aprile/img/sfondo-Bocconi_RGB.jpg"/>
          <p:cNvPicPr>
            <a:picLocks noChangeAspect="1"/>
          </p:cNvPicPr>
          <p:nvPr userDrawn="1"/>
        </p:nvPicPr>
        <p:blipFill>
          <a:blip r:embed="rId4" r:link="rId5">
            <a:alphaModFix amt="78000"/>
            <a:extLst>
              <a:ext uri="{28A0092B-C50C-407E-A947-70E740481C1C}">
                <a14:useLocalDpi xmlns:a14="http://schemas.microsoft.com/office/drawing/2010/main" val="0"/>
              </a:ext>
            </a:extLst>
          </a:blip>
          <a:stretch>
            <a:fillRect/>
          </a:stretch>
        </p:blipFill>
        <p:spPr>
          <a:xfrm>
            <a:off x="1588" y="0"/>
            <a:ext cx="9144000" cy="6858000"/>
          </a:xfrm>
          <a:prstGeom prst="rect">
            <a:avLst/>
          </a:prstGeom>
        </p:spPr>
      </p:pic>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descr="/Volumes/Macintosh HD/Users/Valentina/Documents/• vale_IN CORSO •/BOCCONI Rebranding 2017/3-PPT/progetto/img/4-3/cover-brandname.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3947160" cy="1389888"/>
          </a:xfrm>
          <a:prstGeom prst="rect">
            <a:avLst/>
          </a:prstGeom>
        </p:spPr>
      </p:pic>
      <p:pic>
        <p:nvPicPr>
          <p:cNvPr id="9" name="Immagine 8"/>
          <p:cNvPicPr>
            <a:picLocks/>
          </p:cNvPicPr>
          <p:nvPr userDrawn="1"/>
        </p:nvPicPr>
        <p:blipFill>
          <a:blip r:embed="rId8" r:link="rId9">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199703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a:t>
            </a:r>
            <a:r>
              <a:rPr lang="it-IT" dirty="0" err="1"/>
              <a:t>Table</a:t>
            </a:r>
            <a:endParaRPr lang="it-IT" dirty="0"/>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5" name="Segnaposto tabella 4"/>
          <p:cNvSpPr>
            <a:spLocks noGrp="1"/>
          </p:cNvSpPr>
          <p:nvPr userDrawn="1">
            <p:ph type="tbl" sz="quarter" idx="14"/>
          </p:nvPr>
        </p:nvSpPr>
        <p:spPr>
          <a:xfrm>
            <a:off x="692150" y="1858963"/>
            <a:ext cx="7700962" cy="3835400"/>
          </a:xfrm>
          <a:solidFill>
            <a:srgbClr val="D9D9D9"/>
          </a:solidFill>
        </p:spPr>
        <p:txBody>
          <a:bodyPr/>
          <a:lstStyle/>
          <a:p>
            <a:endParaRPr lang="it-IT" dirty="0"/>
          </a:p>
        </p:txBody>
      </p:sp>
      <p:pic>
        <p:nvPicPr>
          <p:cNvPr id="9" name="Immagine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222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olo 1"/>
          <p:cNvSpPr>
            <a:spLocks noGrp="1"/>
          </p:cNvSpPr>
          <p:nvPr>
            <p:ph type="title"/>
          </p:nvPr>
        </p:nvSpPr>
        <p:spPr>
          <a:xfrm>
            <a:off x="712788" y="954000"/>
            <a:ext cx="8229600" cy="538609"/>
          </a:xfrm>
        </p:spPr>
        <p:txBody>
          <a:bodyPr/>
          <a:lstStyle/>
          <a:p>
            <a:r>
              <a:rPr lang="it-IT" dirty="0"/>
              <a:t>Fare clic per modificare stile</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5574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579014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hanks">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3042346"/>
            <a:ext cx="7772400" cy="353943"/>
          </a:xfrm>
        </p:spPr>
        <p:txBody>
          <a:bodyPr anchor="t"/>
          <a:lstStyle>
            <a:lvl1pPr algn="r">
              <a:defRPr sz="2300" b="1" cap="all" spc="100">
                <a:solidFill>
                  <a:srgbClr val="FFFFFF"/>
                </a:solidFill>
              </a:defRPr>
            </a:lvl1pPr>
          </a:lstStyle>
          <a:p>
            <a:r>
              <a:rPr lang="en-US" dirty="0"/>
              <a:t>THANKS.</a:t>
            </a:r>
          </a:p>
        </p:txBody>
      </p:sp>
      <p:sp>
        <p:nvSpPr>
          <p:cNvPr id="3" name="Text Placeholder 2"/>
          <p:cNvSpPr>
            <a:spLocks noGrp="1"/>
          </p:cNvSpPr>
          <p:nvPr>
            <p:ph type="body" idx="1" hasCustomPrompt="1"/>
          </p:nvPr>
        </p:nvSpPr>
        <p:spPr>
          <a:xfrm>
            <a:off x="2255927" y="6194936"/>
            <a:ext cx="6511835" cy="446276"/>
          </a:xfrm>
        </p:spPr>
        <p:txBody>
          <a:bodyPr wrap="square" lIns="0" tIns="0" rIns="0" bIns="0" anchor="b" anchorCtr="0">
            <a:spAutoFit/>
          </a:bodyPr>
          <a:lstStyle>
            <a:lvl1pPr marL="0" indent="0" algn="r" rtl="0">
              <a:spcAft>
                <a:spcPts val="600"/>
              </a:spcAft>
              <a:buNone/>
              <a:defRPr lang="it-IT" sz="1200" b="0" i="0" u="none" strike="noStrike" baseline="0" smtClean="0">
                <a:solidFill>
                  <a:schemeClr val="bg1"/>
                </a:solidFill>
                <a:latin typeface="Open Sans Semibold"/>
                <a:cs typeface="Open Sans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Università</a:t>
            </a:r>
            <a:r>
              <a:rPr lang="en-US" dirty="0"/>
              <a:t> </a:t>
            </a:r>
            <a:r>
              <a:rPr lang="en-US" dirty="0" err="1"/>
              <a:t>Commerciale</a:t>
            </a:r>
            <a:r>
              <a:rPr lang="en-US" dirty="0"/>
              <a:t> Luigi </a:t>
            </a:r>
            <a:r>
              <a:rPr lang="en-US" dirty="0" err="1"/>
              <a:t>Bocconi</a:t>
            </a:r>
            <a:endParaRPr lang="en-US" dirty="0"/>
          </a:p>
          <a:p>
            <a:pPr lvl="0"/>
            <a:r>
              <a:rPr lang="en-US" dirty="0"/>
              <a:t>Via </a:t>
            </a:r>
            <a:r>
              <a:rPr lang="en-US" dirty="0" err="1"/>
              <a:t>Sarfatti</a:t>
            </a:r>
            <a:r>
              <a:rPr lang="en-US" dirty="0"/>
              <a:t> 25 | 20136 Milano – Italia | Tel +39 02 5836.1</a:t>
            </a:r>
          </a:p>
        </p:txBody>
      </p:sp>
      <p:pic>
        <p:nvPicPr>
          <p:cNvPr id="5" name="Immagine 4"/>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317832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904488" cy="1472184"/>
          </a:xfrm>
          <a:prstGeom prst="rect">
            <a:avLst/>
          </a:prstGeom>
        </p:spPr>
      </p:pic>
      <p:pic>
        <p:nvPicPr>
          <p:cNvPr id="8" name="Immagine 7"/>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4143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1032946"/>
            <a:ext cx="7584138" cy="463802"/>
          </a:xfrm>
        </p:spPr>
        <p:txBody>
          <a:bodyPr/>
          <a:lstStyle>
            <a:lvl1pPr>
              <a:lnSpc>
                <a:spcPts val="3500"/>
              </a:lnSpc>
              <a:defRPr sz="35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839913"/>
            <a:ext cx="7584138" cy="1086451"/>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575413"/>
            <a:ext cx="7584138" cy="463802"/>
          </a:xfrm>
        </p:spPr>
        <p:txBody>
          <a:bodyPr anchor="t" anchorCtr="0"/>
          <a:lstStyle>
            <a:lvl1pPr>
              <a:lnSpc>
                <a:spcPts val="3500"/>
              </a:lnSpc>
              <a:defRPr sz="35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2424113"/>
            <a:ext cx="7584138" cy="1086451"/>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6" name="Segnaposto testo 5"/>
          <p:cNvSpPr>
            <a:spLocks noGrp="1"/>
          </p:cNvSpPr>
          <p:nvPr>
            <p:ph type="body" sz="quarter" idx="11" hasCustomPrompt="1"/>
          </p:nvPr>
        </p:nvSpPr>
        <p:spPr>
          <a:xfrm>
            <a:off x="708025" y="1093616"/>
            <a:ext cx="7584138" cy="622643"/>
          </a:xfrm>
        </p:spPr>
        <p:txBody>
          <a:bodyPr/>
          <a:lstStyle>
            <a:lvl1pPr marL="0" indent="0">
              <a:buNone/>
              <a:defRPr sz="24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3" name="Segnaposto testo 12"/>
          <p:cNvSpPr>
            <a:spLocks noGrp="1"/>
          </p:cNvSpPr>
          <p:nvPr>
            <p:ph type="body" sz="quarter" idx="12" hasCustomPrompt="1"/>
          </p:nvPr>
        </p:nvSpPr>
        <p:spPr>
          <a:xfrm>
            <a:off x="708025" y="1833563"/>
            <a:ext cx="3100388" cy="230832"/>
          </a:xfrm>
        </p:spPr>
        <p:txBody>
          <a:bodyPr/>
          <a:lstStyle>
            <a:lvl1pPr marL="0" indent="0">
              <a:lnSpc>
                <a:spcPct val="100000"/>
              </a:lnSpc>
              <a:buNone/>
              <a:defRPr sz="15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TITLE PARAGRAPH</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582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1032946"/>
            <a:ext cx="7584138" cy="463802"/>
          </a:xfrm>
        </p:spPr>
        <p:txBody>
          <a:bodyPr/>
          <a:lstStyle>
            <a:lvl1pPr>
              <a:lnSpc>
                <a:spcPts val="3500"/>
              </a:lnSpc>
              <a:defRPr sz="3500">
                <a:solidFill>
                  <a:schemeClr val="tx2"/>
                </a:solidFill>
              </a:defRPr>
            </a:lvl1pPr>
          </a:lstStyle>
          <a:p>
            <a:r>
              <a:rPr lang="en-US" dirty="0"/>
              <a:t>Bullet List</a:t>
            </a:r>
          </a:p>
        </p:txBody>
      </p:sp>
      <p:sp>
        <p:nvSpPr>
          <p:cNvPr id="3" name="Content Placeholder 2"/>
          <p:cNvSpPr>
            <a:spLocks noGrp="1"/>
          </p:cNvSpPr>
          <p:nvPr>
            <p:ph idx="1"/>
          </p:nvPr>
        </p:nvSpPr>
        <p:spPr>
          <a:xfrm>
            <a:off x="712788" y="2714096"/>
            <a:ext cx="7584138" cy="1261884"/>
          </a:xfrm>
        </p:spPr>
        <p:txBody>
          <a:bodyPr wrap="square" lIns="0" tIns="0" rIns="0" bIns="0">
            <a:spAutoFit/>
          </a:bodyPr>
          <a:lstStyle>
            <a:lvl1pPr>
              <a:defRPr sz="1400">
                <a:solidFill>
                  <a:srgbClr val="0046AD"/>
                </a:solidFill>
                <a:latin typeface="Roboto Slab Regular"/>
                <a:cs typeface="Roboto Slab Regul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1"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20048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584105"/>
            <a:ext cx="5552545" cy="912643"/>
          </a:xfrm>
        </p:spPr>
        <p:txBody>
          <a:bodyPr/>
          <a:lstStyle>
            <a:lvl1pPr>
              <a:lnSpc>
                <a:spcPts val="3500"/>
              </a:lnSpc>
              <a:defRPr sz="3500">
                <a:solidFill>
                  <a:srgbClr val="0046AD"/>
                </a:solidFill>
              </a:defRPr>
            </a:lvl1pPr>
          </a:lstStyle>
          <a:p>
            <a:r>
              <a:rPr lang="en-US" dirty="0"/>
              <a:t>Index Layout 1</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9" name="Segnaposto testo 18"/>
          <p:cNvSpPr>
            <a:spLocks noGrp="1"/>
          </p:cNvSpPr>
          <p:nvPr userDrawn="1">
            <p:ph type="body" sz="quarter" idx="11" hasCustomPrompt="1"/>
          </p:nvPr>
        </p:nvSpPr>
        <p:spPr>
          <a:xfrm>
            <a:off x="708025" y="1855801"/>
            <a:ext cx="3432175" cy="1184940"/>
          </a:xfrm>
        </p:spPr>
        <p:txBody>
          <a:bodyPr/>
          <a:lstStyle>
            <a:lvl1pPr marL="0" indent="0">
              <a:buNone/>
              <a:defRPr sz="1300" b="1">
                <a:latin typeface="Open Sans"/>
                <a:cs typeface="Open Sans"/>
              </a:defRPr>
            </a:lvl1pPr>
            <a:lvl2pPr marL="177800" indent="-177800">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testo 18"/>
          <p:cNvSpPr>
            <a:spLocks noGrp="1"/>
          </p:cNvSpPr>
          <p:nvPr userDrawn="1">
            <p:ph type="body" sz="quarter" idx="12" hasCustomPrompt="1"/>
          </p:nvPr>
        </p:nvSpPr>
        <p:spPr>
          <a:xfrm>
            <a:off x="4897438" y="1855801"/>
            <a:ext cx="3432175" cy="1184940"/>
          </a:xfrm>
        </p:spPr>
        <p:txBody>
          <a:bodyPr/>
          <a:lstStyle>
            <a:lvl1pPr marL="0" indent="0">
              <a:buNone/>
              <a:defRPr sz="1300" b="1">
                <a:latin typeface="Open Sans"/>
                <a:cs typeface="Open Sans"/>
              </a:defRPr>
            </a:lvl1pPr>
            <a:lvl2pPr marL="177800" indent="-177800">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22632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10" name="Rettangolo 9"/>
          <p:cNvSpPr/>
          <p:nvPr userDrawn="1"/>
        </p:nvSpPr>
        <p:spPr>
          <a:xfrm>
            <a:off x="-3175" y="277000"/>
            <a:ext cx="3296708" cy="6581000"/>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 name="Title 1"/>
          <p:cNvSpPr>
            <a:spLocks noGrp="1"/>
          </p:cNvSpPr>
          <p:nvPr>
            <p:ph type="title" hasCustomPrompt="1"/>
          </p:nvPr>
        </p:nvSpPr>
        <p:spPr>
          <a:xfrm>
            <a:off x="712788" y="584105"/>
            <a:ext cx="2419879" cy="912643"/>
          </a:xfrm>
        </p:spPr>
        <p:txBody>
          <a:bodyPr/>
          <a:lstStyle>
            <a:lvl1pPr>
              <a:lnSpc>
                <a:spcPts val="3500"/>
              </a:lnSpc>
              <a:defRPr sz="3500">
                <a:solidFill>
                  <a:srgbClr val="FFFFFF"/>
                </a:solidFill>
              </a:defRPr>
            </a:lvl1pPr>
          </a:lstStyle>
          <a:p>
            <a:r>
              <a:rPr lang="en-US" dirty="0"/>
              <a:t>Index Layout 2</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15"/>
          <p:cNvSpPr>
            <a:spLocks noGrp="1"/>
          </p:cNvSpPr>
          <p:nvPr userDrawn="1">
            <p:ph type="body" sz="quarter" idx="10"/>
          </p:nvPr>
        </p:nvSpPr>
        <p:spPr>
          <a:xfrm>
            <a:off x="712788" y="3486090"/>
            <a:ext cx="2487612" cy="1162110"/>
          </a:xfrm>
        </p:spPr>
        <p:txBody>
          <a:bodyPr/>
          <a:lstStyle>
            <a:lvl1pPr marL="0" indent="0">
              <a:buNone/>
              <a:defRPr>
                <a:solidFill>
                  <a:srgbClr val="FFFFFF"/>
                </a:solidFill>
              </a:defRPr>
            </a:lvl1pPr>
          </a:lstStyle>
          <a:p>
            <a:pPr lvl="0"/>
            <a:r>
              <a:rPr lang="it-IT" dirty="0"/>
              <a:t>Fare clic per modificare gli stili del testo dello schema</a:t>
            </a:r>
          </a:p>
        </p:txBody>
      </p:sp>
      <p:sp>
        <p:nvSpPr>
          <p:cNvPr id="19" name="Segnaposto testo 18"/>
          <p:cNvSpPr>
            <a:spLocks noGrp="1"/>
          </p:cNvSpPr>
          <p:nvPr userDrawn="1">
            <p:ph type="body" sz="quarter" idx="11" hasCustomPrompt="1"/>
          </p:nvPr>
        </p:nvSpPr>
        <p:spPr>
          <a:xfrm>
            <a:off x="3530600" y="1033463"/>
            <a:ext cx="4775200" cy="1231106"/>
          </a:xfrm>
        </p:spPr>
        <p:txBody>
          <a:bodyPr/>
          <a:lstStyle>
            <a:lvl1pPr marL="0" indent="0">
              <a:buNone/>
              <a:defRPr sz="1400" b="1">
                <a:latin typeface="Open Sans"/>
                <a:cs typeface="Open Sans"/>
              </a:defRPr>
            </a:lvl1pPr>
            <a:lvl2pPr marL="180975" indent="-180975">
              <a:buFont typeface="Arial"/>
              <a:buChar char="–"/>
              <a:defRPr sz="1300"/>
            </a:lvl2pPr>
            <a:lvl3pPr marL="627063" indent="-177800">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Segnaposto testo 21"/>
          <p:cNvSpPr>
            <a:spLocks noGrp="1"/>
          </p:cNvSpPr>
          <p:nvPr>
            <p:ph type="body" sz="quarter" idx="12"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Immagine 11"/>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37432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Divider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3042346"/>
            <a:ext cx="7772400" cy="353943"/>
          </a:xfrm>
        </p:spPr>
        <p:txBody>
          <a:bodyPr anchor="t"/>
          <a:lstStyle>
            <a:lvl1pPr algn="r">
              <a:defRPr sz="2300" b="1" cap="all" spc="100">
                <a:solidFill>
                  <a:srgbClr val="FFFFFF"/>
                </a:solidFill>
              </a:defRPr>
            </a:lvl1pPr>
          </a:lstStyle>
          <a:p>
            <a:r>
              <a:rPr lang="en-US" dirty="0"/>
              <a:t>Click to edit Master title style-divider</a:t>
            </a:r>
          </a:p>
        </p:txBody>
      </p:sp>
      <p:sp>
        <p:nvSpPr>
          <p:cNvPr id="3" name="Text Placeholder 2"/>
          <p:cNvSpPr>
            <a:spLocks noGrp="1"/>
          </p:cNvSpPr>
          <p:nvPr>
            <p:ph type="body" idx="1" hasCustomPrompt="1"/>
          </p:nvPr>
        </p:nvSpPr>
        <p:spPr>
          <a:xfrm>
            <a:off x="995363" y="1791900"/>
            <a:ext cx="7772400" cy="1231106"/>
          </a:xfrm>
        </p:spPr>
        <p:txBody>
          <a:bodyPr lIns="0" tIns="0" rIns="0" bIns="0" anchor="b" anchorCtr="0">
            <a:spAutoFit/>
          </a:bodyPr>
          <a:lstStyle>
            <a:lvl1pPr marL="0" indent="0" algn="r">
              <a:buNone/>
              <a:defRPr sz="8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5" name="Immagine 4"/>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788" y="954000"/>
            <a:ext cx="8229600" cy="53860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12788" y="1833563"/>
            <a:ext cx="7700962" cy="12464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9" r:id="rId2"/>
    <p:sldLayoutId id="2147493461" r:id="rId3"/>
    <p:sldLayoutId id="2147493457" r:id="rId4"/>
    <p:sldLayoutId id="2147493480" r:id="rId5"/>
    <p:sldLayoutId id="2147493474" r:id="rId6"/>
    <p:sldLayoutId id="2147493470" r:id="rId7"/>
    <p:sldLayoutId id="2147493469" r:id="rId8"/>
    <p:sldLayoutId id="2147493458" r:id="rId9"/>
    <p:sldLayoutId id="2147493460" r:id="rId10"/>
    <p:sldLayoutId id="2147493467" r:id="rId11"/>
    <p:sldLayoutId id="2147493468" r:id="rId12"/>
    <p:sldLayoutId id="2147493459" r:id="rId13"/>
    <p:sldLayoutId id="2147493475" r:id="rId14"/>
    <p:sldLayoutId id="2147493465" r:id="rId15"/>
    <p:sldLayoutId id="2147493471" r:id="rId16"/>
    <p:sldLayoutId id="2147493472" r:id="rId17"/>
    <p:sldLayoutId id="2147493473" r:id="rId18"/>
    <p:sldLayoutId id="2147493476" r:id="rId19"/>
    <p:sldLayoutId id="2147493477" r:id="rId20"/>
    <p:sldLayoutId id="2147493463" r:id="rId21"/>
    <p:sldLayoutId id="2147493464" r:id="rId22"/>
    <p:sldLayoutId id="2147493478" r:id="rId23"/>
  </p:sldLayoutIdLst>
  <p:txStyles>
    <p:titleStyle>
      <a:lvl1pPr algn="l" defTabSz="457200" rtl="0" eaLnBrk="1" latinLnBrk="0" hangingPunct="1">
        <a:spcBef>
          <a:spcPct val="0"/>
        </a:spcBef>
        <a:buNone/>
        <a:defRPr sz="3500" kern="1200">
          <a:solidFill>
            <a:schemeClr val="tx2"/>
          </a:solidFill>
          <a:latin typeface="Open Sans"/>
          <a:ea typeface="+mj-ea"/>
          <a:cs typeface="Open Sans"/>
        </a:defRPr>
      </a:lvl1pPr>
    </p:titleStyle>
    <p:body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Roboto Slab Ligh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Roboto Slab Ligh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Roboto Slab Ligh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4137" y="2247044"/>
            <a:ext cx="8229600" cy="1582677"/>
          </a:xfrm>
        </p:spPr>
        <p:txBody>
          <a:bodyPr/>
          <a:lstStyle/>
          <a:p>
            <a:pPr algn="ctr">
              <a:lnSpc>
                <a:spcPts val="4320"/>
              </a:lnSpc>
            </a:pPr>
            <a:r>
              <a:rPr lang="it-IT" sz="4000" dirty="0"/>
              <a:t>Le cause di recesso legali e pattizie</a:t>
            </a:r>
            <a:br>
              <a:rPr lang="it-IT" sz="2000" dirty="0"/>
            </a:br>
            <a:r>
              <a:rPr lang="it-IT" sz="2000" dirty="0"/>
              <a:t>Convegno OIV – Le valutazioni ai fini di recesso</a:t>
            </a:r>
          </a:p>
        </p:txBody>
      </p:sp>
      <p:sp>
        <p:nvSpPr>
          <p:cNvPr id="4" name="CasellaDiTesto 3"/>
          <p:cNvSpPr txBox="1"/>
          <p:nvPr/>
        </p:nvSpPr>
        <p:spPr>
          <a:xfrm>
            <a:off x="650318" y="4963847"/>
            <a:ext cx="8137236" cy="1268232"/>
          </a:xfrm>
          <a:prstGeom prst="rect">
            <a:avLst/>
          </a:prstGeom>
          <a:noFill/>
        </p:spPr>
        <p:txBody>
          <a:bodyPr wrap="square" lIns="0" tIns="0" rIns="0" bIns="0" rtlCol="0" anchor="b" anchorCtr="0">
            <a:spAutoFit/>
          </a:bodyPr>
          <a:lstStyle/>
          <a:p>
            <a:pPr algn="ctr"/>
            <a:r>
              <a:rPr lang="it-IT" sz="2200" b="1" dirty="0">
                <a:solidFill>
                  <a:srgbClr val="FFFFFF"/>
                </a:solidFill>
                <a:latin typeface="Open Sans"/>
                <a:cs typeface="Open Sans"/>
              </a:rPr>
              <a:t>Giovanni Strampelli</a:t>
            </a:r>
          </a:p>
          <a:p>
            <a:pPr algn="ctr"/>
            <a:r>
              <a:rPr lang="it-IT" sz="2200" b="1" dirty="0">
                <a:solidFill>
                  <a:srgbClr val="FFFFFF"/>
                </a:solidFill>
                <a:latin typeface="Open Sans"/>
                <a:cs typeface="Open Sans"/>
              </a:rPr>
              <a:t>Professore ordinario di diritto commerciale </a:t>
            </a:r>
          </a:p>
          <a:p>
            <a:pPr algn="ctr"/>
            <a:r>
              <a:rPr lang="it-IT" sz="2200" b="1" dirty="0">
                <a:solidFill>
                  <a:srgbClr val="FFFFFF"/>
                </a:solidFill>
                <a:latin typeface="Open Sans"/>
                <a:cs typeface="Open Sans"/>
              </a:rPr>
              <a:t>Università Bocconi</a:t>
            </a:r>
          </a:p>
          <a:p>
            <a:pPr algn="r">
              <a:lnSpc>
                <a:spcPts val="1780"/>
              </a:lnSpc>
            </a:pPr>
            <a:endParaRPr lang="it-IT" sz="2400" dirty="0">
              <a:solidFill>
                <a:srgbClr val="FFFFFF"/>
              </a:solidFill>
              <a:latin typeface="Open Sans"/>
              <a:cs typeface="Open Sans"/>
            </a:endParaRPr>
          </a:p>
        </p:txBody>
      </p:sp>
      <p:sp>
        <p:nvSpPr>
          <p:cNvPr id="3" name="Rettangolo 2">
            <a:extLst>
              <a:ext uri="{FF2B5EF4-FFF2-40B4-BE49-F238E27FC236}">
                <a16:creationId xmlns:a16="http://schemas.microsoft.com/office/drawing/2014/main" id="{DD42EB24-1AE7-48E0-98BE-4D1EFFD78857}"/>
              </a:ext>
            </a:extLst>
          </p:cNvPr>
          <p:cNvSpPr/>
          <p:nvPr/>
        </p:nvSpPr>
        <p:spPr>
          <a:xfrm>
            <a:off x="3720009" y="4096549"/>
            <a:ext cx="1997855" cy="325089"/>
          </a:xfrm>
          <a:prstGeom prst="rect">
            <a:avLst/>
          </a:prstGeom>
        </p:spPr>
        <p:txBody>
          <a:bodyPr wrap="none">
            <a:spAutoFit/>
          </a:bodyPr>
          <a:lstStyle/>
          <a:p>
            <a:pPr algn="r">
              <a:lnSpc>
                <a:spcPts val="1780"/>
              </a:lnSpc>
            </a:pPr>
            <a:r>
              <a:rPr lang="it-IT" dirty="0">
                <a:solidFill>
                  <a:srgbClr val="FFFFFF"/>
                </a:solidFill>
                <a:latin typeface="Open Sans"/>
                <a:cs typeface="Open Sans"/>
              </a:rPr>
              <a:t>16 febbraio 2026</a:t>
            </a:r>
          </a:p>
        </p:txBody>
      </p:sp>
    </p:spTree>
    <p:extLst>
      <p:ext uri="{BB962C8B-B14F-4D97-AF65-F5344CB8AC3E}">
        <p14:creationId xmlns:p14="http://schemas.microsoft.com/office/powerpoint/2010/main" val="117825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78131" y="323322"/>
            <a:ext cx="8775864" cy="1077218"/>
          </a:xfrm>
        </p:spPr>
        <p:txBody>
          <a:bodyPr/>
          <a:lstStyle/>
          <a:p>
            <a:r>
              <a:rPr lang="it-IT" dirty="0"/>
              <a:t>La modifica dei diritti di voto e partecipazione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78131" y="1493029"/>
            <a:ext cx="8775864" cy="6678751"/>
          </a:xfrm>
        </p:spPr>
        <p:txBody>
          <a:bodyPr/>
          <a:lstStyle/>
          <a:p>
            <a:r>
              <a:rPr lang="it-IT" sz="1800" i="1" dirty="0"/>
              <a:t>g) </a:t>
            </a:r>
            <a:r>
              <a:rPr lang="it-IT" sz="1800" i="1" u="sng" dirty="0"/>
              <a:t>le modificazioni dello statuto concernenti i diritti di voto o di partecipazione</a:t>
            </a:r>
            <a:r>
              <a:rPr lang="it-IT" sz="1800" i="1" dirty="0"/>
              <a:t>.</a:t>
            </a:r>
          </a:p>
          <a:p>
            <a:pPr marL="285750" indent="-285750">
              <a:spcAft>
                <a:spcPts val="1200"/>
              </a:spcAft>
              <a:buFont typeface="Arial" panose="020B0604020202020204" pitchFamily="34" charset="0"/>
              <a:buChar char="•"/>
            </a:pPr>
            <a:r>
              <a:rPr lang="it-IT" sz="1800" dirty="0"/>
              <a:t>Tali modifiche incidono sul valore della partecipazione </a:t>
            </a:r>
          </a:p>
          <a:p>
            <a:pPr marL="285750" indent="-285750">
              <a:spcAft>
                <a:spcPts val="1200"/>
              </a:spcAft>
              <a:buFont typeface="Arial" panose="020B0604020202020204" pitchFamily="34" charset="0"/>
              <a:buChar char="•"/>
            </a:pPr>
            <a:r>
              <a:rPr lang="it-IT" sz="1800" dirty="0"/>
              <a:t>È necessario un pregiudizio? (dubbio: pregiudizio difficilmente individuabile e soggettivo se vi sono più categorie di soci)</a:t>
            </a:r>
          </a:p>
          <a:p>
            <a:pPr marL="285750" indent="-285750">
              <a:spcAft>
                <a:spcPts val="1200"/>
              </a:spcAft>
              <a:buFont typeface="Arial" panose="020B0604020202020204" pitchFamily="34" charset="0"/>
              <a:buChar char="•"/>
            </a:pPr>
            <a:r>
              <a:rPr lang="it-IT" sz="1800" dirty="0"/>
              <a:t>Diritti patrimoniali e amministrativi, Ad esempio:</a:t>
            </a:r>
          </a:p>
          <a:p>
            <a:pPr marL="742950" lvl="1" indent="-285750">
              <a:spcAft>
                <a:spcPts val="1200"/>
              </a:spcAft>
              <a:buFont typeface="Arial" panose="020B0604020202020204" pitchFamily="34" charset="0"/>
              <a:buChar char="•"/>
            </a:pPr>
            <a:r>
              <a:rPr lang="it-IT" sz="1800" dirty="0"/>
              <a:t>Clausole sulla distribuzione dell’utile (modifica regime riserva statutaria?)</a:t>
            </a:r>
          </a:p>
          <a:p>
            <a:pPr marL="742950" lvl="1" indent="-285750">
              <a:spcAft>
                <a:spcPts val="1200"/>
              </a:spcAft>
              <a:buFont typeface="Arial" panose="020B0604020202020204" pitchFamily="34" charset="0"/>
              <a:buChar char="•"/>
            </a:pPr>
            <a:r>
              <a:rPr lang="it-IT" sz="1800" dirty="0"/>
              <a:t>Clausole sui quorum per l’esercizio di diritti amministrativi ( esercizio azione di responsabilità della minoranza, denuncia ex art. 2409)</a:t>
            </a:r>
          </a:p>
          <a:p>
            <a:pPr marL="742950" lvl="1" indent="-285750">
              <a:spcAft>
                <a:spcPts val="1200"/>
              </a:spcAft>
              <a:buFont typeface="Arial" panose="020B0604020202020204" pitchFamily="34" charset="0"/>
              <a:buChar char="•"/>
            </a:pPr>
            <a:r>
              <a:rPr lang="it-IT" sz="1800" dirty="0"/>
              <a:t>Introduzione o eliminazione voto di lista in società non quotate dove non è obbligatorio? MA variazione quorum per presentazione di lista (modifica di fatto?)</a:t>
            </a:r>
          </a:p>
          <a:p>
            <a:pPr marL="742950" lvl="1" indent="-285750">
              <a:spcAft>
                <a:spcPts val="1200"/>
              </a:spcAft>
              <a:buFont typeface="Arial" panose="020B0604020202020204" pitchFamily="34" charset="0"/>
              <a:buChar char="•"/>
            </a:pPr>
            <a:r>
              <a:rPr lang="it-IT" sz="1800" dirty="0"/>
              <a:t>Inserimento clausola eterodestinazione utile (assunzione della qualifica di società benefit)</a:t>
            </a:r>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218931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06450"/>
            <a:ext cx="8763990" cy="1042340"/>
          </a:xfrm>
        </p:spPr>
        <p:txBody>
          <a:bodyPr/>
          <a:lstStyle/>
          <a:p>
            <a:r>
              <a:rPr lang="it-IT" dirty="0"/>
              <a:t>La modifica dei diritti di voto e partecipazione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59285"/>
            <a:ext cx="8763990" cy="4939814"/>
          </a:xfrm>
        </p:spPr>
        <p:txBody>
          <a:bodyPr/>
          <a:lstStyle/>
          <a:p>
            <a:pPr marL="285750" indent="-285750">
              <a:spcAft>
                <a:spcPts val="1200"/>
              </a:spcAft>
              <a:buFont typeface="Arial" panose="020B0604020202020204" pitchFamily="34" charset="0"/>
              <a:buChar char="•"/>
            </a:pPr>
            <a:r>
              <a:rPr lang="it-IT" sz="1800" dirty="0"/>
              <a:t>Introduzione voto maggiorato: </a:t>
            </a:r>
          </a:p>
          <a:p>
            <a:pPr marL="742950" lvl="1" indent="-285750">
              <a:spcAft>
                <a:spcPts val="1200"/>
              </a:spcAft>
              <a:buFont typeface="Arial" panose="020B0604020202020204" pitchFamily="34" charset="0"/>
              <a:buChar char="•"/>
            </a:pPr>
            <a:r>
              <a:rPr lang="it-IT" sz="1800" u="sng" dirty="0"/>
              <a:t>NO</a:t>
            </a:r>
            <a:r>
              <a:rPr lang="it-IT" sz="1800" dirty="0"/>
              <a:t> se maggiorazione 2 voti (norma di favore per tale istituto?); </a:t>
            </a:r>
          </a:p>
          <a:p>
            <a:pPr marL="742950" lvl="1" indent="-285750">
              <a:spcAft>
                <a:spcPts val="1200"/>
              </a:spcAft>
              <a:buFont typeface="Arial" panose="020B0604020202020204" pitchFamily="34" charset="0"/>
              <a:buChar char="•"/>
            </a:pPr>
            <a:r>
              <a:rPr lang="it-IT" sz="1800" u="sng" dirty="0"/>
              <a:t>SI</a:t>
            </a:r>
            <a:r>
              <a:rPr lang="it-IT" sz="1800" dirty="0"/>
              <a:t> se maggiorazione rafforzata (da 3 a 10 voti) (127-quiquies TUF)</a:t>
            </a:r>
          </a:p>
          <a:p>
            <a:pPr marL="1657350" lvl="3"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117853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06450"/>
            <a:ext cx="8763990" cy="1042340"/>
          </a:xfrm>
        </p:spPr>
        <p:txBody>
          <a:bodyPr/>
          <a:lstStyle/>
          <a:p>
            <a:r>
              <a:rPr lang="it-IT" dirty="0"/>
              <a:t>La modifica dei diritti di voto e partecipazione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59285"/>
            <a:ext cx="8763990" cy="7894469"/>
          </a:xfrm>
        </p:spPr>
        <p:txBody>
          <a:bodyPr/>
          <a:lstStyle/>
          <a:p>
            <a:pPr marL="285750" indent="-285750">
              <a:spcAft>
                <a:spcPts val="1200"/>
              </a:spcAft>
              <a:buFont typeface="Arial" panose="020B0604020202020204" pitchFamily="34" charset="0"/>
              <a:buChar char="•"/>
            </a:pPr>
            <a:r>
              <a:rPr lang="it-IT" sz="1800" dirty="0"/>
              <a:t>Introduzione voto multiplo</a:t>
            </a:r>
          </a:p>
          <a:p>
            <a:pPr marL="742950" lvl="1" indent="-285750">
              <a:spcAft>
                <a:spcPts val="1200"/>
              </a:spcAft>
              <a:buFont typeface="Arial" panose="020B0604020202020204" pitchFamily="34" charset="0"/>
              <a:buChar char="•"/>
            </a:pPr>
            <a:r>
              <a:rPr lang="it-IT" sz="1800" dirty="0"/>
              <a:t>Dubbi interpretativi sulla spettanza del diritto di recesso</a:t>
            </a:r>
          </a:p>
          <a:p>
            <a:pPr marL="1136650" lvl="2" indent="-285750">
              <a:spcAft>
                <a:spcPts val="1200"/>
              </a:spcAft>
              <a:buFont typeface="Arial" panose="020B0604020202020204" pitchFamily="34" charset="0"/>
              <a:buChar char="•"/>
            </a:pPr>
            <a:r>
              <a:rPr lang="it-IT" sz="1800" dirty="0"/>
              <a:t>Attribuzione voto multiplo solo a parte delle  azioni già emesse ovvero azioni da emettere in virtù di un aumento di capitale contestualmente deliberato</a:t>
            </a:r>
          </a:p>
          <a:p>
            <a:pPr marL="1136650" lvl="2" indent="-285750">
              <a:spcAft>
                <a:spcPts val="1200"/>
              </a:spcAft>
              <a:buFont typeface="Arial" panose="020B0604020202020204" pitchFamily="34" charset="0"/>
              <a:buChar char="•"/>
            </a:pPr>
            <a:r>
              <a:rPr lang="it-IT" sz="1800" dirty="0"/>
              <a:t>Si tende a escludere spettanza se introduzione voto multiplo non altera i rapporti tra i soc (Studio CNN n.40-2024/I)</a:t>
            </a:r>
          </a:p>
          <a:p>
            <a:pPr marL="1657350" lvl="3" indent="-285750">
              <a:spcAft>
                <a:spcPts val="1200"/>
              </a:spcAft>
              <a:buFont typeface="Arial" panose="020B0604020202020204" pitchFamily="34" charset="0"/>
              <a:buChar char="•"/>
            </a:pPr>
            <a:r>
              <a:rPr lang="it-IT" sz="1800" dirty="0"/>
              <a:t>conversione delle azioni in circolazione in azioni a voto plurimo con riferimento ad una quota proporzionale di tutte le azioni detenute da ciascun socio;</a:t>
            </a:r>
          </a:p>
          <a:p>
            <a:pPr marL="1657350" lvl="3" indent="-285750">
              <a:spcAft>
                <a:spcPts val="1200"/>
              </a:spcAft>
              <a:buFont typeface="Arial" panose="020B0604020202020204" pitchFamily="34" charset="0"/>
              <a:buChar char="•"/>
            </a:pPr>
            <a:r>
              <a:rPr lang="it-IT" sz="1800" dirty="0"/>
              <a:t>le azioni a voto plurimo da emettere siano offerte in opzione a tutti i soci in proporzione alla quota di capitale da essi detenuta</a:t>
            </a:r>
          </a:p>
          <a:p>
            <a:pPr marL="1657350" lvl="3"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341075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06450"/>
            <a:ext cx="8763990" cy="1077218"/>
          </a:xfrm>
        </p:spPr>
        <p:txBody>
          <a:bodyPr/>
          <a:lstStyle/>
          <a:p>
            <a:r>
              <a:rPr lang="it-IT" dirty="0"/>
              <a:t>La modifica dei diritti di voto e partecipazione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59285"/>
            <a:ext cx="8763990" cy="7925246"/>
          </a:xfrm>
        </p:spPr>
        <p:txBody>
          <a:bodyPr/>
          <a:lstStyle/>
          <a:p>
            <a:pPr marL="285750" indent="-285750">
              <a:spcAft>
                <a:spcPts val="1200"/>
              </a:spcAft>
              <a:buFont typeface="Arial" panose="020B0604020202020204" pitchFamily="34" charset="0"/>
              <a:buChar char="•"/>
            </a:pPr>
            <a:r>
              <a:rPr lang="it-IT" sz="1800" dirty="0"/>
              <a:t>Recesso spetta solo con riferimento alle delibere che incidono direttamente sui diritti di voto e di partecipazione e non anche per le  modifiche indirette degli stessi.</a:t>
            </a:r>
          </a:p>
          <a:p>
            <a:pPr marL="285750" indent="-285750">
              <a:spcAft>
                <a:spcPts val="1200"/>
              </a:spcAft>
              <a:buFont typeface="Arial" panose="020B0604020202020204" pitchFamily="34" charset="0"/>
              <a:buChar char="•"/>
            </a:pPr>
            <a:r>
              <a:rPr lang="it-IT" sz="1800" dirty="0"/>
              <a:t>Evitare eccessivo ampliamento del novero delle cause di recesso</a:t>
            </a:r>
          </a:p>
          <a:p>
            <a:pPr marL="285750" indent="-285750">
              <a:spcAft>
                <a:spcPts val="1200"/>
              </a:spcAft>
              <a:buFont typeface="Arial" panose="020B0604020202020204" pitchFamily="34" charset="0"/>
              <a:buChar char="•"/>
            </a:pPr>
            <a:r>
              <a:rPr lang="it-IT" sz="1800" dirty="0"/>
              <a:t>Ad esempio diritto di recesso non spetta in caso di:</a:t>
            </a:r>
          </a:p>
          <a:p>
            <a:pPr marL="742950" lvl="1" indent="-285750">
              <a:spcAft>
                <a:spcPts val="1200"/>
              </a:spcAft>
              <a:buFont typeface="Arial" panose="020B0604020202020204" pitchFamily="34" charset="0"/>
              <a:buChar char="•"/>
            </a:pPr>
            <a:r>
              <a:rPr lang="it-IT" sz="1800" dirty="0"/>
              <a:t>Modifica del modello di amministrazione e controllo</a:t>
            </a:r>
          </a:p>
          <a:p>
            <a:pPr marL="742950" lvl="1" indent="-285750">
              <a:spcAft>
                <a:spcPts val="1200"/>
              </a:spcAft>
              <a:buFont typeface="Arial" panose="020B0604020202020204" pitchFamily="34" charset="0"/>
              <a:buChar char="•"/>
            </a:pPr>
            <a:r>
              <a:rPr lang="it-IT" sz="1800" dirty="0"/>
              <a:t>Modifica quorum assembleari</a:t>
            </a:r>
          </a:p>
          <a:p>
            <a:pPr marL="742950" lvl="1" indent="-285750">
              <a:spcAft>
                <a:spcPts val="1200"/>
              </a:spcAft>
              <a:buFont typeface="Arial" panose="020B0604020202020204" pitchFamily="34" charset="0"/>
              <a:buChar char="•"/>
            </a:pPr>
            <a:r>
              <a:rPr lang="it-IT" sz="1800" dirty="0"/>
              <a:t>Variazione dei diritti amministrativi in caso di fusione o scissione che non implica la trasformazione (</a:t>
            </a:r>
            <a:r>
              <a:rPr lang="it-IT" sz="1800" u="sng" dirty="0"/>
              <a:t>Fusione e scissione tra s.p.a.)</a:t>
            </a:r>
          </a:p>
          <a:p>
            <a:pPr marL="742950" lvl="1"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95816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93797"/>
            <a:ext cx="8763990" cy="538609"/>
          </a:xfrm>
        </p:spPr>
        <p:txBody>
          <a:bodyPr/>
          <a:lstStyle/>
          <a:p>
            <a:r>
              <a:rPr lang="it-IT" dirty="0"/>
              <a:t>Recesso ad nutum (soc. non quotate)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068992"/>
            <a:ext cx="8763990" cy="9187130"/>
          </a:xfrm>
        </p:spPr>
        <p:txBody>
          <a:bodyPr/>
          <a:lstStyle/>
          <a:p>
            <a:pPr marL="285750" indent="-285750">
              <a:spcAft>
                <a:spcPts val="1200"/>
              </a:spcAft>
              <a:buFont typeface="Arial" panose="020B0604020202020204" pitchFamily="34" charset="0"/>
              <a:buChar char="•"/>
            </a:pPr>
            <a:r>
              <a:rPr lang="it-IT" sz="1800" dirty="0"/>
              <a:t>Solo per società non quotate, con preavviso di 180 giorni</a:t>
            </a:r>
          </a:p>
          <a:p>
            <a:pPr marL="285750" indent="-285750">
              <a:spcAft>
                <a:spcPts val="1200"/>
              </a:spcAft>
              <a:buFont typeface="Arial" panose="020B0604020202020204" pitchFamily="34" charset="0"/>
              <a:buChar char="•"/>
            </a:pPr>
            <a:r>
              <a:rPr lang="it-IT" sz="1800" dirty="0"/>
              <a:t>Disciplina generale dei contratti: recesso necessario rimedio alla mancata indicazione di una data di scadenza</a:t>
            </a:r>
          </a:p>
          <a:p>
            <a:pPr marL="285750" indent="-285750">
              <a:spcAft>
                <a:spcPts val="1200"/>
              </a:spcAft>
              <a:buFont typeface="Arial" panose="020B0604020202020204" pitchFamily="34" charset="0"/>
              <a:buChar char="•"/>
            </a:pPr>
            <a:r>
              <a:rPr lang="it-IT" sz="1800" dirty="0"/>
              <a:t>Causa opera anche in caso di scadenza molto lunga (es. 2100), di fatto equivalente a durata indeterminata? (contrarie: Cassazione Civile, Sez. I, 5 settembre 2022, n. 26060; Cassazione Civile, Sez. I, 19 marzo 2019, n. 8962, in tema di s.r.l. e Cassazione Civile, Sez. I, 21 febbraio 2020, n. 4716)</a:t>
            </a:r>
          </a:p>
          <a:p>
            <a:pPr marL="285750" indent="-285750">
              <a:spcAft>
                <a:spcPts val="1200"/>
              </a:spcAft>
              <a:buFont typeface="Arial" panose="020B0604020202020204" pitchFamily="34" charset="0"/>
              <a:buChar char="•"/>
            </a:pPr>
            <a:r>
              <a:rPr lang="it-IT" sz="1800" dirty="0"/>
              <a:t>V. art. 2285 c.c. (soc. di persone): «Ogni socio può recedere dalla società quando questa è  contratta a tempo indeterminato </a:t>
            </a:r>
            <a:r>
              <a:rPr lang="it-IT" sz="1800" u="sng" dirty="0"/>
              <a:t>o per tutta la vita di uno dei soci</a:t>
            </a:r>
            <a:r>
              <a:rPr lang="it-IT" sz="1800" dirty="0"/>
              <a:t>». </a:t>
            </a:r>
          </a:p>
          <a:p>
            <a:pPr marL="285750" indent="-285750">
              <a:spcAft>
                <a:spcPts val="1200"/>
              </a:spcAft>
              <a:buFont typeface="Arial" panose="020B0604020202020204" pitchFamily="34" charset="0"/>
              <a:buChar char="•"/>
            </a:pPr>
            <a:r>
              <a:rPr lang="it-IT" sz="1800" dirty="0"/>
              <a:t>Punto controverso: esigenza di tutela dell’integrità del patrimonio sociale</a:t>
            </a:r>
          </a:p>
          <a:p>
            <a:pPr marL="285750" indent="-285750">
              <a:spcAft>
                <a:spcPts val="1200"/>
              </a:spcAft>
              <a:buFont typeface="Arial" panose="020B0604020202020204" pitchFamily="34" charset="0"/>
              <a:buChar char="•"/>
            </a:pPr>
            <a:r>
              <a:rPr lang="it-IT" sz="1800" dirty="0"/>
              <a:t>Diverso il caso di termine pluricentenario (es.: 2300 o 3000)? </a:t>
            </a:r>
          </a:p>
          <a:p>
            <a:pPr marL="742950" lvl="1" indent="-285750">
              <a:spcAft>
                <a:spcPts val="1200"/>
              </a:spcAft>
              <a:buFont typeface="Arial" panose="020B0604020202020204" pitchFamily="34" charset="0"/>
              <a:buChar char="•"/>
            </a:pPr>
            <a:r>
              <a:rPr lang="it-IT" sz="1800" dirty="0"/>
              <a:t>Possibile portata elusiva (Trib. Milano, 5 maggio 2022)</a:t>
            </a:r>
          </a:p>
          <a:p>
            <a:pPr marL="285750" indent="-285750">
              <a:spcAft>
                <a:spcPts val="1200"/>
              </a:spcAft>
              <a:buFont typeface="Arial" panose="020B0604020202020204" pitchFamily="34" charset="0"/>
              <a:buChar char="•"/>
            </a:pPr>
            <a:r>
              <a:rPr lang="it-IT" sz="1800" dirty="0"/>
              <a:t>Derogabilità del recesso ad nutum per le società a tempo indeterminato? (inapplicabilità dell’ultimo comma dell’art. 2437)</a:t>
            </a:r>
          </a:p>
          <a:p>
            <a:pPr marL="285750"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57050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353943"/>
          </a:xfrm>
        </p:spPr>
        <p:txBody>
          <a:bodyPr/>
          <a:lstStyle/>
          <a:p>
            <a:r>
              <a:rPr lang="it-IT" dirty="0"/>
              <a:t>Cause statutarie  di recesso</a:t>
            </a:r>
          </a:p>
        </p:txBody>
      </p:sp>
      <p:sp>
        <p:nvSpPr>
          <p:cNvPr id="3" name="Segnaposto testo 2"/>
          <p:cNvSpPr>
            <a:spLocks noGrp="1"/>
          </p:cNvSpPr>
          <p:nvPr>
            <p:ph type="body" idx="1"/>
          </p:nvPr>
        </p:nvSpPr>
        <p:spPr/>
        <p:txBody>
          <a:bodyPr/>
          <a:lstStyle/>
          <a:p>
            <a:r>
              <a:rPr lang="it-IT" dirty="0"/>
              <a:t>3.0</a:t>
            </a:r>
          </a:p>
        </p:txBody>
      </p:sp>
    </p:spTree>
    <p:extLst>
      <p:ext uri="{BB962C8B-B14F-4D97-AF65-F5344CB8AC3E}">
        <p14:creationId xmlns:p14="http://schemas.microsoft.com/office/powerpoint/2010/main" val="29569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30201"/>
            <a:ext cx="8763990" cy="1077218"/>
          </a:xfrm>
        </p:spPr>
        <p:txBody>
          <a:bodyPr/>
          <a:lstStyle/>
          <a:p>
            <a:r>
              <a:rPr lang="it-IT" dirty="0"/>
              <a:t>Ipotesi statutarie di recesso (soc. non quotate)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05424"/>
            <a:ext cx="8763990" cy="7063472"/>
          </a:xfrm>
        </p:spPr>
        <p:txBody>
          <a:bodyPr/>
          <a:lstStyle/>
          <a:p>
            <a:pPr marL="285750" indent="-285750">
              <a:spcAft>
                <a:spcPts val="1200"/>
              </a:spcAft>
              <a:buFont typeface="Arial" panose="020B0604020202020204" pitchFamily="34" charset="0"/>
              <a:buChar char="•"/>
            </a:pPr>
            <a:r>
              <a:rPr lang="it-IT" sz="1800" dirty="0"/>
              <a:t>Valorizzazione autonomia statutaria e ruolo del recesso in funzione di disinvestimento</a:t>
            </a:r>
          </a:p>
          <a:p>
            <a:pPr marL="285750" indent="-285750">
              <a:spcAft>
                <a:spcPts val="1200"/>
              </a:spcAft>
              <a:buFont typeface="Arial" panose="020B0604020202020204" pitchFamily="34" charset="0"/>
              <a:buChar char="•"/>
            </a:pPr>
            <a:r>
              <a:rPr lang="it-IT" sz="1800" dirty="0"/>
              <a:t>Resta esigenza di tutela dell’integrità del patrimonio sociale (anche se ai sensi dell’art. 2437-quater incidenza sul patrimonio sociale (e sul capitale sociale) è l’extrema ratio.</a:t>
            </a:r>
          </a:p>
          <a:p>
            <a:pPr marL="285750" indent="-285750">
              <a:spcAft>
                <a:spcPts val="1200"/>
              </a:spcAft>
              <a:buFont typeface="Arial" panose="020B0604020202020204" pitchFamily="34" charset="0"/>
              <a:buChar char="•"/>
            </a:pPr>
            <a:r>
              <a:rPr lang="it-IT" sz="1800" dirty="0"/>
              <a:t>Possibili cause statutarie:</a:t>
            </a:r>
          </a:p>
          <a:p>
            <a:pPr marL="742950" lvl="1" indent="-285750">
              <a:spcAft>
                <a:spcPts val="1200"/>
              </a:spcAft>
              <a:buFont typeface="Arial" panose="020B0604020202020204" pitchFamily="34" charset="0"/>
              <a:buChar char="•"/>
            </a:pPr>
            <a:r>
              <a:rPr lang="it-IT" sz="1800" dirty="0"/>
              <a:t>Fusione e scissione (che non costituiscono causa di recesso nelle s.p.a.)</a:t>
            </a:r>
          </a:p>
          <a:p>
            <a:pPr marL="742950" lvl="1" indent="-285750">
              <a:spcAft>
                <a:spcPts val="1200"/>
              </a:spcAft>
              <a:buFont typeface="Arial" panose="020B0604020202020204" pitchFamily="34" charset="0"/>
              <a:buChar char="•"/>
            </a:pPr>
            <a:r>
              <a:rPr lang="it-IT" sz="1800" dirty="0"/>
              <a:t>Aumento di capitale sociale</a:t>
            </a:r>
          </a:p>
          <a:p>
            <a:pPr marL="742950" lvl="1" indent="-285750">
              <a:spcAft>
                <a:spcPts val="1200"/>
              </a:spcAft>
              <a:buFont typeface="Arial" panose="020B0604020202020204" pitchFamily="34" charset="0"/>
              <a:buChar char="•"/>
            </a:pPr>
            <a:r>
              <a:rPr lang="it-IT" sz="1800" dirty="0"/>
              <a:t>Altre modifiche statutarie per le quali non è previsto il recesso ex lege</a:t>
            </a:r>
          </a:p>
          <a:p>
            <a:pPr marL="285750"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1393833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30201"/>
            <a:ext cx="8763990" cy="1077218"/>
          </a:xfrm>
        </p:spPr>
        <p:txBody>
          <a:bodyPr/>
          <a:lstStyle/>
          <a:p>
            <a:r>
              <a:rPr lang="it-IT" dirty="0"/>
              <a:t>Ipotesi statutarie di recesso (soc. non quotate)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05424"/>
            <a:ext cx="8763990" cy="7463582"/>
          </a:xfrm>
        </p:spPr>
        <p:txBody>
          <a:bodyPr/>
          <a:lstStyle/>
          <a:p>
            <a:pPr marL="285750" indent="-285750">
              <a:spcAft>
                <a:spcPts val="1200"/>
              </a:spcAft>
              <a:buFont typeface="Arial" panose="020B0604020202020204" pitchFamily="34" charset="0"/>
              <a:buChar char="•"/>
            </a:pPr>
            <a:r>
              <a:rPr lang="it-IT" sz="1800" dirty="0"/>
              <a:t>Dubbio se le cause statutarie di recesso debbano necessariamente collegarsi ad una deliberazione assembleare</a:t>
            </a:r>
          </a:p>
          <a:p>
            <a:pPr marL="742950" lvl="1" indent="-285750">
              <a:spcAft>
                <a:spcPts val="1200"/>
              </a:spcAft>
              <a:buFont typeface="Arial" panose="020B0604020202020204" pitchFamily="34" charset="0"/>
              <a:buChar char="•"/>
            </a:pPr>
            <a:r>
              <a:rPr lang="it-IT" sz="1800" dirty="0"/>
              <a:t>Prevale tesi più permissiva sulla scorta della previsioni di cause di recesso ex lege che prescindono da una deliberazione (inizio e fine assoggettamento ad attività di direzione e coordinamento; recesso ad nutum)</a:t>
            </a:r>
          </a:p>
          <a:p>
            <a:pPr marL="285750" indent="-285750">
              <a:spcAft>
                <a:spcPts val="1200"/>
              </a:spcAft>
              <a:buFont typeface="Arial" panose="020B0604020202020204" pitchFamily="34" charset="0"/>
              <a:buChar char="•"/>
            </a:pPr>
            <a:r>
              <a:rPr lang="it-IT" sz="1800" dirty="0"/>
              <a:t>Ammissibile previsione statutaria del recesso per giusta causa?</a:t>
            </a:r>
          </a:p>
          <a:p>
            <a:pPr marL="742950" lvl="1" indent="-285750">
              <a:spcAft>
                <a:spcPts val="1200"/>
              </a:spcAft>
              <a:buFont typeface="Arial" panose="020B0604020202020204" pitchFamily="34" charset="0"/>
              <a:buChar char="•"/>
            </a:pPr>
            <a:r>
              <a:rPr lang="it-IT" sz="1800" dirty="0"/>
              <a:t>Secondo parte della dottrina compatibile con esigenze tutela integrità capitale sociale viste le previsioni dell’art. 2437-quater</a:t>
            </a:r>
          </a:p>
          <a:p>
            <a:pPr marL="742950" lvl="1" indent="-285750">
              <a:spcAft>
                <a:spcPts val="1200"/>
              </a:spcAft>
              <a:buFont typeface="Arial" panose="020B0604020202020204" pitchFamily="34" charset="0"/>
              <a:buChar char="•"/>
            </a:pPr>
            <a:r>
              <a:rPr lang="it-IT" sz="1800" dirty="0"/>
              <a:t>Ma 2437 sembra richiedere la specificazione della causa di recesso statutaria; giusta causa è legata di regola a condizione soggettiva del socio</a:t>
            </a:r>
          </a:p>
          <a:p>
            <a:pPr marL="285750"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197116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93797"/>
            <a:ext cx="8763990" cy="538609"/>
          </a:xfrm>
        </p:spPr>
        <p:txBody>
          <a:bodyPr/>
          <a:lstStyle/>
          <a:p>
            <a:r>
              <a:rPr lang="it-IT" dirty="0"/>
              <a:t>Recesso ad nutum (soc. non quotate)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068992"/>
            <a:ext cx="8763990" cy="8971687"/>
          </a:xfrm>
        </p:spPr>
        <p:txBody>
          <a:bodyPr/>
          <a:lstStyle/>
          <a:p>
            <a:pPr marL="285750" indent="-285750">
              <a:spcAft>
                <a:spcPts val="1200"/>
              </a:spcAft>
              <a:buFont typeface="Arial" panose="020B0604020202020204" pitchFamily="34" charset="0"/>
              <a:buChar char="•"/>
            </a:pPr>
            <a:r>
              <a:rPr lang="it-IT" sz="1800" dirty="0"/>
              <a:t>Legittimità della previsione statutaria del recesso ad nutum in società a tempo determinato?</a:t>
            </a:r>
          </a:p>
          <a:p>
            <a:pPr marL="742950" lvl="1" indent="-285750">
              <a:spcAft>
                <a:spcPts val="1200"/>
              </a:spcAft>
              <a:buFont typeface="Arial" panose="020B0604020202020204" pitchFamily="34" charset="0"/>
              <a:buChar char="•"/>
            </a:pPr>
            <a:r>
              <a:rPr lang="it-IT" sz="1800" dirty="0"/>
              <a:t>Cassazione Civile, Sez. I., 29 gennaio 2024, n. 2629: «</a:t>
            </a:r>
            <a:r>
              <a:rPr lang="it-IT" sz="1800" u="sng" dirty="0"/>
              <a:t>è lecita </a:t>
            </a:r>
            <a:r>
              <a:rPr lang="it-IT" sz="1800" dirty="0"/>
              <a:t>la clausola statutaria di una società per azioni </a:t>
            </a:r>
            <a:r>
              <a:rPr lang="it-IT" sz="1800" u="sng" dirty="0"/>
              <a:t>che non fa ricorso al mercato del capitale di rischio</a:t>
            </a:r>
            <a:r>
              <a:rPr lang="it-IT" sz="1800" dirty="0"/>
              <a:t>, la quale, ai sensi dell’art. 2437, comma 4, c.c., preveda, quale ulteriore causa di recesso, </a:t>
            </a:r>
            <a:r>
              <a:rPr lang="it-IT" sz="1800" u="sng" dirty="0"/>
              <a:t>la facoltà dei soci di recedere dalla società ad nutum con un termine congruo di preavviso</a:t>
            </a:r>
            <a:r>
              <a:rPr lang="it-IT" sz="1800" dirty="0"/>
              <a:t>»</a:t>
            </a:r>
          </a:p>
          <a:p>
            <a:pPr marL="742950" lvl="1" indent="-285750">
              <a:spcAft>
                <a:spcPts val="1200"/>
              </a:spcAft>
              <a:buFont typeface="Arial" panose="020B0604020202020204" pitchFamily="34" charset="0"/>
              <a:buChar char="•"/>
            </a:pPr>
            <a:r>
              <a:rPr lang="it-IT" sz="1800" dirty="0"/>
              <a:t>La Cassazione ha accolto l’orientamento secondo il quale il recesso non è solo strumento di reazione dell’azionista a specifiche deliberazioni della maggioranza, ma anche una forma di «tutela della scelta di disinvestire dall’impresa economica» e «di organizzazione dei rapporti endosocietari, […] onde esso funge anche da strumento di negoziazione»</a:t>
            </a:r>
          </a:p>
          <a:p>
            <a:pPr marL="742950" lvl="1" indent="-285750">
              <a:spcAft>
                <a:spcPts val="1200"/>
              </a:spcAft>
              <a:buFont typeface="Arial" panose="020B0604020202020204" pitchFamily="34" charset="0"/>
              <a:buChar char="•"/>
            </a:pPr>
            <a:r>
              <a:rPr lang="it-IT" sz="1800" dirty="0"/>
              <a:t>Secondo la Corte, la riforma del diritto societario del 2003 ha cambiato la prospettiva che in precedenza connotava l’art. 2437 c.c., e cioè la tassatività delle cause di recesso e la preferenza per l’integrità del patrimonio sociale e per la prosecuzione dell’impresa, con la liquidazione ‘punitiva’ per il socio uscente.</a:t>
            </a:r>
          </a:p>
          <a:p>
            <a:pPr marL="742950" lvl="1"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211928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30201"/>
            <a:ext cx="8763990" cy="1077218"/>
          </a:xfrm>
        </p:spPr>
        <p:txBody>
          <a:bodyPr/>
          <a:lstStyle/>
          <a:p>
            <a:r>
              <a:rPr lang="it-IT" dirty="0"/>
              <a:t>Ipotesi statutarie di recesso (soc. non quotate)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05424"/>
            <a:ext cx="8763990" cy="9433352"/>
          </a:xfrm>
        </p:spPr>
        <p:txBody>
          <a:bodyPr/>
          <a:lstStyle/>
          <a:p>
            <a:pPr marL="285750" indent="-285750">
              <a:spcAft>
                <a:spcPts val="1200"/>
              </a:spcAft>
              <a:buFont typeface="Arial" panose="020B0604020202020204" pitchFamily="34" charset="0"/>
              <a:buChar char="•"/>
            </a:pPr>
            <a:r>
              <a:rPr lang="it-IT" sz="1800" dirty="0"/>
              <a:t>Azioni autoestinguibili:</a:t>
            </a:r>
          </a:p>
          <a:p>
            <a:pPr marL="742950" lvl="1" indent="-285750">
              <a:spcAft>
                <a:spcPts val="1200"/>
              </a:spcAft>
              <a:buFont typeface="Arial" panose="020B0604020202020204" pitchFamily="34" charset="0"/>
              <a:buChar char="•"/>
            </a:pPr>
            <a:r>
              <a:rPr lang="it-IT" sz="1800" dirty="0"/>
              <a:t>Massima n. 190/2020 Commissione società – Consiglio notarile di Milano</a:t>
            </a:r>
          </a:p>
          <a:p>
            <a:pPr marL="742950" lvl="1" indent="-285750">
              <a:spcAft>
                <a:spcPts val="1200"/>
              </a:spcAft>
              <a:buFont typeface="Arial" panose="020B0604020202020204" pitchFamily="34" charset="0"/>
              <a:buChar char="•"/>
            </a:pPr>
            <a:r>
              <a:rPr lang="it-IT" sz="1800" dirty="0"/>
              <a:t>Sono legittime le clausole statutarie di s.p.a. o s.r.l. che prevedono l’automatica estinzione di azioni o quote al decorso di un termine o al verificarsi di </a:t>
            </a:r>
            <a:r>
              <a:rPr lang="it-IT" sz="1800" u="sng" dirty="0"/>
              <a:t>una condizione non meramente potestativa</a:t>
            </a:r>
            <a:r>
              <a:rPr lang="it-IT" sz="1800" dirty="0"/>
              <a:t> – ivi compreso il conseguimento di un ammontare complessivo di utili calcolati nel corso del tempo, a decorrere da un determinato momento – anche senza alcun diritto di liquidazione a favore del titolare delle azioni o quote medesime</a:t>
            </a:r>
          </a:p>
          <a:p>
            <a:pPr marL="742950" lvl="1" indent="-285750">
              <a:spcAft>
                <a:spcPts val="1200"/>
              </a:spcAft>
              <a:buFont typeface="Arial" panose="020B0604020202020204" pitchFamily="34" charset="0"/>
              <a:buChar char="•"/>
            </a:pPr>
            <a:r>
              <a:rPr lang="it-IT" sz="1800" dirty="0"/>
              <a:t>ammissibilità di partecipazioni a tempo o sotto condizione</a:t>
            </a:r>
          </a:p>
          <a:p>
            <a:pPr marL="742950" lvl="1" indent="-285750">
              <a:spcAft>
                <a:spcPts val="1200"/>
              </a:spcAft>
              <a:buFont typeface="Arial" panose="020B0604020202020204" pitchFamily="34" charset="0"/>
              <a:buChar char="•"/>
            </a:pPr>
            <a:r>
              <a:rPr lang="it-IT" sz="1800" dirty="0"/>
              <a:t>Tanto nelle s.p.a. quanto nelle s.r.l. viene concessa (o si ritiene pacificamente concessa) un’ampia autonomia statutaria in materia di recesso e di riscatto; il che implica che </a:t>
            </a:r>
            <a:r>
              <a:rPr lang="it-IT" sz="1800" u="sng" dirty="0"/>
              <a:t>ampia è l’autonomia statutaria nel consentire lo scioglimento anticipato del vincolo sociale in dipendenza della volontà dello stesso socio uscente (recesso) o della società o di soci terzi (riscatto). </a:t>
            </a:r>
          </a:p>
          <a:p>
            <a:pPr marL="742950" lvl="1"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259314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353943"/>
          </a:xfrm>
        </p:spPr>
        <p:txBody>
          <a:bodyPr/>
          <a:lstStyle/>
          <a:p>
            <a:r>
              <a:rPr lang="it-IT" dirty="0"/>
              <a:t>Premessa: le norme di riferimento</a:t>
            </a:r>
          </a:p>
        </p:txBody>
      </p:sp>
      <p:sp>
        <p:nvSpPr>
          <p:cNvPr id="3" name="Segnaposto testo 2"/>
          <p:cNvSpPr>
            <a:spLocks noGrp="1"/>
          </p:cNvSpPr>
          <p:nvPr>
            <p:ph type="body" idx="1"/>
          </p:nvPr>
        </p:nvSpPr>
        <p:spPr/>
        <p:txBody>
          <a:bodyPr/>
          <a:lstStyle/>
          <a:p>
            <a:r>
              <a:rPr lang="it-IT" dirty="0"/>
              <a:t>1.0</a:t>
            </a:r>
          </a:p>
        </p:txBody>
      </p:sp>
    </p:spTree>
    <p:extLst>
      <p:ext uri="{BB962C8B-B14F-4D97-AF65-F5344CB8AC3E}">
        <p14:creationId xmlns:p14="http://schemas.microsoft.com/office/powerpoint/2010/main" val="260462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30201"/>
            <a:ext cx="8763990" cy="1077218"/>
          </a:xfrm>
        </p:spPr>
        <p:txBody>
          <a:bodyPr/>
          <a:lstStyle/>
          <a:p>
            <a:r>
              <a:rPr lang="it-IT" dirty="0"/>
              <a:t>Ipotesi statutarie di recesso (soc. non quotate)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05424"/>
            <a:ext cx="8763990" cy="7555915"/>
          </a:xfrm>
        </p:spPr>
        <p:txBody>
          <a:bodyPr/>
          <a:lstStyle/>
          <a:p>
            <a:pPr marL="742950" lvl="1" indent="-285750">
              <a:spcAft>
                <a:spcPts val="1200"/>
              </a:spcAft>
              <a:buFont typeface="Arial" panose="020B0604020202020204" pitchFamily="34" charset="0"/>
              <a:buChar char="•"/>
            </a:pPr>
            <a:r>
              <a:rPr lang="it-IT" sz="1800" dirty="0"/>
              <a:t>Tanto nel </a:t>
            </a:r>
            <a:r>
              <a:rPr lang="it-IT" sz="1800" u="sng" dirty="0"/>
              <a:t>recesso quanto nel riscatto lo scioglimento del vincolo è una reazione discrezionale ed eventuale del socio </a:t>
            </a:r>
            <a:r>
              <a:rPr lang="it-IT" sz="1800" dirty="0"/>
              <a:t>al verificarsi di un certo evento: la liquidazione del socio uscente costituisce, in qualche modo, la contropartita di tale reazione. Nelle partecipazioni auto-estinguibili le parti, invece, convengono ed accettano </a:t>
            </a:r>
            <a:r>
              <a:rPr lang="it-IT" sz="1800" u="sng" dirty="0"/>
              <a:t>ex ante (tenendone conto, dunque, nella definizione delle condizioni anche economiche di ingresso nella compagine sociale) che i reciproci rapporti debbano considerarsi automaticamente chiusi e, per così dire, soddisfatti, al verificarsi di un certo evento</a:t>
            </a:r>
            <a:r>
              <a:rPr lang="it-IT" sz="1800" dirty="0"/>
              <a:t>. Non vi sono pertanto ragioni per imporre, in tali ipotesi, forme di liquidazione a favore del socio uscente.</a:t>
            </a:r>
          </a:p>
          <a:p>
            <a:pPr marL="285750" indent="-285750">
              <a:spcAft>
                <a:spcPts val="1200"/>
              </a:spcAft>
              <a:buFont typeface="Arial" panose="020B0604020202020204" pitchFamily="34" charset="0"/>
              <a:buChar char="•"/>
            </a:pPr>
            <a:r>
              <a:rPr lang="it-IT" sz="1800" dirty="0"/>
              <a:t>l’eventuale configurazione della condizione risolutiva di autoestinzione come meramente potestativa si tradurrebbe, nella sostanza, in una clausola di recesso ad nutum</a:t>
            </a:r>
          </a:p>
          <a:p>
            <a:pPr marL="285750"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2115534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353943"/>
          </a:xfrm>
        </p:spPr>
        <p:txBody>
          <a:bodyPr/>
          <a:lstStyle/>
          <a:p>
            <a:r>
              <a:rPr lang="it-IT" dirty="0"/>
              <a:t>Il delisting</a:t>
            </a:r>
          </a:p>
        </p:txBody>
      </p:sp>
      <p:sp>
        <p:nvSpPr>
          <p:cNvPr id="3" name="Segnaposto testo 2"/>
          <p:cNvSpPr>
            <a:spLocks noGrp="1"/>
          </p:cNvSpPr>
          <p:nvPr>
            <p:ph type="body" idx="1"/>
          </p:nvPr>
        </p:nvSpPr>
        <p:spPr/>
        <p:txBody>
          <a:bodyPr/>
          <a:lstStyle/>
          <a:p>
            <a:r>
              <a:rPr lang="it-IT" dirty="0"/>
              <a:t>4.0</a:t>
            </a:r>
          </a:p>
        </p:txBody>
      </p:sp>
    </p:spTree>
    <p:extLst>
      <p:ext uri="{BB962C8B-B14F-4D97-AF65-F5344CB8AC3E}">
        <p14:creationId xmlns:p14="http://schemas.microsoft.com/office/powerpoint/2010/main" val="4060641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70046"/>
            <a:ext cx="8763990" cy="538609"/>
          </a:xfrm>
        </p:spPr>
        <p:txBody>
          <a:bodyPr/>
          <a:lstStyle/>
          <a:p>
            <a:r>
              <a:rPr lang="it-IT" dirty="0"/>
              <a:t>Il delisting (art. 2437-quinquies)</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247868"/>
            <a:ext cx="8763990" cy="9494907"/>
          </a:xfrm>
        </p:spPr>
        <p:txBody>
          <a:bodyPr/>
          <a:lstStyle/>
          <a:p>
            <a:pPr marL="285750" indent="-285750">
              <a:spcAft>
                <a:spcPts val="1200"/>
              </a:spcAft>
              <a:buFont typeface="Arial" panose="020B0604020202020204" pitchFamily="34" charset="0"/>
              <a:buChar char="•"/>
            </a:pPr>
            <a:r>
              <a:rPr lang="it-IT" sz="1800" dirty="0"/>
              <a:t>Recesso per tutelare i soci a fronte del venir meno della quotazione e, dunque, della minore liquidabilità dell’investimento</a:t>
            </a:r>
          </a:p>
          <a:p>
            <a:pPr marL="285750" indent="-285750">
              <a:spcAft>
                <a:spcPts val="1200"/>
              </a:spcAft>
              <a:buFont typeface="Arial" panose="020B0604020202020204" pitchFamily="34" charset="0"/>
              <a:buChar char="•"/>
            </a:pPr>
            <a:r>
              <a:rPr lang="it-IT" sz="1800" dirty="0"/>
              <a:t>Delisting incide sulle condizioni dell’investimento iniziale del socio</a:t>
            </a:r>
          </a:p>
          <a:p>
            <a:pPr marL="285750" indent="-285750">
              <a:spcAft>
                <a:spcPts val="1200"/>
              </a:spcAft>
              <a:buFont typeface="Arial" panose="020B0604020202020204" pitchFamily="34" charset="0"/>
              <a:buChar char="•"/>
            </a:pPr>
            <a:r>
              <a:rPr lang="it-IT" sz="1800" dirty="0"/>
              <a:t>Ambito di applicazione:</a:t>
            </a:r>
          </a:p>
          <a:p>
            <a:pPr marL="742950" lvl="1" indent="-285750">
              <a:spcAft>
                <a:spcPts val="1200"/>
              </a:spcAft>
              <a:buFont typeface="Arial" panose="020B0604020202020204" pitchFamily="34" charset="0"/>
              <a:buChar char="•"/>
            </a:pPr>
            <a:r>
              <a:rPr lang="it-IT" sz="1800" dirty="0"/>
              <a:t>In presenza di più categorie di azioni e di delisting di una sola di esse spetta solo a questa diritto di recesso? </a:t>
            </a:r>
          </a:p>
          <a:p>
            <a:pPr marL="1136650" lvl="2" indent="-285750">
              <a:spcAft>
                <a:spcPts val="1200"/>
              </a:spcAft>
              <a:buFont typeface="Arial" panose="020B0604020202020204" pitchFamily="34" charset="0"/>
              <a:buChar char="•"/>
            </a:pPr>
            <a:r>
              <a:rPr lang="it-IT" sz="1800" dirty="0"/>
              <a:t>V. art. 145 TUF: l'atto costitutivo … stabilisce altresì i diritti spettanti agli azionisti di risparmio in caso di esclusione dalle negoziazioni delle azioni ordinarie o di risparmi</a:t>
            </a:r>
          </a:p>
          <a:p>
            <a:pPr marL="742950" lvl="1" indent="-285750">
              <a:spcAft>
                <a:spcPts val="1200"/>
              </a:spcAft>
              <a:buFont typeface="Arial" panose="020B0604020202020204" pitchFamily="34" charset="0"/>
              <a:buChar char="•"/>
            </a:pPr>
            <a:r>
              <a:rPr lang="it-IT" sz="1800" dirty="0"/>
              <a:t>In caso di fusione/scissione che comporta delisting (indiretto)</a:t>
            </a:r>
          </a:p>
          <a:p>
            <a:pPr marL="742950" lvl="1" indent="-285750">
              <a:spcAft>
                <a:spcPts val="1200"/>
              </a:spcAft>
              <a:buFont typeface="Arial" panose="020B0604020202020204" pitchFamily="34" charset="0"/>
              <a:buChar char="•"/>
            </a:pPr>
            <a:r>
              <a:rPr lang="it-IT" sz="1800" dirty="0"/>
              <a:t>In caso di deliberazione diretta di delisting</a:t>
            </a:r>
          </a:p>
          <a:p>
            <a:pPr marL="742950" lvl="1" indent="-285750">
              <a:spcAft>
                <a:spcPts val="1200"/>
              </a:spcAft>
              <a:buFont typeface="Arial" panose="020B0604020202020204" pitchFamily="34" charset="0"/>
              <a:buChar char="•"/>
            </a:pPr>
            <a:r>
              <a:rPr lang="it-IT" sz="1800" dirty="0"/>
              <a:t>In caso di esclusione dalla quotazione per venir mento del flottante</a:t>
            </a:r>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6495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90005" y="470046"/>
            <a:ext cx="8763990" cy="538609"/>
          </a:xfrm>
        </p:spPr>
        <p:txBody>
          <a:bodyPr/>
          <a:lstStyle/>
          <a:p>
            <a:r>
              <a:rPr lang="it-IT" dirty="0"/>
              <a:t>Il delisting (art. 2437-quinquies)</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247868"/>
            <a:ext cx="8763990" cy="7217360"/>
          </a:xfrm>
        </p:spPr>
        <p:txBody>
          <a:bodyPr/>
          <a:lstStyle/>
          <a:p>
            <a:pPr marL="742950" lvl="1" indent="-285750">
              <a:spcAft>
                <a:spcPts val="1200"/>
              </a:spcAft>
              <a:buFont typeface="Arial" panose="020B0604020202020204" pitchFamily="34" charset="0"/>
              <a:buChar char="•"/>
            </a:pPr>
            <a:r>
              <a:rPr lang="it-IT" sz="1800" dirty="0"/>
              <a:t>Soltanto per delisting da mercati italiani o UE </a:t>
            </a:r>
          </a:p>
          <a:p>
            <a:pPr marL="742950" lvl="1" indent="-285750">
              <a:spcAft>
                <a:spcPts val="1200"/>
              </a:spcAft>
              <a:buFont typeface="Arial" panose="020B0604020202020204" pitchFamily="34" charset="0"/>
              <a:buChar char="•"/>
            </a:pPr>
            <a:r>
              <a:rPr lang="it-IT" sz="1800" dirty="0"/>
              <a:t>Passaggio da mercato UE a mercato extra-UE (NO in caso di passaggio da mercato UE a altro mercato UE: v. art- 133 TUF)</a:t>
            </a:r>
          </a:p>
          <a:p>
            <a:pPr marL="742950" lvl="1" indent="-285750">
              <a:spcAft>
                <a:spcPts val="1200"/>
              </a:spcAft>
              <a:buFont typeface="Arial" panose="020B0604020202020204" pitchFamily="34" charset="0"/>
              <a:buChar char="•"/>
            </a:pPr>
            <a:r>
              <a:rPr lang="it-IT" sz="1800" dirty="0"/>
              <a:t>Non si applica in caso di delisting da EGM: regolamento mercato prevede altre tutele (preventivi obblighi informativi e quorum molto elevato, 90%)</a:t>
            </a:r>
          </a:p>
          <a:p>
            <a:pPr marL="742950" lvl="1" indent="-285750">
              <a:spcAft>
                <a:spcPts val="1200"/>
              </a:spcAft>
              <a:buFont typeface="Arial" panose="020B0604020202020204" pitchFamily="34" charset="0"/>
              <a:buChar char="•"/>
            </a:pPr>
            <a:r>
              <a:rPr lang="it-IT" sz="1800" dirty="0"/>
              <a:t>Downlisting (passaggio da mercato regolamentato a EGM)? V. riforma TUF</a:t>
            </a:r>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3738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353943"/>
          </a:xfrm>
        </p:spPr>
        <p:txBody>
          <a:bodyPr/>
          <a:lstStyle/>
          <a:p>
            <a:r>
              <a:rPr lang="it-IT" dirty="0"/>
              <a:t>Recesso e riforma del TUF</a:t>
            </a:r>
          </a:p>
        </p:txBody>
      </p:sp>
      <p:sp>
        <p:nvSpPr>
          <p:cNvPr id="3" name="Segnaposto testo 2"/>
          <p:cNvSpPr>
            <a:spLocks noGrp="1"/>
          </p:cNvSpPr>
          <p:nvPr>
            <p:ph type="body" idx="1"/>
          </p:nvPr>
        </p:nvSpPr>
        <p:spPr/>
        <p:txBody>
          <a:bodyPr/>
          <a:lstStyle/>
          <a:p>
            <a:r>
              <a:rPr lang="it-IT" dirty="0"/>
              <a:t>5.0</a:t>
            </a:r>
          </a:p>
        </p:txBody>
      </p:sp>
    </p:spTree>
    <p:extLst>
      <p:ext uri="{BB962C8B-B14F-4D97-AF65-F5344CB8AC3E}">
        <p14:creationId xmlns:p14="http://schemas.microsoft.com/office/powerpoint/2010/main" val="108717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06652" y="394574"/>
            <a:ext cx="8763990" cy="1077218"/>
          </a:xfrm>
        </p:spPr>
        <p:txBody>
          <a:bodyPr/>
          <a:lstStyle/>
          <a:p>
            <a:r>
              <a:rPr lang="it-IT" dirty="0"/>
              <a:t>La nuova disciplina per gli emittenti di nuova quotazione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35533"/>
            <a:ext cx="8763990" cy="10695236"/>
          </a:xfrm>
        </p:spPr>
        <p:txBody>
          <a:bodyPr/>
          <a:lstStyle/>
          <a:p>
            <a:pPr marL="285750" indent="-285750">
              <a:spcAft>
                <a:spcPts val="1200"/>
              </a:spcAft>
              <a:buFont typeface="Arial" panose="020B0604020202020204" pitchFamily="34" charset="0"/>
              <a:buChar char="•"/>
            </a:pPr>
            <a:r>
              <a:rPr lang="it-IT" sz="1800" dirty="0"/>
              <a:t>Art. 154.1: </a:t>
            </a:r>
            <a:r>
              <a:rPr lang="it-I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sezione sono "emittenti di nuova quotazione" quelli che abbiano deliberato la richiesta di ammissione delle azioni alla negoziazione in un mercato regolamentato italiano. </a:t>
            </a:r>
            <a:endParaRPr lang="it-IT" sz="18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marL="285750" indent="-285750">
              <a:spcAft>
                <a:spcPts val="1200"/>
              </a:spcAft>
              <a:buFont typeface="Arial" panose="020B0604020202020204" pitchFamily="34" charset="0"/>
              <a:buChar char="•"/>
            </a:pPr>
            <a:r>
              <a:rPr lang="it-IT" sz="1800" dirty="0"/>
              <a:t>Art 16 disposizioni transitorie: Le disposizioni si applicano agli emittenti di nuova quotazione di cui all’articolo 154.1, del medesimo decreto legislativo n. 58 del 1998, che abbiano modificato lo statuto secondo quanto previsto dall’articolo 154.2, comma 1, del citato decreto legislativo n. 58 del 1998 e le cui azioni sono ammesse alla negoziazione in un mercato regolamentato italiano a decorrere dall’entrata in vigore del presente decreto.</a:t>
            </a:r>
          </a:p>
          <a:p>
            <a:pPr marL="285750" indent="-285750">
              <a:spcAft>
                <a:spcPts val="1200"/>
              </a:spcAft>
              <a:buFont typeface="Arial" panose="020B0604020202020204" pitchFamily="34" charset="0"/>
              <a:buChar char="•"/>
            </a:pPr>
            <a:r>
              <a:rPr lang="it-IT" sz="1800" dirty="0"/>
              <a:t>Art 154.2: emittenti del 154.1 che intendano avvalersi della disciplina prevista dalle disposizioni di cui alla presente sezione </a:t>
            </a:r>
            <a:r>
              <a:rPr lang="it-IT" sz="1800" b="1" u="sng" dirty="0"/>
              <a:t>modificano lo statuto in conformità alle medesime disposizioni anteriormente alla presentazione al gestore del mercato della richiesta di ammissione delle azioni alla negoziazione</a:t>
            </a:r>
            <a:r>
              <a:rPr lang="it-IT" sz="1800" dirty="0"/>
              <a:t>.</a:t>
            </a:r>
          </a:p>
          <a:p>
            <a:pPr marL="285750" indent="-285750">
              <a:spcAft>
                <a:spcPts val="1200"/>
              </a:spcAft>
              <a:buFont typeface="Arial" panose="020B0604020202020204" pitchFamily="34" charset="0"/>
              <a:buChar char="•"/>
            </a:pPr>
            <a:r>
              <a:rPr lang="it-IT" sz="1800" dirty="0"/>
              <a:t>	Le deliberazioni assembleari adottate ai sensi del presente articolo producono effetto a partire dal primo giorno di ammissione delle azioni alla negoziazione in un mercato regolamentato italiano.</a:t>
            </a:r>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1136650" lvl="2"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lvl="1">
              <a:spcAft>
                <a:spcPts val="1200"/>
              </a:spcAft>
            </a:pPr>
            <a:endParaRPr lang="it-IT" sz="1800" dirty="0"/>
          </a:p>
          <a:p>
            <a:pPr marL="285750"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295211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06652" y="394574"/>
            <a:ext cx="8763990" cy="1077218"/>
          </a:xfrm>
        </p:spPr>
        <p:txBody>
          <a:bodyPr/>
          <a:lstStyle/>
          <a:p>
            <a:r>
              <a:rPr lang="it-IT" dirty="0"/>
              <a:t>La nuova disciplina per gli emittenti di nuova quotazione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35533"/>
            <a:ext cx="8763990" cy="3539430"/>
          </a:xfrm>
        </p:spPr>
        <p:txBody>
          <a:bodyPr/>
          <a:lstStyle/>
          <a:p>
            <a:pPr marL="285750" indent="-285750">
              <a:spcAft>
                <a:spcPts val="1200"/>
              </a:spcAft>
              <a:buFont typeface="Arial" panose="020B0604020202020204" pitchFamily="34" charset="0"/>
              <a:buChar char="•"/>
            </a:pPr>
            <a:r>
              <a:rPr lang="it-IT" sz="1800" dirty="0"/>
              <a:t>	154.2 comma 2:</a:t>
            </a:r>
          </a:p>
          <a:p>
            <a:pPr marL="742950" lvl="1" indent="-285750">
              <a:spcAft>
                <a:spcPts val="1200"/>
              </a:spcAft>
              <a:buFont typeface="Arial" panose="020B0604020202020204" pitchFamily="34" charset="0"/>
              <a:buChar char="•"/>
            </a:pPr>
            <a:r>
              <a:rPr lang="it-IT" sz="1800" dirty="0"/>
              <a:t> basta l’adozione di una sola delle possibili modifiche statutarie per l’accesso al regime degli emittenti di nuova quotazione</a:t>
            </a:r>
          </a:p>
          <a:p>
            <a:pPr marL="742950" lvl="1" indent="-285750">
              <a:spcAft>
                <a:spcPts val="1200"/>
              </a:spcAft>
              <a:buFont typeface="Arial" panose="020B0604020202020204" pitchFamily="34" charset="0"/>
              <a:buChar char="•"/>
            </a:pPr>
            <a:r>
              <a:rPr lang="it-IT" sz="1800" dirty="0"/>
              <a:t>Ulteriori modifiche possono essere introdotte successivamente</a:t>
            </a:r>
          </a:p>
          <a:p>
            <a:pPr marL="742950" lvl="1" indent="-285750">
              <a:spcAft>
                <a:spcPts val="1200"/>
              </a:spcAft>
              <a:buFont typeface="Arial" panose="020B0604020202020204" pitchFamily="34" charset="0"/>
              <a:buChar char="•"/>
            </a:pPr>
            <a:r>
              <a:rPr lang="it-IT" sz="1800" dirty="0"/>
              <a:t>Questo potrebbe apparire in contrasto con impostazione generale secondo la quale le modifiche devono essere note al momento della quotazione MA è noto agli investitori che l’emittente potrebbe adottare le modifiche ivi previste</a:t>
            </a:r>
          </a:p>
          <a:p>
            <a:pPr marL="285750" indent="-285750">
              <a:spcAft>
                <a:spcPts val="1200"/>
              </a:spcAft>
              <a:buFont typeface="Arial" panose="020B0604020202020204" pitchFamily="34" charset="0"/>
              <a:buChar char="•"/>
            </a:pPr>
            <a:endParaRPr lang="it-IT" sz="1800" dirty="0"/>
          </a:p>
          <a:p>
            <a:endParaRPr lang="it-IT" sz="1800" dirty="0"/>
          </a:p>
        </p:txBody>
      </p:sp>
    </p:spTree>
    <p:extLst>
      <p:ext uri="{BB962C8B-B14F-4D97-AF65-F5344CB8AC3E}">
        <p14:creationId xmlns:p14="http://schemas.microsoft.com/office/powerpoint/2010/main" val="345823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06652" y="394574"/>
            <a:ext cx="8763990" cy="1077218"/>
          </a:xfrm>
        </p:spPr>
        <p:txBody>
          <a:bodyPr/>
          <a:lstStyle/>
          <a:p>
            <a:r>
              <a:rPr lang="it-IT" dirty="0"/>
              <a:t>La nuova disciplina per gli emittenti di nuova quotazione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35533"/>
            <a:ext cx="8763990" cy="4832092"/>
          </a:xfrm>
        </p:spPr>
        <p:txBody>
          <a:bodyPr/>
          <a:lstStyle/>
          <a:p>
            <a:pPr marL="285750" indent="-285750">
              <a:spcAft>
                <a:spcPts val="1200"/>
              </a:spcAft>
              <a:buFont typeface="Arial" panose="020B0604020202020204" pitchFamily="34" charset="0"/>
              <a:buChar char="•"/>
            </a:pPr>
            <a:r>
              <a:rPr lang="it-IT" sz="1800" dirty="0"/>
              <a:t>	Accesso al regime speciale e diritto di recesso:</a:t>
            </a:r>
          </a:p>
          <a:p>
            <a:pPr marL="742950" lvl="1" indent="-285750">
              <a:spcAft>
                <a:spcPts val="1200"/>
              </a:spcAft>
              <a:buFont typeface="Arial" panose="020B0604020202020204" pitchFamily="34" charset="0"/>
              <a:buChar char="•"/>
            </a:pPr>
            <a:r>
              <a:rPr lang="it-IT" sz="1800" dirty="0"/>
              <a:t>spetta diritto di recesso ai soci che non hanno aderito a modifica statutaria iniziale dalla quale dipende applicazione del regime per gli emittenti di nuova quotazione</a:t>
            </a:r>
          </a:p>
          <a:p>
            <a:pPr marL="742950" lvl="1" indent="-285750">
              <a:spcAft>
                <a:spcPts val="1200"/>
              </a:spcAft>
              <a:buFont typeface="Arial" panose="020B0604020202020204" pitchFamily="34" charset="0"/>
              <a:buChar char="•"/>
            </a:pPr>
            <a:r>
              <a:rPr lang="it-IT" sz="1800" dirty="0"/>
              <a:t>non spetta diritto di recesso in caso di modificazione successiva</a:t>
            </a:r>
          </a:p>
          <a:p>
            <a:pPr marL="742950" lvl="1" indent="-285750">
              <a:spcAft>
                <a:spcPts val="1200"/>
              </a:spcAft>
              <a:buFont typeface="Arial" panose="020B0604020202020204" pitchFamily="34" charset="0"/>
              <a:buChar char="•"/>
            </a:pPr>
            <a:r>
              <a:rPr lang="it-IT" sz="1800" dirty="0"/>
              <a:t>non spetta ovviamente ai soci che acquistano le azioni dopo la quotazione e che non hanno partecipato alla decisione relativa all’adozione della disciplina per gli emittenti di nuova quotazione</a:t>
            </a:r>
          </a:p>
          <a:p>
            <a:pPr marL="742950" lvl="1"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endParaRPr lang="it-IT" sz="1800" dirty="0"/>
          </a:p>
        </p:txBody>
      </p:sp>
    </p:spTree>
    <p:extLst>
      <p:ext uri="{BB962C8B-B14F-4D97-AF65-F5344CB8AC3E}">
        <p14:creationId xmlns:p14="http://schemas.microsoft.com/office/powerpoint/2010/main" val="100655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06652" y="394574"/>
            <a:ext cx="8763990" cy="1077218"/>
          </a:xfrm>
        </p:spPr>
        <p:txBody>
          <a:bodyPr/>
          <a:lstStyle/>
          <a:p>
            <a:r>
              <a:rPr lang="it-IT" dirty="0"/>
              <a:t>La nuova disciplina per gli emittenti di nuova quotazione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0005" y="1635533"/>
            <a:ext cx="8763990" cy="6494085"/>
          </a:xfrm>
        </p:spPr>
        <p:txBody>
          <a:bodyPr/>
          <a:lstStyle/>
          <a:p>
            <a:pPr marL="285750" indent="-285750">
              <a:spcAft>
                <a:spcPts val="1200"/>
              </a:spcAft>
              <a:buFont typeface="Arial" panose="020B0604020202020204" pitchFamily="34" charset="0"/>
              <a:buChar char="•"/>
            </a:pPr>
            <a:r>
              <a:rPr lang="it-IT" sz="1800" dirty="0"/>
              <a:t>Art. 154.4: Limitazione del diritto di recesso in via statutaria:</a:t>
            </a:r>
          </a:p>
          <a:p>
            <a:pPr marL="742950" lvl="1" indent="-285750">
              <a:spcAft>
                <a:spcPts val="1200"/>
              </a:spcAft>
              <a:buFont typeface="Arial" panose="020B0604020202020204" pitchFamily="34" charset="0"/>
              <a:buChar char="•"/>
            </a:pPr>
            <a:r>
              <a:rPr lang="it-IT" sz="1800" dirty="0"/>
              <a:t>Lo statuto può escludere l’applicazione del primo comma dell’articolo 2437 del codice civile, salvo il diritto di recesso dei soci che non hanno concorso a deliberazioni riguardanti la modifica della clausola dell’oggetto sociale quando altera in modo rilevante il rischio d’impresa. </a:t>
            </a:r>
          </a:p>
          <a:p>
            <a:pPr marL="742950" lvl="1" indent="-285750">
              <a:spcAft>
                <a:spcPts val="1200"/>
              </a:spcAft>
              <a:buFont typeface="Arial" panose="020B0604020202020204" pitchFamily="34" charset="0"/>
              <a:buChar char="•"/>
            </a:pPr>
            <a:r>
              <a:rPr lang="it-IT" sz="1800" dirty="0"/>
              <a:t>Il diritto di recesso può essere escluso anche nel caso previsto dal comma 2 qualora la deliberazione sia approvata dall’assemblea straordinaria con il voto favorevole della maggioranza dei soci, presenti in assemblea, diversi dal socio o da soci che detengono, anche congiuntamente, la partecipazione di maggioranza, anche relativa, purché superiore al dieci per cento, individuati secondo i criteri applicativi determinati dalla Consob con regolamento.</a:t>
            </a:r>
          </a:p>
          <a:p>
            <a:pPr marL="285750" indent="-285750">
              <a:spcAft>
                <a:spcPts val="1200"/>
              </a:spcAft>
              <a:buFont typeface="Arial" panose="020B0604020202020204" pitchFamily="34" charset="0"/>
              <a:buChar char="•"/>
            </a:pPr>
            <a:r>
              <a:rPr lang="it-IT" sz="1800" dirty="0"/>
              <a:t>Resta il recesso ex art.  2437-quinquies in caso di deliberazione che comporta l'esclusione dalla quotazione</a:t>
            </a:r>
          </a:p>
          <a:p>
            <a:pPr marL="742950" lvl="1"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marL="742950" lvl="1" indent="-285750">
              <a:spcAft>
                <a:spcPts val="1200"/>
              </a:spcAft>
              <a:buFont typeface="Arial" panose="020B0604020202020204" pitchFamily="34" charset="0"/>
              <a:buChar char="•"/>
            </a:pPr>
            <a:endParaRPr lang="it-IT" sz="1800" dirty="0"/>
          </a:p>
          <a:p>
            <a:pPr marL="285750" indent="-285750">
              <a:spcAft>
                <a:spcPts val="1200"/>
              </a:spcAft>
              <a:buFont typeface="Arial" panose="020B0604020202020204" pitchFamily="34" charset="0"/>
              <a:buChar char="•"/>
            </a:pPr>
            <a:endParaRPr lang="it-IT" sz="1800" dirty="0"/>
          </a:p>
          <a:p>
            <a:endParaRPr lang="it-IT" sz="1800" dirty="0"/>
          </a:p>
        </p:txBody>
      </p:sp>
    </p:spTree>
    <p:extLst>
      <p:ext uri="{BB962C8B-B14F-4D97-AF65-F5344CB8AC3E}">
        <p14:creationId xmlns:p14="http://schemas.microsoft.com/office/powerpoint/2010/main" val="89878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213756" y="333126"/>
            <a:ext cx="8501618" cy="538609"/>
          </a:xfrm>
        </p:spPr>
        <p:txBody>
          <a:bodyPr/>
          <a:lstStyle/>
          <a:p>
            <a:r>
              <a:rPr lang="it-IT" dirty="0"/>
              <a:t>Art. 2437 c.c.</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78130" y="974028"/>
            <a:ext cx="8787740" cy="5632311"/>
          </a:xfrm>
        </p:spPr>
        <p:txBody>
          <a:bodyPr/>
          <a:lstStyle/>
          <a:p>
            <a:r>
              <a:rPr lang="it-IT" sz="1800" b="1" u="sng" dirty="0"/>
              <a:t>Cause inderogabili </a:t>
            </a:r>
            <a:r>
              <a:rPr lang="it-IT" sz="1800" dirty="0"/>
              <a:t>di recesso:</a:t>
            </a:r>
          </a:p>
          <a:p>
            <a:pPr marL="342900" indent="-342900">
              <a:buFont typeface="+mj-lt"/>
              <a:buAutoNum type="alphaLcParenR"/>
            </a:pPr>
            <a:r>
              <a:rPr lang="it-IT" sz="1800" dirty="0"/>
              <a:t>la  modifica  della  clausola  dell'oggetto  sociale,  quando consente un cambiamento significativo dell'attività della società; </a:t>
            </a:r>
          </a:p>
          <a:p>
            <a:pPr marL="342900" indent="-342900">
              <a:buFont typeface="+mj-lt"/>
              <a:buAutoNum type="alphaLcParenR"/>
            </a:pPr>
            <a:r>
              <a:rPr lang="it-IT" sz="1800" dirty="0"/>
              <a:t>la trasformazione della società; </a:t>
            </a:r>
          </a:p>
          <a:p>
            <a:pPr marL="342900" indent="-342900">
              <a:buFont typeface="+mj-lt"/>
              <a:buAutoNum type="alphaLcParenR"/>
            </a:pPr>
            <a:r>
              <a:rPr lang="it-IT" sz="1800" dirty="0"/>
              <a:t>… (2510-bis: Il trasferimento all'estero della sede statutaria è posto in essere mediante trasformazione in conformità alle disposizioni che regolano le operazioni di trasformazione transfrontaliera e internazionale); </a:t>
            </a:r>
          </a:p>
          <a:p>
            <a:pPr marL="342900" indent="-342900">
              <a:buFont typeface="+mj-lt"/>
              <a:buAutoNum type="alphaLcParenR"/>
            </a:pPr>
            <a:r>
              <a:rPr lang="it-IT" sz="1800" dirty="0"/>
              <a:t>la revoca dello stato di liquidazione; </a:t>
            </a:r>
          </a:p>
          <a:p>
            <a:pPr marL="342900" indent="-342900">
              <a:buFont typeface="+mj-lt"/>
              <a:buAutoNum type="alphaLcParenR"/>
            </a:pPr>
            <a:r>
              <a:rPr lang="it-IT" sz="1800" dirty="0"/>
              <a:t>l'eliminazione di una o più cause  di  recesso  previste  dal successivo comma ovvero dallo statuto; </a:t>
            </a:r>
          </a:p>
          <a:p>
            <a:pPr marL="342900" indent="-342900">
              <a:buFont typeface="+mj-lt"/>
              <a:buAutoNum type="alphaLcParenR"/>
            </a:pPr>
            <a:r>
              <a:rPr lang="it-IT" sz="1800" dirty="0"/>
              <a:t>la  modifica  dei  criteri  di  determinazione   del   valore dell'azione in caso di recesso; </a:t>
            </a:r>
          </a:p>
          <a:p>
            <a:pPr marL="342900" indent="-342900">
              <a:buFont typeface="+mj-lt"/>
              <a:buAutoNum type="alphaLcParenR"/>
            </a:pPr>
            <a:r>
              <a:rPr lang="it-IT" sz="1800" dirty="0"/>
              <a:t>le modificazioni dello statuto concernenti i diritti di voto o di partecipazione. </a:t>
            </a:r>
          </a:p>
          <a:p>
            <a:r>
              <a:rPr lang="it-IT" sz="1800" dirty="0"/>
              <a:t>Se la società è costituita a tempo indeterminato e le azioni  non sono quotate in un mercato regolamentato il socio può  recedere  con il preavviso di almeno centottanta giorni; lo statuto può  prevedere un termine maggiore, non superiore ad un anno. </a:t>
            </a:r>
          </a:p>
          <a:p>
            <a:endParaRPr lang="it-IT" dirty="0"/>
          </a:p>
        </p:txBody>
      </p:sp>
    </p:spTree>
    <p:extLst>
      <p:ext uri="{BB962C8B-B14F-4D97-AF65-F5344CB8AC3E}">
        <p14:creationId xmlns:p14="http://schemas.microsoft.com/office/powerpoint/2010/main" val="262466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485775" y="618133"/>
            <a:ext cx="8229600" cy="538609"/>
          </a:xfrm>
        </p:spPr>
        <p:txBody>
          <a:bodyPr/>
          <a:lstStyle/>
          <a:p>
            <a:r>
              <a:rPr lang="it-IT" dirty="0"/>
              <a:t>Art. 2437 c.c.</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485774" y="1282785"/>
            <a:ext cx="8229600" cy="3308598"/>
          </a:xfrm>
        </p:spPr>
        <p:txBody>
          <a:bodyPr/>
          <a:lstStyle/>
          <a:p>
            <a:r>
              <a:rPr lang="it-IT" sz="2000" b="1" u="sng" dirty="0"/>
              <a:t>Cause derogabili </a:t>
            </a:r>
            <a:r>
              <a:rPr lang="it-IT" sz="2000" dirty="0"/>
              <a:t>di recesso:</a:t>
            </a:r>
          </a:p>
          <a:p>
            <a:pPr marL="342900" indent="-342900">
              <a:buFont typeface="+mj-lt"/>
              <a:buAutoNum type="alphaLcParenR"/>
            </a:pPr>
            <a:r>
              <a:rPr lang="it-IT" sz="2000" dirty="0"/>
              <a:t>la proroga del termine; </a:t>
            </a:r>
          </a:p>
          <a:p>
            <a:pPr marL="342900" indent="-342900">
              <a:buFont typeface="+mj-lt"/>
              <a:buAutoNum type="alphaLcParenR"/>
            </a:pPr>
            <a:r>
              <a:rPr lang="it-IT" sz="2000" dirty="0"/>
              <a:t>l'introduzione o la rimozione di vincoli alla circolazione dei titoli azionari. </a:t>
            </a:r>
          </a:p>
          <a:p>
            <a:pPr marL="342900" indent="-342900">
              <a:buFont typeface="+mj-lt"/>
              <a:buAutoNum type="alphaLcParenR"/>
            </a:pPr>
            <a:endParaRPr lang="it-IT" sz="2000" dirty="0"/>
          </a:p>
          <a:p>
            <a:pPr marL="342900" indent="-342900">
              <a:buFont typeface="+mj-lt"/>
              <a:buAutoNum type="alphaLcParenR"/>
            </a:pPr>
            <a:endParaRPr lang="it-IT" sz="2000" dirty="0"/>
          </a:p>
          <a:p>
            <a:r>
              <a:rPr lang="it-IT" sz="2000" b="1" u="sng" dirty="0"/>
              <a:t>Cause statutarie</a:t>
            </a:r>
            <a:r>
              <a:rPr lang="it-IT" sz="2000" b="1" dirty="0"/>
              <a:t> </a:t>
            </a:r>
            <a:r>
              <a:rPr lang="it-IT" sz="2000" dirty="0"/>
              <a:t>di recesso:</a:t>
            </a:r>
          </a:p>
          <a:p>
            <a:r>
              <a:rPr lang="it-IT" sz="2000" dirty="0"/>
              <a:t>Lo statuto delle società che non  fanno  ricorso  al  mercato  del</a:t>
            </a:r>
          </a:p>
          <a:p>
            <a:r>
              <a:rPr lang="it-IT" sz="2000" dirty="0"/>
              <a:t>capitale di rischio può prevedere ulteriori cause di recesso. </a:t>
            </a:r>
          </a:p>
        </p:txBody>
      </p:sp>
    </p:spTree>
    <p:extLst>
      <p:ext uri="{BB962C8B-B14F-4D97-AF65-F5344CB8AC3E}">
        <p14:creationId xmlns:p14="http://schemas.microsoft.com/office/powerpoint/2010/main" val="98261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485775" y="618133"/>
            <a:ext cx="8229600" cy="538609"/>
          </a:xfrm>
        </p:spPr>
        <p:txBody>
          <a:bodyPr/>
          <a:lstStyle/>
          <a:p>
            <a:r>
              <a:rPr lang="it-IT" dirty="0"/>
              <a:t>Art. 2437-quinquies c.c.</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485774" y="1282785"/>
            <a:ext cx="8229600" cy="1477328"/>
          </a:xfrm>
        </p:spPr>
        <p:txBody>
          <a:bodyPr/>
          <a:lstStyle/>
          <a:p>
            <a:r>
              <a:rPr lang="it-IT" sz="2400" dirty="0">
                <a:effectLst/>
              </a:rPr>
              <a:t>Se le azioni sono quotate sui mercati regolamentati hanno diritto di recedere i soci che non hanno concorso alla deliberazione che comporta l'esclusione dalla quotazione (</a:t>
            </a:r>
            <a:r>
              <a:rPr lang="it-IT" sz="2400" b="1" u="sng" dirty="0">
                <a:effectLst/>
              </a:rPr>
              <a:t>Delisting</a:t>
            </a:r>
            <a:r>
              <a:rPr lang="it-IT" sz="2400" dirty="0">
                <a:effectLst/>
              </a:rPr>
              <a:t>).</a:t>
            </a:r>
            <a:endParaRPr lang="it-IT" sz="2000" dirty="0"/>
          </a:p>
        </p:txBody>
      </p:sp>
    </p:spTree>
    <p:extLst>
      <p:ext uri="{BB962C8B-B14F-4D97-AF65-F5344CB8AC3E}">
        <p14:creationId xmlns:p14="http://schemas.microsoft.com/office/powerpoint/2010/main" val="429329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485774" y="487504"/>
            <a:ext cx="7789100" cy="538609"/>
          </a:xfrm>
        </p:spPr>
        <p:txBody>
          <a:bodyPr/>
          <a:lstStyle/>
          <a:p>
            <a:r>
              <a:rPr lang="it-IT" dirty="0"/>
              <a:t>2497-quater c.c.</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485774" y="1061350"/>
            <a:ext cx="8229600" cy="4662815"/>
          </a:xfrm>
        </p:spPr>
        <p:txBody>
          <a:bodyPr/>
          <a:lstStyle/>
          <a:p>
            <a:r>
              <a:rPr lang="it-IT" sz="1800" dirty="0">
                <a:effectLst/>
              </a:rPr>
              <a:t>Il socio di </a:t>
            </a:r>
            <a:r>
              <a:rPr lang="it-IT" sz="1800" b="1" u="sng" dirty="0">
                <a:effectLst/>
              </a:rPr>
              <a:t>società soggetta ad attività di direzione e coordinamento</a:t>
            </a:r>
            <a:r>
              <a:rPr lang="it-IT" sz="1800" dirty="0">
                <a:effectLst/>
              </a:rPr>
              <a:t> può recedere: </a:t>
            </a:r>
          </a:p>
          <a:p>
            <a:pPr marL="457200" indent="-457200">
              <a:buAutoNum type="alphaLcParenR"/>
            </a:pPr>
            <a:r>
              <a:rPr lang="it-IT" sz="1800" dirty="0">
                <a:effectLst/>
              </a:rPr>
              <a:t>quando la società o l'ente che esercita attività di direzione e coordinamento ha deliberato una trasformazione che implica il mutamento del suo scopo sociale, ovvero ha deliberato una modifica del suo oggetto sociale consentendo l'esercizio di attività che alterino in modo sensibile e diretto le condizioni economiche e patrimoniali della società soggetta ad attività di direzione e coordinamento; </a:t>
            </a:r>
          </a:p>
          <a:p>
            <a:pPr marL="457200" indent="-457200">
              <a:buAutoNum type="alphaLcParenR"/>
            </a:pPr>
            <a:r>
              <a:rPr lang="it-IT" sz="1800" dirty="0">
                <a:effectLst/>
              </a:rPr>
              <a:t>quando a favore del socio sia stata pronunciata, con decisione esecutiva, condanna di chi esercita attività di direzione e coordinamento ai sensi dell'articolo 2497; in tal caso il diritto di recesso può essere esercitato soltanto per l'intera partecipazione del socio; </a:t>
            </a:r>
          </a:p>
          <a:p>
            <a:pPr marL="457200" indent="-457200">
              <a:buAutoNum type="alphaLcParenR"/>
            </a:pPr>
            <a:r>
              <a:rPr lang="it-IT" sz="1800" dirty="0">
                <a:effectLst/>
              </a:rPr>
              <a:t>all'inizio ed alla cessazione dell'attività di direzione e coordinamento, quando non si tratta di una società con azioni quotate in mercati regolamentati e ne deriva un'alterazione delle condizioni di rischio dell'investimento e non venga promossa un'offerta pubblica di acquisto. </a:t>
            </a:r>
            <a:endParaRPr lang="it-IT" sz="1800" dirty="0"/>
          </a:p>
        </p:txBody>
      </p:sp>
    </p:spTree>
    <p:extLst>
      <p:ext uri="{BB962C8B-B14F-4D97-AF65-F5344CB8AC3E}">
        <p14:creationId xmlns:p14="http://schemas.microsoft.com/office/powerpoint/2010/main" val="241507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353943"/>
          </a:xfrm>
        </p:spPr>
        <p:txBody>
          <a:bodyPr/>
          <a:lstStyle/>
          <a:p>
            <a:r>
              <a:rPr lang="it-IT" dirty="0"/>
              <a:t>Cause inderogabili di recesso</a:t>
            </a:r>
          </a:p>
        </p:txBody>
      </p:sp>
      <p:sp>
        <p:nvSpPr>
          <p:cNvPr id="3" name="Segnaposto testo 2"/>
          <p:cNvSpPr>
            <a:spLocks noGrp="1"/>
          </p:cNvSpPr>
          <p:nvPr>
            <p:ph type="body" idx="1"/>
          </p:nvPr>
        </p:nvSpPr>
        <p:spPr/>
        <p:txBody>
          <a:bodyPr/>
          <a:lstStyle/>
          <a:p>
            <a:r>
              <a:rPr lang="it-IT" dirty="0"/>
              <a:t>2.0</a:t>
            </a:r>
          </a:p>
        </p:txBody>
      </p:sp>
    </p:spTree>
    <p:extLst>
      <p:ext uri="{BB962C8B-B14F-4D97-AF65-F5344CB8AC3E}">
        <p14:creationId xmlns:p14="http://schemas.microsoft.com/office/powerpoint/2010/main" val="325708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142504" y="230833"/>
            <a:ext cx="8645236" cy="538609"/>
          </a:xfrm>
        </p:spPr>
        <p:txBody>
          <a:bodyPr/>
          <a:lstStyle/>
          <a:p>
            <a:r>
              <a:rPr lang="it-IT" dirty="0"/>
              <a:t>La modifica dell’oggetto sociale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42504" y="769442"/>
            <a:ext cx="8858992" cy="6647974"/>
          </a:xfrm>
        </p:spPr>
        <p:txBody>
          <a:bodyPr/>
          <a:lstStyle/>
          <a:p>
            <a:pPr marL="342900" indent="-342900">
              <a:buAutoNum type="alphaLcParenR"/>
            </a:pPr>
            <a:r>
              <a:rPr lang="it-IT" sz="1800" i="1" u="sng" dirty="0"/>
              <a:t>la  modifica  della  clausola  dell'oggetto  sociale,  quando consente un cambiamento significativo dell'attività della società; </a:t>
            </a:r>
          </a:p>
          <a:p>
            <a:pPr marL="342900" indent="-342900">
              <a:buAutoNum type="alphaLcParenR"/>
            </a:pPr>
            <a:endParaRPr lang="it-IT" sz="1800" i="1" dirty="0"/>
          </a:p>
          <a:p>
            <a:pPr marL="285750" indent="-285750">
              <a:spcAft>
                <a:spcPts val="1200"/>
              </a:spcAft>
              <a:buFont typeface="Arial" panose="020B0604020202020204" pitchFamily="34" charset="0"/>
              <a:buChar char="•"/>
            </a:pPr>
            <a:r>
              <a:rPr lang="it-IT" sz="1800" dirty="0"/>
              <a:t>Necessaria modifica formale</a:t>
            </a:r>
          </a:p>
          <a:p>
            <a:pPr marL="285750" indent="-285750">
              <a:spcAft>
                <a:spcPts val="1200"/>
              </a:spcAft>
              <a:buFont typeface="Arial" panose="020B0604020202020204" pitchFamily="34" charset="0"/>
              <a:buChar char="•"/>
            </a:pPr>
            <a:r>
              <a:rPr lang="it-IT" sz="1800" dirty="0"/>
              <a:t>Cambiamento significativo che incide sull’attività e, quindi, sulle condizioni di rischio della stessa</a:t>
            </a:r>
          </a:p>
          <a:p>
            <a:pPr marL="742950" lvl="1" indent="-285750">
              <a:spcAft>
                <a:spcPts val="1200"/>
              </a:spcAft>
              <a:buFont typeface="Arial" panose="020B0604020202020204" pitchFamily="34" charset="0"/>
              <a:buChar char="•"/>
            </a:pPr>
            <a:r>
              <a:rPr lang="it-IT" sz="1800" dirty="0"/>
              <a:t>Non necessariamente aumento del rischio</a:t>
            </a:r>
          </a:p>
          <a:p>
            <a:pPr marL="742950" lvl="1" indent="-285750">
              <a:spcAft>
                <a:spcPts val="1200"/>
              </a:spcAft>
              <a:buFont typeface="Arial" panose="020B0604020202020204" pitchFamily="34" charset="0"/>
              <a:buChar char="•"/>
            </a:pPr>
            <a:r>
              <a:rPr lang="it-IT" sz="1800" dirty="0"/>
              <a:t>Sembra legittimare recesso qualsiasi variazione del grado di rischio</a:t>
            </a:r>
          </a:p>
          <a:p>
            <a:pPr marL="742950" lvl="1" indent="-285750">
              <a:spcAft>
                <a:spcPts val="1200"/>
              </a:spcAft>
              <a:buFont typeface="Arial" panose="020B0604020202020204" pitchFamily="34" charset="0"/>
              <a:buChar char="•"/>
            </a:pPr>
            <a:r>
              <a:rPr lang="it-IT" sz="1800" dirty="0"/>
              <a:t>A condizione che vi sia mutamento del rischio dell’attività, recesso consentito in condizione sia di ampliamento che di restrizione dell’oggetto sociale</a:t>
            </a:r>
          </a:p>
          <a:p>
            <a:pPr marL="285750" indent="-285750">
              <a:spcAft>
                <a:spcPts val="1200"/>
              </a:spcAft>
              <a:buFont typeface="Arial" panose="020B0604020202020204" pitchFamily="34" charset="0"/>
              <a:buChar char="•"/>
            </a:pPr>
            <a:r>
              <a:rPr lang="it-IT" sz="1800" dirty="0"/>
              <a:t>Non spetta il diritto di recesso in caso di mera riformulazione della clausola statutaria relativa all’oggetto sociale (ma v. caso riallineamento statuto)</a:t>
            </a:r>
          </a:p>
          <a:p>
            <a:pPr marL="285750" indent="-285750">
              <a:spcAft>
                <a:spcPts val="1200"/>
              </a:spcAft>
              <a:buFont typeface="Arial" panose="020B0604020202020204" pitchFamily="34" charset="0"/>
              <a:buChar char="•"/>
            </a:pPr>
            <a:r>
              <a:rPr lang="it-IT" sz="1800" dirty="0"/>
              <a:t>V. art. 2473 per la s.r.l.: compimento  di  operazioni  che  comportano   una </a:t>
            </a:r>
            <a:r>
              <a:rPr lang="it-IT" sz="1800" u="sng" dirty="0"/>
              <a:t>sostanziale modificazione  dell'oggetto  della  società  determinato nell'atto costitutivo</a:t>
            </a:r>
          </a:p>
          <a:p>
            <a:pPr marL="285750" indent="-285750">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168732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485774" y="487504"/>
            <a:ext cx="7789100" cy="538609"/>
          </a:xfrm>
        </p:spPr>
        <p:txBody>
          <a:bodyPr/>
          <a:lstStyle/>
          <a:p>
            <a:r>
              <a:rPr lang="it-IT" dirty="0"/>
              <a:t>La modifica dell’oggetto sociale</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485774" y="1263868"/>
            <a:ext cx="8229600" cy="3031599"/>
          </a:xfrm>
        </p:spPr>
        <p:txBody>
          <a:bodyPr/>
          <a:lstStyle/>
          <a:p>
            <a:pPr marL="285750" indent="-285750">
              <a:buFont typeface="Arial" panose="020B0604020202020204" pitchFamily="34" charset="0"/>
              <a:buChar char="•"/>
            </a:pPr>
            <a:endParaRPr lang="it-IT" sz="1800" i="1" dirty="0"/>
          </a:p>
          <a:p>
            <a:pPr marL="285750" indent="-285750">
              <a:spcAft>
                <a:spcPts val="1200"/>
              </a:spcAft>
              <a:buFont typeface="Arial" panose="020B0604020202020204" pitchFamily="34" charset="0"/>
              <a:buChar char="•"/>
            </a:pPr>
            <a:r>
              <a:rPr lang="it-IT" sz="1800" dirty="0"/>
              <a:t>Non è necessaria l’effettiva variazione dell’attività della società in base alla modifica statuaria (a legittimare il recesso è la sola modifica statutaria)</a:t>
            </a:r>
          </a:p>
          <a:p>
            <a:pPr marL="285750" indent="-285750">
              <a:spcAft>
                <a:spcPts val="1200"/>
              </a:spcAft>
              <a:buFont typeface="Arial" panose="020B0604020202020204" pitchFamily="34" charset="0"/>
              <a:buChar char="•"/>
            </a:pPr>
            <a:r>
              <a:rPr lang="it-IT" sz="1800" dirty="0"/>
              <a:t>Escluso il diritto di recesso in caso di modifica di fatto dell’attività esercitata  (ad esempio, avvio di nuova attività compresa nell’oggetto sociale, in specie qualora questo sia molto ampio)</a:t>
            </a:r>
          </a:p>
          <a:p>
            <a:pPr marL="285750" indent="-285750">
              <a:buFont typeface="Arial" panose="020B0604020202020204" pitchFamily="34" charset="0"/>
              <a:buChar char="•"/>
            </a:pPr>
            <a:endParaRPr lang="it-IT" sz="1800" i="1" dirty="0"/>
          </a:p>
          <a:p>
            <a:endParaRPr lang="it-IT" sz="1800" dirty="0"/>
          </a:p>
          <a:p>
            <a:endParaRPr lang="it-IT" sz="1800" dirty="0"/>
          </a:p>
        </p:txBody>
      </p:sp>
    </p:spTree>
    <p:extLst>
      <p:ext uri="{BB962C8B-B14F-4D97-AF65-F5344CB8AC3E}">
        <p14:creationId xmlns:p14="http://schemas.microsoft.com/office/powerpoint/2010/main" val="2194312893"/>
      </p:ext>
    </p:extLst>
  </p:cSld>
  <p:clrMapOvr>
    <a:masterClrMapping/>
  </p:clrMapOvr>
</p:sld>
</file>

<file path=ppt/theme/theme1.xml><?xml version="1.0" encoding="utf-8"?>
<a:theme xmlns:a="http://schemas.openxmlformats.org/drawingml/2006/main" name="Office Theme">
  <a:themeElements>
    <a:clrScheme name="Bocconi PPT-29mag2017">
      <a:dk1>
        <a:sysClr val="windowText" lastClr="000000"/>
      </a:dk1>
      <a:lt1>
        <a:sysClr val="window" lastClr="FFFFFF"/>
      </a:lt1>
      <a:dk2>
        <a:srgbClr val="0046AD"/>
      </a:dk2>
      <a:lt2>
        <a:srgbClr val="DCDCDC"/>
      </a:lt2>
      <a:accent1>
        <a:srgbClr val="DA5D5D"/>
      </a:accent1>
      <a:accent2>
        <a:srgbClr val="40B3BC"/>
      </a:accent2>
      <a:accent3>
        <a:srgbClr val="40B273"/>
      </a:accent3>
      <a:accent4>
        <a:srgbClr val="998BB8"/>
      </a:accent4>
      <a:accent5>
        <a:srgbClr val="FFA240"/>
      </a:accent5>
      <a:accent6>
        <a:srgbClr val="4B92F9"/>
      </a:accent6>
      <a:hlink>
        <a:srgbClr val="0000FF"/>
      </a:hlink>
      <a:folHlink>
        <a:srgbClr val="800080"/>
      </a:folHlink>
    </a:clrScheme>
    <a:fontScheme name="Bocconi 2017">
      <a:majorFont>
        <a:latin typeface="Open Sans"/>
        <a:ea typeface=""/>
        <a:cs typeface=""/>
      </a:majorFont>
      <a:minorFont>
        <a:latin typeface="Roboto Slab Light"/>
        <a:ea typeface=""/>
        <a:cs typeface=""/>
      </a:minorFont>
    </a:fontScheme>
    <a:fmtScheme name="Solidi sottili">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spAutoFit/>
      </a:bodyPr>
      <a:lstStyle>
        <a:defPPr>
          <a:defRPr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sharepoint/v3/fields"/>
    <ds:schemaRef ds:uri="http://purl.org/dc/term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126</TotalTime>
  <Words>2685</Words>
  <Application>Microsoft Macintosh PowerPoint</Application>
  <PresentationFormat>Presentazione su schermo (4:3)</PresentationFormat>
  <Paragraphs>263</Paragraphs>
  <Slides>28</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28</vt:i4>
      </vt:variant>
    </vt:vector>
  </HeadingPairs>
  <TitlesOfParts>
    <vt:vector size="38" baseType="lpstr">
      <vt:lpstr>Aptos</vt:lpstr>
      <vt:lpstr>Arial</vt:lpstr>
      <vt:lpstr>Calibri</vt:lpstr>
      <vt:lpstr>Lucida Grande</vt:lpstr>
      <vt:lpstr>Open Sans</vt:lpstr>
      <vt:lpstr>Open Sans Semibold</vt:lpstr>
      <vt:lpstr>Roboto Slab Light</vt:lpstr>
      <vt:lpstr>Roboto Slab Regular</vt:lpstr>
      <vt:lpstr>Times New Roman</vt:lpstr>
      <vt:lpstr>Office Theme</vt:lpstr>
      <vt:lpstr>Le cause di recesso legali e pattizie Convegno OIV – Le valutazioni ai fini di recesso</vt:lpstr>
      <vt:lpstr>Premessa: le norme di riferimento</vt:lpstr>
      <vt:lpstr>Art. 2437 c.c.</vt:lpstr>
      <vt:lpstr>Art. 2437 c.c.</vt:lpstr>
      <vt:lpstr>Art. 2437-quinquies c.c.</vt:lpstr>
      <vt:lpstr>2497-quater c.c.</vt:lpstr>
      <vt:lpstr>Cause inderogabili di recesso</vt:lpstr>
      <vt:lpstr>La modifica dell’oggetto sociale</vt:lpstr>
      <vt:lpstr>La modifica dell’oggetto sociale</vt:lpstr>
      <vt:lpstr>La modifica dei diritti di voto e partecipazione</vt:lpstr>
      <vt:lpstr>La modifica dei diritti di voto e partecipazione</vt:lpstr>
      <vt:lpstr>La modifica dei diritti di voto e partecipazione</vt:lpstr>
      <vt:lpstr>La modifica dei diritti di voto e partecipazione</vt:lpstr>
      <vt:lpstr>Recesso ad nutum (soc. non quotate)</vt:lpstr>
      <vt:lpstr>Cause statutarie  di recesso</vt:lpstr>
      <vt:lpstr>Ipotesi statutarie di recesso (soc. non quotate)</vt:lpstr>
      <vt:lpstr>Ipotesi statutarie di recesso (soc. non quotate)</vt:lpstr>
      <vt:lpstr>Recesso ad nutum (soc. non quotate)</vt:lpstr>
      <vt:lpstr>Ipotesi statutarie di recesso (soc. non quotate)</vt:lpstr>
      <vt:lpstr>Ipotesi statutarie di recesso (soc. non quotate)</vt:lpstr>
      <vt:lpstr>Il delisting</vt:lpstr>
      <vt:lpstr>Il delisting (art. 2437-quinquies)</vt:lpstr>
      <vt:lpstr>Il delisting (art. 2437-quinquies)</vt:lpstr>
      <vt:lpstr>Recesso e riforma del TUF</vt:lpstr>
      <vt:lpstr>La nuova disciplina per gli emittenti di nuova quotazione</vt:lpstr>
      <vt:lpstr>La nuova disciplina per gli emittenti di nuova quotazione</vt:lpstr>
      <vt:lpstr>La nuova disciplina per gli emittenti di nuova quotazione</vt:lpstr>
      <vt:lpstr>La nuova disciplina per gli emittenti di nuova quotazione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Microsoft Office User</cp:lastModifiedBy>
  <cp:revision>187</cp:revision>
  <cp:lastPrinted>2017-07-18T11:56:17Z</cp:lastPrinted>
  <dcterms:created xsi:type="dcterms:W3CDTF">2010-04-12T23:12:02Z</dcterms:created>
  <dcterms:modified xsi:type="dcterms:W3CDTF">2026-02-14T14:19:58Z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