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7.xml" ContentType="application/vnd.openxmlformats-officedocument.presentationml.tags+xml"/>
  <Override PartName="/ppt/notesSlides/notesSlide1.xml" ContentType="application/vnd.openxmlformats-officedocument.presentationml.notesSlide+xml"/>
  <Override PartName="/ppt/tags/tag38.xml" ContentType="application/vnd.openxmlformats-officedocument.presentationml.tags+xml"/>
  <Override PartName="/ppt/notesSlides/notesSlide2.xml" ContentType="application/vnd.openxmlformats-officedocument.presentationml.notesSlide+xml"/>
  <Override PartName="/ppt/tags/tag39.xml" ContentType="application/vnd.openxmlformats-officedocument.presentationml.tags+xml"/>
  <Override PartName="/ppt/notesSlides/notesSlide3.xml" ContentType="application/vnd.openxmlformats-officedocument.presentationml.notesSlide+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notesSlides/notesSlide6.xml" ContentType="application/vnd.openxmlformats-officedocument.presentationml.notesSlide+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notesSlides/notesSlide8.xml" ContentType="application/vnd.openxmlformats-officedocument.presentationml.notesSlide+xml"/>
  <Override PartName="/ppt/tags/tag45.xml" ContentType="application/vnd.openxmlformats-officedocument.presentationml.tags+xml"/>
  <Override PartName="/ppt/notesSlides/notesSlide9.xml" ContentType="application/vnd.openxmlformats-officedocument.presentationml.notesSlide+xml"/>
  <Override PartName="/ppt/tags/tag46.xml" ContentType="application/vnd.openxmlformats-officedocument.presentationml.tags+xml"/>
  <Override PartName="/ppt/notesSlides/notesSlide10.xml" ContentType="application/vnd.openxmlformats-officedocument.presentationml.notesSlide+xml"/>
  <Override PartName="/ppt/tags/tag47.xml" ContentType="application/vnd.openxmlformats-officedocument.presentationml.tags+xml"/>
  <Override PartName="/ppt/notesSlides/notesSlide11.xml" ContentType="application/vnd.openxmlformats-officedocument.presentationml.notesSlide+xml"/>
  <Override PartName="/ppt/tags/tag48.xml" ContentType="application/vnd.openxmlformats-officedocument.presentationml.tags+xml"/>
  <Override PartName="/ppt/notesSlides/notesSlide12.xml" ContentType="application/vnd.openxmlformats-officedocument.presentationml.notesSlide+xml"/>
  <Override PartName="/ppt/tags/tag49.xml" ContentType="application/vnd.openxmlformats-officedocument.presentationml.tags+xml"/>
  <Override PartName="/ppt/notesSlides/notesSlide13.xml" ContentType="application/vnd.openxmlformats-officedocument.presentationml.notesSlide+xml"/>
  <Override PartName="/ppt/tags/tag50.xml" ContentType="application/vnd.openxmlformats-officedocument.presentationml.tags+xml"/>
  <Override PartName="/ppt/notesSlides/notesSlide14.xml" ContentType="application/vnd.openxmlformats-officedocument.presentationml.notesSlide+xml"/>
  <Override PartName="/ppt/tags/tag51.xml" ContentType="application/vnd.openxmlformats-officedocument.presentationml.tags+xml"/>
  <Override PartName="/ppt/notesSlides/notesSlide15.xml" ContentType="application/vnd.openxmlformats-officedocument.presentationml.notesSlide+xml"/>
  <Override PartName="/ppt/tags/tag52.xml" ContentType="application/vnd.openxmlformats-officedocument.presentationml.tags+xml"/>
  <Override PartName="/ppt/notesSlides/notesSlide16.xml" ContentType="application/vnd.openxmlformats-officedocument.presentationml.notesSlide+xml"/>
  <Override PartName="/ppt/tags/tag53.xml" ContentType="application/vnd.openxmlformats-officedocument.presentationml.tags+xml"/>
  <Override PartName="/ppt/notesSlides/notesSlide17.xml" ContentType="application/vnd.openxmlformats-officedocument.presentationml.notesSlide+xml"/>
  <Override PartName="/ppt/tags/tag54.xml" ContentType="application/vnd.openxmlformats-officedocument.presentationml.tags+xml"/>
  <Override PartName="/ppt/notesSlides/notesSlide18.xml" ContentType="application/vnd.openxmlformats-officedocument.presentationml.notesSlide+xml"/>
  <Override PartName="/ppt/tags/tag55.xml" ContentType="application/vnd.openxmlformats-officedocument.presentationml.tags+xml"/>
  <Override PartName="/ppt/notesSlides/notesSlide19.xml" ContentType="application/vnd.openxmlformats-officedocument.presentationml.notesSlide+xml"/>
  <Override PartName="/ppt/tags/tag56.xml" ContentType="application/vnd.openxmlformats-officedocument.presentationml.tags+xml"/>
  <Override PartName="/ppt/notesSlides/notesSlide20.xml" ContentType="application/vnd.openxmlformats-officedocument.presentationml.notesSlide+xml"/>
  <Override PartName="/ppt/tags/tag57.xml" ContentType="application/vnd.openxmlformats-officedocument.presentationml.tags+xml"/>
  <Override PartName="/ppt/notesSlides/notesSlide21.xml" ContentType="application/vnd.openxmlformats-officedocument.presentationml.notesSlide+xml"/>
  <Override PartName="/ppt/tags/tag58.xml" ContentType="application/vnd.openxmlformats-officedocument.presentationml.tags+xml"/>
  <Override PartName="/ppt/notesSlides/notesSlide22.xml" ContentType="application/vnd.openxmlformats-officedocument.presentationml.notesSlide+xml"/>
  <Override PartName="/ppt/tags/tag59.xml" ContentType="application/vnd.openxmlformats-officedocument.presentationml.tags+xml"/>
  <Override PartName="/ppt/notesSlides/notesSlide23.xml" ContentType="application/vnd.openxmlformats-officedocument.presentationml.notesSlide+xml"/>
  <Override PartName="/ppt/tags/tag60.xml" ContentType="application/vnd.openxmlformats-officedocument.presentationml.tags+xml"/>
  <Override PartName="/ppt/notesSlides/notesSlide24.xml" ContentType="application/vnd.openxmlformats-officedocument.presentationml.notesSlide+xml"/>
  <Override PartName="/ppt/tags/tag61.xml" ContentType="application/vnd.openxmlformats-officedocument.presentationml.tags+xml"/>
  <Override PartName="/ppt/notesSlides/notesSlide25.xml" ContentType="application/vnd.openxmlformats-officedocument.presentationml.notesSlide+xml"/>
  <Override PartName="/ppt/tags/tag62.xml" ContentType="application/vnd.openxmlformats-officedocument.presentationml.tags+xml"/>
  <Override PartName="/ppt/notesSlides/notesSlide26.xml" ContentType="application/vnd.openxmlformats-officedocument.presentationml.notesSlide+xml"/>
  <Override PartName="/ppt/tags/tag63.xml" ContentType="application/vnd.openxmlformats-officedocument.presentationml.tags+xml"/>
  <Override PartName="/ppt/notesSlides/notesSlide27.xml" ContentType="application/vnd.openxmlformats-officedocument.presentationml.notesSlide+xml"/>
  <Override PartName="/ppt/tags/tag64.xml" ContentType="application/vnd.openxmlformats-officedocument.presentationml.tags+xml"/>
  <Override PartName="/ppt/notesSlides/notesSlide28.xml" ContentType="application/vnd.openxmlformats-officedocument.presentationml.notesSlide+xml"/>
  <Override PartName="/ppt/tags/tag65.xml" ContentType="application/vnd.openxmlformats-officedocument.presentationml.tags+xml"/>
  <Override PartName="/ppt/notesSlides/notesSlide29.xml" ContentType="application/vnd.openxmlformats-officedocument.presentationml.notesSlide+xml"/>
  <Override PartName="/ppt/tags/tag66.xml" ContentType="application/vnd.openxmlformats-officedocument.presentationml.tags+xml"/>
  <Override PartName="/ppt/notesSlides/notesSlide30.xml" ContentType="application/vnd.openxmlformats-officedocument.presentationml.notesSlide+xml"/>
  <Override PartName="/ppt/tags/tag67.xml" ContentType="application/vnd.openxmlformats-officedocument.presentationml.tags+xml"/>
  <Override PartName="/ppt/notesSlides/notesSlide31.xml" ContentType="application/vnd.openxmlformats-officedocument.presentationml.notesSlide+xml"/>
  <Override PartName="/ppt/tags/tag68.xml" ContentType="application/vnd.openxmlformats-officedocument.presentationml.tags+xml"/>
  <Override PartName="/ppt/notesSlides/notesSlide32.xml" ContentType="application/vnd.openxmlformats-officedocument.presentationml.notesSlide+xml"/>
  <Override PartName="/ppt/tags/tag69.xml" ContentType="application/vnd.openxmlformats-officedocument.presentationml.tags+xml"/>
  <Override PartName="/ppt/notesSlides/notesSlide33.xml" ContentType="application/vnd.openxmlformats-officedocument.presentationml.notesSlide+xml"/>
  <Override PartName="/ppt/tags/tag70.xml" ContentType="application/vnd.openxmlformats-officedocument.presentationml.tags+xml"/>
  <Override PartName="/ppt/notesSlides/notesSlide34.xml" ContentType="application/vnd.openxmlformats-officedocument.presentationml.notesSlide+xml"/>
  <Override PartName="/ppt/tags/tag71.xml" ContentType="application/vnd.openxmlformats-officedocument.presentationml.tags+xml"/>
  <Override PartName="/ppt/notesSlides/notesSlide35.xml" ContentType="application/vnd.openxmlformats-officedocument.presentationml.notesSlide+xml"/>
  <Override PartName="/ppt/tags/tag72.xml" ContentType="application/vnd.openxmlformats-officedocument.presentationml.tags+xml"/>
  <Override PartName="/ppt/notesSlides/notesSlide36.xml" ContentType="application/vnd.openxmlformats-officedocument.presentationml.notesSlide+xml"/>
  <Override PartName="/ppt/tags/tag73.xml" ContentType="application/vnd.openxmlformats-officedocument.presentationml.tags+xml"/>
  <Override PartName="/ppt/notesSlides/notesSlide37.xml" ContentType="application/vnd.openxmlformats-officedocument.presentationml.notesSlide+xml"/>
  <Override PartName="/ppt/tags/tag74.xml" ContentType="application/vnd.openxmlformats-officedocument.presentationml.tags+xml"/>
  <Override PartName="/ppt/notesSlides/notesSlide38.xml" ContentType="application/vnd.openxmlformats-officedocument.presentationml.notesSlide+xml"/>
  <Override PartName="/ppt/tags/tag75.xml" ContentType="application/vnd.openxmlformats-officedocument.presentationml.tags+xml"/>
  <Override PartName="/ppt/notesSlides/notesSlide39.xml" ContentType="application/vnd.openxmlformats-officedocument.presentationml.notesSlide+xml"/>
  <Override PartName="/ppt/tags/tag76.xml" ContentType="application/vnd.openxmlformats-officedocument.presentationml.tags+xml"/>
  <Override PartName="/ppt/notesSlides/notesSlide40.xml" ContentType="application/vnd.openxmlformats-officedocument.presentationml.notesSlide+xml"/>
  <Override PartName="/ppt/tags/tag77.xml" ContentType="application/vnd.openxmlformats-officedocument.presentationml.tags+xml"/>
  <Override PartName="/ppt/notesSlides/notesSlide41.xml" ContentType="application/vnd.openxmlformats-officedocument.presentationml.notesSlide+xml"/>
  <Override PartName="/ppt/tags/tag78.xml" ContentType="application/vnd.openxmlformats-officedocument.presentationml.tags+xml"/>
  <Override PartName="/ppt/notesSlides/notesSlide42.xml" ContentType="application/vnd.openxmlformats-officedocument.presentationml.notesSlide+xml"/>
  <Override PartName="/ppt/tags/tag79.xml" ContentType="application/vnd.openxmlformats-officedocument.presentationml.tags+xml"/>
  <Override PartName="/ppt/notesSlides/notesSlide43.xml" ContentType="application/vnd.openxmlformats-officedocument.presentationml.notesSlide+xml"/>
  <Override PartName="/ppt/tags/tag80.xml" ContentType="application/vnd.openxmlformats-officedocument.presentationml.tags+xml"/>
  <Override PartName="/ppt/notesSlides/notesSlide44.xml" ContentType="application/vnd.openxmlformats-officedocument.presentationml.notesSlide+xml"/>
  <Override PartName="/ppt/tags/tag81.xml" ContentType="application/vnd.openxmlformats-officedocument.presentationml.tags+xml"/>
  <Override PartName="/ppt/notesSlides/notesSlide45.xml" ContentType="application/vnd.openxmlformats-officedocument.presentationml.notesSlide+xml"/>
  <Override PartName="/ppt/tags/tag82.xml" ContentType="application/vnd.openxmlformats-officedocument.presentationml.tags+xml"/>
  <Override PartName="/ppt/notesSlides/notesSlide46.xml" ContentType="application/vnd.openxmlformats-officedocument.presentationml.notesSlide+xml"/>
  <Override PartName="/ppt/tags/tag83.xml" ContentType="application/vnd.openxmlformats-officedocument.presentationml.tags+xml"/>
  <Override PartName="/ppt/notesSlides/notesSlide47.xml" ContentType="application/vnd.openxmlformats-officedocument.presentationml.notesSlide+xml"/>
  <Override PartName="/ppt/tags/tag84.xml" ContentType="application/vnd.openxmlformats-officedocument.presentationml.tags+xml"/>
  <Override PartName="/ppt/notesSlides/notesSlide48.xml" ContentType="application/vnd.openxmlformats-officedocument.presentationml.notesSlide+xml"/>
  <Override PartName="/ppt/tags/tag85.xml" ContentType="application/vnd.openxmlformats-officedocument.presentationml.tags+xml"/>
  <Override PartName="/ppt/notesSlides/notesSlide49.xml" ContentType="application/vnd.openxmlformats-officedocument.presentationml.notesSlide+xml"/>
  <Override PartName="/ppt/tags/tag86.xml" ContentType="application/vnd.openxmlformats-officedocument.presentationml.tags+xml"/>
  <Override PartName="/ppt/notesSlides/notesSlide50.xml" ContentType="application/vnd.openxmlformats-officedocument.presentationml.notesSlide+xml"/>
  <Override PartName="/ppt/tags/tag87.xml" ContentType="application/vnd.openxmlformats-officedocument.presentationml.tags+xml"/>
  <Override PartName="/ppt/notesSlides/notesSlide51.xml" ContentType="application/vnd.openxmlformats-officedocument.presentationml.notesSlide+xml"/>
  <Override PartName="/ppt/tags/tag88.xml" ContentType="application/vnd.openxmlformats-officedocument.presentationml.tags+xml"/>
  <Override PartName="/ppt/notesSlides/notesSlide52.xml" ContentType="application/vnd.openxmlformats-officedocument.presentationml.notesSlide+xml"/>
  <Override PartName="/ppt/tags/tag89.xml" ContentType="application/vnd.openxmlformats-officedocument.presentationml.tags+xml"/>
  <Override PartName="/ppt/notesSlides/notesSlide5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4"/>
  </p:sldMasterIdLst>
  <p:notesMasterIdLst>
    <p:notesMasterId r:id="rId58"/>
  </p:notesMasterIdLst>
  <p:handoutMasterIdLst>
    <p:handoutMasterId r:id="rId59"/>
  </p:handoutMasterIdLst>
  <p:sldIdLst>
    <p:sldId id="2147375644" r:id="rId5"/>
    <p:sldId id="2147375695" r:id="rId6"/>
    <p:sldId id="311" r:id="rId7"/>
    <p:sldId id="2147375752" r:id="rId8"/>
    <p:sldId id="2147375786" r:id="rId9"/>
    <p:sldId id="2147375790" r:id="rId10"/>
    <p:sldId id="2147375793" r:id="rId11"/>
    <p:sldId id="2147375703" r:id="rId12"/>
    <p:sldId id="2147375704" r:id="rId13"/>
    <p:sldId id="2147375705" r:id="rId14"/>
    <p:sldId id="2147375706" r:id="rId15"/>
    <p:sldId id="2147375760" r:id="rId16"/>
    <p:sldId id="2147375734" r:id="rId17"/>
    <p:sldId id="2147375733" r:id="rId18"/>
    <p:sldId id="2147375735" r:id="rId19"/>
    <p:sldId id="2147375737" r:id="rId20"/>
    <p:sldId id="2147375646" r:id="rId21"/>
    <p:sldId id="2147375652" r:id="rId22"/>
    <p:sldId id="2147375787" r:id="rId23"/>
    <p:sldId id="2147375728" r:id="rId24"/>
    <p:sldId id="2147375789" r:id="rId25"/>
    <p:sldId id="2147375726" r:id="rId26"/>
    <p:sldId id="2147375741" r:id="rId27"/>
    <p:sldId id="2147375740" r:id="rId28"/>
    <p:sldId id="2147375792" r:id="rId29"/>
    <p:sldId id="2147375796" r:id="rId30"/>
    <p:sldId id="2147375797" r:id="rId31"/>
    <p:sldId id="2147375647" r:id="rId32"/>
    <p:sldId id="2147375771" r:id="rId33"/>
    <p:sldId id="2147375795" r:id="rId34"/>
    <p:sldId id="2147375798" r:id="rId35"/>
    <p:sldId id="2147375784" r:id="rId36"/>
    <p:sldId id="2147375669" r:id="rId37"/>
    <p:sldId id="2147375761" r:id="rId38"/>
    <p:sldId id="2147375678" r:id="rId39"/>
    <p:sldId id="2147375660" r:id="rId40"/>
    <p:sldId id="2147375679" r:id="rId41"/>
    <p:sldId id="2147375772" r:id="rId42"/>
    <p:sldId id="2147375779" r:id="rId43"/>
    <p:sldId id="2147375775" r:id="rId44"/>
    <p:sldId id="2147375781" r:id="rId45"/>
    <p:sldId id="2147375782" r:id="rId46"/>
    <p:sldId id="2147375785" r:id="rId47"/>
    <p:sldId id="2147375774" r:id="rId48"/>
    <p:sldId id="2147375745" r:id="rId49"/>
    <p:sldId id="2147375746" r:id="rId50"/>
    <p:sldId id="2147375747" r:id="rId51"/>
    <p:sldId id="2147375748" r:id="rId52"/>
    <p:sldId id="2147375749" r:id="rId53"/>
    <p:sldId id="2147375651" r:id="rId54"/>
    <p:sldId id="2147375799" r:id="rId55"/>
    <p:sldId id="2147375800" r:id="rId56"/>
    <p:sldId id="436" r:id="rId57"/>
  </p:sldIdLst>
  <p:sldSz cx="10693400" cy="7562850"/>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DDA19E4-A5D1-471C-9D60-34CD60EE1E49}">
          <p14:sldIdLst>
            <p14:sldId id="2147375644"/>
            <p14:sldId id="2147375695"/>
            <p14:sldId id="311"/>
            <p14:sldId id="2147375752"/>
            <p14:sldId id="2147375786"/>
            <p14:sldId id="2147375790"/>
            <p14:sldId id="2147375793"/>
            <p14:sldId id="2147375703"/>
            <p14:sldId id="2147375704"/>
            <p14:sldId id="2147375705"/>
            <p14:sldId id="2147375706"/>
            <p14:sldId id="2147375760"/>
            <p14:sldId id="2147375734"/>
            <p14:sldId id="2147375733"/>
            <p14:sldId id="2147375735"/>
            <p14:sldId id="2147375737"/>
            <p14:sldId id="2147375646"/>
            <p14:sldId id="2147375652"/>
            <p14:sldId id="2147375787"/>
            <p14:sldId id="2147375728"/>
            <p14:sldId id="2147375789"/>
            <p14:sldId id="2147375726"/>
            <p14:sldId id="2147375741"/>
            <p14:sldId id="2147375740"/>
            <p14:sldId id="2147375792"/>
            <p14:sldId id="2147375796"/>
            <p14:sldId id="2147375797"/>
            <p14:sldId id="2147375647"/>
            <p14:sldId id="2147375771"/>
            <p14:sldId id="2147375795"/>
            <p14:sldId id="2147375798"/>
            <p14:sldId id="2147375784"/>
            <p14:sldId id="2147375669"/>
            <p14:sldId id="2147375761"/>
            <p14:sldId id="2147375678"/>
            <p14:sldId id="2147375660"/>
            <p14:sldId id="2147375679"/>
            <p14:sldId id="2147375772"/>
            <p14:sldId id="2147375779"/>
            <p14:sldId id="2147375775"/>
            <p14:sldId id="2147375781"/>
            <p14:sldId id="2147375782"/>
            <p14:sldId id="2147375785"/>
            <p14:sldId id="2147375774"/>
            <p14:sldId id="2147375745"/>
            <p14:sldId id="2147375746"/>
            <p14:sldId id="2147375747"/>
            <p14:sldId id="2147375748"/>
            <p14:sldId id="2147375749"/>
            <p14:sldId id="2147375651"/>
            <p14:sldId id="2147375799"/>
            <p14:sldId id="2147375800"/>
            <p14:sldId id="436"/>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C1776A-3179-63A5-E01D-5F41BD0DB433}" name="Lorenzetti, Luca" initials="LL" userId="S::llorenzetti@deloitte.it::0caf0aae-20aa-4f4f-8e5a-e0719ffa2f4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ulpiani, Marco" initials="VM" lastIdx="41" clrIdx="0">
    <p:extLst>
      <p:ext uri="{19B8F6BF-5375-455C-9EA6-DF929625EA0E}">
        <p15:presenceInfo xmlns:p15="http://schemas.microsoft.com/office/powerpoint/2012/main" userId="S::mvulpiani@deloitte.it::b1ba86bf-74bf-41c9-a20e-ae090ffcce89" providerId="AD"/>
      </p:ext>
    </p:extLst>
  </p:cmAuthor>
  <p:cmAuthor id="2" name="Mazzei, Matteo" initials="MM" lastIdx="2" clrIdx="1">
    <p:extLst>
      <p:ext uri="{19B8F6BF-5375-455C-9EA6-DF929625EA0E}">
        <p15:presenceInfo xmlns:p15="http://schemas.microsoft.com/office/powerpoint/2012/main" userId="S::mmazzei@deloitte.it::d6aadf77-5e5e-4329-8cc4-38a2e4c34165" providerId="AD"/>
      </p:ext>
    </p:extLst>
  </p:cmAuthor>
  <p:cmAuthor id="3" name="Gibelli, Alessandro" initials="AG" lastIdx="1" clrIdx="2">
    <p:extLst>
      <p:ext uri="{19B8F6BF-5375-455C-9EA6-DF929625EA0E}">
        <p15:presenceInfo xmlns:p15="http://schemas.microsoft.com/office/powerpoint/2012/main" userId="S::agibelli@deloitte.it::d17154d1-39ee-4f8f-91c0-fa8a884d0e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AB"/>
    <a:srgbClr val="5BF174"/>
    <a:srgbClr val="FF0000"/>
    <a:srgbClr val="D9D9D9"/>
    <a:srgbClr val="005587"/>
    <a:srgbClr val="0076A8"/>
    <a:srgbClr val="0097A9"/>
    <a:srgbClr val="E6E6E6"/>
    <a:srgbClr val="00768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A5BD72-1FD0-488E-BBCD-C67AA721663E}" v="295" dt="2026-02-16T09:25:17.798"/>
    <p1510:client id="{FDC725EA-715A-4360-985D-EDB3C8051B37}" v="220" dt="2026-02-16T08:49:54.68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3996" y="138"/>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EBD035-08D3-CF22-FCF5-43F4609FBC3F}"/>
              </a:ext>
            </a:extLst>
          </p:cNvPr>
          <p:cNvSpPr>
            <a:spLocks noGrp="1"/>
          </p:cNvSpPr>
          <p:nvPr>
            <p:ph type="hdr" sz="quarter"/>
          </p:nvPr>
        </p:nvSpPr>
        <p:spPr>
          <a:xfrm>
            <a:off x="0" y="0"/>
            <a:ext cx="4302330" cy="341026"/>
          </a:xfrm>
          <a:prstGeom prst="rect">
            <a:avLst/>
          </a:prstGeom>
        </p:spPr>
        <p:txBody>
          <a:bodyPr vert="horz" lIns="83768" tIns="41884" rIns="83768" bIns="41884" rtlCol="0"/>
          <a:lstStyle>
            <a:lvl1pPr algn="l">
              <a:defRPr sz="1100"/>
            </a:lvl1pPr>
          </a:lstStyle>
          <a:p>
            <a:endParaRPr lang="en-IT"/>
          </a:p>
        </p:txBody>
      </p:sp>
      <p:sp>
        <p:nvSpPr>
          <p:cNvPr id="3" name="Date Placeholder 2">
            <a:extLst>
              <a:ext uri="{FF2B5EF4-FFF2-40B4-BE49-F238E27FC236}">
                <a16:creationId xmlns:a16="http://schemas.microsoft.com/office/drawing/2014/main" id="{DA638FE2-3632-788C-74A9-EE8998D6E8CE}"/>
              </a:ext>
            </a:extLst>
          </p:cNvPr>
          <p:cNvSpPr>
            <a:spLocks noGrp="1"/>
          </p:cNvSpPr>
          <p:nvPr>
            <p:ph type="dt" sz="quarter" idx="1"/>
          </p:nvPr>
        </p:nvSpPr>
        <p:spPr>
          <a:xfrm>
            <a:off x="5624423" y="0"/>
            <a:ext cx="4300855" cy="341026"/>
          </a:xfrm>
          <a:prstGeom prst="rect">
            <a:avLst/>
          </a:prstGeom>
        </p:spPr>
        <p:txBody>
          <a:bodyPr vert="horz" lIns="83768" tIns="41884" rIns="83768" bIns="41884" rtlCol="0"/>
          <a:lstStyle>
            <a:lvl1pPr algn="r">
              <a:defRPr sz="1100"/>
            </a:lvl1pPr>
          </a:lstStyle>
          <a:p>
            <a:fld id="{0D770250-5A96-024C-A517-4072FAC40A9D}" type="datetimeFigureOut">
              <a:t>16/2/2026</a:t>
            </a:fld>
            <a:endParaRPr lang="en-IT"/>
          </a:p>
        </p:txBody>
      </p:sp>
      <p:sp>
        <p:nvSpPr>
          <p:cNvPr id="4" name="Footer Placeholder 3">
            <a:extLst>
              <a:ext uri="{FF2B5EF4-FFF2-40B4-BE49-F238E27FC236}">
                <a16:creationId xmlns:a16="http://schemas.microsoft.com/office/drawing/2014/main" id="{21C2E424-DFA5-0D32-CC0B-316ED5BBB224}"/>
              </a:ext>
            </a:extLst>
          </p:cNvPr>
          <p:cNvSpPr>
            <a:spLocks noGrp="1"/>
          </p:cNvSpPr>
          <p:nvPr>
            <p:ph type="ftr" sz="quarter" idx="2"/>
          </p:nvPr>
        </p:nvSpPr>
        <p:spPr>
          <a:xfrm>
            <a:off x="0" y="6456650"/>
            <a:ext cx="4302330" cy="341025"/>
          </a:xfrm>
          <a:prstGeom prst="rect">
            <a:avLst/>
          </a:prstGeom>
        </p:spPr>
        <p:txBody>
          <a:bodyPr vert="horz" lIns="83768" tIns="41884" rIns="83768" bIns="41884" rtlCol="0" anchor="b"/>
          <a:lstStyle>
            <a:lvl1pPr algn="l">
              <a:defRPr sz="1100"/>
            </a:lvl1pPr>
          </a:lstStyle>
          <a:p>
            <a:endParaRPr lang="en-IT"/>
          </a:p>
        </p:txBody>
      </p:sp>
      <p:sp>
        <p:nvSpPr>
          <p:cNvPr id="5" name="Slide Number Placeholder 4">
            <a:extLst>
              <a:ext uri="{FF2B5EF4-FFF2-40B4-BE49-F238E27FC236}">
                <a16:creationId xmlns:a16="http://schemas.microsoft.com/office/drawing/2014/main" id="{DBFA8BCE-0B54-F3BD-EB0A-A41F4BEE2CB6}"/>
              </a:ext>
            </a:extLst>
          </p:cNvPr>
          <p:cNvSpPr>
            <a:spLocks noGrp="1"/>
          </p:cNvSpPr>
          <p:nvPr>
            <p:ph type="sldNum" sz="quarter" idx="3"/>
          </p:nvPr>
        </p:nvSpPr>
        <p:spPr>
          <a:xfrm>
            <a:off x="5624423" y="6456650"/>
            <a:ext cx="4300855" cy="341025"/>
          </a:xfrm>
          <a:prstGeom prst="rect">
            <a:avLst/>
          </a:prstGeom>
        </p:spPr>
        <p:txBody>
          <a:bodyPr vert="horz" lIns="83768" tIns="41884" rIns="83768" bIns="41884" rtlCol="0" anchor="b"/>
          <a:lstStyle>
            <a:lvl1pPr algn="r">
              <a:defRPr sz="1100"/>
            </a:lvl1pPr>
          </a:lstStyle>
          <a:p>
            <a:fld id="{BF3CB6BB-B336-D04E-9050-1E8541F5878E}" type="slidenum">
              <a:t>‹#›</a:t>
            </a:fld>
            <a:endParaRPr lang="en-IT"/>
          </a:p>
        </p:txBody>
      </p:sp>
    </p:spTree>
    <p:extLst>
      <p:ext uri="{BB962C8B-B14F-4D97-AF65-F5344CB8AC3E}">
        <p14:creationId xmlns:p14="http://schemas.microsoft.com/office/powerpoint/2010/main" val="11616521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330" cy="341026"/>
          </a:xfrm>
          <a:prstGeom prst="rect">
            <a:avLst/>
          </a:prstGeom>
        </p:spPr>
        <p:txBody>
          <a:bodyPr vert="horz" lIns="83768" tIns="41884" rIns="83768" bIns="41884" rtlCol="0"/>
          <a:lstStyle>
            <a:lvl1pPr algn="l" rtl="0">
              <a:defRPr sz="1100"/>
            </a:lvl1pPr>
          </a:lstStyle>
          <a:p>
            <a:endParaRPr lang="en-US"/>
          </a:p>
        </p:txBody>
      </p:sp>
      <p:sp>
        <p:nvSpPr>
          <p:cNvPr id="3" name="Date Placeholder 2"/>
          <p:cNvSpPr>
            <a:spLocks noGrp="1"/>
          </p:cNvSpPr>
          <p:nvPr>
            <p:ph type="dt" idx="1"/>
          </p:nvPr>
        </p:nvSpPr>
        <p:spPr>
          <a:xfrm>
            <a:off x="5624423" y="0"/>
            <a:ext cx="4300855" cy="341026"/>
          </a:xfrm>
          <a:prstGeom prst="rect">
            <a:avLst/>
          </a:prstGeom>
        </p:spPr>
        <p:txBody>
          <a:bodyPr vert="horz" lIns="83768" tIns="41884" rIns="83768" bIns="41884" rtlCol="0"/>
          <a:lstStyle>
            <a:lvl1pPr algn="r" rtl="0">
              <a:defRPr sz="1100"/>
            </a:lvl1pPr>
          </a:lstStyle>
          <a:p>
            <a:fld id="{2B72660E-C2EB-984A-A802-1BDADF4E5603}" type="datetimeFigureOut">
              <a:rPr lang="en-US" smtClean="0"/>
              <a:pPr/>
              <a:t>2/16/2026</a:t>
            </a:fld>
            <a:endParaRPr lang="en-US"/>
          </a:p>
        </p:txBody>
      </p:sp>
      <p:sp>
        <p:nvSpPr>
          <p:cNvPr id="4" name="Slide Image Placeholder 3"/>
          <p:cNvSpPr>
            <a:spLocks noGrp="1" noRot="1" noChangeAspect="1"/>
          </p:cNvSpPr>
          <p:nvPr>
            <p:ph type="sldImg" idx="2"/>
          </p:nvPr>
        </p:nvSpPr>
        <p:spPr>
          <a:xfrm>
            <a:off x="3343275" y="850900"/>
            <a:ext cx="3241675" cy="2292350"/>
          </a:xfrm>
          <a:prstGeom prst="rect">
            <a:avLst/>
          </a:prstGeom>
          <a:noFill/>
          <a:ln w="12700">
            <a:solidFill>
              <a:prstClr val="black"/>
            </a:solidFill>
          </a:ln>
        </p:spPr>
        <p:txBody>
          <a:bodyPr vert="horz" lIns="83768" tIns="41884" rIns="83768" bIns="41884" rtlCol="0" anchor="ctr"/>
          <a:lstStyle/>
          <a:p>
            <a:endParaRPr lang="en-IT"/>
          </a:p>
        </p:txBody>
      </p:sp>
      <p:sp>
        <p:nvSpPr>
          <p:cNvPr id="5" name="Notes Placeholder 4"/>
          <p:cNvSpPr>
            <a:spLocks noGrp="1"/>
          </p:cNvSpPr>
          <p:nvPr>
            <p:ph type="body" sz="quarter" idx="3"/>
          </p:nvPr>
        </p:nvSpPr>
        <p:spPr>
          <a:xfrm>
            <a:off x="993412" y="3271845"/>
            <a:ext cx="7941401" cy="2676834"/>
          </a:xfrm>
          <a:prstGeom prst="rect">
            <a:avLst/>
          </a:prstGeom>
        </p:spPr>
        <p:txBody>
          <a:bodyPr vert="horz" lIns="83768" tIns="41884" rIns="83768" bIns="418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6650"/>
            <a:ext cx="4302330" cy="341025"/>
          </a:xfrm>
          <a:prstGeom prst="rect">
            <a:avLst/>
          </a:prstGeom>
        </p:spPr>
        <p:txBody>
          <a:bodyPr vert="horz" lIns="83768" tIns="41884" rIns="83768" bIns="41884" rtlCol="0" anchor="b"/>
          <a:lstStyle>
            <a:lvl1pPr algn="l" rtl="0">
              <a:defRPr sz="1100"/>
            </a:lvl1pPr>
          </a:lstStyle>
          <a:p>
            <a:endParaRPr lang="en-US"/>
          </a:p>
        </p:txBody>
      </p:sp>
      <p:sp>
        <p:nvSpPr>
          <p:cNvPr id="7" name="Slide Number Placeholder 6"/>
          <p:cNvSpPr>
            <a:spLocks noGrp="1"/>
          </p:cNvSpPr>
          <p:nvPr>
            <p:ph type="sldNum" sz="quarter" idx="5"/>
          </p:nvPr>
        </p:nvSpPr>
        <p:spPr>
          <a:xfrm>
            <a:off x="5624423" y="6456650"/>
            <a:ext cx="4300855" cy="341025"/>
          </a:xfrm>
          <a:prstGeom prst="rect">
            <a:avLst/>
          </a:prstGeom>
        </p:spPr>
        <p:txBody>
          <a:bodyPr vert="horz" lIns="83768" tIns="41884" rIns="83768" bIns="41884" rtlCol="0" anchor="b"/>
          <a:lstStyle>
            <a:lvl1pPr algn="r" rtl="0">
              <a:defRPr sz="1100"/>
            </a:lvl1pPr>
          </a:lstStyle>
          <a:p>
            <a:fld id="{CD9A72C1-C146-0841-8DDB-F2F68E0A190E}" type="slidenum">
              <a:rPr lang="en-US" smtClean="0"/>
              <a:pPr/>
              <a:t>‹#›</a:t>
            </a:fld>
            <a:endParaRPr lang="en-US"/>
          </a:p>
        </p:txBody>
      </p:sp>
    </p:spTree>
    <p:extLst>
      <p:ext uri="{BB962C8B-B14F-4D97-AF65-F5344CB8AC3E}">
        <p14:creationId xmlns:p14="http://schemas.microsoft.com/office/powerpoint/2010/main" val="28890910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11514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31982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4745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07540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9AAFF-2945-C89A-0263-32C0AB39B4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6AD1A-C9BC-6BCC-6BC4-3C523C96FC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07DD58-1F6A-884E-47F2-7970E00C04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8489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71244-ADCF-ECA2-3228-3A9BDD0692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430FCA-54F9-1ABB-3C1D-9E2A63E948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DB14CE-F30A-3343-29A0-4902CCA743B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04419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A4F98-1251-838C-B5D2-905687040B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046DA2-341C-0118-8AD1-28DFABDB5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6B25DE-E3DA-C03A-268F-FD975AA2E45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09767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AA46B-E9FE-DD9B-8563-4965F7FCBC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3B0C84-9223-DB36-D09B-4215E45783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D89205-530C-4BBD-CD8F-7FC313E207B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56076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DAC36-397D-A8AC-4558-1593777F0D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C156FD-CF9C-2A3E-0A53-0FB7CB0448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1884EB-ADDF-E28B-6C45-F118713ED39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52232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88851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8D08B-AAC0-11A3-1F9A-3414D1F356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07CA36-EC56-D9BC-80AF-E4C1BF099B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9D5347-43CB-8951-B624-C2A6DA9B286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09794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5BB8F-97D9-EB3F-0A76-D0D3723824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1DC084-C9B7-9318-F11F-D1AA090870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AB5C74-0584-70C1-3D9F-D6297173D52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49151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B6550-B378-7F1F-456E-CC19129599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8A614A-CB8C-63CC-3220-442279FB7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578730-A5D7-2E23-BF47-7908BE83F7F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39188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B518C-CE81-77FA-AC4F-75B7E3DA1F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AEDAA-7F2B-E709-53D1-0A4D72BC19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38902C-6492-69D3-7745-DAE006A54FF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52346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40388-BAE6-C35F-98BA-6729BC7378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4D1EB-B68E-062D-E60D-B4F45C777E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A35BE2-EC1D-D66C-A319-2FD7562555C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18130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80546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762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E7105-D454-BA09-DBB3-E5CB57B3BB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C36FE-EEA8-555F-91F2-D29838971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9CF89B-B742-C8EF-6AD0-A0F982EF53F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7058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A002A-0FED-7839-1AD6-9AE5C2761F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DB1A8B-3876-82D8-BD12-42A2AD12A3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7DB805-E81B-13B4-C6E4-80BB53ABCED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0891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65185-8768-872D-245F-7383BE8ABC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5430B9-9E4E-09E5-0332-47751317AC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4312A8-7AC9-B5E8-B1A8-BB6BD3EBAF8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14564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534B1-F157-D43B-32E5-57227135B5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1A7418-E35C-F4FF-83F8-5136C11562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EA44AF-82CA-823D-FA23-E70520DF687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09475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7999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89947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91864-F21D-CB96-EE1A-0413EFB6F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85AFF-8AA6-5EA9-94A4-6261FE5039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8C8FC1-E661-25C7-34CB-94CD00C3A9A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60386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6F92A-59CE-9945-8F99-D701AAB046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0DFC06-A2CC-8A43-279C-4C7940E965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A994C-BF68-B575-9FCF-0C608B03687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39805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C56D7-5E44-A7A3-DA30-3429B2B0A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B6546B-C4AC-A3F3-242F-1CECE1391C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B7CDC3-B5BA-D620-EE32-165A825226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76905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1F3BF-CAAB-27B8-9E98-33BDFC83D5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7E9565-5A79-5B23-BED5-7FF63D679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9ACDED-E408-B602-D91C-01F65754949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28004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1816E-D546-55E2-CA2E-1E2AA0EE44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75F348-79A0-C887-CCF2-2D525954E1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4747A7-A295-9F52-807D-6AE92EB2D60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51795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445F9-4F03-B720-A6C1-A1B8DFCD82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DD5A39-6991-86A8-3B13-C0E68340EF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87F854-F3F8-CC7F-DFE4-B274CF92EB9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0188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96482-CBD5-BBD4-49F8-D0B4D36719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BFF16D-0B71-B9C3-B60A-8B4EA159E0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B5712F-2E2A-B5CD-20E9-B7C26A5C889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611945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4EF3D-9FC1-B17D-3DB7-7EC60866C4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893E0-5CC2-9FA5-A633-E1E696DB12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822AAE-343B-14E6-51A5-9100B5CF2E6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069635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2F69C-0F44-F315-9F0B-36E4A75202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139068-B84A-7C58-93A8-5E79E10A04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49D9E1-3B44-8577-4537-00A6428BCEB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775064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073E-7396-E16B-0AE8-A19C98FF22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C55074-0629-0494-91D9-9CCAA29634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A0064C-2BFC-7336-C298-8EACAFFA5E0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5467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2987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E2577-CEC4-93D0-EDCF-041ABE1670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4716D8-92A8-A8E6-2BC0-0A3736FA3C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CA6F6A-6827-04B9-ED18-A835A98038A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661414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302B7-53FD-95A7-C3B0-EA60B13DB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10097B-2BF4-47DF-F7E7-5FC7FB51EF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0AF341-7804-54BF-93C0-C0FA0067FEA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589463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AAFFB-EAD8-D465-2B90-64D723F8E2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AB980D-DEC4-F70B-F576-1ADED204E4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5416D-1937-DB93-1301-5FD042F279F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97523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D2AB1-918F-720B-44BA-98075E398CF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37BE14D-DDA6-A732-BBAB-DD2E8347654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B99E0B6-B576-4237-CB72-4799853C3D8F}"/>
              </a:ext>
            </a:extLst>
          </p:cNvPr>
          <p:cNvSpPr>
            <a:spLocks noGrp="1"/>
          </p:cNvSpPr>
          <p:nvPr>
            <p:ph type="body" idx="1"/>
          </p:nvPr>
        </p:nvSpPr>
        <p:spPr/>
        <p:txBody>
          <a:bodyPr/>
          <a:lstStyle/>
          <a:p>
            <a:endParaRPr lang="en-US"/>
          </a:p>
        </p:txBody>
      </p:sp>
      <p:sp>
        <p:nvSpPr>
          <p:cNvPr id="4" name="Segnaposto numero diapositiva 3">
            <a:extLst>
              <a:ext uri="{FF2B5EF4-FFF2-40B4-BE49-F238E27FC236}">
                <a16:creationId xmlns:a16="http://schemas.microsoft.com/office/drawing/2014/main" id="{B27E5BD9-D16E-FB89-8793-AD6B9F4315BB}"/>
              </a:ext>
            </a:extLst>
          </p:cNvPr>
          <p:cNvSpPr>
            <a:spLocks noGrp="1"/>
          </p:cNvSpPr>
          <p:nvPr>
            <p:ph type="sldNum" sz="quarter" idx="5"/>
          </p:nvPr>
        </p:nvSpPr>
        <p:spPr/>
        <p:txBody>
          <a:bodyPr/>
          <a:lstStyle/>
          <a:p>
            <a:fld id="{EE7B5FC0-63B4-4FC6-A00D-11CA968F6184}" type="slidenum">
              <a:rPr lang="en-US" smtClean="0"/>
              <a:pPr/>
              <a:t>43</a:t>
            </a:fld>
            <a:endParaRPr lang="en-US"/>
          </a:p>
        </p:txBody>
      </p:sp>
    </p:spTree>
    <p:extLst>
      <p:ext uri="{BB962C8B-B14F-4D97-AF65-F5344CB8AC3E}">
        <p14:creationId xmlns:p14="http://schemas.microsoft.com/office/powerpoint/2010/main" val="22045119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A70DE-59BE-BF3D-BFEA-CCE430F5D4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D28291-5A14-FD8A-AA91-3144893170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916A08-F19E-9275-D5F5-95C61C69488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740841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886710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19567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795590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272892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13164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973B6-0D05-5F90-A091-3A76CFBB91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6EC216-238E-82AF-A32A-FABDF82266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6745AA-BDA5-68D1-3D94-3D8815522F2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326520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D9B04-B03C-2773-081F-E87BCD26E0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567F8D-E1D5-25E9-089D-8EC560A7A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DAABA4-14EB-B039-8E3A-DF814B5D58E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594566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BB694-41E5-4C5A-C2D1-697179A7E6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9AFAF2-3C73-88B6-1D1C-3D1117E948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ABF43B-DD48-CA1F-9DA0-DCEDCCAF3BF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282760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89DE1-725C-BB04-53D6-2595EC6BD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95B4F-5639-EB0B-E560-9E6C353359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5C5843-D0EA-9ABB-02CA-1BCD8E9D231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917610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61088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7D466-90D0-F675-B5C0-C0109F729C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90DB8D-BFEA-BFB8-63E7-3F6AD3AEA0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04C8E3-E6FB-7396-0B48-64567AFE431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79790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AB36D-E18B-352B-DCE4-514A764E0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8B0EA0-E502-52CE-79C3-4449E17872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884605-B805-3490-EBCA-641F1C9A196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25210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43075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38564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3.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3.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3.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3.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3.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3.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3.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2.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3.emf"/></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vider - Pale Green">
    <p:bg bwMode="gray">
      <p:bgPr>
        <a:solidFill>
          <a:schemeClr val="accent6"/>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2C5DD1E-76E9-BAA6-B319-3458914D3E40}"/>
              </a:ext>
            </a:extLst>
          </p:cNvPr>
          <p:cNvGraphicFramePr>
            <a:graphicFrameLocks noChangeAspect="1"/>
          </p:cNvGraphicFramePr>
          <p:nvPr userDrawn="1">
            <p:custDataLst>
              <p:tags r:id="rId1"/>
            </p:custDataLst>
            <p:extLst>
              <p:ext uri="{D42A27DB-BD31-4B8C-83A1-F6EECF244321}">
                <p14:modId xmlns:p14="http://schemas.microsoft.com/office/powerpoint/2010/main" val="40386118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4" name="think-cell data - do not delete" hidden="1">
                        <a:extLst>
                          <a:ext uri="{FF2B5EF4-FFF2-40B4-BE49-F238E27FC236}">
                            <a16:creationId xmlns:a16="http://schemas.microsoft.com/office/drawing/2014/main" id="{C2C5DD1E-76E9-BAA6-B319-3458914D3E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aseCode">
            <a:extLst>
              <a:ext uri="{FF2B5EF4-FFF2-40B4-BE49-F238E27FC236}">
                <a16:creationId xmlns:a16="http://schemas.microsoft.com/office/drawing/2014/main" id="{67FC27F4-B029-8F10-CF8E-13A946A025B5}"/>
              </a:ext>
            </a:extLst>
          </p:cNvPr>
          <p:cNvSpPr txBox="1"/>
          <p:nvPr/>
        </p:nvSpPr>
        <p:spPr>
          <a:xfrm>
            <a:off x="5556484" y="7189750"/>
            <a:ext cx="4294691" cy="216085"/>
          </a:xfrm>
          <a:prstGeom prst="rect">
            <a:avLst/>
          </a:prstGeom>
          <a:noFill/>
        </p:spPr>
        <p:txBody>
          <a:bodyPr wrap="square" lIns="0" tIns="0" rIns="0" bIns="0" rtlCol="0">
            <a:spAutoFit/>
          </a:bodyPr>
          <a:lstStyle/>
          <a:p>
            <a:pPr marL="0" indent="0" algn="r" rtl="0">
              <a:spcBef>
                <a:spcPts val="0"/>
              </a:spcBef>
              <a:buSzPct val="100000"/>
              <a:buFont typeface="Arial"/>
              <a:buNone/>
            </a:pPr>
            <a:r>
              <a:rPr lang="en-US" sz="702" noProof="0">
                <a:solidFill>
                  <a:schemeClr val="accent4"/>
                </a:solidFill>
                <a:latin typeface="Aptos" panose="020B0004020202020204" pitchFamily="34" charset="0"/>
                <a:cs typeface="Calibri" panose="020F0502020204030204" pitchFamily="34" charset="0"/>
              </a:rPr>
              <a:t>Presentation title</a:t>
            </a:r>
            <a:br>
              <a:rPr lang="en-US" sz="702" noProof="0">
                <a:solidFill>
                  <a:schemeClr val="accent4"/>
                </a:solidFill>
                <a:latin typeface="Aptos" panose="020B0004020202020204" pitchFamily="34" charset="0"/>
                <a:cs typeface="Calibri" panose="020F0502020204030204" pitchFamily="34" charset="0"/>
              </a:rPr>
            </a:br>
            <a:r>
              <a:rPr lang="en-US" sz="702" noProof="0">
                <a:solidFill>
                  <a:schemeClr val="accent4"/>
                </a:solidFill>
                <a:latin typeface="Aptos" panose="020B0004020202020204" pitchFamily="34" charset="0"/>
                <a:cs typeface="Calibri" panose="020F0502020204030204" pitchFamily="34" charset="0"/>
              </a:rPr>
              <a:t>[To edit, click View &gt; Slide Master &gt; Slide Master]</a:t>
            </a:r>
          </a:p>
        </p:txBody>
      </p:sp>
      <p:sp>
        <p:nvSpPr>
          <p:cNvPr id="6" name="Copyright">
            <a:extLst>
              <a:ext uri="{FF2B5EF4-FFF2-40B4-BE49-F238E27FC236}">
                <a16:creationId xmlns:a16="http://schemas.microsoft.com/office/drawing/2014/main" id="{89AEA1EB-B05E-844E-88AE-0B79DF479CCD}"/>
              </a:ext>
            </a:extLst>
          </p:cNvPr>
          <p:cNvSpPr txBox="1"/>
          <p:nvPr/>
        </p:nvSpPr>
        <p:spPr>
          <a:xfrm>
            <a:off x="401002" y="7189750"/>
            <a:ext cx="4696929" cy="216085"/>
          </a:xfrm>
          <a:prstGeom prst="rect">
            <a:avLst/>
          </a:prstGeom>
          <a:noFill/>
        </p:spPr>
        <p:txBody>
          <a:bodyPr wrap="square" lIns="0" tIns="0" rIns="0" bIns="0" rtlCol="0">
            <a:spAutoFit/>
          </a:bodyPr>
          <a:lstStyle/>
          <a:p>
            <a:pPr marL="0" indent="0" rtl="0">
              <a:spcBef>
                <a:spcPts val="395"/>
              </a:spcBef>
              <a:buSzPct val="100000"/>
              <a:buFont typeface="Arial"/>
              <a:buNone/>
            </a:pPr>
            <a:r>
              <a:rPr lang="en-US" sz="702" noProof="0">
                <a:solidFill>
                  <a:schemeClr val="accent4"/>
                </a:solidFill>
                <a:latin typeface="Aptos" panose="020B0004020202020204" pitchFamily="34" charset="0"/>
                <a:cs typeface="Calibri" panose="020F0502020204030204" pitchFamily="34" charset="0"/>
              </a:rPr>
              <a:t>Member firms and DTTL: Insert appropriate copyright</a:t>
            </a:r>
            <a:br>
              <a:rPr lang="en-US" sz="702" noProof="0">
                <a:solidFill>
                  <a:schemeClr val="accent4"/>
                </a:solidFill>
                <a:latin typeface="Aptos" panose="020B0004020202020204" pitchFamily="34" charset="0"/>
                <a:cs typeface="Calibri" panose="020F0502020204030204" pitchFamily="34" charset="0"/>
              </a:rPr>
            </a:br>
            <a:r>
              <a:rPr lang="en-US" sz="702" noProof="0">
                <a:solidFill>
                  <a:schemeClr val="accent4"/>
                </a:solidFill>
                <a:latin typeface="Aptos" panose="020B0004020202020204" pitchFamily="34" charset="0"/>
                <a:cs typeface="Calibri" panose="020F0502020204030204" pitchFamily="34" charset="0"/>
              </a:rPr>
              <a:t>[To edit, click View &gt; Slide Master &gt; Slide Master]</a:t>
            </a:r>
          </a:p>
        </p:txBody>
      </p:sp>
      <p:sp>
        <p:nvSpPr>
          <p:cNvPr id="7" name="TextBox 6">
            <a:extLst>
              <a:ext uri="{FF2B5EF4-FFF2-40B4-BE49-F238E27FC236}">
                <a16:creationId xmlns:a16="http://schemas.microsoft.com/office/drawing/2014/main" id="{F797C4E0-E9D0-9FCD-AFF6-A164148A4809}"/>
              </a:ext>
            </a:extLst>
          </p:cNvPr>
          <p:cNvSpPr txBox="1"/>
          <p:nvPr/>
        </p:nvSpPr>
        <p:spPr>
          <a:xfrm>
            <a:off x="10022279" y="7189750"/>
            <a:ext cx="270120" cy="108043"/>
          </a:xfrm>
          <a:prstGeom prst="rect">
            <a:avLst/>
          </a:prstGeom>
          <a:noFill/>
        </p:spPr>
        <p:txBody>
          <a:bodyPr wrap="square" lIns="0" tIns="0" rIns="0" bIns="0" rtlCol="0">
            <a:spAutoFit/>
          </a:bodyPr>
          <a:lstStyle/>
          <a:p>
            <a:pPr marL="0" indent="0" algn="r" rtl="0">
              <a:spcBef>
                <a:spcPts val="395"/>
              </a:spcBef>
              <a:buSzPct val="100000"/>
              <a:buFont typeface="Arial"/>
              <a:buNone/>
            </a:pPr>
            <a:fld id="{C58DF478-B544-4ED8-9ED4-6A2648E2D233}" type="slidenum">
              <a:rPr lang="en-US" sz="702" noProof="0" smtClean="0">
                <a:solidFill>
                  <a:schemeClr val="accent4"/>
                </a:solidFill>
                <a:latin typeface="Aptos" panose="020B0004020202020204" pitchFamily="34" charset="0"/>
                <a:cs typeface="Calibri" panose="020F0502020204030204" pitchFamily="34" charset="0"/>
              </a:rPr>
              <a:pPr marL="0" indent="0" algn="r" rtl="0">
                <a:spcBef>
                  <a:spcPts val="395"/>
                </a:spcBef>
                <a:buSzPct val="100000"/>
                <a:buFont typeface="Arial"/>
                <a:buNone/>
              </a:pPr>
              <a:t>‹#›</a:t>
            </a:fld>
            <a:endParaRPr lang="en-US" sz="702" noProof="0">
              <a:solidFill>
                <a:schemeClr val="accent4"/>
              </a:solidFill>
              <a:latin typeface="Aptos" panose="020B0004020202020204" pitchFamily="34" charset="0"/>
              <a:cs typeface="Calibri" panose="020F0502020204030204" pitchFamily="34" charset="0"/>
            </a:endParaRPr>
          </a:p>
        </p:txBody>
      </p:sp>
      <p:sp>
        <p:nvSpPr>
          <p:cNvPr id="2" name="Title 1">
            <a:extLst>
              <a:ext uri="{FF2B5EF4-FFF2-40B4-BE49-F238E27FC236}">
                <a16:creationId xmlns:a16="http://schemas.microsoft.com/office/drawing/2014/main" id="{27237997-F2A9-D664-587D-4BF3816A0DAE}"/>
              </a:ext>
            </a:extLst>
          </p:cNvPr>
          <p:cNvSpPr>
            <a:spLocks noGrp="1"/>
          </p:cNvSpPr>
          <p:nvPr>
            <p:ph type="title" hasCustomPrompt="1"/>
          </p:nvPr>
        </p:nvSpPr>
        <p:spPr bwMode="gray">
          <a:xfrm>
            <a:off x="401002" y="1855420"/>
            <a:ext cx="9888722" cy="1756067"/>
          </a:xfrm>
          <a:prstGeom prst="rect">
            <a:avLst/>
          </a:prstGeom>
        </p:spPr>
        <p:txBody>
          <a:bodyPr vert="horz" anchor="t"/>
          <a:lstStyle>
            <a:lvl1pPr rtl="0">
              <a:lnSpc>
                <a:spcPct val="95000"/>
              </a:lnSpc>
              <a:defRPr sz="3158" b="1">
                <a:solidFill>
                  <a:schemeClr val="accent4"/>
                </a:solidFill>
                <a:latin typeface="Aptos" panose="020B0004020202020204" pitchFamily="34" charset="0"/>
                <a:ea typeface="Open Sans" panose="020B0606030504020204" pitchFamily="34" charset="0"/>
                <a:cs typeface="Open Sans" panose="020B0606030504020204" pitchFamily="34" charset="0"/>
              </a:defRPr>
            </a:lvl1pPr>
          </a:lstStyle>
          <a:p>
            <a:pPr lvl="0"/>
            <a:r>
              <a:rPr lang="en-US" noProof="0"/>
              <a:t>Click to add text</a:t>
            </a:r>
          </a:p>
        </p:txBody>
      </p:sp>
    </p:spTree>
    <p:extLst>
      <p:ext uri="{BB962C8B-B14F-4D97-AF65-F5344CB8AC3E}">
        <p14:creationId xmlns:p14="http://schemas.microsoft.com/office/powerpoint/2010/main" val="2477575737"/>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B05972C-4EB5-02E5-D3B3-796AF5ABC9A4}"/>
              </a:ext>
            </a:extLst>
          </p:cNvPr>
          <p:cNvGraphicFramePr>
            <a:graphicFrameLocks noChangeAspect="1"/>
          </p:cNvGraphicFramePr>
          <p:nvPr>
            <p:custDataLst>
              <p:tags r:id="rId1"/>
            </p:custDataLst>
            <p:extLst>
              <p:ext uri="{D42A27DB-BD31-4B8C-83A1-F6EECF244321}">
                <p14:modId xmlns:p14="http://schemas.microsoft.com/office/powerpoint/2010/main" val="2070829108"/>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3" name="think-cell data - do not delete" hidden="1">
                        <a:extLst>
                          <a:ext uri="{FF2B5EF4-FFF2-40B4-BE49-F238E27FC236}">
                            <a16:creationId xmlns:a16="http://schemas.microsoft.com/office/drawing/2014/main" id="{FB05972C-4EB5-02E5-D3B3-796AF5ABC9A4}"/>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6" name="Text Placeholder 8">
            <a:extLst>
              <a:ext uri="{FF2B5EF4-FFF2-40B4-BE49-F238E27FC236}">
                <a16:creationId xmlns:a16="http://schemas.microsoft.com/office/drawing/2014/main" id="{8A9CD2DA-AA83-4DCB-8501-DE5878CC0B8A}"/>
              </a:ext>
            </a:extLst>
          </p:cNvPr>
          <p:cNvSpPr>
            <a:spLocks noGrp="1"/>
          </p:cNvSpPr>
          <p:nvPr>
            <p:ph type="body" sz="quarter" idx="13" hasCustomPrompt="1"/>
          </p:nvPr>
        </p:nvSpPr>
        <p:spPr>
          <a:xfrm>
            <a:off x="401002" y="754301"/>
            <a:ext cx="9888722" cy="835084"/>
          </a:xfrm>
          <a:prstGeom prst="rect">
            <a:avLst/>
          </a:prstGeom>
        </p:spPr>
        <p:txBody>
          <a:bodyPr lIns="0" tIns="0" rIns="0" bIns="0" anchor="t" anchorCtr="0">
            <a:noAutofit/>
          </a:bodyPr>
          <a:lstStyle>
            <a:lvl1pPr marL="0" indent="0" rtl="0">
              <a:spcBef>
                <a:spcPts val="0"/>
              </a:spcBef>
              <a:spcAft>
                <a:spcPts val="0"/>
              </a:spcAft>
              <a:buNone/>
              <a:defRPr sz="1579" b="0">
                <a:solidFill>
                  <a:schemeClr val="tx2"/>
                </a:solidFill>
                <a:latin typeface="Aptos" panose="020B0004020202020204" pitchFamily="34" charset="0"/>
              </a:defRPr>
            </a:lvl1pPr>
          </a:lstStyle>
          <a:p>
            <a:pPr lvl="0"/>
            <a:r>
              <a:rPr lang="en-US"/>
              <a:t>Click to add subtitle</a:t>
            </a:r>
          </a:p>
        </p:txBody>
      </p:sp>
      <p:sp>
        <p:nvSpPr>
          <p:cNvPr id="4" name="Title Placeholder 1">
            <a:extLst>
              <a:ext uri="{FF2B5EF4-FFF2-40B4-BE49-F238E27FC236}">
                <a16:creationId xmlns:a16="http://schemas.microsoft.com/office/drawing/2014/main" id="{2567164D-98D6-14DE-1654-8043100211A0}"/>
              </a:ext>
            </a:extLst>
          </p:cNvPr>
          <p:cNvSpPr>
            <a:spLocks noGrp="1"/>
          </p:cNvSpPr>
          <p:nvPr>
            <p:ph type="title" hasCustomPrompt="1"/>
          </p:nvPr>
        </p:nvSpPr>
        <p:spPr>
          <a:xfrm>
            <a:off x="401002" y="381552"/>
            <a:ext cx="9888722" cy="377150"/>
          </a:xfrm>
          <a:prstGeom prst="rect">
            <a:avLst/>
          </a:prstGeom>
        </p:spPr>
        <p:txBody>
          <a:bodyPr vert="horz" lIns="0" tIns="0" rIns="0" bIns="0" rtlCol="0" anchor="t" anchorCtr="0">
            <a:noAutofit/>
          </a:bodyPr>
          <a:lstStyle>
            <a:lvl1pPr rtl="0">
              <a:spcBef>
                <a:spcPts val="0"/>
              </a:spcBef>
              <a:spcAft>
                <a:spcPts val="0"/>
              </a:spcAft>
              <a:defRPr sz="1842">
                <a:latin typeface="Aptos" panose="020B0004020202020204" pitchFamily="34" charset="0"/>
              </a:defRPr>
            </a:lvl1pPr>
          </a:lstStyle>
          <a:p>
            <a:r>
              <a:rPr lang="en-US"/>
              <a:t>Click to add title</a:t>
            </a:r>
          </a:p>
        </p:txBody>
      </p:sp>
    </p:spTree>
    <p:extLst>
      <p:ext uri="{BB962C8B-B14F-4D97-AF65-F5344CB8AC3E}">
        <p14:creationId xmlns:p14="http://schemas.microsoft.com/office/powerpoint/2010/main" val="375172828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title, 1 column ">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F85DDA7-785E-780B-BC9A-4216E2C1F393}"/>
              </a:ext>
            </a:extLst>
          </p:cNvPr>
          <p:cNvGraphicFramePr>
            <a:graphicFrameLocks noChangeAspect="1"/>
          </p:cNvGraphicFramePr>
          <p:nvPr>
            <p:custDataLst>
              <p:tags r:id="rId1"/>
            </p:custDataLst>
            <p:extLst>
              <p:ext uri="{D42A27DB-BD31-4B8C-83A1-F6EECF244321}">
                <p14:modId xmlns:p14="http://schemas.microsoft.com/office/powerpoint/2010/main" val="3879531471"/>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3" name="think-cell data - do not delete" hidden="1">
                        <a:extLst>
                          <a:ext uri="{FF2B5EF4-FFF2-40B4-BE49-F238E27FC236}">
                            <a16:creationId xmlns:a16="http://schemas.microsoft.com/office/drawing/2014/main" id="{CF85DDA7-785E-780B-BC9A-4216E2C1F393}"/>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463DAA5C-077F-FE00-63CE-03BEF637C37E}"/>
              </a:ext>
            </a:extLst>
          </p:cNvPr>
          <p:cNvSpPr>
            <a:spLocks noGrp="1"/>
          </p:cNvSpPr>
          <p:nvPr>
            <p:ph type="body" sz="quarter" idx="13" hasCustomPrompt="1"/>
          </p:nvPr>
        </p:nvSpPr>
        <p:spPr>
          <a:xfrm>
            <a:off x="401002" y="754301"/>
            <a:ext cx="9888722" cy="835084"/>
          </a:xfrm>
          <a:prstGeom prst="rect">
            <a:avLst/>
          </a:prstGeom>
        </p:spPr>
        <p:txBody>
          <a:bodyPr lIns="0" tIns="0" rIns="0" bIns="0" anchor="t" anchorCtr="0">
            <a:noAutofit/>
          </a:bodyPr>
          <a:lstStyle>
            <a:lvl1pPr marL="0" indent="0" rtl="0">
              <a:spcBef>
                <a:spcPts val="0"/>
              </a:spcBef>
              <a:spcAft>
                <a:spcPts val="0"/>
              </a:spcAft>
              <a:buNone/>
              <a:defRPr sz="1579" b="0">
                <a:solidFill>
                  <a:schemeClr val="tx2"/>
                </a:solidFill>
                <a:latin typeface="Aptos" panose="020B0004020202020204" pitchFamily="34" charset="0"/>
              </a:defRPr>
            </a:lvl1pPr>
          </a:lstStyle>
          <a:p>
            <a:pPr lvl="0"/>
            <a:r>
              <a:rPr lang="en-US"/>
              <a:t>Click to add subtitle</a:t>
            </a:r>
          </a:p>
        </p:txBody>
      </p:sp>
      <p:sp>
        <p:nvSpPr>
          <p:cNvPr id="5" name="Title Placeholder 1">
            <a:extLst>
              <a:ext uri="{FF2B5EF4-FFF2-40B4-BE49-F238E27FC236}">
                <a16:creationId xmlns:a16="http://schemas.microsoft.com/office/drawing/2014/main" id="{06929E50-6BC7-6A16-7F97-75FA3937A2C8}"/>
              </a:ext>
            </a:extLst>
          </p:cNvPr>
          <p:cNvSpPr>
            <a:spLocks noGrp="1"/>
          </p:cNvSpPr>
          <p:nvPr>
            <p:ph type="title" hasCustomPrompt="1"/>
          </p:nvPr>
        </p:nvSpPr>
        <p:spPr>
          <a:xfrm>
            <a:off x="401002" y="381552"/>
            <a:ext cx="9888722" cy="377150"/>
          </a:xfrm>
          <a:prstGeom prst="rect">
            <a:avLst/>
          </a:prstGeom>
        </p:spPr>
        <p:txBody>
          <a:bodyPr vert="horz" lIns="0" tIns="0" rIns="0" bIns="0" rtlCol="0" anchor="t" anchorCtr="0">
            <a:noAutofit/>
          </a:bodyPr>
          <a:lstStyle>
            <a:lvl1pPr rtl="0">
              <a:spcBef>
                <a:spcPts val="0"/>
              </a:spcBef>
              <a:spcAft>
                <a:spcPts val="0"/>
              </a:spcAft>
              <a:defRPr sz="1842">
                <a:latin typeface="Aptos" panose="020B0004020202020204" pitchFamily="34" charset="0"/>
              </a:defRPr>
            </a:lvl1pPr>
          </a:lstStyle>
          <a:p>
            <a:r>
              <a:rPr lang="en-US"/>
              <a:t>Click to add title</a:t>
            </a:r>
          </a:p>
        </p:txBody>
      </p:sp>
      <p:sp>
        <p:nvSpPr>
          <p:cNvPr id="6" name="Text Placeholder 18">
            <a:extLst>
              <a:ext uri="{FF2B5EF4-FFF2-40B4-BE49-F238E27FC236}">
                <a16:creationId xmlns:a16="http://schemas.microsoft.com/office/drawing/2014/main" id="{7A91D16B-BB64-A40E-E0AF-EBC7EE7F2F08}"/>
              </a:ext>
            </a:extLst>
          </p:cNvPr>
          <p:cNvSpPr>
            <a:spLocks noGrp="1"/>
          </p:cNvSpPr>
          <p:nvPr>
            <p:ph idx="1" hasCustomPrompt="1"/>
          </p:nvPr>
        </p:nvSpPr>
        <p:spPr>
          <a:xfrm>
            <a:off x="412141" y="1855419"/>
            <a:ext cx="9888722" cy="5161225"/>
          </a:xfrm>
          <a:prstGeom prst="rect">
            <a:avLst/>
          </a:prstGeom>
        </p:spPr>
        <p:txBody>
          <a:bodyPr vert="horz" lIns="0" tIns="0" rIns="0" bIns="0" rtlCol="0">
            <a:noAutofit/>
          </a:bodyPr>
          <a:lstStyle>
            <a:lvl1pPr rtl="0">
              <a:spcBef>
                <a:spcPts val="175"/>
              </a:spcBef>
              <a:spcAft>
                <a:spcPts val="175"/>
              </a:spcAft>
              <a:defRPr>
                <a:latin typeface="Aptos" panose="020B0004020202020204" pitchFamily="34" charset="0"/>
              </a:defRPr>
            </a:lvl1pPr>
            <a:lvl2pPr rtl="0">
              <a:spcBef>
                <a:spcPts val="175"/>
              </a:spcBef>
              <a:spcAft>
                <a:spcPts val="175"/>
              </a:spcAft>
              <a:defRPr>
                <a:latin typeface="Aptos" panose="020B0004020202020204" pitchFamily="34" charset="0"/>
              </a:defRPr>
            </a:lvl2pPr>
            <a:lvl3pPr marL="320808" rtl="0">
              <a:spcBef>
                <a:spcPts val="175"/>
              </a:spcBef>
              <a:spcAft>
                <a:spcPts val="175"/>
              </a:spcAft>
              <a:defRPr>
                <a:latin typeface="Aptos" panose="020B0004020202020204" pitchFamily="34" charset="0"/>
              </a:defRPr>
            </a:lvl3pPr>
            <a:lvl4pPr marL="481212" indent="-160404" rtl="0">
              <a:spcBef>
                <a:spcPts val="175"/>
              </a:spcBef>
              <a:spcAft>
                <a:spcPts val="175"/>
              </a:spcAft>
              <a:defRPr>
                <a:latin typeface="Aptos" panose="020B0004020202020204" pitchFamily="34" charset="0"/>
              </a:defRPr>
            </a:lvl4pPr>
            <a:lvl5pPr marL="641616" rtl="0">
              <a:spcBef>
                <a:spcPts val="175"/>
              </a:spcBef>
              <a:spcAft>
                <a:spcPts val="175"/>
              </a:spcAft>
              <a:defRPr>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72951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2 columns">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4AD4D43-3315-8098-AB60-0D1E2B6691F1}"/>
              </a:ext>
            </a:extLst>
          </p:cNvPr>
          <p:cNvGraphicFramePr>
            <a:graphicFrameLocks noChangeAspect="1"/>
          </p:cNvGraphicFramePr>
          <p:nvPr>
            <p:custDataLst>
              <p:tags r:id="rId1"/>
            </p:custDataLst>
            <p:extLst>
              <p:ext uri="{D42A27DB-BD31-4B8C-83A1-F6EECF244321}">
                <p14:modId xmlns:p14="http://schemas.microsoft.com/office/powerpoint/2010/main" val="2248447241"/>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5" name="think-cell data - do not delete" hidden="1">
                        <a:extLst>
                          <a:ext uri="{FF2B5EF4-FFF2-40B4-BE49-F238E27FC236}">
                            <a16:creationId xmlns:a16="http://schemas.microsoft.com/office/drawing/2014/main" id="{54AD4D43-3315-8098-AB60-0D1E2B6691F1}"/>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13" name="Content Placeholder 3"/>
          <p:cNvSpPr>
            <a:spLocks noGrp="1"/>
          </p:cNvSpPr>
          <p:nvPr>
            <p:ph sz="quarter" idx="10" hasCustomPrompt="1"/>
          </p:nvPr>
        </p:nvSpPr>
        <p:spPr>
          <a:xfrm>
            <a:off x="401003" y="1851526"/>
            <a:ext cx="4812030" cy="5162906"/>
          </a:xfrm>
          <a:prstGeom prst="rect">
            <a:avLst/>
          </a:prstGeom>
        </p:spPr>
        <p:txBody>
          <a:bodyPr>
            <a:noAutofit/>
          </a:bodyPr>
          <a:lstStyle>
            <a:lvl1pPr marL="0" indent="0" algn="l" rtl="0">
              <a:spcBef>
                <a:spcPts val="175"/>
              </a:spcBef>
              <a:spcAft>
                <a:spcPts val="175"/>
              </a:spcAft>
              <a:buFontTx/>
              <a:buNone/>
              <a:tabLst>
                <a:tab pos="3308333" algn="r"/>
              </a:tabLst>
              <a:defRPr sz="1053">
                <a:latin typeface="Aptos" panose="020B0004020202020204" pitchFamily="34" charset="0"/>
              </a:defRPr>
            </a:lvl1pPr>
            <a:lvl2pPr marL="158733" indent="-158733"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2pPr>
            <a:lvl3pPr marL="320808" indent="-157341"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3pPr>
            <a:lvl4pPr marL="481212"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4pPr>
            <a:lvl5pPr marL="641616" indent="-158733" algn="l" rtl="0">
              <a:spcBef>
                <a:spcPts val="175"/>
              </a:spcBef>
              <a:spcAft>
                <a:spcPts val="175"/>
              </a:spcAft>
              <a:buClrTx/>
              <a:buSzPct val="100000"/>
              <a:buFont typeface="Arial" panose="020B0604020202020204" pitchFamily="34" charset="0"/>
              <a:buChar char="−"/>
              <a:tabLst>
                <a:tab pos="3308333" algn="r"/>
              </a:tabLst>
              <a:defRPr sz="1053" baseline="0">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hasCustomPrompt="1"/>
          </p:nvPr>
        </p:nvSpPr>
        <p:spPr>
          <a:xfrm>
            <a:off x="5482512" y="1851526"/>
            <a:ext cx="4820050" cy="5162906"/>
          </a:xfrm>
          <a:prstGeom prst="rect">
            <a:avLst/>
          </a:prstGeom>
        </p:spPr>
        <p:txBody>
          <a:bodyPr>
            <a:noAutofit/>
          </a:bodyPr>
          <a:lstStyle>
            <a:lvl1pPr marL="0" indent="0" algn="l" rtl="0">
              <a:spcBef>
                <a:spcPts val="175"/>
              </a:spcBef>
              <a:spcAft>
                <a:spcPts val="175"/>
              </a:spcAft>
              <a:buFontTx/>
              <a:buNone/>
              <a:tabLst>
                <a:tab pos="3308333" algn="r"/>
              </a:tabLst>
              <a:defRPr sz="1053"/>
            </a:lvl1pPr>
            <a:lvl2pPr marL="158733" indent="-158733" algn="l" rtl="0">
              <a:spcBef>
                <a:spcPts val="175"/>
              </a:spcBef>
              <a:spcAft>
                <a:spcPts val="175"/>
              </a:spcAft>
              <a:buClrTx/>
              <a:buSzPct val="100000"/>
              <a:buFont typeface="Arial" panose="020B0604020202020204" pitchFamily="34" charset="0"/>
              <a:buChar char="•"/>
              <a:tabLst>
                <a:tab pos="3308333" algn="r"/>
              </a:tabLst>
              <a:defRPr sz="1053"/>
            </a:lvl2pPr>
            <a:lvl3pPr marL="320808" indent="-157341" algn="l" rtl="0">
              <a:spcBef>
                <a:spcPts val="175"/>
              </a:spcBef>
              <a:spcAft>
                <a:spcPts val="175"/>
              </a:spcAft>
              <a:buClrTx/>
              <a:buSzPct val="100000"/>
              <a:buFont typeface="Arial" panose="020B0604020202020204" pitchFamily="34" charset="0"/>
              <a:buChar char="−"/>
              <a:tabLst>
                <a:tab pos="3308333" algn="r"/>
              </a:tabLst>
              <a:defRPr sz="1053"/>
            </a:lvl3pPr>
            <a:lvl4pPr marL="481212" indent="-160404" algn="l" rtl="0">
              <a:spcBef>
                <a:spcPts val="175"/>
              </a:spcBef>
              <a:spcAft>
                <a:spcPts val="175"/>
              </a:spcAft>
              <a:buClrTx/>
              <a:buSzPct val="100000"/>
              <a:buFont typeface="Arial" panose="020B0604020202020204" pitchFamily="34" charset="0"/>
              <a:buChar char="◦"/>
              <a:tabLst>
                <a:tab pos="3308333" algn="r"/>
              </a:tabLst>
              <a:defRPr sz="1053"/>
            </a:lvl4pPr>
            <a:lvl5pPr marL="641616" indent="-158733" algn="l" rtl="0">
              <a:spcBef>
                <a:spcPts val="175"/>
              </a:spcBef>
              <a:spcAft>
                <a:spcPts val="175"/>
              </a:spcAft>
              <a:buClrTx/>
              <a:buSzPct val="100000"/>
              <a:buFont typeface="Arial" panose="020B0604020202020204" pitchFamily="34" charset="0"/>
              <a:buChar char="−"/>
              <a:tabLst>
                <a:tab pos="3308333" algn="r"/>
              </a:tabLst>
              <a:defRPr sz="1053" baseline="0"/>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ext Placeholder 8">
            <a:extLst>
              <a:ext uri="{FF2B5EF4-FFF2-40B4-BE49-F238E27FC236}">
                <a16:creationId xmlns:a16="http://schemas.microsoft.com/office/drawing/2014/main" id="{ADD490B8-B418-78D3-2E0B-461A61F706DD}"/>
              </a:ext>
            </a:extLst>
          </p:cNvPr>
          <p:cNvSpPr>
            <a:spLocks noGrp="1"/>
          </p:cNvSpPr>
          <p:nvPr>
            <p:ph type="body" sz="quarter" idx="13" hasCustomPrompt="1"/>
          </p:nvPr>
        </p:nvSpPr>
        <p:spPr>
          <a:xfrm>
            <a:off x="401002" y="754301"/>
            <a:ext cx="9888722" cy="835084"/>
          </a:xfrm>
          <a:prstGeom prst="rect">
            <a:avLst/>
          </a:prstGeom>
        </p:spPr>
        <p:txBody>
          <a:bodyPr lIns="0" tIns="0" rIns="0" bIns="0" anchor="t" anchorCtr="0">
            <a:noAutofit/>
          </a:bodyPr>
          <a:lstStyle>
            <a:lvl1pPr marL="0" indent="0" rtl="0">
              <a:spcBef>
                <a:spcPts val="0"/>
              </a:spcBef>
              <a:spcAft>
                <a:spcPts val="0"/>
              </a:spcAft>
              <a:buNone/>
              <a:defRPr sz="1579" b="0">
                <a:solidFill>
                  <a:schemeClr val="tx2"/>
                </a:solidFill>
                <a:latin typeface="Aptos" panose="020B0004020202020204" pitchFamily="34" charset="0"/>
              </a:defRPr>
            </a:lvl1pPr>
          </a:lstStyle>
          <a:p>
            <a:pPr lvl="0"/>
            <a:r>
              <a:rPr lang="en-US"/>
              <a:t>Click to add subtitle</a:t>
            </a:r>
          </a:p>
        </p:txBody>
      </p:sp>
      <p:sp>
        <p:nvSpPr>
          <p:cNvPr id="4" name="Title Placeholder 1">
            <a:extLst>
              <a:ext uri="{FF2B5EF4-FFF2-40B4-BE49-F238E27FC236}">
                <a16:creationId xmlns:a16="http://schemas.microsoft.com/office/drawing/2014/main" id="{8333EA7F-716E-CA3B-831D-4E6ADC7C2184}"/>
              </a:ext>
            </a:extLst>
          </p:cNvPr>
          <p:cNvSpPr>
            <a:spLocks noGrp="1"/>
          </p:cNvSpPr>
          <p:nvPr>
            <p:ph type="title" hasCustomPrompt="1"/>
          </p:nvPr>
        </p:nvSpPr>
        <p:spPr>
          <a:xfrm>
            <a:off x="401002" y="381552"/>
            <a:ext cx="9888722" cy="377150"/>
          </a:xfrm>
          <a:prstGeom prst="rect">
            <a:avLst/>
          </a:prstGeom>
        </p:spPr>
        <p:txBody>
          <a:bodyPr vert="horz" lIns="0" tIns="0" rIns="0" bIns="0" rtlCol="0" anchor="t" anchorCtr="0">
            <a:noAutofit/>
          </a:bodyPr>
          <a:lstStyle>
            <a:lvl1pPr rtl="0">
              <a:spcBef>
                <a:spcPts val="0"/>
              </a:spcBef>
              <a:spcAft>
                <a:spcPts val="0"/>
              </a:spcAft>
              <a:defRPr sz="1842">
                <a:latin typeface="Aptos" panose="020B0004020202020204" pitchFamily="34" charset="0"/>
              </a:defRPr>
            </a:lvl1pPr>
          </a:lstStyle>
          <a:p>
            <a:r>
              <a:rPr lang="en-US"/>
              <a:t>Click to add title</a:t>
            </a:r>
          </a:p>
        </p:txBody>
      </p:sp>
    </p:spTree>
    <p:extLst>
      <p:ext uri="{BB962C8B-B14F-4D97-AF65-F5344CB8AC3E}">
        <p14:creationId xmlns:p14="http://schemas.microsoft.com/office/powerpoint/2010/main" val="346377066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ubtitle, 3 columns">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A63C211-FBF0-0771-BE99-47E7028BD228}"/>
              </a:ext>
            </a:extLst>
          </p:cNvPr>
          <p:cNvGraphicFramePr>
            <a:graphicFrameLocks noChangeAspect="1"/>
          </p:cNvGraphicFramePr>
          <p:nvPr>
            <p:custDataLst>
              <p:tags r:id="rId1"/>
            </p:custDataLst>
            <p:extLst>
              <p:ext uri="{D42A27DB-BD31-4B8C-83A1-F6EECF244321}">
                <p14:modId xmlns:p14="http://schemas.microsoft.com/office/powerpoint/2010/main" val="284114414"/>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8" name="think-cell data - do not delete" hidden="1">
                        <a:extLst>
                          <a:ext uri="{FF2B5EF4-FFF2-40B4-BE49-F238E27FC236}">
                            <a16:creationId xmlns:a16="http://schemas.microsoft.com/office/drawing/2014/main" id="{EA63C211-FBF0-0771-BE99-47E7028BD228}"/>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23" name="Content Placeholder 3">
            <a:extLst>
              <a:ext uri="{FF2B5EF4-FFF2-40B4-BE49-F238E27FC236}">
                <a16:creationId xmlns:a16="http://schemas.microsoft.com/office/drawing/2014/main" id="{BFED540D-3BF1-4047-9D69-9C3EB9B94551}"/>
              </a:ext>
            </a:extLst>
          </p:cNvPr>
          <p:cNvSpPr>
            <a:spLocks noGrp="1"/>
          </p:cNvSpPr>
          <p:nvPr>
            <p:ph sz="quarter" idx="10" hasCustomPrompt="1"/>
          </p:nvPr>
        </p:nvSpPr>
        <p:spPr>
          <a:xfrm>
            <a:off x="401002" y="1853143"/>
            <a:ext cx="3113562" cy="5162906"/>
          </a:xfrm>
          <a:prstGeom prst="rect">
            <a:avLst/>
          </a:prstGeom>
        </p:spPr>
        <p:txBody>
          <a:bodyPr>
            <a:noAutofit/>
          </a:bodyPr>
          <a:lstStyle>
            <a:lvl1pPr marL="0" indent="0" algn="l" rtl="0">
              <a:spcBef>
                <a:spcPts val="175"/>
              </a:spcBef>
              <a:spcAft>
                <a:spcPts val="175"/>
              </a:spcAft>
              <a:buFontTx/>
              <a:buNone/>
              <a:tabLst>
                <a:tab pos="3308333" algn="r"/>
              </a:tabLst>
              <a:defRPr sz="1053">
                <a:latin typeface="Aptos" panose="020B0004020202020204" pitchFamily="34" charset="0"/>
              </a:defRPr>
            </a:lvl1pPr>
            <a:lvl2pPr marL="158733" indent="-158733"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2pPr>
            <a:lvl3pPr marL="320808" indent="-157341"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3pPr>
            <a:lvl4pPr marL="481212"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4pPr>
            <a:lvl5pPr marL="641616" indent="-158733" algn="l" rtl="0">
              <a:spcBef>
                <a:spcPts val="175"/>
              </a:spcBef>
              <a:spcAft>
                <a:spcPts val="175"/>
              </a:spcAft>
              <a:buClrTx/>
              <a:buSzPct val="100000"/>
              <a:buFont typeface="Arial" panose="020B0604020202020204" pitchFamily="34" charset="0"/>
              <a:buChar char="−"/>
              <a:tabLst>
                <a:tab pos="3308333" algn="r"/>
              </a:tabLst>
              <a:defRPr sz="1053" baseline="0">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8B191C74-910B-0CFC-9067-143443C4A272}"/>
              </a:ext>
            </a:extLst>
          </p:cNvPr>
          <p:cNvSpPr>
            <a:spLocks noGrp="1"/>
          </p:cNvSpPr>
          <p:nvPr>
            <p:ph type="body" sz="quarter" idx="13" hasCustomPrompt="1"/>
          </p:nvPr>
        </p:nvSpPr>
        <p:spPr>
          <a:xfrm>
            <a:off x="401002" y="754301"/>
            <a:ext cx="9888722" cy="835084"/>
          </a:xfrm>
          <a:prstGeom prst="rect">
            <a:avLst/>
          </a:prstGeom>
        </p:spPr>
        <p:txBody>
          <a:bodyPr lIns="0" tIns="0" rIns="0" bIns="0" anchor="t" anchorCtr="0">
            <a:noAutofit/>
          </a:bodyPr>
          <a:lstStyle>
            <a:lvl1pPr marL="0" indent="0" rtl="0">
              <a:spcBef>
                <a:spcPts val="0"/>
              </a:spcBef>
              <a:spcAft>
                <a:spcPts val="0"/>
              </a:spcAft>
              <a:buNone/>
              <a:defRPr sz="1579" b="0">
                <a:solidFill>
                  <a:schemeClr val="tx2"/>
                </a:solidFill>
                <a:latin typeface="Aptos" panose="020B0004020202020204" pitchFamily="34" charset="0"/>
              </a:defRPr>
            </a:lvl1pPr>
          </a:lstStyle>
          <a:p>
            <a:pPr lvl="0"/>
            <a:r>
              <a:rPr lang="en-US"/>
              <a:t>Click to add subtitle</a:t>
            </a:r>
          </a:p>
        </p:txBody>
      </p:sp>
      <p:sp>
        <p:nvSpPr>
          <p:cNvPr id="5" name="Title Placeholder 1">
            <a:extLst>
              <a:ext uri="{FF2B5EF4-FFF2-40B4-BE49-F238E27FC236}">
                <a16:creationId xmlns:a16="http://schemas.microsoft.com/office/drawing/2014/main" id="{9F0BB36C-DE52-CFD5-6483-3AF9FFFA109A}"/>
              </a:ext>
            </a:extLst>
          </p:cNvPr>
          <p:cNvSpPr>
            <a:spLocks noGrp="1"/>
          </p:cNvSpPr>
          <p:nvPr>
            <p:ph type="title" hasCustomPrompt="1"/>
          </p:nvPr>
        </p:nvSpPr>
        <p:spPr>
          <a:xfrm>
            <a:off x="401002" y="381552"/>
            <a:ext cx="9888722" cy="377150"/>
          </a:xfrm>
          <a:prstGeom prst="rect">
            <a:avLst/>
          </a:prstGeom>
        </p:spPr>
        <p:txBody>
          <a:bodyPr vert="horz" lIns="0" tIns="0" rIns="0" bIns="0" rtlCol="0" anchor="t" anchorCtr="0">
            <a:noAutofit/>
          </a:bodyPr>
          <a:lstStyle>
            <a:lvl1pPr rtl="0">
              <a:spcBef>
                <a:spcPts val="0"/>
              </a:spcBef>
              <a:spcAft>
                <a:spcPts val="0"/>
              </a:spcAft>
              <a:defRPr sz="1842">
                <a:latin typeface="Aptos" panose="020B0004020202020204" pitchFamily="34" charset="0"/>
              </a:defRPr>
            </a:lvl1pPr>
          </a:lstStyle>
          <a:p>
            <a:r>
              <a:rPr lang="en-US"/>
              <a:t>Click to add title</a:t>
            </a:r>
          </a:p>
        </p:txBody>
      </p:sp>
      <p:sp>
        <p:nvSpPr>
          <p:cNvPr id="6" name="Content Placeholder 3">
            <a:extLst>
              <a:ext uri="{FF2B5EF4-FFF2-40B4-BE49-F238E27FC236}">
                <a16:creationId xmlns:a16="http://schemas.microsoft.com/office/drawing/2014/main" id="{CF857E55-4828-A256-F67F-37E4E75E2297}"/>
              </a:ext>
            </a:extLst>
          </p:cNvPr>
          <p:cNvSpPr>
            <a:spLocks noGrp="1"/>
          </p:cNvSpPr>
          <p:nvPr>
            <p:ph sz="quarter" idx="17" hasCustomPrompt="1"/>
          </p:nvPr>
        </p:nvSpPr>
        <p:spPr>
          <a:xfrm>
            <a:off x="3791350" y="1853143"/>
            <a:ext cx="3113562" cy="5162906"/>
          </a:xfrm>
          <a:prstGeom prst="rect">
            <a:avLst/>
          </a:prstGeom>
        </p:spPr>
        <p:txBody>
          <a:bodyPr>
            <a:noAutofit/>
          </a:bodyPr>
          <a:lstStyle>
            <a:lvl1pPr marL="0" indent="0" algn="l" rtl="0">
              <a:spcBef>
                <a:spcPts val="175"/>
              </a:spcBef>
              <a:spcAft>
                <a:spcPts val="175"/>
              </a:spcAft>
              <a:buFontTx/>
              <a:buNone/>
              <a:tabLst>
                <a:tab pos="3308333" algn="r"/>
              </a:tabLst>
              <a:defRPr sz="1053">
                <a:latin typeface="Aptos" panose="020B0004020202020204" pitchFamily="34" charset="0"/>
              </a:defRPr>
            </a:lvl1pPr>
            <a:lvl2pPr marL="158733" indent="-158733"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2pPr>
            <a:lvl3pPr marL="320808" indent="-157341"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3pPr>
            <a:lvl4pPr marL="481212"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4pPr>
            <a:lvl5pPr marL="641616" indent="-158733" algn="l" rtl="0">
              <a:spcBef>
                <a:spcPts val="175"/>
              </a:spcBef>
              <a:spcAft>
                <a:spcPts val="175"/>
              </a:spcAft>
              <a:buClrTx/>
              <a:buSzPct val="100000"/>
              <a:buFont typeface="Arial" panose="020B0604020202020204" pitchFamily="34" charset="0"/>
              <a:buChar char="−"/>
              <a:tabLst>
                <a:tab pos="3308333" algn="r"/>
              </a:tabLst>
              <a:defRPr sz="1053" baseline="0">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Content Placeholder 3">
            <a:extLst>
              <a:ext uri="{FF2B5EF4-FFF2-40B4-BE49-F238E27FC236}">
                <a16:creationId xmlns:a16="http://schemas.microsoft.com/office/drawing/2014/main" id="{9495ED2B-E3BF-3456-BD7E-366BCEB61955}"/>
              </a:ext>
            </a:extLst>
          </p:cNvPr>
          <p:cNvSpPr>
            <a:spLocks noGrp="1"/>
          </p:cNvSpPr>
          <p:nvPr>
            <p:ph sz="quarter" idx="18" hasCustomPrompt="1"/>
          </p:nvPr>
        </p:nvSpPr>
        <p:spPr>
          <a:xfrm>
            <a:off x="7181698" y="1853143"/>
            <a:ext cx="3113562" cy="5162906"/>
          </a:xfrm>
          <a:prstGeom prst="rect">
            <a:avLst/>
          </a:prstGeom>
        </p:spPr>
        <p:txBody>
          <a:bodyPr>
            <a:noAutofit/>
          </a:bodyPr>
          <a:lstStyle>
            <a:lvl1pPr marL="0" indent="0" algn="l" rtl="0">
              <a:spcBef>
                <a:spcPts val="175"/>
              </a:spcBef>
              <a:spcAft>
                <a:spcPts val="175"/>
              </a:spcAft>
              <a:buFontTx/>
              <a:buNone/>
              <a:tabLst>
                <a:tab pos="3308333" algn="r"/>
              </a:tabLst>
              <a:defRPr sz="1053">
                <a:latin typeface="Aptos" panose="020B0004020202020204" pitchFamily="34" charset="0"/>
              </a:defRPr>
            </a:lvl1pPr>
            <a:lvl2pPr marL="158733" indent="-158733"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2pPr>
            <a:lvl3pPr marL="320808" indent="-157341"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3pPr>
            <a:lvl4pPr marL="481212"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4pPr>
            <a:lvl5pPr marL="641616" indent="-158733" algn="l" rtl="0">
              <a:spcBef>
                <a:spcPts val="175"/>
              </a:spcBef>
              <a:spcAft>
                <a:spcPts val="175"/>
              </a:spcAft>
              <a:buClrTx/>
              <a:buSzPct val="100000"/>
              <a:buFont typeface="Arial" panose="020B0604020202020204" pitchFamily="34" charset="0"/>
              <a:buChar char="−"/>
              <a:tabLst>
                <a:tab pos="3308333" algn="r"/>
              </a:tabLst>
              <a:defRPr sz="1053" baseline="0">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8859761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title, 4 columns">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C18030CB-8A1E-7879-CA68-10EA5C7AECBF}"/>
              </a:ext>
            </a:extLst>
          </p:cNvPr>
          <p:cNvGraphicFramePr>
            <a:graphicFrameLocks noChangeAspect="1"/>
          </p:cNvGraphicFramePr>
          <p:nvPr>
            <p:custDataLst>
              <p:tags r:id="rId1"/>
            </p:custDataLst>
            <p:extLst>
              <p:ext uri="{D42A27DB-BD31-4B8C-83A1-F6EECF244321}">
                <p14:modId xmlns:p14="http://schemas.microsoft.com/office/powerpoint/2010/main" val="4056708697"/>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9" name="think-cell data - do not delete" hidden="1">
                        <a:extLst>
                          <a:ext uri="{FF2B5EF4-FFF2-40B4-BE49-F238E27FC236}">
                            <a16:creationId xmlns:a16="http://schemas.microsoft.com/office/drawing/2014/main" id="{C18030CB-8A1E-7879-CA68-10EA5C7AECBF}"/>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12" name="Content Placeholder 3">
            <a:extLst>
              <a:ext uri="{FF2B5EF4-FFF2-40B4-BE49-F238E27FC236}">
                <a16:creationId xmlns:a16="http://schemas.microsoft.com/office/drawing/2014/main" id="{593F994E-D5B3-4236-9E8D-771F764DB8E8}"/>
              </a:ext>
            </a:extLst>
          </p:cNvPr>
          <p:cNvSpPr>
            <a:spLocks noGrp="1"/>
          </p:cNvSpPr>
          <p:nvPr>
            <p:ph sz="quarter" idx="10" hasCustomPrompt="1"/>
          </p:nvPr>
        </p:nvSpPr>
        <p:spPr>
          <a:xfrm>
            <a:off x="401002" y="1850463"/>
            <a:ext cx="2354985" cy="5162906"/>
          </a:xfrm>
          <a:prstGeom prst="rect">
            <a:avLst/>
          </a:prstGeom>
        </p:spPr>
        <p:txBody>
          <a:bodyPr>
            <a:noAutofit/>
          </a:bodyPr>
          <a:lstStyle>
            <a:lvl1pPr marL="0" indent="0" algn="l" rtl="0">
              <a:spcBef>
                <a:spcPts val="175"/>
              </a:spcBef>
              <a:spcAft>
                <a:spcPts val="175"/>
              </a:spcAft>
              <a:buFontTx/>
              <a:buNone/>
              <a:tabLst>
                <a:tab pos="3308333" algn="r"/>
              </a:tabLst>
              <a:defRPr sz="1053">
                <a:latin typeface="Aptos" panose="020B0004020202020204" pitchFamily="34" charset="0"/>
              </a:defRPr>
            </a:lvl1pPr>
            <a:lvl2pPr marL="91898"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2pPr>
            <a:lvl3pPr marL="320808"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3pPr>
            <a:lvl4pPr marL="481212"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4pPr>
            <a:lvl5pPr marL="641616" indent="-160404" algn="l" rtl="0">
              <a:spcBef>
                <a:spcPts val="175"/>
              </a:spcBef>
              <a:spcAft>
                <a:spcPts val="175"/>
              </a:spcAft>
              <a:buClrTx/>
              <a:buSzPct val="100000"/>
              <a:buFont typeface="Arial" panose="020B0604020202020204" pitchFamily="34" charset="0"/>
              <a:buChar char="−"/>
              <a:tabLst>
                <a:tab pos="3308333" algn="r"/>
              </a:tabLst>
              <a:defRPr sz="1053" baseline="0">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66C1C52B-7D74-06BE-C3B3-ED2F2596A87A}"/>
              </a:ext>
            </a:extLst>
          </p:cNvPr>
          <p:cNvSpPr>
            <a:spLocks noGrp="1"/>
          </p:cNvSpPr>
          <p:nvPr>
            <p:ph sz="quarter" idx="14" hasCustomPrompt="1"/>
          </p:nvPr>
        </p:nvSpPr>
        <p:spPr>
          <a:xfrm>
            <a:off x="2913278" y="1850463"/>
            <a:ext cx="2354985" cy="5162906"/>
          </a:xfrm>
          <a:prstGeom prst="rect">
            <a:avLst/>
          </a:prstGeom>
        </p:spPr>
        <p:txBody>
          <a:bodyPr>
            <a:noAutofit/>
          </a:bodyPr>
          <a:lstStyle>
            <a:lvl1pPr marL="0" indent="0" algn="l" rtl="0">
              <a:spcBef>
                <a:spcPts val="175"/>
              </a:spcBef>
              <a:spcAft>
                <a:spcPts val="175"/>
              </a:spcAft>
              <a:buFontTx/>
              <a:buNone/>
              <a:tabLst>
                <a:tab pos="3308333" algn="r"/>
              </a:tabLst>
              <a:defRPr sz="1053">
                <a:latin typeface="Aptos" panose="020B0004020202020204" pitchFamily="34" charset="0"/>
              </a:defRPr>
            </a:lvl1pPr>
            <a:lvl2pPr marL="91898"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2pPr>
            <a:lvl3pPr marL="320808"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3pPr>
            <a:lvl4pPr marL="481212"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4pPr>
            <a:lvl5pPr marL="641616" indent="-160404" algn="l" rtl="0">
              <a:spcBef>
                <a:spcPts val="175"/>
              </a:spcBef>
              <a:spcAft>
                <a:spcPts val="175"/>
              </a:spcAft>
              <a:buClrTx/>
              <a:buSzPct val="100000"/>
              <a:buFont typeface="Arial" panose="020B0604020202020204" pitchFamily="34" charset="0"/>
              <a:buChar char="−"/>
              <a:tabLst>
                <a:tab pos="3308333" algn="r"/>
              </a:tabLst>
              <a:defRPr sz="1053" baseline="0">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Content Placeholder 3">
            <a:extLst>
              <a:ext uri="{FF2B5EF4-FFF2-40B4-BE49-F238E27FC236}">
                <a16:creationId xmlns:a16="http://schemas.microsoft.com/office/drawing/2014/main" id="{6A683BB7-E6EB-C2E9-3FCA-D699A39C7127}"/>
              </a:ext>
            </a:extLst>
          </p:cNvPr>
          <p:cNvSpPr>
            <a:spLocks noGrp="1"/>
          </p:cNvSpPr>
          <p:nvPr>
            <p:ph sz="quarter" idx="15" hasCustomPrompt="1"/>
          </p:nvPr>
        </p:nvSpPr>
        <p:spPr>
          <a:xfrm>
            <a:off x="5425553" y="1850463"/>
            <a:ext cx="2354985" cy="5162906"/>
          </a:xfrm>
          <a:prstGeom prst="rect">
            <a:avLst/>
          </a:prstGeom>
        </p:spPr>
        <p:txBody>
          <a:bodyPr>
            <a:noAutofit/>
          </a:bodyPr>
          <a:lstStyle>
            <a:lvl1pPr marL="0" indent="0" algn="l" rtl="0">
              <a:spcBef>
                <a:spcPts val="175"/>
              </a:spcBef>
              <a:spcAft>
                <a:spcPts val="175"/>
              </a:spcAft>
              <a:buFontTx/>
              <a:buNone/>
              <a:tabLst>
                <a:tab pos="3308333" algn="r"/>
              </a:tabLst>
              <a:defRPr sz="1053">
                <a:latin typeface="Aptos" panose="020B0004020202020204" pitchFamily="34" charset="0"/>
              </a:defRPr>
            </a:lvl1pPr>
            <a:lvl2pPr marL="91898"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2pPr>
            <a:lvl3pPr marL="320808"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3pPr>
            <a:lvl4pPr marL="481212"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4pPr>
            <a:lvl5pPr marL="641616" indent="-160404" algn="l" rtl="0">
              <a:spcBef>
                <a:spcPts val="175"/>
              </a:spcBef>
              <a:spcAft>
                <a:spcPts val="175"/>
              </a:spcAft>
              <a:buClrTx/>
              <a:buSzPct val="100000"/>
              <a:buFont typeface="Arial" panose="020B0604020202020204" pitchFamily="34" charset="0"/>
              <a:buChar char="−"/>
              <a:tabLst>
                <a:tab pos="3308333" algn="r"/>
              </a:tabLst>
              <a:defRPr sz="1053" baseline="0">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p:txBody>
      </p:sp>
      <p:sp>
        <p:nvSpPr>
          <p:cNvPr id="6" name="Content Placeholder 3">
            <a:extLst>
              <a:ext uri="{FF2B5EF4-FFF2-40B4-BE49-F238E27FC236}">
                <a16:creationId xmlns:a16="http://schemas.microsoft.com/office/drawing/2014/main" id="{0D39A810-CF4D-8CC1-23AA-003EFA30A76F}"/>
              </a:ext>
            </a:extLst>
          </p:cNvPr>
          <p:cNvSpPr>
            <a:spLocks noGrp="1"/>
          </p:cNvSpPr>
          <p:nvPr>
            <p:ph sz="quarter" idx="16" hasCustomPrompt="1"/>
          </p:nvPr>
        </p:nvSpPr>
        <p:spPr>
          <a:xfrm>
            <a:off x="7937828" y="1850463"/>
            <a:ext cx="2354985" cy="5162906"/>
          </a:xfrm>
          <a:prstGeom prst="rect">
            <a:avLst/>
          </a:prstGeom>
        </p:spPr>
        <p:txBody>
          <a:bodyPr>
            <a:noAutofit/>
          </a:bodyPr>
          <a:lstStyle>
            <a:lvl1pPr marL="0" indent="0" algn="l" rtl="0">
              <a:spcBef>
                <a:spcPts val="175"/>
              </a:spcBef>
              <a:spcAft>
                <a:spcPts val="175"/>
              </a:spcAft>
              <a:buFontTx/>
              <a:buNone/>
              <a:tabLst>
                <a:tab pos="3308333" algn="r"/>
              </a:tabLst>
              <a:defRPr sz="1053">
                <a:latin typeface="Aptos" panose="020B0004020202020204" pitchFamily="34" charset="0"/>
              </a:defRPr>
            </a:lvl1pPr>
            <a:lvl2pPr marL="91898"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2pPr>
            <a:lvl3pPr marL="320808"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3pPr>
            <a:lvl4pPr marL="481212"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4pPr>
            <a:lvl5pPr marL="641616" indent="-160404" algn="l" rtl="0">
              <a:spcBef>
                <a:spcPts val="175"/>
              </a:spcBef>
              <a:spcAft>
                <a:spcPts val="175"/>
              </a:spcAft>
              <a:buClrTx/>
              <a:buSzPct val="100000"/>
              <a:buFont typeface="Arial" panose="020B0604020202020204" pitchFamily="34" charset="0"/>
              <a:buChar char="−"/>
              <a:tabLst>
                <a:tab pos="3308333" algn="r"/>
              </a:tabLst>
              <a:defRPr sz="1053" baseline="0">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p:txBody>
      </p:sp>
      <p:sp>
        <p:nvSpPr>
          <p:cNvPr id="2" name="Text Placeholder 8">
            <a:extLst>
              <a:ext uri="{FF2B5EF4-FFF2-40B4-BE49-F238E27FC236}">
                <a16:creationId xmlns:a16="http://schemas.microsoft.com/office/drawing/2014/main" id="{FB60B513-6C68-425A-86AC-3FC42F4B2B1D}"/>
              </a:ext>
            </a:extLst>
          </p:cNvPr>
          <p:cNvSpPr>
            <a:spLocks noGrp="1"/>
          </p:cNvSpPr>
          <p:nvPr>
            <p:ph type="body" sz="quarter" idx="13" hasCustomPrompt="1"/>
          </p:nvPr>
        </p:nvSpPr>
        <p:spPr>
          <a:xfrm>
            <a:off x="401002" y="754301"/>
            <a:ext cx="9888722" cy="835084"/>
          </a:xfrm>
          <a:prstGeom prst="rect">
            <a:avLst/>
          </a:prstGeom>
        </p:spPr>
        <p:txBody>
          <a:bodyPr lIns="0" tIns="0" rIns="0" bIns="0" anchor="t" anchorCtr="0">
            <a:noAutofit/>
          </a:bodyPr>
          <a:lstStyle>
            <a:lvl1pPr marL="0" indent="0" rtl="0">
              <a:spcBef>
                <a:spcPts val="0"/>
              </a:spcBef>
              <a:spcAft>
                <a:spcPts val="0"/>
              </a:spcAft>
              <a:buNone/>
              <a:defRPr sz="1579" b="0">
                <a:solidFill>
                  <a:schemeClr val="tx2"/>
                </a:solidFill>
              </a:defRPr>
            </a:lvl1pPr>
          </a:lstStyle>
          <a:p>
            <a:pPr lvl="0"/>
            <a:r>
              <a:rPr lang="en-US"/>
              <a:t>Click to add subtitle</a:t>
            </a:r>
          </a:p>
        </p:txBody>
      </p:sp>
      <p:sp>
        <p:nvSpPr>
          <p:cNvPr id="8" name="Title Placeholder 1">
            <a:extLst>
              <a:ext uri="{FF2B5EF4-FFF2-40B4-BE49-F238E27FC236}">
                <a16:creationId xmlns:a16="http://schemas.microsoft.com/office/drawing/2014/main" id="{D9257AFC-2713-6B3B-F635-37B6D88CC30D}"/>
              </a:ext>
            </a:extLst>
          </p:cNvPr>
          <p:cNvSpPr>
            <a:spLocks noGrp="1"/>
          </p:cNvSpPr>
          <p:nvPr>
            <p:ph type="title" hasCustomPrompt="1"/>
          </p:nvPr>
        </p:nvSpPr>
        <p:spPr>
          <a:xfrm>
            <a:off x="401002" y="381552"/>
            <a:ext cx="9888722" cy="377150"/>
          </a:xfrm>
          <a:prstGeom prst="rect">
            <a:avLst/>
          </a:prstGeom>
        </p:spPr>
        <p:txBody>
          <a:bodyPr vert="horz" lIns="0" tIns="0" rIns="0" bIns="0" rtlCol="0" anchor="t" anchorCtr="0">
            <a:noAutofit/>
          </a:bodyPr>
          <a:lstStyle>
            <a:lvl1pPr rtl="0">
              <a:spcBef>
                <a:spcPts val="0"/>
              </a:spcBef>
              <a:spcAft>
                <a:spcPts val="0"/>
              </a:spcAft>
              <a:defRPr sz="1842">
                <a:latin typeface="Aptos" panose="020B0004020202020204" pitchFamily="34" charset="0"/>
              </a:defRPr>
            </a:lvl1pPr>
          </a:lstStyle>
          <a:p>
            <a:r>
              <a:rPr lang="en-US"/>
              <a:t>Click to add title</a:t>
            </a:r>
          </a:p>
        </p:txBody>
      </p:sp>
    </p:spTree>
    <p:extLst>
      <p:ext uri="{BB962C8B-B14F-4D97-AF65-F5344CB8AC3E}">
        <p14:creationId xmlns:p14="http://schemas.microsoft.com/office/powerpoint/2010/main" val="409808269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am profile ">
    <p:spTree>
      <p:nvGrpSpPr>
        <p:cNvPr id="1" name=""/>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F484570F-AB85-4401-FAD0-3C8AAB53FCC5}"/>
              </a:ext>
            </a:extLst>
          </p:cNvPr>
          <p:cNvGraphicFramePr>
            <a:graphicFrameLocks noChangeAspect="1"/>
          </p:cNvGraphicFramePr>
          <p:nvPr>
            <p:custDataLst>
              <p:tags r:id="rId1"/>
            </p:custDataLst>
            <p:extLst>
              <p:ext uri="{D42A27DB-BD31-4B8C-83A1-F6EECF244321}">
                <p14:modId xmlns:p14="http://schemas.microsoft.com/office/powerpoint/2010/main" val="78576510"/>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17" name="think-cell data - do not delete" hidden="1">
                        <a:extLst>
                          <a:ext uri="{FF2B5EF4-FFF2-40B4-BE49-F238E27FC236}">
                            <a16:creationId xmlns:a16="http://schemas.microsoft.com/office/drawing/2014/main" id="{F484570F-AB85-4401-FAD0-3C8AAB53FCC5}"/>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2" name="Picture Placeholder 11">
            <a:extLst>
              <a:ext uri="{FF2B5EF4-FFF2-40B4-BE49-F238E27FC236}">
                <a16:creationId xmlns:a16="http://schemas.microsoft.com/office/drawing/2014/main" id="{0D8F34B8-DFAD-6DD7-E1A1-4572B7969DDD}"/>
              </a:ext>
            </a:extLst>
          </p:cNvPr>
          <p:cNvSpPr>
            <a:spLocks noGrp="1"/>
          </p:cNvSpPr>
          <p:nvPr>
            <p:ph type="pic" sz="quarter" idx="25"/>
          </p:nvPr>
        </p:nvSpPr>
        <p:spPr>
          <a:xfrm>
            <a:off x="401002" y="2073457"/>
            <a:ext cx="1294575" cy="1627700"/>
          </a:xfrm>
          <a:ln>
            <a:solidFill>
              <a:schemeClr val="tx1"/>
            </a:solidFill>
          </a:ln>
        </p:spPr>
        <p:txBody>
          <a:bodyPr>
            <a:normAutofit/>
          </a:bodyPr>
          <a:lstStyle>
            <a:lvl1pPr algn="ctr" rtl="0">
              <a:spcBef>
                <a:spcPts val="175"/>
              </a:spcBef>
              <a:spcAft>
                <a:spcPts val="175"/>
              </a:spcAft>
              <a:defRPr sz="1053" b="0"/>
            </a:lvl1pPr>
          </a:lstStyle>
          <a:p>
            <a:r>
              <a:rPr lang="en-US"/>
              <a:t>Click icon to add picture</a:t>
            </a:r>
          </a:p>
        </p:txBody>
      </p:sp>
      <p:sp>
        <p:nvSpPr>
          <p:cNvPr id="3" name="Picture Placeholder 11">
            <a:extLst>
              <a:ext uri="{FF2B5EF4-FFF2-40B4-BE49-F238E27FC236}">
                <a16:creationId xmlns:a16="http://schemas.microsoft.com/office/drawing/2014/main" id="{90D3C277-40A7-31AF-87D8-848A84CDC70C}"/>
              </a:ext>
            </a:extLst>
          </p:cNvPr>
          <p:cNvSpPr>
            <a:spLocks noGrp="1"/>
          </p:cNvSpPr>
          <p:nvPr>
            <p:ph type="pic" sz="quarter" idx="27"/>
          </p:nvPr>
        </p:nvSpPr>
        <p:spPr>
          <a:xfrm>
            <a:off x="5481632" y="2073457"/>
            <a:ext cx="1294575" cy="1627700"/>
          </a:xfrm>
          <a:ln>
            <a:solidFill>
              <a:schemeClr val="tx1"/>
            </a:solidFill>
          </a:ln>
        </p:spPr>
        <p:txBody>
          <a:bodyPr>
            <a:normAutofit/>
          </a:bodyPr>
          <a:lstStyle>
            <a:lvl1pPr algn="ctr" rtl="0">
              <a:spcBef>
                <a:spcPts val="175"/>
              </a:spcBef>
              <a:spcAft>
                <a:spcPts val="175"/>
              </a:spcAft>
              <a:defRPr sz="1053" b="0"/>
            </a:lvl1pPr>
          </a:lstStyle>
          <a:p>
            <a:r>
              <a:rPr lang="en-US"/>
              <a:t>Click icon to add picture</a:t>
            </a:r>
          </a:p>
        </p:txBody>
      </p:sp>
      <p:sp>
        <p:nvSpPr>
          <p:cNvPr id="4" name="Picture Placeholder 11">
            <a:extLst>
              <a:ext uri="{FF2B5EF4-FFF2-40B4-BE49-F238E27FC236}">
                <a16:creationId xmlns:a16="http://schemas.microsoft.com/office/drawing/2014/main" id="{6B0BFB5D-1E54-FF08-195B-949B6341E16B}"/>
              </a:ext>
            </a:extLst>
          </p:cNvPr>
          <p:cNvSpPr>
            <a:spLocks noGrp="1"/>
          </p:cNvSpPr>
          <p:nvPr>
            <p:ph type="pic" sz="quarter" idx="29"/>
          </p:nvPr>
        </p:nvSpPr>
        <p:spPr>
          <a:xfrm>
            <a:off x="401002" y="4693657"/>
            <a:ext cx="1294575" cy="1627700"/>
          </a:xfrm>
          <a:ln>
            <a:solidFill>
              <a:schemeClr val="tx1"/>
            </a:solidFill>
          </a:ln>
        </p:spPr>
        <p:txBody>
          <a:bodyPr>
            <a:normAutofit/>
          </a:bodyPr>
          <a:lstStyle>
            <a:lvl1pPr algn="ctr" rtl="0">
              <a:spcBef>
                <a:spcPts val="175"/>
              </a:spcBef>
              <a:spcAft>
                <a:spcPts val="175"/>
              </a:spcAft>
              <a:defRPr sz="1053" b="0"/>
            </a:lvl1pPr>
          </a:lstStyle>
          <a:p>
            <a:r>
              <a:rPr lang="en-US"/>
              <a:t>Click icon to add picture</a:t>
            </a:r>
          </a:p>
        </p:txBody>
      </p:sp>
      <p:sp>
        <p:nvSpPr>
          <p:cNvPr id="5" name="Picture Placeholder 11">
            <a:extLst>
              <a:ext uri="{FF2B5EF4-FFF2-40B4-BE49-F238E27FC236}">
                <a16:creationId xmlns:a16="http://schemas.microsoft.com/office/drawing/2014/main" id="{B70C4541-64E0-0D36-F531-9180AEBAADAD}"/>
              </a:ext>
            </a:extLst>
          </p:cNvPr>
          <p:cNvSpPr>
            <a:spLocks noGrp="1"/>
          </p:cNvSpPr>
          <p:nvPr>
            <p:ph type="pic" sz="quarter" idx="31"/>
          </p:nvPr>
        </p:nvSpPr>
        <p:spPr>
          <a:xfrm>
            <a:off x="5487545" y="4693657"/>
            <a:ext cx="1294575" cy="1627700"/>
          </a:xfrm>
          <a:ln>
            <a:solidFill>
              <a:schemeClr val="tx1"/>
            </a:solidFill>
          </a:ln>
        </p:spPr>
        <p:txBody>
          <a:bodyPr>
            <a:normAutofit/>
          </a:bodyPr>
          <a:lstStyle>
            <a:lvl1pPr algn="ctr" rtl="0">
              <a:spcBef>
                <a:spcPts val="175"/>
              </a:spcBef>
              <a:spcAft>
                <a:spcPts val="175"/>
              </a:spcAft>
              <a:defRPr sz="1053" b="0"/>
            </a:lvl1pPr>
          </a:lstStyle>
          <a:p>
            <a:r>
              <a:rPr lang="en-US"/>
              <a:t>Click icon to add picture</a:t>
            </a:r>
          </a:p>
        </p:txBody>
      </p:sp>
      <p:sp>
        <p:nvSpPr>
          <p:cNvPr id="6" name="Text Placeholder 12">
            <a:extLst>
              <a:ext uri="{FF2B5EF4-FFF2-40B4-BE49-F238E27FC236}">
                <a16:creationId xmlns:a16="http://schemas.microsoft.com/office/drawing/2014/main" id="{4FC28274-B484-ADCB-6FAD-CD816034B792}"/>
              </a:ext>
            </a:extLst>
          </p:cNvPr>
          <p:cNvSpPr>
            <a:spLocks noGrp="1"/>
          </p:cNvSpPr>
          <p:nvPr>
            <p:ph type="body" sz="quarter" idx="32" hasCustomPrompt="1"/>
          </p:nvPr>
        </p:nvSpPr>
        <p:spPr>
          <a:xfrm>
            <a:off x="1845429" y="2073457"/>
            <a:ext cx="3373350" cy="2143800"/>
          </a:xfrm>
        </p:spPr>
        <p:txBody>
          <a:bodyPr/>
          <a:lstStyle>
            <a:lvl1pPr rtl="0">
              <a:spcBef>
                <a:spcPts val="175"/>
              </a:spcBef>
              <a:spcAft>
                <a:spcPts val="175"/>
              </a:spcAft>
              <a:defRPr sz="1053" b="0">
                <a:latin typeface="Aptos" panose="020B0004020202020204" pitchFamily="34" charset="0"/>
              </a:defRPr>
            </a:lvl1pPr>
            <a:lvl2pPr rtl="0">
              <a:spcBef>
                <a:spcPts val="175"/>
              </a:spcBef>
              <a:spcAft>
                <a:spcPts val="175"/>
              </a:spcAft>
              <a:defRPr sz="1053" b="0">
                <a:latin typeface="Aptos" panose="020B0004020202020204" pitchFamily="34" charset="0"/>
              </a:defRPr>
            </a:lvl2pPr>
            <a:lvl3pPr marL="320808" rtl="0">
              <a:defRPr b="0"/>
            </a:lvl3pPr>
            <a:lvl4pPr marL="481212" indent="-160404" rtl="0">
              <a:defRPr b="0"/>
            </a:lvl4pPr>
            <a:lvl5pPr marL="641616" rtl="0">
              <a:defRPr b="0"/>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p:txBody>
      </p:sp>
      <p:sp>
        <p:nvSpPr>
          <p:cNvPr id="7" name="Text Placeholder 12">
            <a:extLst>
              <a:ext uri="{FF2B5EF4-FFF2-40B4-BE49-F238E27FC236}">
                <a16:creationId xmlns:a16="http://schemas.microsoft.com/office/drawing/2014/main" id="{9D3FBE01-C9A4-F88D-C153-2816D6207A40}"/>
              </a:ext>
            </a:extLst>
          </p:cNvPr>
          <p:cNvSpPr>
            <a:spLocks noGrp="1"/>
          </p:cNvSpPr>
          <p:nvPr>
            <p:ph type="body" sz="quarter" idx="33" hasCustomPrompt="1"/>
          </p:nvPr>
        </p:nvSpPr>
        <p:spPr>
          <a:xfrm>
            <a:off x="6919475" y="2073457"/>
            <a:ext cx="3373350" cy="2143800"/>
          </a:xfrm>
        </p:spPr>
        <p:txBody>
          <a:bodyPr/>
          <a:lstStyle>
            <a:lvl1pPr rtl="0">
              <a:spcBef>
                <a:spcPts val="175"/>
              </a:spcBef>
              <a:spcAft>
                <a:spcPts val="175"/>
              </a:spcAft>
              <a:defRPr sz="1053" b="0"/>
            </a:lvl1pPr>
            <a:lvl2pPr rtl="0">
              <a:spcBef>
                <a:spcPts val="175"/>
              </a:spcBef>
              <a:spcAft>
                <a:spcPts val="175"/>
              </a:spcAft>
              <a:defRPr sz="1053" b="0"/>
            </a:lvl2pPr>
            <a:lvl3pPr marL="320808" rtl="0">
              <a:defRPr b="0"/>
            </a:lvl3pPr>
            <a:lvl4pPr marL="481212" indent="-160404" rtl="0">
              <a:defRPr b="0"/>
            </a:lvl4pPr>
            <a:lvl5pPr marL="641616" rtl="0">
              <a:defRPr b="0"/>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p:txBody>
      </p:sp>
      <p:sp>
        <p:nvSpPr>
          <p:cNvPr id="8" name="Text Placeholder 12">
            <a:extLst>
              <a:ext uri="{FF2B5EF4-FFF2-40B4-BE49-F238E27FC236}">
                <a16:creationId xmlns:a16="http://schemas.microsoft.com/office/drawing/2014/main" id="{7004DE48-1AC3-4F21-0968-B38909044342}"/>
              </a:ext>
            </a:extLst>
          </p:cNvPr>
          <p:cNvSpPr>
            <a:spLocks noGrp="1"/>
          </p:cNvSpPr>
          <p:nvPr>
            <p:ph type="body" sz="quarter" idx="34" hasCustomPrompt="1"/>
          </p:nvPr>
        </p:nvSpPr>
        <p:spPr>
          <a:xfrm>
            <a:off x="1845429" y="4693657"/>
            <a:ext cx="3376441" cy="2143800"/>
          </a:xfrm>
        </p:spPr>
        <p:txBody>
          <a:bodyPr/>
          <a:lstStyle>
            <a:lvl1pPr rtl="0">
              <a:spcBef>
                <a:spcPts val="175"/>
              </a:spcBef>
              <a:spcAft>
                <a:spcPts val="175"/>
              </a:spcAft>
              <a:defRPr sz="1053" b="0"/>
            </a:lvl1pPr>
            <a:lvl2pPr rtl="0">
              <a:spcBef>
                <a:spcPts val="175"/>
              </a:spcBef>
              <a:spcAft>
                <a:spcPts val="175"/>
              </a:spcAft>
              <a:defRPr sz="1053" b="0"/>
            </a:lvl2pPr>
            <a:lvl3pPr marL="320808" rtl="0">
              <a:defRPr b="0"/>
            </a:lvl3pPr>
            <a:lvl4pPr marL="481212" indent="-160404" rtl="0">
              <a:defRPr b="0"/>
            </a:lvl4pPr>
            <a:lvl5pPr marL="641616" rtl="0">
              <a:defRPr b="0"/>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p:txBody>
      </p:sp>
      <p:sp>
        <p:nvSpPr>
          <p:cNvPr id="9" name="Text Placeholder 12">
            <a:extLst>
              <a:ext uri="{FF2B5EF4-FFF2-40B4-BE49-F238E27FC236}">
                <a16:creationId xmlns:a16="http://schemas.microsoft.com/office/drawing/2014/main" id="{684A23D9-9F8C-5A70-1B87-0DD004B8D96E}"/>
              </a:ext>
            </a:extLst>
          </p:cNvPr>
          <p:cNvSpPr>
            <a:spLocks noGrp="1"/>
          </p:cNvSpPr>
          <p:nvPr>
            <p:ph type="body" sz="quarter" idx="35" hasCustomPrompt="1"/>
          </p:nvPr>
        </p:nvSpPr>
        <p:spPr>
          <a:xfrm>
            <a:off x="6917498" y="4693657"/>
            <a:ext cx="3375328" cy="2143800"/>
          </a:xfrm>
        </p:spPr>
        <p:txBody>
          <a:bodyPr/>
          <a:lstStyle>
            <a:lvl1pPr rtl="0">
              <a:spcBef>
                <a:spcPts val="175"/>
              </a:spcBef>
              <a:spcAft>
                <a:spcPts val="175"/>
              </a:spcAft>
              <a:defRPr sz="1053" b="0"/>
            </a:lvl1pPr>
            <a:lvl2pPr rtl="0">
              <a:spcBef>
                <a:spcPts val="175"/>
              </a:spcBef>
              <a:spcAft>
                <a:spcPts val="175"/>
              </a:spcAft>
              <a:defRPr sz="1053" b="0"/>
            </a:lvl2pPr>
            <a:lvl3pPr marL="320808" rtl="0">
              <a:defRPr b="0"/>
            </a:lvl3pPr>
            <a:lvl4pPr marL="481212" indent="-160404" rtl="0">
              <a:defRPr b="0"/>
            </a:lvl4pPr>
            <a:lvl5pPr marL="641616" rtl="0">
              <a:defRPr b="0"/>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p:txBody>
      </p:sp>
      <p:sp>
        <p:nvSpPr>
          <p:cNvPr id="10" name="Rectangle 9">
            <a:extLst>
              <a:ext uri="{FF2B5EF4-FFF2-40B4-BE49-F238E27FC236}">
                <a16:creationId xmlns:a16="http://schemas.microsoft.com/office/drawing/2014/main" id="{8B1455C2-E21F-06D2-DADD-7FD7A0C6A036}"/>
              </a:ext>
            </a:extLst>
          </p:cNvPr>
          <p:cNvSpPr/>
          <p:nvPr/>
        </p:nvSpPr>
        <p:spPr>
          <a:xfrm>
            <a:off x="5477694" y="1849697"/>
            <a:ext cx="4820050" cy="672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sz="965" noProof="0">
              <a:solidFill>
                <a:schemeClr val="bg1"/>
              </a:solidFill>
            </a:endParaRPr>
          </a:p>
        </p:txBody>
      </p:sp>
      <p:sp>
        <p:nvSpPr>
          <p:cNvPr id="11" name="Rectangle 10">
            <a:extLst>
              <a:ext uri="{FF2B5EF4-FFF2-40B4-BE49-F238E27FC236}">
                <a16:creationId xmlns:a16="http://schemas.microsoft.com/office/drawing/2014/main" id="{96B116F3-3D63-C235-3E40-D7EA6B934CF2}"/>
              </a:ext>
            </a:extLst>
          </p:cNvPr>
          <p:cNvSpPr/>
          <p:nvPr/>
        </p:nvSpPr>
        <p:spPr>
          <a:xfrm>
            <a:off x="401003" y="1849697"/>
            <a:ext cx="4820050" cy="672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sz="965" noProof="0">
              <a:solidFill>
                <a:schemeClr val="bg1"/>
              </a:solidFill>
            </a:endParaRPr>
          </a:p>
        </p:txBody>
      </p:sp>
      <p:sp>
        <p:nvSpPr>
          <p:cNvPr id="12" name="Rectangle 11">
            <a:extLst>
              <a:ext uri="{FF2B5EF4-FFF2-40B4-BE49-F238E27FC236}">
                <a16:creationId xmlns:a16="http://schemas.microsoft.com/office/drawing/2014/main" id="{4F46C436-A721-2D60-1AEA-13F0DD3A9223}"/>
              </a:ext>
            </a:extLst>
          </p:cNvPr>
          <p:cNvSpPr/>
          <p:nvPr/>
        </p:nvSpPr>
        <p:spPr>
          <a:xfrm>
            <a:off x="5477694" y="4460627"/>
            <a:ext cx="4820050" cy="672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sz="965" noProof="0">
              <a:solidFill>
                <a:schemeClr val="bg1"/>
              </a:solidFill>
            </a:endParaRPr>
          </a:p>
        </p:txBody>
      </p:sp>
      <p:sp>
        <p:nvSpPr>
          <p:cNvPr id="13" name="Rectangle 12">
            <a:extLst>
              <a:ext uri="{FF2B5EF4-FFF2-40B4-BE49-F238E27FC236}">
                <a16:creationId xmlns:a16="http://schemas.microsoft.com/office/drawing/2014/main" id="{C62ED75E-FA16-E5BA-B5F1-A58E06F1A408}"/>
              </a:ext>
            </a:extLst>
          </p:cNvPr>
          <p:cNvSpPr/>
          <p:nvPr/>
        </p:nvSpPr>
        <p:spPr>
          <a:xfrm>
            <a:off x="401003" y="4460627"/>
            <a:ext cx="4820050" cy="672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sz="965" noProof="0">
              <a:solidFill>
                <a:schemeClr val="bg1"/>
              </a:solidFill>
            </a:endParaRPr>
          </a:p>
        </p:txBody>
      </p:sp>
      <p:sp>
        <p:nvSpPr>
          <p:cNvPr id="14" name="Text Placeholder 8">
            <a:extLst>
              <a:ext uri="{FF2B5EF4-FFF2-40B4-BE49-F238E27FC236}">
                <a16:creationId xmlns:a16="http://schemas.microsoft.com/office/drawing/2014/main" id="{67D2A86E-3485-4064-F11B-592641772D4F}"/>
              </a:ext>
            </a:extLst>
          </p:cNvPr>
          <p:cNvSpPr>
            <a:spLocks noGrp="1"/>
          </p:cNvSpPr>
          <p:nvPr>
            <p:ph type="body" sz="quarter" idx="13" hasCustomPrompt="1"/>
          </p:nvPr>
        </p:nvSpPr>
        <p:spPr>
          <a:xfrm>
            <a:off x="401002" y="754301"/>
            <a:ext cx="9888722" cy="835084"/>
          </a:xfrm>
          <a:prstGeom prst="rect">
            <a:avLst/>
          </a:prstGeom>
        </p:spPr>
        <p:txBody>
          <a:bodyPr lIns="0" tIns="0" rIns="0" bIns="0" anchor="t" anchorCtr="0">
            <a:noAutofit/>
          </a:bodyPr>
          <a:lstStyle>
            <a:lvl1pPr marL="0" indent="0" rtl="0">
              <a:spcBef>
                <a:spcPts val="0"/>
              </a:spcBef>
              <a:spcAft>
                <a:spcPts val="0"/>
              </a:spcAft>
              <a:buNone/>
              <a:defRPr sz="1579" b="0">
                <a:solidFill>
                  <a:schemeClr val="tx2"/>
                </a:solidFill>
                <a:latin typeface="Aptos" panose="020B0004020202020204" pitchFamily="34" charset="0"/>
              </a:defRPr>
            </a:lvl1pPr>
          </a:lstStyle>
          <a:p>
            <a:pPr lvl="0"/>
            <a:r>
              <a:rPr lang="en-US"/>
              <a:t>Click to add subtitle</a:t>
            </a:r>
          </a:p>
        </p:txBody>
      </p:sp>
      <p:sp>
        <p:nvSpPr>
          <p:cNvPr id="15" name="Title Placeholder 1">
            <a:extLst>
              <a:ext uri="{FF2B5EF4-FFF2-40B4-BE49-F238E27FC236}">
                <a16:creationId xmlns:a16="http://schemas.microsoft.com/office/drawing/2014/main" id="{E96810A4-9AE7-5408-F486-24386EEDA4CD}"/>
              </a:ext>
            </a:extLst>
          </p:cNvPr>
          <p:cNvSpPr>
            <a:spLocks noGrp="1"/>
          </p:cNvSpPr>
          <p:nvPr>
            <p:ph type="title" hasCustomPrompt="1"/>
          </p:nvPr>
        </p:nvSpPr>
        <p:spPr>
          <a:xfrm>
            <a:off x="401002" y="381552"/>
            <a:ext cx="9888722" cy="377150"/>
          </a:xfrm>
          <a:prstGeom prst="rect">
            <a:avLst/>
          </a:prstGeom>
        </p:spPr>
        <p:txBody>
          <a:bodyPr vert="horz" lIns="0" tIns="0" rIns="0" bIns="0" rtlCol="0" anchor="t" anchorCtr="0">
            <a:noAutofit/>
          </a:bodyPr>
          <a:lstStyle>
            <a:lvl1pPr rtl="0">
              <a:spcBef>
                <a:spcPts val="0"/>
              </a:spcBef>
              <a:spcAft>
                <a:spcPts val="0"/>
              </a:spcAft>
              <a:defRPr sz="1842">
                <a:latin typeface="Aptos" panose="020B0004020202020204" pitchFamily="34" charset="0"/>
              </a:defRPr>
            </a:lvl1pPr>
          </a:lstStyle>
          <a:p>
            <a:r>
              <a:rPr lang="en-US"/>
              <a:t>Click to add title</a:t>
            </a:r>
          </a:p>
        </p:txBody>
      </p:sp>
    </p:spTree>
    <p:extLst>
      <p:ext uri="{BB962C8B-B14F-4D97-AF65-F5344CB8AC3E}">
        <p14:creationId xmlns:p14="http://schemas.microsoft.com/office/powerpoint/2010/main" val="359099087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338C8E8-5CC7-2DA0-0253-B90F98C6FD31}"/>
              </a:ext>
            </a:extLst>
          </p:cNvPr>
          <p:cNvGraphicFramePr>
            <a:graphicFrameLocks noChangeAspect="1"/>
          </p:cNvGraphicFramePr>
          <p:nvPr>
            <p:custDataLst>
              <p:tags r:id="rId1"/>
            </p:custDataLst>
            <p:extLst>
              <p:ext uri="{D42A27DB-BD31-4B8C-83A1-F6EECF244321}">
                <p14:modId xmlns:p14="http://schemas.microsoft.com/office/powerpoint/2010/main" val="3787889527"/>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7" name="think-cell data - do not delete" hidden="1">
                        <a:extLst>
                          <a:ext uri="{FF2B5EF4-FFF2-40B4-BE49-F238E27FC236}">
                            <a16:creationId xmlns:a16="http://schemas.microsoft.com/office/drawing/2014/main" id="{7338C8E8-5CC7-2DA0-0253-B90F98C6FD31}"/>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DD670E7F-2D5F-E74D-FF59-5BD6C5BC34F1}"/>
              </a:ext>
            </a:extLst>
          </p:cNvPr>
          <p:cNvSpPr/>
          <p:nvPr/>
        </p:nvSpPr>
        <p:spPr>
          <a:xfrm>
            <a:off x="5477694" y="1849697"/>
            <a:ext cx="4820050" cy="672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sz="965" noProof="0">
              <a:solidFill>
                <a:schemeClr val="bg1"/>
              </a:solidFill>
            </a:endParaRPr>
          </a:p>
        </p:txBody>
      </p:sp>
      <p:sp>
        <p:nvSpPr>
          <p:cNvPr id="17" name="Rectangle 16">
            <a:extLst>
              <a:ext uri="{FF2B5EF4-FFF2-40B4-BE49-F238E27FC236}">
                <a16:creationId xmlns:a16="http://schemas.microsoft.com/office/drawing/2014/main" id="{0CD4E13F-35DC-E442-82C0-9B5EE61D2906}"/>
              </a:ext>
            </a:extLst>
          </p:cNvPr>
          <p:cNvSpPr/>
          <p:nvPr/>
        </p:nvSpPr>
        <p:spPr>
          <a:xfrm>
            <a:off x="401003" y="1849697"/>
            <a:ext cx="4820050" cy="672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sz="965" noProof="0">
              <a:solidFill>
                <a:schemeClr val="bg1"/>
              </a:solidFill>
            </a:endParaRPr>
          </a:p>
        </p:txBody>
      </p:sp>
      <p:sp>
        <p:nvSpPr>
          <p:cNvPr id="20" name="Picture Placeholder 11">
            <a:extLst>
              <a:ext uri="{FF2B5EF4-FFF2-40B4-BE49-F238E27FC236}">
                <a16:creationId xmlns:a16="http://schemas.microsoft.com/office/drawing/2014/main" id="{32DA993B-B409-E5C0-E8A1-3920C08FA402}"/>
              </a:ext>
            </a:extLst>
          </p:cNvPr>
          <p:cNvSpPr>
            <a:spLocks noGrp="1"/>
          </p:cNvSpPr>
          <p:nvPr>
            <p:ph type="pic" sz="quarter" idx="28"/>
          </p:nvPr>
        </p:nvSpPr>
        <p:spPr>
          <a:xfrm>
            <a:off x="3926478" y="2077263"/>
            <a:ext cx="1294575" cy="1627700"/>
          </a:xfrm>
          <a:ln>
            <a:solidFill>
              <a:schemeClr val="tx1"/>
            </a:solidFill>
          </a:ln>
        </p:spPr>
        <p:txBody>
          <a:bodyPr>
            <a:normAutofit/>
          </a:bodyPr>
          <a:lstStyle>
            <a:lvl1pPr algn="ctr" rtl="0">
              <a:spcBef>
                <a:spcPts val="175"/>
              </a:spcBef>
              <a:spcAft>
                <a:spcPts val="175"/>
              </a:spcAft>
              <a:defRPr sz="1053" b="0"/>
            </a:lvl1pPr>
          </a:lstStyle>
          <a:p>
            <a:r>
              <a:rPr lang="en-US"/>
              <a:t>Click icon to add picture</a:t>
            </a:r>
          </a:p>
        </p:txBody>
      </p:sp>
      <p:sp>
        <p:nvSpPr>
          <p:cNvPr id="21" name="Picture Placeholder 11">
            <a:extLst>
              <a:ext uri="{FF2B5EF4-FFF2-40B4-BE49-F238E27FC236}">
                <a16:creationId xmlns:a16="http://schemas.microsoft.com/office/drawing/2014/main" id="{9EA35630-FAAB-0992-9BD2-E2CF77317F5E}"/>
              </a:ext>
            </a:extLst>
          </p:cNvPr>
          <p:cNvSpPr>
            <a:spLocks noGrp="1"/>
          </p:cNvSpPr>
          <p:nvPr>
            <p:ph type="pic" sz="quarter" idx="29"/>
          </p:nvPr>
        </p:nvSpPr>
        <p:spPr>
          <a:xfrm>
            <a:off x="8997371" y="2077263"/>
            <a:ext cx="1294575" cy="1627700"/>
          </a:xfrm>
          <a:ln>
            <a:solidFill>
              <a:schemeClr val="tx1"/>
            </a:solidFill>
          </a:ln>
        </p:spPr>
        <p:txBody>
          <a:bodyPr>
            <a:normAutofit/>
          </a:bodyPr>
          <a:lstStyle>
            <a:lvl1pPr algn="ctr" rtl="0">
              <a:spcBef>
                <a:spcPts val="175"/>
              </a:spcBef>
              <a:spcAft>
                <a:spcPts val="175"/>
              </a:spcAft>
              <a:defRPr sz="1053" b="0"/>
            </a:lvl1pPr>
          </a:lstStyle>
          <a:p>
            <a:r>
              <a:rPr lang="en-US"/>
              <a:t>Click icon to add picture</a:t>
            </a:r>
          </a:p>
        </p:txBody>
      </p:sp>
      <p:sp>
        <p:nvSpPr>
          <p:cNvPr id="2" name="Text Placeholder 8">
            <a:extLst>
              <a:ext uri="{FF2B5EF4-FFF2-40B4-BE49-F238E27FC236}">
                <a16:creationId xmlns:a16="http://schemas.microsoft.com/office/drawing/2014/main" id="{F362A436-16E9-8D92-CE75-CF090274A98C}"/>
              </a:ext>
            </a:extLst>
          </p:cNvPr>
          <p:cNvSpPr>
            <a:spLocks noGrp="1"/>
          </p:cNvSpPr>
          <p:nvPr>
            <p:ph type="body" sz="quarter" idx="13" hasCustomPrompt="1"/>
          </p:nvPr>
        </p:nvSpPr>
        <p:spPr>
          <a:xfrm>
            <a:off x="401002" y="754301"/>
            <a:ext cx="9888722" cy="835084"/>
          </a:xfrm>
          <a:prstGeom prst="rect">
            <a:avLst/>
          </a:prstGeom>
        </p:spPr>
        <p:txBody>
          <a:bodyPr lIns="0" tIns="0" rIns="0" bIns="0" anchor="t" anchorCtr="0">
            <a:noAutofit/>
          </a:bodyPr>
          <a:lstStyle>
            <a:lvl1pPr marL="0" indent="0" rtl="0">
              <a:spcBef>
                <a:spcPts val="0"/>
              </a:spcBef>
              <a:spcAft>
                <a:spcPts val="0"/>
              </a:spcAft>
              <a:buNone/>
              <a:defRPr sz="1579" b="0">
                <a:solidFill>
                  <a:schemeClr val="tx2"/>
                </a:solidFill>
                <a:latin typeface="Aptos" panose="020B0004020202020204" pitchFamily="34" charset="0"/>
              </a:defRPr>
            </a:lvl1pPr>
          </a:lstStyle>
          <a:p>
            <a:pPr lvl="0"/>
            <a:r>
              <a:rPr lang="en-US"/>
              <a:t>Click to add subtitle</a:t>
            </a:r>
          </a:p>
        </p:txBody>
      </p:sp>
      <p:sp>
        <p:nvSpPr>
          <p:cNvPr id="3" name="Title Placeholder 1">
            <a:extLst>
              <a:ext uri="{FF2B5EF4-FFF2-40B4-BE49-F238E27FC236}">
                <a16:creationId xmlns:a16="http://schemas.microsoft.com/office/drawing/2014/main" id="{1CE7ED7B-D3F7-0C2D-3D7F-23B03A315CFC}"/>
              </a:ext>
            </a:extLst>
          </p:cNvPr>
          <p:cNvSpPr>
            <a:spLocks noGrp="1"/>
          </p:cNvSpPr>
          <p:nvPr>
            <p:ph type="title" hasCustomPrompt="1"/>
          </p:nvPr>
        </p:nvSpPr>
        <p:spPr>
          <a:xfrm>
            <a:off x="401002" y="381552"/>
            <a:ext cx="9888722" cy="377150"/>
          </a:xfrm>
          <a:prstGeom prst="rect">
            <a:avLst/>
          </a:prstGeom>
        </p:spPr>
        <p:txBody>
          <a:bodyPr vert="horz" lIns="0" tIns="0" rIns="0" bIns="0" rtlCol="0" anchor="t" anchorCtr="0">
            <a:noAutofit/>
          </a:bodyPr>
          <a:lstStyle>
            <a:lvl1pPr rtl="0">
              <a:spcBef>
                <a:spcPts val="0"/>
              </a:spcBef>
              <a:spcAft>
                <a:spcPts val="0"/>
              </a:spcAft>
              <a:defRPr sz="1842">
                <a:latin typeface="Aptos" panose="020B0004020202020204" pitchFamily="34" charset="0"/>
              </a:defRPr>
            </a:lvl1pPr>
          </a:lstStyle>
          <a:p>
            <a:r>
              <a:rPr lang="en-US"/>
              <a:t>Click to add title</a:t>
            </a:r>
          </a:p>
        </p:txBody>
      </p:sp>
      <p:sp>
        <p:nvSpPr>
          <p:cNvPr id="4" name="Text Placeholder 12">
            <a:extLst>
              <a:ext uri="{FF2B5EF4-FFF2-40B4-BE49-F238E27FC236}">
                <a16:creationId xmlns:a16="http://schemas.microsoft.com/office/drawing/2014/main" id="{4A6BC76D-8B27-508E-2FA1-4B668FF32EE7}"/>
              </a:ext>
            </a:extLst>
          </p:cNvPr>
          <p:cNvSpPr>
            <a:spLocks noGrp="1"/>
          </p:cNvSpPr>
          <p:nvPr>
            <p:ph type="body" sz="quarter" idx="32" hasCustomPrompt="1"/>
          </p:nvPr>
        </p:nvSpPr>
        <p:spPr>
          <a:xfrm>
            <a:off x="401003" y="3857887"/>
            <a:ext cx="4820050" cy="2143800"/>
          </a:xfrm>
        </p:spPr>
        <p:txBody>
          <a:bodyPr/>
          <a:lstStyle>
            <a:lvl1pPr rtl="0">
              <a:spcBef>
                <a:spcPts val="175"/>
              </a:spcBef>
              <a:spcAft>
                <a:spcPts val="175"/>
              </a:spcAft>
              <a:defRPr sz="1053" b="0"/>
            </a:lvl1pPr>
            <a:lvl2pPr rtl="0">
              <a:spcBef>
                <a:spcPts val="175"/>
              </a:spcBef>
              <a:spcAft>
                <a:spcPts val="175"/>
              </a:spcAft>
              <a:defRPr sz="1053" b="0"/>
            </a:lvl2pPr>
            <a:lvl3pPr marL="320808" rtl="0">
              <a:defRPr/>
            </a:lvl3pPr>
            <a:lvl4pPr marL="481212" indent="-160404" rtl="0">
              <a:defRPr/>
            </a:lvl4pPr>
            <a:lvl5pPr marL="641616" rtl="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p:txBody>
      </p:sp>
      <p:sp>
        <p:nvSpPr>
          <p:cNvPr id="5" name="Text Placeholder 12">
            <a:extLst>
              <a:ext uri="{FF2B5EF4-FFF2-40B4-BE49-F238E27FC236}">
                <a16:creationId xmlns:a16="http://schemas.microsoft.com/office/drawing/2014/main" id="{9C91076D-2B86-9AF3-18AC-3BF3B0940503}"/>
              </a:ext>
            </a:extLst>
          </p:cNvPr>
          <p:cNvSpPr>
            <a:spLocks noGrp="1"/>
          </p:cNvSpPr>
          <p:nvPr>
            <p:ph type="body" sz="quarter" idx="33" hasCustomPrompt="1"/>
          </p:nvPr>
        </p:nvSpPr>
        <p:spPr>
          <a:xfrm>
            <a:off x="5482203" y="3857887"/>
            <a:ext cx="4820050" cy="2143800"/>
          </a:xfrm>
        </p:spPr>
        <p:txBody>
          <a:bodyPr/>
          <a:lstStyle>
            <a:lvl1pPr rtl="0">
              <a:spcBef>
                <a:spcPts val="175"/>
              </a:spcBef>
              <a:spcAft>
                <a:spcPts val="175"/>
              </a:spcAft>
              <a:defRPr sz="1053" b="0"/>
            </a:lvl1pPr>
            <a:lvl2pPr rtl="0">
              <a:spcBef>
                <a:spcPts val="175"/>
              </a:spcBef>
              <a:spcAft>
                <a:spcPts val="175"/>
              </a:spcAft>
              <a:defRPr sz="1053" b="0"/>
            </a:lvl2pPr>
            <a:lvl3pPr marL="320808" rtl="0">
              <a:defRPr/>
            </a:lvl3pPr>
            <a:lvl4pPr marL="481212" indent="-160404" rtl="0">
              <a:defRPr/>
            </a:lvl4pPr>
            <a:lvl5pPr marL="641616" rtl="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p:txBody>
      </p:sp>
      <p:sp>
        <p:nvSpPr>
          <p:cNvPr id="6" name="Text Placeholder 17">
            <a:extLst>
              <a:ext uri="{FF2B5EF4-FFF2-40B4-BE49-F238E27FC236}">
                <a16:creationId xmlns:a16="http://schemas.microsoft.com/office/drawing/2014/main" id="{189A445A-42B3-EBFA-8922-62959EFA0423}"/>
              </a:ext>
            </a:extLst>
          </p:cNvPr>
          <p:cNvSpPr>
            <a:spLocks noGrp="1"/>
          </p:cNvSpPr>
          <p:nvPr>
            <p:ph type="body" sz="quarter" idx="4294967295" hasCustomPrompt="1"/>
          </p:nvPr>
        </p:nvSpPr>
        <p:spPr>
          <a:xfrm>
            <a:off x="401003" y="2069280"/>
            <a:ext cx="3440546" cy="1635116"/>
          </a:xfrm>
        </p:spPr>
        <p:txBody>
          <a:bodyPr/>
          <a:lstStyle>
            <a:lvl1pPr rtl="0">
              <a:defRPr/>
            </a:lvl1pPr>
            <a:lvl2pPr rtl="0">
              <a:defRPr/>
            </a:lvl2pPr>
            <a:lvl3pPr rtl="0">
              <a:defRPr/>
            </a:lvl3pPr>
            <a:lvl4pPr rtl="0">
              <a:defRPr/>
            </a:lvl4pPr>
            <a:lvl5pPr rtl="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endParaRPr lang="en-US"/>
          </a:p>
        </p:txBody>
      </p:sp>
      <p:sp>
        <p:nvSpPr>
          <p:cNvPr id="8" name="Text Placeholder 17">
            <a:extLst>
              <a:ext uri="{FF2B5EF4-FFF2-40B4-BE49-F238E27FC236}">
                <a16:creationId xmlns:a16="http://schemas.microsoft.com/office/drawing/2014/main" id="{9AF1B057-ABA1-7B5A-87C8-FD35492C6CB7}"/>
              </a:ext>
            </a:extLst>
          </p:cNvPr>
          <p:cNvSpPr>
            <a:spLocks noGrp="1"/>
          </p:cNvSpPr>
          <p:nvPr>
            <p:ph type="body" sz="quarter" idx="4294967295" hasCustomPrompt="1"/>
          </p:nvPr>
        </p:nvSpPr>
        <p:spPr>
          <a:xfrm>
            <a:off x="5482204" y="2069280"/>
            <a:ext cx="3440546" cy="1635116"/>
          </a:xfrm>
        </p:spPr>
        <p:txBody>
          <a:bodyPr/>
          <a:lstStyle>
            <a:lvl1pPr rtl="0">
              <a:defRPr/>
            </a:lvl1pPr>
            <a:lvl2pPr rtl="0">
              <a:defRPr/>
            </a:lvl2pPr>
            <a:lvl3pPr rtl="0">
              <a:defRPr/>
            </a:lvl3pPr>
            <a:lvl4pPr rtl="0">
              <a:defRPr/>
            </a:lvl4pPr>
            <a:lvl5pPr rtl="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endParaRPr lang="en-US"/>
          </a:p>
        </p:txBody>
      </p:sp>
    </p:spTree>
    <p:extLst>
      <p:ext uri="{BB962C8B-B14F-4D97-AF65-F5344CB8AC3E}">
        <p14:creationId xmlns:p14="http://schemas.microsoft.com/office/powerpoint/2010/main" val="229695269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F5BE74F-2B9B-9664-B3D1-3CB6BC25991D}"/>
              </a:ext>
            </a:extLst>
          </p:cNvPr>
          <p:cNvGraphicFramePr>
            <a:graphicFrameLocks noChangeAspect="1"/>
          </p:cNvGraphicFramePr>
          <p:nvPr userDrawn="1">
            <p:custDataLst>
              <p:tags r:id="rId1"/>
            </p:custDataLst>
            <p:extLst>
              <p:ext uri="{D42A27DB-BD31-4B8C-83A1-F6EECF244321}">
                <p14:modId xmlns:p14="http://schemas.microsoft.com/office/powerpoint/2010/main" val="2811691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5" name="think-cell data - do not delete" hidden="1">
                        <a:extLst>
                          <a:ext uri="{FF2B5EF4-FFF2-40B4-BE49-F238E27FC236}">
                            <a16:creationId xmlns:a16="http://schemas.microsoft.com/office/drawing/2014/main" id="{9F5BE74F-2B9B-9664-B3D1-3CB6BC25991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p:cNvSpPr>
            <a:spLocks noGrp="1"/>
          </p:cNvSpPr>
          <p:nvPr>
            <p:ph type="body" sz="quarter" idx="13" hasCustomPrompt="1"/>
          </p:nvPr>
        </p:nvSpPr>
        <p:spPr>
          <a:xfrm>
            <a:off x="401002" y="4620495"/>
            <a:ext cx="7513191" cy="2392803"/>
          </a:xfrm>
        </p:spPr>
        <p:txBody>
          <a:bodyPr anchor="b" anchorCtr="0">
            <a:normAutofit/>
          </a:bodyPr>
          <a:lstStyle>
            <a:lvl1pPr rtl="0">
              <a:lnSpc>
                <a:spcPct val="100000"/>
              </a:lnSpc>
              <a:spcBef>
                <a:spcPts val="175"/>
              </a:spcBef>
              <a:spcAft>
                <a:spcPts val="175"/>
              </a:spcAft>
              <a:defRPr sz="702" b="0"/>
            </a:lvl1pPr>
          </a:lstStyle>
          <a:p>
            <a:pPr lvl="0"/>
            <a:r>
              <a:rPr lang="en-US"/>
              <a:t>Click to add text</a:t>
            </a:r>
          </a:p>
        </p:txBody>
      </p:sp>
      <p:pic>
        <p:nvPicPr>
          <p:cNvPr id="2" name="Picture 1" descr="Deloitte logo">
            <a:extLst>
              <a:ext uri="{FF2B5EF4-FFF2-40B4-BE49-F238E27FC236}">
                <a16:creationId xmlns:a16="http://schemas.microsoft.com/office/drawing/2014/main" id="{1BEBA89D-3AAC-3CB0-C580-EB5B54573687}"/>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98840" y="-6028"/>
            <a:ext cx="2438093" cy="1442678"/>
          </a:xfrm>
          <a:prstGeom prst="rect">
            <a:avLst/>
          </a:prstGeom>
        </p:spPr>
      </p:pic>
      <p:pic>
        <p:nvPicPr>
          <p:cNvPr id="4" name="Picture 3">
            <a:extLst>
              <a:ext uri="{FF2B5EF4-FFF2-40B4-BE49-F238E27FC236}">
                <a16:creationId xmlns:a16="http://schemas.microsoft.com/office/drawing/2014/main" id="{62807C35-870E-BE5C-3063-D65F3CF32E20}"/>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9380276" y="5945445"/>
            <a:ext cx="1051518" cy="1322098"/>
          </a:xfrm>
          <a:prstGeom prst="rect">
            <a:avLst/>
          </a:prstGeom>
        </p:spPr>
      </p:pic>
      <p:pic>
        <p:nvPicPr>
          <p:cNvPr id="3" name="Picture 2">
            <a:extLst>
              <a:ext uri="{FF2B5EF4-FFF2-40B4-BE49-F238E27FC236}">
                <a16:creationId xmlns:a16="http://schemas.microsoft.com/office/drawing/2014/main" id="{203F6F65-0FAE-13C5-4935-4F5D23290CAF}"/>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9380276" y="5945445"/>
            <a:ext cx="1051518" cy="1322098"/>
          </a:xfrm>
          <a:prstGeom prst="rect">
            <a:avLst/>
          </a:prstGeom>
        </p:spPr>
      </p:pic>
    </p:spTree>
    <p:extLst>
      <p:ext uri="{BB962C8B-B14F-4D97-AF65-F5344CB8AC3E}">
        <p14:creationId xmlns:p14="http://schemas.microsoft.com/office/powerpoint/2010/main" val="812833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 Light Gray">
    <p:bg>
      <p:bgPr>
        <a:solidFill>
          <a:schemeClr val="bg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B6198E2-91FB-E663-BEF2-1A0B8A1727F9}"/>
              </a:ext>
            </a:extLst>
          </p:cNvPr>
          <p:cNvGraphicFramePr>
            <a:graphicFrameLocks noChangeAspect="1"/>
          </p:cNvGraphicFramePr>
          <p:nvPr userDrawn="1">
            <p:custDataLst>
              <p:tags r:id="rId1"/>
            </p:custDataLst>
            <p:extLst>
              <p:ext uri="{D42A27DB-BD31-4B8C-83A1-F6EECF244321}">
                <p14:modId xmlns:p14="http://schemas.microsoft.com/office/powerpoint/2010/main" val="2924748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2" name="think-cell data - do not delete" hidden="1">
                        <a:extLst>
                          <a:ext uri="{FF2B5EF4-FFF2-40B4-BE49-F238E27FC236}">
                            <a16:creationId xmlns:a16="http://schemas.microsoft.com/office/drawing/2014/main" id="{DB6198E2-91FB-E663-BEF2-1A0B8A1727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A5F1E13-4418-598B-C074-12679788BEC1}"/>
              </a:ext>
            </a:extLst>
          </p:cNvPr>
          <p:cNvSpPr/>
          <p:nvPr/>
        </p:nvSpPr>
        <p:spPr bwMode="gray">
          <a:xfrm flipH="1">
            <a:off x="289489" y="381086"/>
            <a:ext cx="40099" cy="72890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lvl="0" algn="ctr" rtl="0"/>
            <a:endParaRPr lang="en-US" noProof="0">
              <a:solidFill>
                <a:schemeClr val="tx1"/>
              </a:solidFill>
            </a:endParaRPr>
          </a:p>
        </p:txBody>
      </p:sp>
      <p:sp>
        <p:nvSpPr>
          <p:cNvPr id="7" name="Text Placeholder 5">
            <a:extLst>
              <a:ext uri="{FF2B5EF4-FFF2-40B4-BE49-F238E27FC236}">
                <a16:creationId xmlns:a16="http://schemas.microsoft.com/office/drawing/2014/main" id="{BA961EAC-1FA5-0FDD-A3C9-C201168F760F}"/>
              </a:ext>
            </a:extLst>
          </p:cNvPr>
          <p:cNvSpPr>
            <a:spLocks noGrp="1"/>
          </p:cNvSpPr>
          <p:nvPr>
            <p:ph type="body" sz="quarter" idx="27" hasCustomPrompt="1"/>
          </p:nvPr>
        </p:nvSpPr>
        <p:spPr>
          <a:xfrm>
            <a:off x="401003" y="671003"/>
            <a:ext cx="9891395" cy="438985"/>
          </a:xfrm>
        </p:spPr>
        <p:txBody>
          <a:bodyPr tIns="0" bIns="0">
            <a:noAutofit/>
          </a:bodyPr>
          <a:lstStyle>
            <a:lvl1pPr marL="0" indent="0" rtl="0">
              <a:buNone/>
              <a:defRPr sz="2456"/>
            </a:lvl1pPr>
          </a:lstStyle>
          <a:p>
            <a:pPr lvl="0"/>
            <a:r>
              <a:rPr lang="en-US"/>
              <a:t>Click to add title</a:t>
            </a:r>
          </a:p>
        </p:txBody>
      </p:sp>
      <p:sp>
        <p:nvSpPr>
          <p:cNvPr id="8" name="Text Placeholder 7">
            <a:extLst>
              <a:ext uri="{FF2B5EF4-FFF2-40B4-BE49-F238E27FC236}">
                <a16:creationId xmlns:a16="http://schemas.microsoft.com/office/drawing/2014/main" id="{676FE64C-1B0D-9ED0-06EE-18AB27B1B814}"/>
              </a:ext>
            </a:extLst>
          </p:cNvPr>
          <p:cNvSpPr>
            <a:spLocks noGrp="1"/>
          </p:cNvSpPr>
          <p:nvPr>
            <p:ph type="body" sz="quarter" idx="15" hasCustomPrompt="1"/>
          </p:nvPr>
        </p:nvSpPr>
        <p:spPr>
          <a:xfrm>
            <a:off x="401003" y="380300"/>
            <a:ext cx="9891395" cy="290702"/>
          </a:xfrm>
        </p:spPr>
        <p:txBody>
          <a:bodyPr lIns="0" anchor="ctr">
            <a:noAutofit/>
          </a:bodyPr>
          <a:lstStyle>
            <a:lvl1pPr marL="0" marR="0" indent="0" algn="l" defTabSz="802020" rtl="0" eaLnBrk="1" fontAlgn="auto" latinLnBrk="0" hangingPunct="1">
              <a:lnSpc>
                <a:spcPct val="90000"/>
              </a:lnSpc>
              <a:spcBef>
                <a:spcPts val="877"/>
              </a:spcBef>
              <a:spcAft>
                <a:spcPts val="0"/>
              </a:spcAft>
              <a:buClrTx/>
              <a:buSzTx/>
              <a:buFont typeface="Arial" panose="020B0604020202020204" pitchFamily="34" charset="0"/>
              <a:buNone/>
              <a:tabLst/>
              <a:defRPr sz="789" b="1" cap="all" spc="263" baseline="0">
                <a:latin typeface="+mj-lt"/>
              </a:defRPr>
            </a:lvl1pPr>
            <a:lvl2pPr marL="401010" indent="0">
              <a:buNone/>
              <a:defRPr sz="789" b="1"/>
            </a:lvl2pPr>
            <a:lvl3pPr marL="802020" indent="0">
              <a:buNone/>
              <a:defRPr sz="789" b="1"/>
            </a:lvl3pPr>
            <a:lvl4pPr marL="1203030" indent="0">
              <a:buNone/>
              <a:defRPr sz="789" b="1"/>
            </a:lvl4pPr>
            <a:lvl5pPr marL="1604040" indent="0">
              <a:buNone/>
              <a:defRPr sz="789" b="1"/>
            </a:lvl5pPr>
          </a:lstStyle>
          <a:p>
            <a:pPr marL="0" marR="0" lvl="0" indent="0" algn="l" defTabSz="802020" rtl="0" eaLnBrk="1" fontAlgn="auto" latinLnBrk="0" hangingPunct="1">
              <a:lnSpc>
                <a:spcPct val="90000"/>
              </a:lnSpc>
              <a:spcBef>
                <a:spcPts val="877"/>
              </a:spcBef>
              <a:spcAft>
                <a:spcPts val="0"/>
              </a:spcAft>
              <a:buClrTx/>
              <a:buSzTx/>
              <a:buFont typeface="Arial" panose="020B0604020202020204" pitchFamily="34" charset="0"/>
              <a:buNone/>
              <a:tabLst/>
              <a:defRPr/>
            </a:pPr>
            <a:r>
              <a:rPr lang="en-US"/>
              <a:t>Click to add subtitle</a:t>
            </a:r>
            <a:endParaRPr kumimoji="0" lang="en-US" sz="789" b="1" i="0" u="none" strike="noStrike" kern="1200" cap="none" spc="263"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3963672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ubtitle - Light Gray">
    <p:bg>
      <p:bgPr>
        <a:solidFill>
          <a:schemeClr val="bg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B05972C-4EB5-02E5-D3B3-796AF5ABC9A4}"/>
              </a:ext>
            </a:extLst>
          </p:cNvPr>
          <p:cNvGraphicFramePr>
            <a:graphicFrameLocks noChangeAspect="1"/>
          </p:cNvGraphicFramePr>
          <p:nvPr>
            <p:custDataLst>
              <p:tags r:id="rId1"/>
            </p:custDataLst>
            <p:extLst>
              <p:ext uri="{D42A27DB-BD31-4B8C-83A1-F6EECF244321}">
                <p14:modId xmlns:p14="http://schemas.microsoft.com/office/powerpoint/2010/main" val="1549706261"/>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3" name="think-cell data - do not delete" hidden="1">
                        <a:extLst>
                          <a:ext uri="{FF2B5EF4-FFF2-40B4-BE49-F238E27FC236}">
                            <a16:creationId xmlns:a16="http://schemas.microsoft.com/office/drawing/2014/main" id="{FB05972C-4EB5-02E5-D3B3-796AF5ABC9A4}"/>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DD6240FD-6CE9-5B73-7D7B-7F60C832531D}"/>
              </a:ext>
            </a:extLst>
          </p:cNvPr>
          <p:cNvSpPr/>
          <p:nvPr/>
        </p:nvSpPr>
        <p:spPr bwMode="gray">
          <a:xfrm flipH="1">
            <a:off x="289489" y="381086"/>
            <a:ext cx="40099" cy="72890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lvl="0" algn="ctr" rtl="0"/>
            <a:endParaRPr lang="en-US" noProof="0">
              <a:solidFill>
                <a:schemeClr val="tx1"/>
              </a:solidFill>
            </a:endParaRPr>
          </a:p>
        </p:txBody>
      </p:sp>
      <p:sp>
        <p:nvSpPr>
          <p:cNvPr id="9" name="Text Placeholder 5">
            <a:extLst>
              <a:ext uri="{FF2B5EF4-FFF2-40B4-BE49-F238E27FC236}">
                <a16:creationId xmlns:a16="http://schemas.microsoft.com/office/drawing/2014/main" id="{D61B36F7-4D66-A541-48A9-D4104A28F22E}"/>
              </a:ext>
            </a:extLst>
          </p:cNvPr>
          <p:cNvSpPr>
            <a:spLocks noGrp="1"/>
          </p:cNvSpPr>
          <p:nvPr>
            <p:ph type="body" sz="quarter" idx="27" hasCustomPrompt="1"/>
          </p:nvPr>
        </p:nvSpPr>
        <p:spPr>
          <a:xfrm>
            <a:off x="401003" y="671003"/>
            <a:ext cx="9891395" cy="438985"/>
          </a:xfrm>
        </p:spPr>
        <p:txBody>
          <a:bodyPr tIns="0" bIns="0">
            <a:noAutofit/>
          </a:bodyPr>
          <a:lstStyle>
            <a:lvl1pPr marL="0" indent="0" rtl="0">
              <a:buNone/>
              <a:defRPr sz="2456"/>
            </a:lvl1pPr>
          </a:lstStyle>
          <a:p>
            <a:pPr lvl="0"/>
            <a:r>
              <a:rPr lang="en-US"/>
              <a:t>Click to add title</a:t>
            </a:r>
          </a:p>
        </p:txBody>
      </p:sp>
      <p:sp>
        <p:nvSpPr>
          <p:cNvPr id="10" name="Text Placeholder 7">
            <a:extLst>
              <a:ext uri="{FF2B5EF4-FFF2-40B4-BE49-F238E27FC236}">
                <a16:creationId xmlns:a16="http://schemas.microsoft.com/office/drawing/2014/main" id="{458DE312-1DB6-6A86-31A5-4DD91F4D295D}"/>
              </a:ext>
            </a:extLst>
          </p:cNvPr>
          <p:cNvSpPr>
            <a:spLocks noGrp="1"/>
          </p:cNvSpPr>
          <p:nvPr>
            <p:ph type="body" sz="quarter" idx="15" hasCustomPrompt="1"/>
          </p:nvPr>
        </p:nvSpPr>
        <p:spPr>
          <a:xfrm>
            <a:off x="401003" y="380300"/>
            <a:ext cx="9891395" cy="290702"/>
          </a:xfrm>
        </p:spPr>
        <p:txBody>
          <a:bodyPr lIns="0" anchor="ctr">
            <a:noAutofit/>
          </a:bodyPr>
          <a:lstStyle>
            <a:lvl1pPr marL="0" marR="0" indent="0" algn="l" defTabSz="802020" rtl="0" eaLnBrk="1" fontAlgn="auto" latinLnBrk="0" hangingPunct="1">
              <a:lnSpc>
                <a:spcPct val="90000"/>
              </a:lnSpc>
              <a:spcBef>
                <a:spcPts val="877"/>
              </a:spcBef>
              <a:spcAft>
                <a:spcPts val="0"/>
              </a:spcAft>
              <a:buClrTx/>
              <a:buSzTx/>
              <a:buFont typeface="Arial" panose="020B0604020202020204" pitchFamily="34" charset="0"/>
              <a:buNone/>
              <a:tabLst/>
              <a:defRPr sz="789" b="1" cap="all" spc="263" baseline="0">
                <a:latin typeface="+mj-lt"/>
              </a:defRPr>
            </a:lvl1pPr>
            <a:lvl2pPr marL="401010" indent="0">
              <a:buNone/>
              <a:defRPr sz="789" b="1"/>
            </a:lvl2pPr>
            <a:lvl3pPr marL="802020" indent="0">
              <a:buNone/>
              <a:defRPr sz="789" b="1"/>
            </a:lvl3pPr>
            <a:lvl4pPr marL="1203030" indent="0">
              <a:buNone/>
              <a:defRPr sz="789" b="1"/>
            </a:lvl4pPr>
            <a:lvl5pPr marL="1604040" indent="0">
              <a:buNone/>
              <a:defRPr sz="789" b="1"/>
            </a:lvl5pPr>
          </a:lstStyle>
          <a:p>
            <a:pPr marL="0" marR="0" lvl="0" indent="0" algn="l" defTabSz="802020" rtl="0" eaLnBrk="1" fontAlgn="auto" latinLnBrk="0" hangingPunct="1">
              <a:lnSpc>
                <a:spcPct val="90000"/>
              </a:lnSpc>
              <a:spcBef>
                <a:spcPts val="877"/>
              </a:spcBef>
              <a:spcAft>
                <a:spcPts val="0"/>
              </a:spcAft>
              <a:buClrTx/>
              <a:buSzTx/>
              <a:buFont typeface="Arial" panose="020B0604020202020204" pitchFamily="34" charset="0"/>
              <a:buNone/>
              <a:tabLst/>
              <a:defRPr/>
            </a:pPr>
            <a:r>
              <a:rPr lang="en-US"/>
              <a:t>Click to add subtitle</a:t>
            </a:r>
            <a:endParaRPr kumimoji="0" lang="en-US" sz="789" b="1" i="0" u="none" strike="noStrike" kern="1200" cap="none" spc="263"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063361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D903953-236A-7A85-C86D-21E60D826762}"/>
              </a:ext>
            </a:extLst>
          </p:cNvPr>
          <p:cNvGraphicFramePr>
            <a:graphicFrameLocks noChangeAspect="1"/>
          </p:cNvGraphicFramePr>
          <p:nvPr>
            <p:custDataLst>
              <p:tags r:id="rId1"/>
            </p:custDataLst>
            <p:extLst>
              <p:ext uri="{D42A27DB-BD31-4B8C-83A1-F6EECF244321}">
                <p14:modId xmlns:p14="http://schemas.microsoft.com/office/powerpoint/2010/main" val="3782000989"/>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8" name="think-cell data - do not delete" hidden="1">
                        <a:extLst>
                          <a:ext uri="{FF2B5EF4-FFF2-40B4-BE49-F238E27FC236}">
                            <a16:creationId xmlns:a16="http://schemas.microsoft.com/office/drawing/2014/main" id="{ED903953-236A-7A85-C86D-21E60D826762}"/>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7" name="CaseCode">
            <a:extLst>
              <a:ext uri="{FF2B5EF4-FFF2-40B4-BE49-F238E27FC236}">
                <a16:creationId xmlns:a16="http://schemas.microsoft.com/office/drawing/2014/main" id="{ADBA1BC3-DF0A-C7C2-54F8-FADB09EEDB7D}"/>
              </a:ext>
            </a:extLst>
          </p:cNvPr>
          <p:cNvSpPr txBox="1"/>
          <p:nvPr/>
        </p:nvSpPr>
        <p:spPr>
          <a:xfrm>
            <a:off x="5556484" y="7189750"/>
            <a:ext cx="4294691" cy="216085"/>
          </a:xfrm>
          <a:prstGeom prst="rect">
            <a:avLst/>
          </a:prstGeom>
          <a:noFill/>
        </p:spPr>
        <p:txBody>
          <a:bodyPr wrap="square" lIns="0" tIns="0" rIns="0" bIns="0" rtlCol="0">
            <a:spAutoFit/>
          </a:bodyPr>
          <a:lstStyle/>
          <a:p>
            <a:pPr marL="0" indent="0" algn="r" rtl="0">
              <a:spcBef>
                <a:spcPts val="0"/>
              </a:spcBef>
              <a:buSzPct val="100000"/>
              <a:buFont typeface="Arial"/>
              <a:buNone/>
            </a:pPr>
            <a:r>
              <a:rPr lang="en-US" sz="702" noProof="0">
                <a:solidFill>
                  <a:schemeClr val="tx1"/>
                </a:solidFill>
                <a:latin typeface="Aptos" panose="020B0004020202020204" pitchFamily="34" charset="0"/>
                <a:cs typeface="Calibri" panose="020F0502020204030204" pitchFamily="34" charset="0"/>
              </a:rPr>
              <a:t>Presentation title</a:t>
            </a:r>
            <a:br>
              <a:rPr lang="en-US" sz="702" noProof="0">
                <a:solidFill>
                  <a:schemeClr val="tx1"/>
                </a:solidFill>
                <a:latin typeface="Aptos" panose="020B0004020202020204" pitchFamily="34" charset="0"/>
                <a:cs typeface="Calibri" panose="020F0502020204030204" pitchFamily="34" charset="0"/>
              </a:rPr>
            </a:br>
            <a:r>
              <a:rPr lang="en-US" sz="702" noProof="0">
                <a:solidFill>
                  <a:schemeClr val="tx1"/>
                </a:solidFill>
                <a:latin typeface="Aptos" panose="020B0004020202020204" pitchFamily="34" charset="0"/>
                <a:cs typeface="Calibri" panose="020F0502020204030204" pitchFamily="34" charset="0"/>
              </a:rPr>
              <a:t>[To edit, click View &gt; Slide Master &gt; Slide Master]</a:t>
            </a:r>
          </a:p>
        </p:txBody>
      </p:sp>
      <p:sp>
        <p:nvSpPr>
          <p:cNvPr id="9" name="Copyright">
            <a:extLst>
              <a:ext uri="{FF2B5EF4-FFF2-40B4-BE49-F238E27FC236}">
                <a16:creationId xmlns:a16="http://schemas.microsoft.com/office/drawing/2014/main" id="{80879667-8E19-0A8A-570B-A31B8E1A0A23}"/>
              </a:ext>
            </a:extLst>
          </p:cNvPr>
          <p:cNvSpPr txBox="1"/>
          <p:nvPr/>
        </p:nvSpPr>
        <p:spPr>
          <a:xfrm>
            <a:off x="401002" y="7189750"/>
            <a:ext cx="4696929" cy="216085"/>
          </a:xfrm>
          <a:prstGeom prst="rect">
            <a:avLst/>
          </a:prstGeom>
          <a:noFill/>
        </p:spPr>
        <p:txBody>
          <a:bodyPr wrap="square" lIns="0" tIns="0" rIns="0" bIns="0" rtlCol="0">
            <a:spAutoFit/>
          </a:bodyPr>
          <a:lstStyle/>
          <a:p>
            <a:pPr marL="0" indent="0" rtl="0">
              <a:spcBef>
                <a:spcPts val="395"/>
              </a:spcBef>
              <a:buSzPct val="100000"/>
              <a:buFont typeface="Arial"/>
              <a:buNone/>
            </a:pPr>
            <a:r>
              <a:rPr lang="en-US" sz="702" noProof="0">
                <a:solidFill>
                  <a:schemeClr val="tx1"/>
                </a:solidFill>
                <a:latin typeface="Aptos" panose="020B0004020202020204" pitchFamily="34" charset="0"/>
                <a:cs typeface="Calibri" panose="020F0502020204030204" pitchFamily="34" charset="0"/>
              </a:rPr>
              <a:t>Member firms and DTTL: Insert appropriate copyright</a:t>
            </a:r>
            <a:br>
              <a:rPr lang="en-US" sz="702" noProof="0">
                <a:solidFill>
                  <a:schemeClr val="tx1"/>
                </a:solidFill>
                <a:latin typeface="Aptos" panose="020B0004020202020204" pitchFamily="34" charset="0"/>
                <a:cs typeface="Calibri" panose="020F0502020204030204" pitchFamily="34" charset="0"/>
              </a:rPr>
            </a:br>
            <a:r>
              <a:rPr lang="en-US" sz="702" noProof="0">
                <a:solidFill>
                  <a:schemeClr val="tx1"/>
                </a:solidFill>
                <a:latin typeface="Aptos" panose="020B0004020202020204" pitchFamily="34" charset="0"/>
                <a:cs typeface="Calibri" panose="020F0502020204030204" pitchFamily="34" charset="0"/>
              </a:rPr>
              <a:t>[To edit, click View &gt; Slide Master &gt; Slide Master]</a:t>
            </a:r>
          </a:p>
        </p:txBody>
      </p:sp>
      <p:sp>
        <p:nvSpPr>
          <p:cNvPr id="10" name="TextBox 9">
            <a:extLst>
              <a:ext uri="{FF2B5EF4-FFF2-40B4-BE49-F238E27FC236}">
                <a16:creationId xmlns:a16="http://schemas.microsoft.com/office/drawing/2014/main" id="{73651E4B-6F26-F51C-0F00-AA71F4B0CCCE}"/>
              </a:ext>
            </a:extLst>
          </p:cNvPr>
          <p:cNvSpPr txBox="1"/>
          <p:nvPr/>
        </p:nvSpPr>
        <p:spPr>
          <a:xfrm>
            <a:off x="10022279" y="7189750"/>
            <a:ext cx="270120" cy="108043"/>
          </a:xfrm>
          <a:prstGeom prst="rect">
            <a:avLst/>
          </a:prstGeom>
          <a:noFill/>
        </p:spPr>
        <p:txBody>
          <a:bodyPr wrap="square" lIns="0" tIns="0" rIns="0" bIns="0" rtlCol="0">
            <a:spAutoFit/>
          </a:bodyPr>
          <a:lstStyle/>
          <a:p>
            <a:pPr marL="0" indent="0" algn="r" rtl="0">
              <a:spcBef>
                <a:spcPts val="395"/>
              </a:spcBef>
              <a:buSzPct val="100000"/>
              <a:buFont typeface="Arial"/>
              <a:buNone/>
            </a:pPr>
            <a:fld id="{C58DF478-B544-4ED8-9ED4-6A2648E2D233}" type="slidenum">
              <a:rPr lang="en-US" sz="702" noProof="0" smtClean="0">
                <a:solidFill>
                  <a:schemeClr val="tx1"/>
                </a:solidFill>
                <a:latin typeface="Aptos" panose="020B0004020202020204" pitchFamily="34" charset="0"/>
                <a:cs typeface="Calibri" panose="020F0502020204030204" pitchFamily="34" charset="0"/>
              </a:rPr>
              <a:pPr marL="0" indent="0" algn="r" rtl="0">
                <a:spcBef>
                  <a:spcPts val="395"/>
                </a:spcBef>
                <a:buSzPct val="100000"/>
                <a:buFont typeface="Arial"/>
                <a:buNone/>
              </a:pPr>
              <a:t>‹#›</a:t>
            </a:fld>
            <a:endParaRPr lang="en-US" sz="702" noProof="0">
              <a:solidFill>
                <a:schemeClr val="tx1"/>
              </a:solidFill>
              <a:latin typeface="Aptos" panose="020B0004020202020204" pitchFamily="34" charset="0"/>
              <a:cs typeface="Calibri" panose="020F0502020204030204" pitchFamily="34" charset="0"/>
            </a:endParaRPr>
          </a:p>
        </p:txBody>
      </p:sp>
      <p:sp>
        <p:nvSpPr>
          <p:cNvPr id="4" name="Title 1">
            <a:extLst>
              <a:ext uri="{FF2B5EF4-FFF2-40B4-BE49-F238E27FC236}">
                <a16:creationId xmlns:a16="http://schemas.microsoft.com/office/drawing/2014/main" id="{112CD58D-2BFB-3387-A814-C06828E88CAB}"/>
              </a:ext>
            </a:extLst>
          </p:cNvPr>
          <p:cNvSpPr>
            <a:spLocks noGrp="1"/>
          </p:cNvSpPr>
          <p:nvPr>
            <p:ph type="title" hasCustomPrompt="1"/>
          </p:nvPr>
        </p:nvSpPr>
        <p:spPr bwMode="gray">
          <a:xfrm>
            <a:off x="401002" y="1855420"/>
            <a:ext cx="9888722" cy="1756067"/>
          </a:xfrm>
          <a:prstGeom prst="rect">
            <a:avLst/>
          </a:prstGeom>
        </p:spPr>
        <p:txBody>
          <a:bodyPr vert="horz" anchor="t"/>
          <a:lstStyle>
            <a:lvl1pPr rtl="0">
              <a:lnSpc>
                <a:spcPct val="95000"/>
              </a:lnSpc>
              <a:defRPr sz="3158" b="1">
                <a:solidFill>
                  <a:schemeClr val="tx1"/>
                </a:solidFill>
                <a:latin typeface="Aptos" panose="020B0004020202020204" pitchFamily="34" charset="0"/>
                <a:ea typeface="Open Sans" panose="020B0606030504020204" pitchFamily="34" charset="0"/>
                <a:cs typeface="Open Sans" panose="020B0606030504020204" pitchFamily="34" charset="0"/>
              </a:defRPr>
            </a:lvl1pPr>
          </a:lstStyle>
          <a:p>
            <a:pPr lvl="0"/>
            <a:r>
              <a:rPr lang="en-US" noProof="0"/>
              <a:t>Click to add text</a:t>
            </a:r>
          </a:p>
        </p:txBody>
      </p:sp>
    </p:spTree>
    <p:extLst>
      <p:ext uri="{BB962C8B-B14F-4D97-AF65-F5344CB8AC3E}">
        <p14:creationId xmlns:p14="http://schemas.microsoft.com/office/powerpoint/2010/main" val="2046677387"/>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ubtitle, 1 column - Light Gray">
    <p:bg>
      <p:bgPr>
        <a:solidFill>
          <a:schemeClr val="bg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F85DDA7-785E-780B-BC9A-4216E2C1F393}"/>
              </a:ext>
            </a:extLst>
          </p:cNvPr>
          <p:cNvGraphicFramePr>
            <a:graphicFrameLocks noChangeAspect="1"/>
          </p:cNvGraphicFramePr>
          <p:nvPr>
            <p:custDataLst>
              <p:tags r:id="rId1"/>
            </p:custDataLst>
            <p:extLst>
              <p:ext uri="{D42A27DB-BD31-4B8C-83A1-F6EECF244321}">
                <p14:modId xmlns:p14="http://schemas.microsoft.com/office/powerpoint/2010/main" val="51066388"/>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3" name="think-cell data - do not delete" hidden="1">
                        <a:extLst>
                          <a:ext uri="{FF2B5EF4-FFF2-40B4-BE49-F238E27FC236}">
                            <a16:creationId xmlns:a16="http://schemas.microsoft.com/office/drawing/2014/main" id="{CF85DDA7-785E-780B-BC9A-4216E2C1F393}"/>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6" name="Text Placeholder 18">
            <a:extLst>
              <a:ext uri="{FF2B5EF4-FFF2-40B4-BE49-F238E27FC236}">
                <a16:creationId xmlns:a16="http://schemas.microsoft.com/office/drawing/2014/main" id="{7A91D16B-BB64-A40E-E0AF-EBC7EE7F2F08}"/>
              </a:ext>
            </a:extLst>
          </p:cNvPr>
          <p:cNvSpPr>
            <a:spLocks noGrp="1"/>
          </p:cNvSpPr>
          <p:nvPr>
            <p:ph idx="1" hasCustomPrompt="1"/>
          </p:nvPr>
        </p:nvSpPr>
        <p:spPr>
          <a:xfrm>
            <a:off x="401002" y="1855419"/>
            <a:ext cx="9888722" cy="5161225"/>
          </a:xfrm>
          <a:prstGeom prst="rect">
            <a:avLst/>
          </a:prstGeom>
        </p:spPr>
        <p:txBody>
          <a:bodyPr vert="horz" lIns="0" tIns="0" rIns="0" bIns="0" rtlCol="0">
            <a:noAutofit/>
          </a:bodyPr>
          <a:lstStyle>
            <a:lvl1pPr rtl="0">
              <a:spcBef>
                <a:spcPts val="175"/>
              </a:spcBef>
              <a:spcAft>
                <a:spcPts val="175"/>
              </a:spcAft>
              <a:defRPr>
                <a:latin typeface="Aptos" panose="020B0004020202020204" pitchFamily="34" charset="0"/>
              </a:defRPr>
            </a:lvl1pPr>
            <a:lvl2pPr rtl="0">
              <a:spcBef>
                <a:spcPts val="175"/>
              </a:spcBef>
              <a:spcAft>
                <a:spcPts val="175"/>
              </a:spcAft>
              <a:defRPr>
                <a:latin typeface="Aptos" panose="020B0004020202020204" pitchFamily="34" charset="0"/>
              </a:defRPr>
            </a:lvl2pPr>
            <a:lvl3pPr marL="320808" rtl="0">
              <a:spcBef>
                <a:spcPts val="175"/>
              </a:spcBef>
              <a:spcAft>
                <a:spcPts val="175"/>
              </a:spcAft>
              <a:defRPr>
                <a:latin typeface="Aptos" panose="020B0004020202020204" pitchFamily="34" charset="0"/>
              </a:defRPr>
            </a:lvl3pPr>
            <a:lvl4pPr marL="481212" indent="-160404" rtl="0">
              <a:spcBef>
                <a:spcPts val="175"/>
              </a:spcBef>
              <a:spcAft>
                <a:spcPts val="175"/>
              </a:spcAft>
              <a:defRPr>
                <a:latin typeface="Aptos" panose="020B0004020202020204" pitchFamily="34" charset="0"/>
              </a:defRPr>
            </a:lvl4pPr>
            <a:lvl5pPr marL="641616" rtl="0">
              <a:spcBef>
                <a:spcPts val="175"/>
              </a:spcBef>
              <a:spcAft>
                <a:spcPts val="175"/>
              </a:spcAft>
              <a:defRPr>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Rectangle 8">
            <a:extLst>
              <a:ext uri="{FF2B5EF4-FFF2-40B4-BE49-F238E27FC236}">
                <a16:creationId xmlns:a16="http://schemas.microsoft.com/office/drawing/2014/main" id="{F19198A8-E422-E08B-1999-D575365416BF}"/>
              </a:ext>
            </a:extLst>
          </p:cNvPr>
          <p:cNvSpPr/>
          <p:nvPr/>
        </p:nvSpPr>
        <p:spPr bwMode="gray">
          <a:xfrm flipH="1">
            <a:off x="289489" y="381086"/>
            <a:ext cx="40099" cy="72890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lvl="0" algn="ctr" rtl="0"/>
            <a:endParaRPr lang="en-US" noProof="0">
              <a:solidFill>
                <a:schemeClr val="tx1"/>
              </a:solidFill>
            </a:endParaRPr>
          </a:p>
        </p:txBody>
      </p:sp>
      <p:sp>
        <p:nvSpPr>
          <p:cNvPr id="10" name="Text Placeholder 5">
            <a:extLst>
              <a:ext uri="{FF2B5EF4-FFF2-40B4-BE49-F238E27FC236}">
                <a16:creationId xmlns:a16="http://schemas.microsoft.com/office/drawing/2014/main" id="{72CE27D6-13F3-7804-83B8-3812226E3D11}"/>
              </a:ext>
            </a:extLst>
          </p:cNvPr>
          <p:cNvSpPr>
            <a:spLocks noGrp="1"/>
          </p:cNvSpPr>
          <p:nvPr>
            <p:ph type="body" sz="quarter" idx="27" hasCustomPrompt="1"/>
          </p:nvPr>
        </p:nvSpPr>
        <p:spPr>
          <a:xfrm>
            <a:off x="401003" y="671003"/>
            <a:ext cx="9891395" cy="438985"/>
          </a:xfrm>
        </p:spPr>
        <p:txBody>
          <a:bodyPr tIns="0" bIns="0">
            <a:noAutofit/>
          </a:bodyPr>
          <a:lstStyle>
            <a:lvl1pPr marL="0" indent="0" rtl="0">
              <a:buNone/>
              <a:defRPr sz="2456"/>
            </a:lvl1pPr>
          </a:lstStyle>
          <a:p>
            <a:pPr lvl="0"/>
            <a:r>
              <a:rPr lang="en-US"/>
              <a:t>Click to add title</a:t>
            </a:r>
          </a:p>
        </p:txBody>
      </p:sp>
      <p:sp>
        <p:nvSpPr>
          <p:cNvPr id="11" name="Text Placeholder 7">
            <a:extLst>
              <a:ext uri="{FF2B5EF4-FFF2-40B4-BE49-F238E27FC236}">
                <a16:creationId xmlns:a16="http://schemas.microsoft.com/office/drawing/2014/main" id="{9B822AB7-E232-4B55-B95C-CA9751788E58}"/>
              </a:ext>
            </a:extLst>
          </p:cNvPr>
          <p:cNvSpPr>
            <a:spLocks noGrp="1"/>
          </p:cNvSpPr>
          <p:nvPr>
            <p:ph type="body" sz="quarter" idx="15" hasCustomPrompt="1"/>
          </p:nvPr>
        </p:nvSpPr>
        <p:spPr>
          <a:xfrm>
            <a:off x="401003" y="380300"/>
            <a:ext cx="9891395" cy="290702"/>
          </a:xfrm>
        </p:spPr>
        <p:txBody>
          <a:bodyPr lIns="0" anchor="ctr">
            <a:noAutofit/>
          </a:bodyPr>
          <a:lstStyle>
            <a:lvl1pPr marL="0" marR="0" indent="0" algn="l" defTabSz="802020" rtl="0" eaLnBrk="1" fontAlgn="auto" latinLnBrk="0" hangingPunct="1">
              <a:lnSpc>
                <a:spcPct val="90000"/>
              </a:lnSpc>
              <a:spcBef>
                <a:spcPts val="877"/>
              </a:spcBef>
              <a:spcAft>
                <a:spcPts val="0"/>
              </a:spcAft>
              <a:buClrTx/>
              <a:buSzTx/>
              <a:buFont typeface="Arial" panose="020B0604020202020204" pitchFamily="34" charset="0"/>
              <a:buNone/>
              <a:tabLst/>
              <a:defRPr sz="789" b="1" cap="all" spc="263" baseline="0">
                <a:latin typeface="+mj-lt"/>
              </a:defRPr>
            </a:lvl1pPr>
            <a:lvl2pPr marL="401010" indent="0">
              <a:buNone/>
              <a:defRPr sz="789" b="1"/>
            </a:lvl2pPr>
            <a:lvl3pPr marL="802020" indent="0">
              <a:buNone/>
              <a:defRPr sz="789" b="1"/>
            </a:lvl3pPr>
            <a:lvl4pPr marL="1203030" indent="0">
              <a:buNone/>
              <a:defRPr sz="789" b="1"/>
            </a:lvl4pPr>
            <a:lvl5pPr marL="1604040" indent="0">
              <a:buNone/>
              <a:defRPr sz="789" b="1"/>
            </a:lvl5pPr>
          </a:lstStyle>
          <a:p>
            <a:pPr marL="0" marR="0" lvl="0" indent="0" algn="l" defTabSz="802020" rtl="0" eaLnBrk="1" fontAlgn="auto" latinLnBrk="0" hangingPunct="1">
              <a:lnSpc>
                <a:spcPct val="90000"/>
              </a:lnSpc>
              <a:spcBef>
                <a:spcPts val="877"/>
              </a:spcBef>
              <a:spcAft>
                <a:spcPts val="0"/>
              </a:spcAft>
              <a:buClrTx/>
              <a:buSzTx/>
              <a:buFont typeface="Arial" panose="020B0604020202020204" pitchFamily="34" charset="0"/>
              <a:buNone/>
              <a:tabLst/>
              <a:defRPr/>
            </a:pPr>
            <a:r>
              <a:rPr lang="en-US"/>
              <a:t>Click to add subtitle</a:t>
            </a:r>
            <a:endParaRPr kumimoji="0" lang="en-US" sz="789" b="1" i="0" u="none" strike="noStrike" kern="1200" cap="none" spc="263"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5380403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ubtitle, 2 columns - Light Gray">
    <p:bg>
      <p:bgPr>
        <a:solidFill>
          <a:schemeClr val="bg2"/>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4AD4D43-3315-8098-AB60-0D1E2B6691F1}"/>
              </a:ext>
            </a:extLst>
          </p:cNvPr>
          <p:cNvGraphicFramePr>
            <a:graphicFrameLocks noChangeAspect="1"/>
          </p:cNvGraphicFramePr>
          <p:nvPr>
            <p:custDataLst>
              <p:tags r:id="rId1"/>
            </p:custDataLst>
            <p:extLst>
              <p:ext uri="{D42A27DB-BD31-4B8C-83A1-F6EECF244321}">
                <p14:modId xmlns:p14="http://schemas.microsoft.com/office/powerpoint/2010/main" val="3520694747"/>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5" name="think-cell data - do not delete" hidden="1">
                        <a:extLst>
                          <a:ext uri="{FF2B5EF4-FFF2-40B4-BE49-F238E27FC236}">
                            <a16:creationId xmlns:a16="http://schemas.microsoft.com/office/drawing/2014/main" id="{54AD4D43-3315-8098-AB60-0D1E2B6691F1}"/>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13" name="Content Placeholder 3"/>
          <p:cNvSpPr>
            <a:spLocks noGrp="1"/>
          </p:cNvSpPr>
          <p:nvPr>
            <p:ph sz="quarter" idx="10" hasCustomPrompt="1"/>
          </p:nvPr>
        </p:nvSpPr>
        <p:spPr>
          <a:xfrm>
            <a:off x="401003" y="1851526"/>
            <a:ext cx="4812030" cy="5162906"/>
          </a:xfrm>
          <a:prstGeom prst="rect">
            <a:avLst/>
          </a:prstGeom>
        </p:spPr>
        <p:txBody>
          <a:bodyPr>
            <a:noAutofit/>
          </a:bodyPr>
          <a:lstStyle>
            <a:lvl1pPr marL="0" indent="0" algn="l" rtl="0">
              <a:spcBef>
                <a:spcPts val="175"/>
              </a:spcBef>
              <a:spcAft>
                <a:spcPts val="175"/>
              </a:spcAft>
              <a:buFontTx/>
              <a:buNone/>
              <a:tabLst>
                <a:tab pos="3308333" algn="r"/>
              </a:tabLst>
              <a:defRPr sz="1053">
                <a:latin typeface="Aptos" panose="020B0004020202020204" pitchFamily="34" charset="0"/>
              </a:defRPr>
            </a:lvl1pPr>
            <a:lvl2pPr marL="158733" indent="-158733"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2pPr>
            <a:lvl3pPr marL="320808" indent="-157341"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3pPr>
            <a:lvl4pPr marL="481212"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4pPr>
            <a:lvl5pPr marL="641616" indent="-158733" algn="l" rtl="0">
              <a:spcBef>
                <a:spcPts val="175"/>
              </a:spcBef>
              <a:spcAft>
                <a:spcPts val="175"/>
              </a:spcAft>
              <a:buClrTx/>
              <a:buSzPct val="100000"/>
              <a:buFont typeface="Arial" panose="020B0604020202020204" pitchFamily="34" charset="0"/>
              <a:buChar char="−"/>
              <a:tabLst>
                <a:tab pos="3308333" algn="r"/>
              </a:tabLst>
              <a:defRPr sz="1053" baseline="0">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hasCustomPrompt="1"/>
          </p:nvPr>
        </p:nvSpPr>
        <p:spPr>
          <a:xfrm>
            <a:off x="5482512" y="1851526"/>
            <a:ext cx="4820050" cy="5162906"/>
          </a:xfrm>
          <a:prstGeom prst="rect">
            <a:avLst/>
          </a:prstGeom>
        </p:spPr>
        <p:txBody>
          <a:bodyPr>
            <a:noAutofit/>
          </a:bodyPr>
          <a:lstStyle>
            <a:lvl1pPr marL="0" indent="0" algn="l" rtl="0">
              <a:spcBef>
                <a:spcPts val="175"/>
              </a:spcBef>
              <a:spcAft>
                <a:spcPts val="175"/>
              </a:spcAft>
              <a:buFontTx/>
              <a:buNone/>
              <a:tabLst>
                <a:tab pos="3308333" algn="r"/>
              </a:tabLst>
              <a:defRPr sz="1053"/>
            </a:lvl1pPr>
            <a:lvl2pPr marL="158733" indent="-158733" algn="l" rtl="0">
              <a:spcBef>
                <a:spcPts val="175"/>
              </a:spcBef>
              <a:spcAft>
                <a:spcPts val="175"/>
              </a:spcAft>
              <a:buClrTx/>
              <a:buSzPct val="100000"/>
              <a:buFont typeface="Arial" panose="020B0604020202020204" pitchFamily="34" charset="0"/>
              <a:buChar char="•"/>
              <a:tabLst>
                <a:tab pos="3308333" algn="r"/>
              </a:tabLst>
              <a:defRPr sz="1053"/>
            </a:lvl2pPr>
            <a:lvl3pPr marL="320808" indent="-157341" algn="l" rtl="0">
              <a:spcBef>
                <a:spcPts val="175"/>
              </a:spcBef>
              <a:spcAft>
                <a:spcPts val="175"/>
              </a:spcAft>
              <a:buClrTx/>
              <a:buSzPct val="100000"/>
              <a:buFont typeface="Arial" panose="020B0604020202020204" pitchFamily="34" charset="0"/>
              <a:buChar char="−"/>
              <a:tabLst>
                <a:tab pos="3308333" algn="r"/>
              </a:tabLst>
              <a:defRPr sz="1053"/>
            </a:lvl3pPr>
            <a:lvl4pPr marL="481212" indent="-160404" algn="l" rtl="0">
              <a:spcBef>
                <a:spcPts val="175"/>
              </a:spcBef>
              <a:spcAft>
                <a:spcPts val="175"/>
              </a:spcAft>
              <a:buClrTx/>
              <a:buSzPct val="100000"/>
              <a:buFont typeface="Arial" panose="020B0604020202020204" pitchFamily="34" charset="0"/>
              <a:buChar char="◦"/>
              <a:tabLst>
                <a:tab pos="3308333" algn="r"/>
              </a:tabLst>
              <a:defRPr sz="1053"/>
            </a:lvl4pPr>
            <a:lvl5pPr marL="641616" indent="-158733" algn="l" rtl="0">
              <a:spcBef>
                <a:spcPts val="175"/>
              </a:spcBef>
              <a:spcAft>
                <a:spcPts val="175"/>
              </a:spcAft>
              <a:buClrTx/>
              <a:buSzPct val="100000"/>
              <a:buFont typeface="Arial" panose="020B0604020202020204" pitchFamily="34" charset="0"/>
              <a:buChar char="−"/>
              <a:tabLst>
                <a:tab pos="3308333" algn="r"/>
              </a:tabLst>
              <a:defRPr sz="1053" baseline="0"/>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Rectangle 7">
            <a:extLst>
              <a:ext uri="{FF2B5EF4-FFF2-40B4-BE49-F238E27FC236}">
                <a16:creationId xmlns:a16="http://schemas.microsoft.com/office/drawing/2014/main" id="{BAFB8886-D787-57CC-4B10-F09532715B75}"/>
              </a:ext>
            </a:extLst>
          </p:cNvPr>
          <p:cNvSpPr/>
          <p:nvPr/>
        </p:nvSpPr>
        <p:spPr bwMode="gray">
          <a:xfrm flipH="1">
            <a:off x="289489" y="381086"/>
            <a:ext cx="40099" cy="72890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lvl="0" algn="ctr" rtl="0"/>
            <a:endParaRPr lang="en-US" noProof="0">
              <a:solidFill>
                <a:schemeClr val="tx1"/>
              </a:solidFill>
            </a:endParaRPr>
          </a:p>
        </p:txBody>
      </p:sp>
      <p:sp>
        <p:nvSpPr>
          <p:cNvPr id="9" name="Text Placeholder 5">
            <a:extLst>
              <a:ext uri="{FF2B5EF4-FFF2-40B4-BE49-F238E27FC236}">
                <a16:creationId xmlns:a16="http://schemas.microsoft.com/office/drawing/2014/main" id="{FD6F8B2B-EBB5-CB17-4C07-237EAA5302C6}"/>
              </a:ext>
            </a:extLst>
          </p:cNvPr>
          <p:cNvSpPr>
            <a:spLocks noGrp="1"/>
          </p:cNvSpPr>
          <p:nvPr>
            <p:ph type="body" sz="quarter" idx="27" hasCustomPrompt="1"/>
          </p:nvPr>
        </p:nvSpPr>
        <p:spPr>
          <a:xfrm>
            <a:off x="401003" y="671003"/>
            <a:ext cx="9891395" cy="438985"/>
          </a:xfrm>
        </p:spPr>
        <p:txBody>
          <a:bodyPr tIns="0" bIns="0">
            <a:noAutofit/>
          </a:bodyPr>
          <a:lstStyle>
            <a:lvl1pPr marL="0" indent="0" rtl="0">
              <a:buNone/>
              <a:defRPr sz="2456"/>
            </a:lvl1pPr>
          </a:lstStyle>
          <a:p>
            <a:pPr lvl="0"/>
            <a:r>
              <a:rPr lang="en-US"/>
              <a:t>Click to add title</a:t>
            </a:r>
          </a:p>
        </p:txBody>
      </p:sp>
      <p:sp>
        <p:nvSpPr>
          <p:cNvPr id="10" name="Text Placeholder 7">
            <a:extLst>
              <a:ext uri="{FF2B5EF4-FFF2-40B4-BE49-F238E27FC236}">
                <a16:creationId xmlns:a16="http://schemas.microsoft.com/office/drawing/2014/main" id="{6C13D045-AC7E-62E1-6E54-7989A193186E}"/>
              </a:ext>
            </a:extLst>
          </p:cNvPr>
          <p:cNvSpPr>
            <a:spLocks noGrp="1"/>
          </p:cNvSpPr>
          <p:nvPr>
            <p:ph type="body" sz="quarter" idx="15" hasCustomPrompt="1"/>
          </p:nvPr>
        </p:nvSpPr>
        <p:spPr>
          <a:xfrm>
            <a:off x="401003" y="380300"/>
            <a:ext cx="9891395" cy="290702"/>
          </a:xfrm>
        </p:spPr>
        <p:txBody>
          <a:bodyPr lIns="0" anchor="ctr">
            <a:noAutofit/>
          </a:bodyPr>
          <a:lstStyle>
            <a:lvl1pPr marL="0" marR="0" indent="0" algn="l" defTabSz="802020" rtl="0" eaLnBrk="1" fontAlgn="auto" latinLnBrk="0" hangingPunct="1">
              <a:lnSpc>
                <a:spcPct val="90000"/>
              </a:lnSpc>
              <a:spcBef>
                <a:spcPts val="877"/>
              </a:spcBef>
              <a:spcAft>
                <a:spcPts val="0"/>
              </a:spcAft>
              <a:buClrTx/>
              <a:buSzTx/>
              <a:buFont typeface="Arial" panose="020B0604020202020204" pitchFamily="34" charset="0"/>
              <a:buNone/>
              <a:tabLst/>
              <a:defRPr sz="789" b="1" cap="all" spc="263" baseline="0">
                <a:latin typeface="+mj-lt"/>
              </a:defRPr>
            </a:lvl1pPr>
            <a:lvl2pPr marL="401010" indent="0">
              <a:buNone/>
              <a:defRPr sz="789" b="1"/>
            </a:lvl2pPr>
            <a:lvl3pPr marL="802020" indent="0">
              <a:buNone/>
              <a:defRPr sz="789" b="1"/>
            </a:lvl3pPr>
            <a:lvl4pPr marL="1203030" indent="0">
              <a:buNone/>
              <a:defRPr sz="789" b="1"/>
            </a:lvl4pPr>
            <a:lvl5pPr marL="1604040" indent="0">
              <a:buNone/>
              <a:defRPr sz="789" b="1"/>
            </a:lvl5pPr>
          </a:lstStyle>
          <a:p>
            <a:pPr marL="0" marR="0" lvl="0" indent="0" algn="l" defTabSz="802020" rtl="0" eaLnBrk="1" fontAlgn="auto" latinLnBrk="0" hangingPunct="1">
              <a:lnSpc>
                <a:spcPct val="90000"/>
              </a:lnSpc>
              <a:spcBef>
                <a:spcPts val="877"/>
              </a:spcBef>
              <a:spcAft>
                <a:spcPts val="0"/>
              </a:spcAft>
              <a:buClrTx/>
              <a:buSzTx/>
              <a:buFont typeface="Arial" panose="020B0604020202020204" pitchFamily="34" charset="0"/>
              <a:buNone/>
              <a:tabLst/>
              <a:defRPr/>
            </a:pPr>
            <a:r>
              <a:rPr lang="en-US"/>
              <a:t>Click to add subtitle</a:t>
            </a:r>
            <a:endParaRPr kumimoji="0" lang="en-US" sz="789" b="1" i="0" u="none" strike="noStrike" kern="1200" cap="none" spc="263"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4207114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ubtitle, 3 columns - Light Gray">
    <p:bg>
      <p:bgPr>
        <a:solidFill>
          <a:schemeClr val="bg2"/>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A63C211-FBF0-0771-BE99-47E7028BD228}"/>
              </a:ext>
            </a:extLst>
          </p:cNvPr>
          <p:cNvGraphicFramePr>
            <a:graphicFrameLocks noChangeAspect="1"/>
          </p:cNvGraphicFramePr>
          <p:nvPr>
            <p:custDataLst>
              <p:tags r:id="rId1"/>
            </p:custDataLst>
            <p:extLst>
              <p:ext uri="{D42A27DB-BD31-4B8C-83A1-F6EECF244321}">
                <p14:modId xmlns:p14="http://schemas.microsoft.com/office/powerpoint/2010/main" val="3459561985"/>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8" name="think-cell data - do not delete" hidden="1">
                        <a:extLst>
                          <a:ext uri="{FF2B5EF4-FFF2-40B4-BE49-F238E27FC236}">
                            <a16:creationId xmlns:a16="http://schemas.microsoft.com/office/drawing/2014/main" id="{EA63C211-FBF0-0771-BE99-47E7028BD228}"/>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23" name="Content Placeholder 3">
            <a:extLst>
              <a:ext uri="{FF2B5EF4-FFF2-40B4-BE49-F238E27FC236}">
                <a16:creationId xmlns:a16="http://schemas.microsoft.com/office/drawing/2014/main" id="{BFED540D-3BF1-4047-9D69-9C3EB9B94551}"/>
              </a:ext>
            </a:extLst>
          </p:cNvPr>
          <p:cNvSpPr>
            <a:spLocks noGrp="1"/>
          </p:cNvSpPr>
          <p:nvPr>
            <p:ph sz="quarter" idx="10" hasCustomPrompt="1"/>
          </p:nvPr>
        </p:nvSpPr>
        <p:spPr>
          <a:xfrm>
            <a:off x="401002" y="1853143"/>
            <a:ext cx="3113562" cy="5162906"/>
          </a:xfrm>
          <a:prstGeom prst="rect">
            <a:avLst/>
          </a:prstGeom>
        </p:spPr>
        <p:txBody>
          <a:bodyPr>
            <a:noAutofit/>
          </a:bodyPr>
          <a:lstStyle>
            <a:lvl1pPr marL="0" indent="0" algn="l" rtl="0">
              <a:spcBef>
                <a:spcPts val="175"/>
              </a:spcBef>
              <a:spcAft>
                <a:spcPts val="175"/>
              </a:spcAft>
              <a:buFontTx/>
              <a:buNone/>
              <a:tabLst>
                <a:tab pos="3308333" algn="r"/>
              </a:tabLst>
              <a:defRPr sz="1053">
                <a:latin typeface="Aptos" panose="020B0004020202020204" pitchFamily="34" charset="0"/>
              </a:defRPr>
            </a:lvl1pPr>
            <a:lvl2pPr marL="158733" indent="-158733"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2pPr>
            <a:lvl3pPr marL="320808" indent="-157341"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3pPr>
            <a:lvl4pPr marL="481212"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4pPr>
            <a:lvl5pPr marL="641616" indent="-158733" algn="l" rtl="0">
              <a:spcBef>
                <a:spcPts val="175"/>
              </a:spcBef>
              <a:spcAft>
                <a:spcPts val="175"/>
              </a:spcAft>
              <a:buClrTx/>
              <a:buSzPct val="100000"/>
              <a:buFont typeface="Arial" panose="020B0604020202020204" pitchFamily="34" charset="0"/>
              <a:buChar char="−"/>
              <a:tabLst>
                <a:tab pos="3308333" algn="r"/>
              </a:tabLst>
              <a:defRPr sz="1053" baseline="0">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3">
            <a:extLst>
              <a:ext uri="{FF2B5EF4-FFF2-40B4-BE49-F238E27FC236}">
                <a16:creationId xmlns:a16="http://schemas.microsoft.com/office/drawing/2014/main" id="{CF857E55-4828-A256-F67F-37E4E75E2297}"/>
              </a:ext>
            </a:extLst>
          </p:cNvPr>
          <p:cNvSpPr>
            <a:spLocks noGrp="1"/>
          </p:cNvSpPr>
          <p:nvPr>
            <p:ph sz="quarter" idx="17" hasCustomPrompt="1"/>
          </p:nvPr>
        </p:nvSpPr>
        <p:spPr>
          <a:xfrm>
            <a:off x="3791350" y="1853143"/>
            <a:ext cx="3113562" cy="5162906"/>
          </a:xfrm>
          <a:prstGeom prst="rect">
            <a:avLst/>
          </a:prstGeom>
        </p:spPr>
        <p:txBody>
          <a:bodyPr>
            <a:noAutofit/>
          </a:bodyPr>
          <a:lstStyle>
            <a:lvl1pPr marL="0" indent="0" algn="l" rtl="0">
              <a:spcBef>
                <a:spcPts val="175"/>
              </a:spcBef>
              <a:spcAft>
                <a:spcPts val="175"/>
              </a:spcAft>
              <a:buFontTx/>
              <a:buNone/>
              <a:tabLst>
                <a:tab pos="3308333" algn="r"/>
              </a:tabLst>
              <a:defRPr sz="1053">
                <a:latin typeface="Aptos" panose="020B0004020202020204" pitchFamily="34" charset="0"/>
              </a:defRPr>
            </a:lvl1pPr>
            <a:lvl2pPr marL="158733" indent="-158733"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2pPr>
            <a:lvl3pPr marL="320808" indent="-157341"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3pPr>
            <a:lvl4pPr marL="481212"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4pPr>
            <a:lvl5pPr marL="641616" indent="-158733" algn="l" rtl="0">
              <a:spcBef>
                <a:spcPts val="175"/>
              </a:spcBef>
              <a:spcAft>
                <a:spcPts val="175"/>
              </a:spcAft>
              <a:buClrTx/>
              <a:buSzPct val="100000"/>
              <a:buFont typeface="Arial" panose="020B0604020202020204" pitchFamily="34" charset="0"/>
              <a:buChar char="−"/>
              <a:tabLst>
                <a:tab pos="3308333" algn="r"/>
              </a:tabLst>
              <a:defRPr sz="1053" baseline="0">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Content Placeholder 3">
            <a:extLst>
              <a:ext uri="{FF2B5EF4-FFF2-40B4-BE49-F238E27FC236}">
                <a16:creationId xmlns:a16="http://schemas.microsoft.com/office/drawing/2014/main" id="{9495ED2B-E3BF-3456-BD7E-366BCEB61955}"/>
              </a:ext>
            </a:extLst>
          </p:cNvPr>
          <p:cNvSpPr>
            <a:spLocks noGrp="1"/>
          </p:cNvSpPr>
          <p:nvPr>
            <p:ph sz="quarter" idx="18" hasCustomPrompt="1"/>
          </p:nvPr>
        </p:nvSpPr>
        <p:spPr>
          <a:xfrm>
            <a:off x="7181698" y="1853143"/>
            <a:ext cx="3113562" cy="5162906"/>
          </a:xfrm>
          <a:prstGeom prst="rect">
            <a:avLst/>
          </a:prstGeom>
        </p:spPr>
        <p:txBody>
          <a:bodyPr>
            <a:noAutofit/>
          </a:bodyPr>
          <a:lstStyle>
            <a:lvl1pPr marL="0" indent="0" algn="l" rtl="0">
              <a:spcBef>
                <a:spcPts val="175"/>
              </a:spcBef>
              <a:spcAft>
                <a:spcPts val="175"/>
              </a:spcAft>
              <a:buFontTx/>
              <a:buNone/>
              <a:tabLst>
                <a:tab pos="3308333" algn="r"/>
              </a:tabLst>
              <a:defRPr sz="1053">
                <a:latin typeface="Aptos" panose="020B0004020202020204" pitchFamily="34" charset="0"/>
              </a:defRPr>
            </a:lvl1pPr>
            <a:lvl2pPr marL="158733" indent="-158733"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2pPr>
            <a:lvl3pPr marL="320808" indent="-157341"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3pPr>
            <a:lvl4pPr marL="481212"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4pPr>
            <a:lvl5pPr marL="641616" indent="-158733" algn="l" rtl="0">
              <a:spcBef>
                <a:spcPts val="175"/>
              </a:spcBef>
              <a:spcAft>
                <a:spcPts val="175"/>
              </a:spcAft>
              <a:buClrTx/>
              <a:buSzPct val="100000"/>
              <a:buFont typeface="Arial" panose="020B0604020202020204" pitchFamily="34" charset="0"/>
              <a:buChar char="−"/>
              <a:tabLst>
                <a:tab pos="3308333" algn="r"/>
              </a:tabLst>
              <a:defRPr sz="1053" baseline="0">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Rectangle 1">
            <a:extLst>
              <a:ext uri="{FF2B5EF4-FFF2-40B4-BE49-F238E27FC236}">
                <a16:creationId xmlns:a16="http://schemas.microsoft.com/office/drawing/2014/main" id="{D7ABC34C-6400-5284-175F-DCBC0FF4C458}"/>
              </a:ext>
            </a:extLst>
          </p:cNvPr>
          <p:cNvSpPr/>
          <p:nvPr/>
        </p:nvSpPr>
        <p:spPr bwMode="gray">
          <a:xfrm flipH="1">
            <a:off x="289489" y="381086"/>
            <a:ext cx="40099" cy="72890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lvl="0" algn="ctr" rtl="0"/>
            <a:endParaRPr lang="en-US" noProof="0">
              <a:solidFill>
                <a:schemeClr val="tx1"/>
              </a:solidFill>
            </a:endParaRPr>
          </a:p>
        </p:txBody>
      </p:sp>
      <p:sp>
        <p:nvSpPr>
          <p:cNvPr id="4" name="Text Placeholder 5">
            <a:extLst>
              <a:ext uri="{FF2B5EF4-FFF2-40B4-BE49-F238E27FC236}">
                <a16:creationId xmlns:a16="http://schemas.microsoft.com/office/drawing/2014/main" id="{925E4855-50D5-167C-20FC-36634EF2A76F}"/>
              </a:ext>
            </a:extLst>
          </p:cNvPr>
          <p:cNvSpPr>
            <a:spLocks noGrp="1"/>
          </p:cNvSpPr>
          <p:nvPr>
            <p:ph type="body" sz="quarter" idx="27" hasCustomPrompt="1"/>
          </p:nvPr>
        </p:nvSpPr>
        <p:spPr>
          <a:xfrm>
            <a:off x="401003" y="671003"/>
            <a:ext cx="9891395" cy="438985"/>
          </a:xfrm>
        </p:spPr>
        <p:txBody>
          <a:bodyPr tIns="0" bIns="0">
            <a:noAutofit/>
          </a:bodyPr>
          <a:lstStyle>
            <a:lvl1pPr marL="0" indent="0" rtl="0">
              <a:buNone/>
              <a:defRPr sz="2456"/>
            </a:lvl1pPr>
          </a:lstStyle>
          <a:p>
            <a:pPr lvl="0"/>
            <a:r>
              <a:rPr lang="en-US"/>
              <a:t>Click to add title</a:t>
            </a:r>
          </a:p>
        </p:txBody>
      </p:sp>
      <p:sp>
        <p:nvSpPr>
          <p:cNvPr id="9" name="Text Placeholder 7">
            <a:extLst>
              <a:ext uri="{FF2B5EF4-FFF2-40B4-BE49-F238E27FC236}">
                <a16:creationId xmlns:a16="http://schemas.microsoft.com/office/drawing/2014/main" id="{55FBAF71-9ABA-E5E3-92E4-D3B880CF48A7}"/>
              </a:ext>
            </a:extLst>
          </p:cNvPr>
          <p:cNvSpPr>
            <a:spLocks noGrp="1"/>
          </p:cNvSpPr>
          <p:nvPr>
            <p:ph type="body" sz="quarter" idx="15" hasCustomPrompt="1"/>
          </p:nvPr>
        </p:nvSpPr>
        <p:spPr>
          <a:xfrm>
            <a:off x="401003" y="380300"/>
            <a:ext cx="9891395" cy="290702"/>
          </a:xfrm>
        </p:spPr>
        <p:txBody>
          <a:bodyPr lIns="0" anchor="ctr">
            <a:noAutofit/>
          </a:bodyPr>
          <a:lstStyle>
            <a:lvl1pPr marL="0" marR="0" indent="0" algn="l" defTabSz="802020" rtl="0" eaLnBrk="1" fontAlgn="auto" latinLnBrk="0" hangingPunct="1">
              <a:lnSpc>
                <a:spcPct val="90000"/>
              </a:lnSpc>
              <a:spcBef>
                <a:spcPts val="877"/>
              </a:spcBef>
              <a:spcAft>
                <a:spcPts val="0"/>
              </a:spcAft>
              <a:buClrTx/>
              <a:buSzTx/>
              <a:buFont typeface="Arial" panose="020B0604020202020204" pitchFamily="34" charset="0"/>
              <a:buNone/>
              <a:tabLst/>
              <a:defRPr sz="789" b="1" cap="all" spc="263" baseline="0">
                <a:latin typeface="+mj-lt"/>
              </a:defRPr>
            </a:lvl1pPr>
            <a:lvl2pPr marL="401010" indent="0">
              <a:buNone/>
              <a:defRPr sz="789" b="1"/>
            </a:lvl2pPr>
            <a:lvl3pPr marL="802020" indent="0">
              <a:buNone/>
              <a:defRPr sz="789" b="1"/>
            </a:lvl3pPr>
            <a:lvl4pPr marL="1203030" indent="0">
              <a:buNone/>
              <a:defRPr sz="789" b="1"/>
            </a:lvl4pPr>
            <a:lvl5pPr marL="1604040" indent="0">
              <a:buNone/>
              <a:defRPr sz="789" b="1"/>
            </a:lvl5pPr>
          </a:lstStyle>
          <a:p>
            <a:pPr marL="0" marR="0" lvl="0" indent="0" algn="l" defTabSz="802020" rtl="0" eaLnBrk="1" fontAlgn="auto" latinLnBrk="0" hangingPunct="1">
              <a:lnSpc>
                <a:spcPct val="90000"/>
              </a:lnSpc>
              <a:spcBef>
                <a:spcPts val="877"/>
              </a:spcBef>
              <a:spcAft>
                <a:spcPts val="0"/>
              </a:spcAft>
              <a:buClrTx/>
              <a:buSzTx/>
              <a:buFont typeface="Arial" panose="020B0604020202020204" pitchFamily="34" charset="0"/>
              <a:buNone/>
              <a:tabLst/>
              <a:defRPr/>
            </a:pPr>
            <a:r>
              <a:rPr lang="en-US"/>
              <a:t>Click to add subtitle</a:t>
            </a:r>
            <a:endParaRPr kumimoji="0" lang="en-US" sz="789" b="1" i="0" u="none" strike="noStrike" kern="1200" cap="none" spc="263"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6037355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ubtitle, 4 columns - Light Gray">
    <p:bg>
      <p:bgPr>
        <a:solidFill>
          <a:schemeClr val="bg2"/>
        </a:soli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C18030CB-8A1E-7879-CA68-10EA5C7AECBF}"/>
              </a:ext>
            </a:extLst>
          </p:cNvPr>
          <p:cNvGraphicFramePr>
            <a:graphicFrameLocks noChangeAspect="1"/>
          </p:cNvGraphicFramePr>
          <p:nvPr>
            <p:custDataLst>
              <p:tags r:id="rId1"/>
            </p:custDataLst>
            <p:extLst>
              <p:ext uri="{D42A27DB-BD31-4B8C-83A1-F6EECF244321}">
                <p14:modId xmlns:p14="http://schemas.microsoft.com/office/powerpoint/2010/main" val="279247883"/>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9" name="think-cell data - do not delete" hidden="1">
                        <a:extLst>
                          <a:ext uri="{FF2B5EF4-FFF2-40B4-BE49-F238E27FC236}">
                            <a16:creationId xmlns:a16="http://schemas.microsoft.com/office/drawing/2014/main" id="{C18030CB-8A1E-7879-CA68-10EA5C7AECBF}"/>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12" name="Content Placeholder 3">
            <a:extLst>
              <a:ext uri="{FF2B5EF4-FFF2-40B4-BE49-F238E27FC236}">
                <a16:creationId xmlns:a16="http://schemas.microsoft.com/office/drawing/2014/main" id="{593F994E-D5B3-4236-9E8D-771F764DB8E8}"/>
              </a:ext>
            </a:extLst>
          </p:cNvPr>
          <p:cNvSpPr>
            <a:spLocks noGrp="1"/>
          </p:cNvSpPr>
          <p:nvPr>
            <p:ph sz="quarter" idx="10" hasCustomPrompt="1"/>
          </p:nvPr>
        </p:nvSpPr>
        <p:spPr>
          <a:xfrm>
            <a:off x="401002" y="1850463"/>
            <a:ext cx="2354985" cy="5162906"/>
          </a:xfrm>
          <a:prstGeom prst="rect">
            <a:avLst/>
          </a:prstGeom>
        </p:spPr>
        <p:txBody>
          <a:bodyPr>
            <a:noAutofit/>
          </a:bodyPr>
          <a:lstStyle>
            <a:lvl1pPr marL="0" indent="0" algn="l" rtl="0">
              <a:spcBef>
                <a:spcPts val="175"/>
              </a:spcBef>
              <a:spcAft>
                <a:spcPts val="175"/>
              </a:spcAft>
              <a:buFontTx/>
              <a:buNone/>
              <a:tabLst>
                <a:tab pos="3308333" algn="r"/>
              </a:tabLst>
              <a:defRPr sz="1053">
                <a:latin typeface="Aptos" panose="020B0004020202020204" pitchFamily="34" charset="0"/>
              </a:defRPr>
            </a:lvl1pPr>
            <a:lvl2pPr marL="91898"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2pPr>
            <a:lvl3pPr marL="320808"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3pPr>
            <a:lvl4pPr marL="481212"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4pPr>
            <a:lvl5pPr marL="641616" indent="-160404" algn="l" rtl="0">
              <a:spcBef>
                <a:spcPts val="175"/>
              </a:spcBef>
              <a:spcAft>
                <a:spcPts val="175"/>
              </a:spcAft>
              <a:buClrTx/>
              <a:buSzPct val="100000"/>
              <a:buFont typeface="Arial" panose="020B0604020202020204" pitchFamily="34" charset="0"/>
              <a:buChar char="−"/>
              <a:tabLst>
                <a:tab pos="3308333" algn="r"/>
              </a:tabLst>
              <a:defRPr sz="1053" baseline="0">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66C1C52B-7D74-06BE-C3B3-ED2F2596A87A}"/>
              </a:ext>
            </a:extLst>
          </p:cNvPr>
          <p:cNvSpPr>
            <a:spLocks noGrp="1"/>
          </p:cNvSpPr>
          <p:nvPr>
            <p:ph sz="quarter" idx="14" hasCustomPrompt="1"/>
          </p:nvPr>
        </p:nvSpPr>
        <p:spPr>
          <a:xfrm>
            <a:off x="2913278" y="1850463"/>
            <a:ext cx="2354985" cy="5162906"/>
          </a:xfrm>
          <a:prstGeom prst="rect">
            <a:avLst/>
          </a:prstGeom>
        </p:spPr>
        <p:txBody>
          <a:bodyPr>
            <a:noAutofit/>
          </a:bodyPr>
          <a:lstStyle>
            <a:lvl1pPr marL="0" indent="0" algn="l" rtl="0">
              <a:spcBef>
                <a:spcPts val="175"/>
              </a:spcBef>
              <a:spcAft>
                <a:spcPts val="175"/>
              </a:spcAft>
              <a:buFontTx/>
              <a:buNone/>
              <a:tabLst>
                <a:tab pos="3308333" algn="r"/>
              </a:tabLst>
              <a:defRPr sz="1053">
                <a:latin typeface="Aptos" panose="020B0004020202020204" pitchFamily="34" charset="0"/>
              </a:defRPr>
            </a:lvl1pPr>
            <a:lvl2pPr marL="91898"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2pPr>
            <a:lvl3pPr marL="320808"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3pPr>
            <a:lvl4pPr marL="481212"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4pPr>
            <a:lvl5pPr marL="641616" indent="-160404" algn="l" rtl="0">
              <a:spcBef>
                <a:spcPts val="175"/>
              </a:spcBef>
              <a:spcAft>
                <a:spcPts val="175"/>
              </a:spcAft>
              <a:buClrTx/>
              <a:buSzPct val="100000"/>
              <a:buFont typeface="Arial" panose="020B0604020202020204" pitchFamily="34" charset="0"/>
              <a:buChar char="−"/>
              <a:tabLst>
                <a:tab pos="3308333" algn="r"/>
              </a:tabLst>
              <a:defRPr sz="1053" baseline="0">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Content Placeholder 3">
            <a:extLst>
              <a:ext uri="{FF2B5EF4-FFF2-40B4-BE49-F238E27FC236}">
                <a16:creationId xmlns:a16="http://schemas.microsoft.com/office/drawing/2014/main" id="{6A683BB7-E6EB-C2E9-3FCA-D699A39C7127}"/>
              </a:ext>
            </a:extLst>
          </p:cNvPr>
          <p:cNvSpPr>
            <a:spLocks noGrp="1"/>
          </p:cNvSpPr>
          <p:nvPr>
            <p:ph sz="quarter" idx="15" hasCustomPrompt="1"/>
          </p:nvPr>
        </p:nvSpPr>
        <p:spPr>
          <a:xfrm>
            <a:off x="5425553" y="1850463"/>
            <a:ext cx="2354985" cy="5162906"/>
          </a:xfrm>
          <a:prstGeom prst="rect">
            <a:avLst/>
          </a:prstGeom>
        </p:spPr>
        <p:txBody>
          <a:bodyPr>
            <a:noAutofit/>
          </a:bodyPr>
          <a:lstStyle>
            <a:lvl1pPr marL="0" indent="0" algn="l" rtl="0">
              <a:spcBef>
                <a:spcPts val="175"/>
              </a:spcBef>
              <a:spcAft>
                <a:spcPts val="175"/>
              </a:spcAft>
              <a:buFontTx/>
              <a:buNone/>
              <a:tabLst>
                <a:tab pos="3308333" algn="r"/>
              </a:tabLst>
              <a:defRPr sz="1053">
                <a:latin typeface="Aptos" panose="020B0004020202020204" pitchFamily="34" charset="0"/>
              </a:defRPr>
            </a:lvl1pPr>
            <a:lvl2pPr marL="91898"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2pPr>
            <a:lvl3pPr marL="320808"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3pPr>
            <a:lvl4pPr marL="481212"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4pPr>
            <a:lvl5pPr marL="641616" indent="-160404" algn="l" rtl="0">
              <a:spcBef>
                <a:spcPts val="175"/>
              </a:spcBef>
              <a:spcAft>
                <a:spcPts val="175"/>
              </a:spcAft>
              <a:buClrTx/>
              <a:buSzPct val="100000"/>
              <a:buFont typeface="Arial" panose="020B0604020202020204" pitchFamily="34" charset="0"/>
              <a:buChar char="−"/>
              <a:tabLst>
                <a:tab pos="3308333" algn="r"/>
              </a:tabLst>
              <a:defRPr sz="1053" baseline="0">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p:txBody>
      </p:sp>
      <p:sp>
        <p:nvSpPr>
          <p:cNvPr id="6" name="Content Placeholder 3">
            <a:extLst>
              <a:ext uri="{FF2B5EF4-FFF2-40B4-BE49-F238E27FC236}">
                <a16:creationId xmlns:a16="http://schemas.microsoft.com/office/drawing/2014/main" id="{0D39A810-CF4D-8CC1-23AA-003EFA30A76F}"/>
              </a:ext>
            </a:extLst>
          </p:cNvPr>
          <p:cNvSpPr>
            <a:spLocks noGrp="1"/>
          </p:cNvSpPr>
          <p:nvPr>
            <p:ph sz="quarter" idx="16" hasCustomPrompt="1"/>
          </p:nvPr>
        </p:nvSpPr>
        <p:spPr>
          <a:xfrm>
            <a:off x="7937828" y="1850463"/>
            <a:ext cx="2354985" cy="5162906"/>
          </a:xfrm>
          <a:prstGeom prst="rect">
            <a:avLst/>
          </a:prstGeom>
        </p:spPr>
        <p:txBody>
          <a:bodyPr>
            <a:noAutofit/>
          </a:bodyPr>
          <a:lstStyle>
            <a:lvl1pPr marL="0" indent="0" algn="l" rtl="0">
              <a:spcBef>
                <a:spcPts val="175"/>
              </a:spcBef>
              <a:spcAft>
                <a:spcPts val="175"/>
              </a:spcAft>
              <a:buFontTx/>
              <a:buNone/>
              <a:tabLst>
                <a:tab pos="3308333" algn="r"/>
              </a:tabLst>
              <a:defRPr sz="1053">
                <a:latin typeface="Aptos" panose="020B0004020202020204" pitchFamily="34" charset="0"/>
              </a:defRPr>
            </a:lvl1pPr>
            <a:lvl2pPr marL="91898"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2pPr>
            <a:lvl3pPr marL="320808"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3pPr>
            <a:lvl4pPr marL="481212" indent="-160404" algn="l" rtl="0">
              <a:spcBef>
                <a:spcPts val="175"/>
              </a:spcBef>
              <a:spcAft>
                <a:spcPts val="175"/>
              </a:spcAft>
              <a:buClrTx/>
              <a:buSzPct val="100000"/>
              <a:buFont typeface="Arial" panose="020B0604020202020204" pitchFamily="34" charset="0"/>
              <a:buChar char="◦"/>
              <a:tabLst>
                <a:tab pos="3308333" algn="r"/>
              </a:tabLst>
              <a:defRPr sz="1053">
                <a:latin typeface="Aptos" panose="020B0004020202020204" pitchFamily="34" charset="0"/>
              </a:defRPr>
            </a:lvl4pPr>
            <a:lvl5pPr marL="641616" indent="-160404" algn="l" rtl="0">
              <a:spcBef>
                <a:spcPts val="175"/>
              </a:spcBef>
              <a:spcAft>
                <a:spcPts val="175"/>
              </a:spcAft>
              <a:buClrTx/>
              <a:buSzPct val="100000"/>
              <a:buFont typeface="Arial" panose="020B0604020202020204" pitchFamily="34" charset="0"/>
              <a:buChar char="−"/>
              <a:tabLst>
                <a:tab pos="3308333" algn="r"/>
              </a:tabLst>
              <a:defRPr sz="1053" baseline="0">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p:txBody>
      </p:sp>
      <p:sp>
        <p:nvSpPr>
          <p:cNvPr id="3" name="Rectangle 2">
            <a:extLst>
              <a:ext uri="{FF2B5EF4-FFF2-40B4-BE49-F238E27FC236}">
                <a16:creationId xmlns:a16="http://schemas.microsoft.com/office/drawing/2014/main" id="{CB856A78-3545-9D7B-9B1D-9AE4F55FC8F3}"/>
              </a:ext>
            </a:extLst>
          </p:cNvPr>
          <p:cNvSpPr/>
          <p:nvPr/>
        </p:nvSpPr>
        <p:spPr bwMode="gray">
          <a:xfrm flipH="1">
            <a:off x="289489" y="381086"/>
            <a:ext cx="40099" cy="72890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lvl="0" algn="ctr" rtl="0"/>
            <a:endParaRPr lang="en-US" noProof="0">
              <a:solidFill>
                <a:schemeClr val="tx1"/>
              </a:solidFill>
            </a:endParaRPr>
          </a:p>
        </p:txBody>
      </p:sp>
      <p:sp>
        <p:nvSpPr>
          <p:cNvPr id="7" name="Text Placeholder 5">
            <a:extLst>
              <a:ext uri="{FF2B5EF4-FFF2-40B4-BE49-F238E27FC236}">
                <a16:creationId xmlns:a16="http://schemas.microsoft.com/office/drawing/2014/main" id="{138E7C72-C010-DA66-DF7D-35A25DD79F92}"/>
              </a:ext>
            </a:extLst>
          </p:cNvPr>
          <p:cNvSpPr>
            <a:spLocks noGrp="1"/>
          </p:cNvSpPr>
          <p:nvPr>
            <p:ph type="body" sz="quarter" idx="27" hasCustomPrompt="1"/>
          </p:nvPr>
        </p:nvSpPr>
        <p:spPr>
          <a:xfrm>
            <a:off x="401003" y="671003"/>
            <a:ext cx="9891395" cy="438985"/>
          </a:xfrm>
        </p:spPr>
        <p:txBody>
          <a:bodyPr tIns="0" bIns="0">
            <a:noAutofit/>
          </a:bodyPr>
          <a:lstStyle>
            <a:lvl1pPr marL="0" indent="0" rtl="0">
              <a:buNone/>
              <a:defRPr sz="2456"/>
            </a:lvl1pPr>
          </a:lstStyle>
          <a:p>
            <a:pPr lvl="0"/>
            <a:r>
              <a:rPr lang="en-US"/>
              <a:t>Click to add title</a:t>
            </a:r>
          </a:p>
        </p:txBody>
      </p:sp>
      <p:sp>
        <p:nvSpPr>
          <p:cNvPr id="10" name="Text Placeholder 7">
            <a:extLst>
              <a:ext uri="{FF2B5EF4-FFF2-40B4-BE49-F238E27FC236}">
                <a16:creationId xmlns:a16="http://schemas.microsoft.com/office/drawing/2014/main" id="{E208F306-D5E9-9F07-9D03-6822787DE5F8}"/>
              </a:ext>
            </a:extLst>
          </p:cNvPr>
          <p:cNvSpPr>
            <a:spLocks noGrp="1"/>
          </p:cNvSpPr>
          <p:nvPr>
            <p:ph type="body" sz="quarter" idx="28" hasCustomPrompt="1"/>
          </p:nvPr>
        </p:nvSpPr>
        <p:spPr>
          <a:xfrm>
            <a:off x="401003" y="380300"/>
            <a:ext cx="9891395" cy="290702"/>
          </a:xfrm>
        </p:spPr>
        <p:txBody>
          <a:bodyPr lIns="0" anchor="ctr">
            <a:noAutofit/>
          </a:bodyPr>
          <a:lstStyle>
            <a:lvl1pPr marL="0" marR="0" indent="0" algn="l" defTabSz="802020" rtl="0" eaLnBrk="1" fontAlgn="auto" latinLnBrk="0" hangingPunct="1">
              <a:lnSpc>
                <a:spcPct val="90000"/>
              </a:lnSpc>
              <a:spcBef>
                <a:spcPts val="877"/>
              </a:spcBef>
              <a:spcAft>
                <a:spcPts val="0"/>
              </a:spcAft>
              <a:buClrTx/>
              <a:buSzTx/>
              <a:buFont typeface="Arial" panose="020B0604020202020204" pitchFamily="34" charset="0"/>
              <a:buNone/>
              <a:tabLst/>
              <a:defRPr sz="789" b="1" cap="all" spc="263" baseline="0">
                <a:latin typeface="+mj-lt"/>
              </a:defRPr>
            </a:lvl1pPr>
            <a:lvl2pPr marL="401010" indent="0">
              <a:buNone/>
              <a:defRPr sz="789" b="1"/>
            </a:lvl2pPr>
            <a:lvl3pPr marL="802020" indent="0">
              <a:buNone/>
              <a:defRPr sz="789" b="1"/>
            </a:lvl3pPr>
            <a:lvl4pPr marL="1203030" indent="0">
              <a:buNone/>
              <a:defRPr sz="789" b="1"/>
            </a:lvl4pPr>
            <a:lvl5pPr marL="1604040" indent="0">
              <a:buNone/>
              <a:defRPr sz="789" b="1"/>
            </a:lvl5pPr>
          </a:lstStyle>
          <a:p>
            <a:pPr marL="0" marR="0" lvl="0" indent="0" algn="l" defTabSz="802020" rtl="0" eaLnBrk="1" fontAlgn="auto" latinLnBrk="0" hangingPunct="1">
              <a:lnSpc>
                <a:spcPct val="90000"/>
              </a:lnSpc>
              <a:spcBef>
                <a:spcPts val="877"/>
              </a:spcBef>
              <a:spcAft>
                <a:spcPts val="0"/>
              </a:spcAft>
              <a:buClrTx/>
              <a:buSzTx/>
              <a:buFont typeface="Arial" panose="020B0604020202020204" pitchFamily="34" charset="0"/>
              <a:buNone/>
              <a:tabLst/>
              <a:defRPr/>
            </a:pPr>
            <a:r>
              <a:rPr lang="en-US"/>
              <a:t>Click to add subtitle</a:t>
            </a:r>
            <a:endParaRPr kumimoji="0" lang="en-US" sz="789" b="1" i="0" u="none" strike="noStrike" kern="1200" cap="none" spc="263"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0881274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am profile - Light Gray">
    <p:bg>
      <p:bgPr>
        <a:solidFill>
          <a:schemeClr val="bg2"/>
        </a:solidFill>
        <a:effectLst/>
      </p:bgPr>
    </p:bg>
    <p:spTree>
      <p:nvGrpSpPr>
        <p:cNvPr id="1" name=""/>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F484570F-AB85-4401-FAD0-3C8AAB53FCC5}"/>
              </a:ext>
            </a:extLst>
          </p:cNvPr>
          <p:cNvGraphicFramePr>
            <a:graphicFrameLocks noChangeAspect="1"/>
          </p:cNvGraphicFramePr>
          <p:nvPr>
            <p:custDataLst>
              <p:tags r:id="rId1"/>
            </p:custDataLst>
            <p:extLst>
              <p:ext uri="{D42A27DB-BD31-4B8C-83A1-F6EECF244321}">
                <p14:modId xmlns:p14="http://schemas.microsoft.com/office/powerpoint/2010/main" val="608372319"/>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17" name="think-cell data - do not delete" hidden="1">
                        <a:extLst>
                          <a:ext uri="{FF2B5EF4-FFF2-40B4-BE49-F238E27FC236}">
                            <a16:creationId xmlns:a16="http://schemas.microsoft.com/office/drawing/2014/main" id="{F484570F-AB85-4401-FAD0-3C8AAB53FCC5}"/>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2" name="Picture Placeholder 11">
            <a:extLst>
              <a:ext uri="{FF2B5EF4-FFF2-40B4-BE49-F238E27FC236}">
                <a16:creationId xmlns:a16="http://schemas.microsoft.com/office/drawing/2014/main" id="{0D8F34B8-DFAD-6DD7-E1A1-4572B7969DDD}"/>
              </a:ext>
            </a:extLst>
          </p:cNvPr>
          <p:cNvSpPr>
            <a:spLocks noGrp="1"/>
          </p:cNvSpPr>
          <p:nvPr>
            <p:ph type="pic" sz="quarter" idx="25"/>
          </p:nvPr>
        </p:nvSpPr>
        <p:spPr>
          <a:xfrm>
            <a:off x="401002" y="2073457"/>
            <a:ext cx="1294575" cy="1627700"/>
          </a:xfrm>
        </p:spPr>
        <p:txBody>
          <a:bodyPr>
            <a:normAutofit/>
          </a:bodyPr>
          <a:lstStyle>
            <a:lvl1pPr algn="ctr" rtl="0">
              <a:spcBef>
                <a:spcPts val="175"/>
              </a:spcBef>
              <a:spcAft>
                <a:spcPts val="175"/>
              </a:spcAft>
              <a:defRPr sz="1053" b="0"/>
            </a:lvl1pPr>
          </a:lstStyle>
          <a:p>
            <a:r>
              <a:rPr lang="en-US"/>
              <a:t>Click icon to add picture</a:t>
            </a:r>
          </a:p>
        </p:txBody>
      </p:sp>
      <p:sp>
        <p:nvSpPr>
          <p:cNvPr id="3" name="Picture Placeholder 11">
            <a:extLst>
              <a:ext uri="{FF2B5EF4-FFF2-40B4-BE49-F238E27FC236}">
                <a16:creationId xmlns:a16="http://schemas.microsoft.com/office/drawing/2014/main" id="{90D3C277-40A7-31AF-87D8-848A84CDC70C}"/>
              </a:ext>
            </a:extLst>
          </p:cNvPr>
          <p:cNvSpPr>
            <a:spLocks noGrp="1"/>
          </p:cNvSpPr>
          <p:nvPr>
            <p:ph type="pic" sz="quarter" idx="27"/>
          </p:nvPr>
        </p:nvSpPr>
        <p:spPr>
          <a:xfrm>
            <a:off x="5481632" y="2073457"/>
            <a:ext cx="1294575" cy="1627700"/>
          </a:xfrm>
        </p:spPr>
        <p:txBody>
          <a:bodyPr>
            <a:normAutofit/>
          </a:bodyPr>
          <a:lstStyle>
            <a:lvl1pPr algn="ctr" rtl="0">
              <a:spcBef>
                <a:spcPts val="175"/>
              </a:spcBef>
              <a:spcAft>
                <a:spcPts val="175"/>
              </a:spcAft>
              <a:defRPr sz="1053" b="0"/>
            </a:lvl1pPr>
          </a:lstStyle>
          <a:p>
            <a:r>
              <a:rPr lang="en-US"/>
              <a:t>Click icon to add picture</a:t>
            </a:r>
          </a:p>
        </p:txBody>
      </p:sp>
      <p:sp>
        <p:nvSpPr>
          <p:cNvPr id="4" name="Picture Placeholder 11">
            <a:extLst>
              <a:ext uri="{FF2B5EF4-FFF2-40B4-BE49-F238E27FC236}">
                <a16:creationId xmlns:a16="http://schemas.microsoft.com/office/drawing/2014/main" id="{6B0BFB5D-1E54-FF08-195B-949B6341E16B}"/>
              </a:ext>
            </a:extLst>
          </p:cNvPr>
          <p:cNvSpPr>
            <a:spLocks noGrp="1"/>
          </p:cNvSpPr>
          <p:nvPr>
            <p:ph type="pic" sz="quarter" idx="29"/>
          </p:nvPr>
        </p:nvSpPr>
        <p:spPr>
          <a:xfrm>
            <a:off x="401002" y="4693657"/>
            <a:ext cx="1294575" cy="1627700"/>
          </a:xfrm>
        </p:spPr>
        <p:txBody>
          <a:bodyPr>
            <a:normAutofit/>
          </a:bodyPr>
          <a:lstStyle>
            <a:lvl1pPr algn="ctr" rtl="0">
              <a:spcBef>
                <a:spcPts val="175"/>
              </a:spcBef>
              <a:spcAft>
                <a:spcPts val="175"/>
              </a:spcAft>
              <a:defRPr sz="1053" b="0"/>
            </a:lvl1pPr>
          </a:lstStyle>
          <a:p>
            <a:r>
              <a:rPr lang="en-US"/>
              <a:t>Click icon to add picture</a:t>
            </a:r>
          </a:p>
        </p:txBody>
      </p:sp>
      <p:sp>
        <p:nvSpPr>
          <p:cNvPr id="5" name="Picture Placeholder 11">
            <a:extLst>
              <a:ext uri="{FF2B5EF4-FFF2-40B4-BE49-F238E27FC236}">
                <a16:creationId xmlns:a16="http://schemas.microsoft.com/office/drawing/2014/main" id="{B70C4541-64E0-0D36-F531-9180AEBAADAD}"/>
              </a:ext>
            </a:extLst>
          </p:cNvPr>
          <p:cNvSpPr>
            <a:spLocks noGrp="1"/>
          </p:cNvSpPr>
          <p:nvPr>
            <p:ph type="pic" sz="quarter" idx="31"/>
          </p:nvPr>
        </p:nvSpPr>
        <p:spPr>
          <a:xfrm>
            <a:off x="5487545" y="4693657"/>
            <a:ext cx="1294575" cy="1627700"/>
          </a:xfrm>
        </p:spPr>
        <p:txBody>
          <a:bodyPr>
            <a:normAutofit/>
          </a:bodyPr>
          <a:lstStyle>
            <a:lvl1pPr algn="ctr" rtl="0">
              <a:spcBef>
                <a:spcPts val="175"/>
              </a:spcBef>
              <a:spcAft>
                <a:spcPts val="175"/>
              </a:spcAft>
              <a:defRPr sz="1053" b="0"/>
            </a:lvl1pPr>
          </a:lstStyle>
          <a:p>
            <a:r>
              <a:rPr lang="en-US"/>
              <a:t>Click icon to add picture</a:t>
            </a:r>
          </a:p>
        </p:txBody>
      </p:sp>
      <p:sp>
        <p:nvSpPr>
          <p:cNvPr id="6" name="Text Placeholder 12">
            <a:extLst>
              <a:ext uri="{FF2B5EF4-FFF2-40B4-BE49-F238E27FC236}">
                <a16:creationId xmlns:a16="http://schemas.microsoft.com/office/drawing/2014/main" id="{4FC28274-B484-ADCB-6FAD-CD816034B792}"/>
              </a:ext>
            </a:extLst>
          </p:cNvPr>
          <p:cNvSpPr>
            <a:spLocks noGrp="1"/>
          </p:cNvSpPr>
          <p:nvPr>
            <p:ph type="body" sz="quarter" idx="32" hasCustomPrompt="1"/>
          </p:nvPr>
        </p:nvSpPr>
        <p:spPr>
          <a:xfrm>
            <a:off x="1845429" y="2073457"/>
            <a:ext cx="3373350" cy="2143800"/>
          </a:xfrm>
        </p:spPr>
        <p:txBody>
          <a:bodyPr/>
          <a:lstStyle>
            <a:lvl1pPr rtl="0">
              <a:spcBef>
                <a:spcPts val="175"/>
              </a:spcBef>
              <a:spcAft>
                <a:spcPts val="175"/>
              </a:spcAft>
              <a:defRPr sz="1053" b="0">
                <a:latin typeface="Aptos" panose="020B0004020202020204" pitchFamily="34" charset="0"/>
              </a:defRPr>
            </a:lvl1pPr>
            <a:lvl2pPr rtl="0">
              <a:spcBef>
                <a:spcPts val="175"/>
              </a:spcBef>
              <a:spcAft>
                <a:spcPts val="175"/>
              </a:spcAft>
              <a:defRPr sz="1053" b="0">
                <a:latin typeface="Aptos" panose="020B0004020202020204" pitchFamily="34" charset="0"/>
              </a:defRPr>
            </a:lvl2pPr>
            <a:lvl3pPr marL="320808" rtl="0">
              <a:defRPr b="0"/>
            </a:lvl3pPr>
            <a:lvl4pPr marL="481212" indent="-160404" rtl="0">
              <a:defRPr b="0"/>
            </a:lvl4pPr>
            <a:lvl5pPr marL="641616" rtl="0">
              <a:defRPr b="0"/>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p:txBody>
      </p:sp>
      <p:sp>
        <p:nvSpPr>
          <p:cNvPr id="7" name="Text Placeholder 12">
            <a:extLst>
              <a:ext uri="{FF2B5EF4-FFF2-40B4-BE49-F238E27FC236}">
                <a16:creationId xmlns:a16="http://schemas.microsoft.com/office/drawing/2014/main" id="{9D3FBE01-C9A4-F88D-C153-2816D6207A40}"/>
              </a:ext>
            </a:extLst>
          </p:cNvPr>
          <p:cNvSpPr>
            <a:spLocks noGrp="1"/>
          </p:cNvSpPr>
          <p:nvPr>
            <p:ph type="body" sz="quarter" idx="33" hasCustomPrompt="1"/>
          </p:nvPr>
        </p:nvSpPr>
        <p:spPr>
          <a:xfrm>
            <a:off x="6919475" y="2073457"/>
            <a:ext cx="3373350" cy="2143800"/>
          </a:xfrm>
        </p:spPr>
        <p:txBody>
          <a:bodyPr/>
          <a:lstStyle>
            <a:lvl1pPr rtl="0">
              <a:spcBef>
                <a:spcPts val="175"/>
              </a:spcBef>
              <a:spcAft>
                <a:spcPts val="175"/>
              </a:spcAft>
              <a:defRPr sz="1053" b="0"/>
            </a:lvl1pPr>
            <a:lvl2pPr rtl="0">
              <a:spcBef>
                <a:spcPts val="175"/>
              </a:spcBef>
              <a:spcAft>
                <a:spcPts val="175"/>
              </a:spcAft>
              <a:defRPr sz="1053" b="0"/>
            </a:lvl2pPr>
            <a:lvl3pPr marL="320808" rtl="0">
              <a:defRPr b="0"/>
            </a:lvl3pPr>
            <a:lvl4pPr marL="481212" indent="-160404" rtl="0">
              <a:defRPr b="0"/>
            </a:lvl4pPr>
            <a:lvl5pPr marL="641616" rtl="0">
              <a:defRPr b="0"/>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p:txBody>
      </p:sp>
      <p:sp>
        <p:nvSpPr>
          <p:cNvPr id="8" name="Text Placeholder 12">
            <a:extLst>
              <a:ext uri="{FF2B5EF4-FFF2-40B4-BE49-F238E27FC236}">
                <a16:creationId xmlns:a16="http://schemas.microsoft.com/office/drawing/2014/main" id="{7004DE48-1AC3-4F21-0968-B38909044342}"/>
              </a:ext>
            </a:extLst>
          </p:cNvPr>
          <p:cNvSpPr>
            <a:spLocks noGrp="1"/>
          </p:cNvSpPr>
          <p:nvPr>
            <p:ph type="body" sz="quarter" idx="34" hasCustomPrompt="1"/>
          </p:nvPr>
        </p:nvSpPr>
        <p:spPr>
          <a:xfrm>
            <a:off x="1845429" y="4693657"/>
            <a:ext cx="3376441" cy="2143800"/>
          </a:xfrm>
        </p:spPr>
        <p:txBody>
          <a:bodyPr/>
          <a:lstStyle>
            <a:lvl1pPr rtl="0">
              <a:spcBef>
                <a:spcPts val="175"/>
              </a:spcBef>
              <a:spcAft>
                <a:spcPts val="175"/>
              </a:spcAft>
              <a:defRPr sz="1053" b="0"/>
            </a:lvl1pPr>
            <a:lvl2pPr rtl="0">
              <a:spcBef>
                <a:spcPts val="175"/>
              </a:spcBef>
              <a:spcAft>
                <a:spcPts val="175"/>
              </a:spcAft>
              <a:defRPr sz="1053" b="0"/>
            </a:lvl2pPr>
            <a:lvl3pPr marL="320808" rtl="0">
              <a:defRPr b="0"/>
            </a:lvl3pPr>
            <a:lvl4pPr marL="481212" indent="-160404" rtl="0">
              <a:defRPr b="0"/>
            </a:lvl4pPr>
            <a:lvl5pPr marL="641616" rtl="0">
              <a:defRPr b="0"/>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p:txBody>
      </p:sp>
      <p:sp>
        <p:nvSpPr>
          <p:cNvPr id="9" name="Text Placeholder 12">
            <a:extLst>
              <a:ext uri="{FF2B5EF4-FFF2-40B4-BE49-F238E27FC236}">
                <a16:creationId xmlns:a16="http://schemas.microsoft.com/office/drawing/2014/main" id="{684A23D9-9F8C-5A70-1B87-0DD004B8D96E}"/>
              </a:ext>
            </a:extLst>
          </p:cNvPr>
          <p:cNvSpPr>
            <a:spLocks noGrp="1"/>
          </p:cNvSpPr>
          <p:nvPr>
            <p:ph type="body" sz="quarter" idx="35" hasCustomPrompt="1"/>
          </p:nvPr>
        </p:nvSpPr>
        <p:spPr>
          <a:xfrm>
            <a:off x="6917498" y="4693657"/>
            <a:ext cx="3375328" cy="2143800"/>
          </a:xfrm>
        </p:spPr>
        <p:txBody>
          <a:bodyPr/>
          <a:lstStyle>
            <a:lvl1pPr rtl="0">
              <a:spcBef>
                <a:spcPts val="175"/>
              </a:spcBef>
              <a:spcAft>
                <a:spcPts val="175"/>
              </a:spcAft>
              <a:defRPr sz="1053" b="0"/>
            </a:lvl1pPr>
            <a:lvl2pPr rtl="0">
              <a:spcBef>
                <a:spcPts val="175"/>
              </a:spcBef>
              <a:spcAft>
                <a:spcPts val="175"/>
              </a:spcAft>
              <a:defRPr sz="1053" b="0"/>
            </a:lvl2pPr>
            <a:lvl3pPr marL="320808" rtl="0">
              <a:defRPr b="0"/>
            </a:lvl3pPr>
            <a:lvl4pPr marL="481212" indent="-160404" rtl="0">
              <a:defRPr b="0"/>
            </a:lvl4pPr>
            <a:lvl5pPr marL="641616" rtl="0">
              <a:defRPr b="0"/>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p:txBody>
      </p:sp>
      <p:sp>
        <p:nvSpPr>
          <p:cNvPr id="10" name="Rectangle 9">
            <a:extLst>
              <a:ext uri="{FF2B5EF4-FFF2-40B4-BE49-F238E27FC236}">
                <a16:creationId xmlns:a16="http://schemas.microsoft.com/office/drawing/2014/main" id="{8B1455C2-E21F-06D2-DADD-7FD7A0C6A036}"/>
              </a:ext>
            </a:extLst>
          </p:cNvPr>
          <p:cNvSpPr/>
          <p:nvPr/>
        </p:nvSpPr>
        <p:spPr>
          <a:xfrm>
            <a:off x="5477694" y="1849697"/>
            <a:ext cx="4820050" cy="67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sz="965" noProof="0">
              <a:solidFill>
                <a:schemeClr val="bg1"/>
              </a:solidFill>
            </a:endParaRPr>
          </a:p>
        </p:txBody>
      </p:sp>
      <p:sp>
        <p:nvSpPr>
          <p:cNvPr id="11" name="Rectangle 10">
            <a:extLst>
              <a:ext uri="{FF2B5EF4-FFF2-40B4-BE49-F238E27FC236}">
                <a16:creationId xmlns:a16="http://schemas.microsoft.com/office/drawing/2014/main" id="{96B116F3-3D63-C235-3E40-D7EA6B934CF2}"/>
              </a:ext>
            </a:extLst>
          </p:cNvPr>
          <p:cNvSpPr/>
          <p:nvPr/>
        </p:nvSpPr>
        <p:spPr>
          <a:xfrm>
            <a:off x="401003" y="1849697"/>
            <a:ext cx="4820050" cy="67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sz="965" noProof="0">
              <a:solidFill>
                <a:schemeClr val="bg1"/>
              </a:solidFill>
            </a:endParaRPr>
          </a:p>
        </p:txBody>
      </p:sp>
      <p:sp>
        <p:nvSpPr>
          <p:cNvPr id="12" name="Rectangle 11">
            <a:extLst>
              <a:ext uri="{FF2B5EF4-FFF2-40B4-BE49-F238E27FC236}">
                <a16:creationId xmlns:a16="http://schemas.microsoft.com/office/drawing/2014/main" id="{4F46C436-A721-2D60-1AEA-13F0DD3A9223}"/>
              </a:ext>
            </a:extLst>
          </p:cNvPr>
          <p:cNvSpPr/>
          <p:nvPr/>
        </p:nvSpPr>
        <p:spPr>
          <a:xfrm>
            <a:off x="5477694" y="4460627"/>
            <a:ext cx="4820050" cy="67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sz="965" noProof="0">
              <a:solidFill>
                <a:schemeClr val="bg1"/>
              </a:solidFill>
            </a:endParaRPr>
          </a:p>
        </p:txBody>
      </p:sp>
      <p:sp>
        <p:nvSpPr>
          <p:cNvPr id="13" name="Rectangle 12">
            <a:extLst>
              <a:ext uri="{FF2B5EF4-FFF2-40B4-BE49-F238E27FC236}">
                <a16:creationId xmlns:a16="http://schemas.microsoft.com/office/drawing/2014/main" id="{C62ED75E-FA16-E5BA-B5F1-A58E06F1A408}"/>
              </a:ext>
            </a:extLst>
          </p:cNvPr>
          <p:cNvSpPr/>
          <p:nvPr/>
        </p:nvSpPr>
        <p:spPr>
          <a:xfrm>
            <a:off x="401003" y="4460627"/>
            <a:ext cx="4820050" cy="67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sz="965" noProof="0">
              <a:solidFill>
                <a:schemeClr val="bg1"/>
              </a:solidFill>
            </a:endParaRPr>
          </a:p>
        </p:txBody>
      </p:sp>
      <p:sp>
        <p:nvSpPr>
          <p:cNvPr id="16" name="Rectangle 15">
            <a:extLst>
              <a:ext uri="{FF2B5EF4-FFF2-40B4-BE49-F238E27FC236}">
                <a16:creationId xmlns:a16="http://schemas.microsoft.com/office/drawing/2014/main" id="{173C72F6-78BA-1C5C-0E41-3928DBA9B4D8}"/>
              </a:ext>
            </a:extLst>
          </p:cNvPr>
          <p:cNvSpPr/>
          <p:nvPr/>
        </p:nvSpPr>
        <p:spPr bwMode="gray">
          <a:xfrm flipH="1">
            <a:off x="289489" y="381086"/>
            <a:ext cx="40099" cy="72890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lvl="0" algn="ctr" rtl="0"/>
            <a:endParaRPr lang="en-US" noProof="0">
              <a:solidFill>
                <a:schemeClr val="tx1"/>
              </a:solidFill>
            </a:endParaRPr>
          </a:p>
        </p:txBody>
      </p:sp>
      <p:sp>
        <p:nvSpPr>
          <p:cNvPr id="18" name="Text Placeholder 5">
            <a:extLst>
              <a:ext uri="{FF2B5EF4-FFF2-40B4-BE49-F238E27FC236}">
                <a16:creationId xmlns:a16="http://schemas.microsoft.com/office/drawing/2014/main" id="{1779F49E-3102-B8AE-3214-0E5933FEBBAA}"/>
              </a:ext>
            </a:extLst>
          </p:cNvPr>
          <p:cNvSpPr>
            <a:spLocks noGrp="1"/>
          </p:cNvSpPr>
          <p:nvPr>
            <p:ph type="body" sz="quarter" idx="36" hasCustomPrompt="1"/>
          </p:nvPr>
        </p:nvSpPr>
        <p:spPr>
          <a:xfrm>
            <a:off x="401003" y="671003"/>
            <a:ext cx="9891395" cy="438985"/>
          </a:xfrm>
        </p:spPr>
        <p:txBody>
          <a:bodyPr tIns="0" bIns="0">
            <a:noAutofit/>
          </a:bodyPr>
          <a:lstStyle>
            <a:lvl1pPr marL="0" indent="0" rtl="0">
              <a:buNone/>
              <a:defRPr sz="2456"/>
            </a:lvl1pPr>
          </a:lstStyle>
          <a:p>
            <a:pPr lvl="0"/>
            <a:r>
              <a:rPr lang="en-US"/>
              <a:t>Click to add title</a:t>
            </a:r>
          </a:p>
        </p:txBody>
      </p:sp>
      <p:sp>
        <p:nvSpPr>
          <p:cNvPr id="19" name="Text Placeholder 7">
            <a:extLst>
              <a:ext uri="{FF2B5EF4-FFF2-40B4-BE49-F238E27FC236}">
                <a16:creationId xmlns:a16="http://schemas.microsoft.com/office/drawing/2014/main" id="{736BED1F-8F10-CF1B-922C-6719E90171B7}"/>
              </a:ext>
            </a:extLst>
          </p:cNvPr>
          <p:cNvSpPr>
            <a:spLocks noGrp="1"/>
          </p:cNvSpPr>
          <p:nvPr>
            <p:ph type="body" sz="quarter" idx="15" hasCustomPrompt="1"/>
          </p:nvPr>
        </p:nvSpPr>
        <p:spPr>
          <a:xfrm>
            <a:off x="401003" y="380300"/>
            <a:ext cx="9891395" cy="290702"/>
          </a:xfrm>
        </p:spPr>
        <p:txBody>
          <a:bodyPr lIns="0" anchor="ctr">
            <a:noAutofit/>
          </a:bodyPr>
          <a:lstStyle>
            <a:lvl1pPr marL="0" marR="0" indent="0" algn="l" defTabSz="802020" rtl="0" eaLnBrk="1" fontAlgn="auto" latinLnBrk="0" hangingPunct="1">
              <a:lnSpc>
                <a:spcPct val="90000"/>
              </a:lnSpc>
              <a:spcBef>
                <a:spcPts val="877"/>
              </a:spcBef>
              <a:spcAft>
                <a:spcPts val="0"/>
              </a:spcAft>
              <a:buClrTx/>
              <a:buSzTx/>
              <a:buFont typeface="Arial" panose="020B0604020202020204" pitchFamily="34" charset="0"/>
              <a:buNone/>
              <a:tabLst/>
              <a:defRPr sz="789" b="1" cap="all" spc="263" baseline="0">
                <a:latin typeface="+mj-lt"/>
              </a:defRPr>
            </a:lvl1pPr>
            <a:lvl2pPr marL="401010" indent="0">
              <a:buNone/>
              <a:defRPr sz="789" b="1"/>
            </a:lvl2pPr>
            <a:lvl3pPr marL="802020" indent="0">
              <a:buNone/>
              <a:defRPr sz="789" b="1"/>
            </a:lvl3pPr>
            <a:lvl4pPr marL="1203030" indent="0">
              <a:buNone/>
              <a:defRPr sz="789" b="1"/>
            </a:lvl4pPr>
            <a:lvl5pPr marL="1604040" indent="0">
              <a:buNone/>
              <a:defRPr sz="789" b="1"/>
            </a:lvl5pPr>
          </a:lstStyle>
          <a:p>
            <a:pPr marL="0" marR="0" lvl="0" indent="0" algn="l" defTabSz="802020" rtl="0" eaLnBrk="1" fontAlgn="auto" latinLnBrk="0" hangingPunct="1">
              <a:lnSpc>
                <a:spcPct val="90000"/>
              </a:lnSpc>
              <a:spcBef>
                <a:spcPts val="877"/>
              </a:spcBef>
              <a:spcAft>
                <a:spcPts val="0"/>
              </a:spcAft>
              <a:buClrTx/>
              <a:buSzTx/>
              <a:buFont typeface="Arial" panose="020B0604020202020204" pitchFamily="34" charset="0"/>
              <a:buNone/>
              <a:tabLst/>
              <a:defRPr/>
            </a:pPr>
            <a:r>
              <a:rPr lang="en-US"/>
              <a:t>Click to add subtitle</a:t>
            </a:r>
            <a:endParaRPr kumimoji="0" lang="en-US" sz="789" b="1" i="0" u="none" strike="noStrike" kern="1200" cap="none" spc="263"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1944855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alifications 2 x 1 - Light Gray">
    <p:bg>
      <p:bgPr>
        <a:solidFill>
          <a:schemeClr val="bg2"/>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338C8E8-5CC7-2DA0-0253-B90F98C6FD31}"/>
              </a:ext>
            </a:extLst>
          </p:cNvPr>
          <p:cNvGraphicFramePr>
            <a:graphicFrameLocks noChangeAspect="1"/>
          </p:cNvGraphicFramePr>
          <p:nvPr>
            <p:custDataLst>
              <p:tags r:id="rId1"/>
            </p:custDataLst>
            <p:extLst>
              <p:ext uri="{D42A27DB-BD31-4B8C-83A1-F6EECF244321}">
                <p14:modId xmlns:p14="http://schemas.microsoft.com/office/powerpoint/2010/main" val="2340251834"/>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7" name="think-cell data - do not delete" hidden="1">
                        <a:extLst>
                          <a:ext uri="{FF2B5EF4-FFF2-40B4-BE49-F238E27FC236}">
                            <a16:creationId xmlns:a16="http://schemas.microsoft.com/office/drawing/2014/main" id="{7338C8E8-5CC7-2DA0-0253-B90F98C6FD31}"/>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DD670E7F-2D5F-E74D-FF59-5BD6C5BC34F1}"/>
              </a:ext>
            </a:extLst>
          </p:cNvPr>
          <p:cNvSpPr/>
          <p:nvPr/>
        </p:nvSpPr>
        <p:spPr>
          <a:xfrm>
            <a:off x="5477694" y="1849697"/>
            <a:ext cx="4820050" cy="67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sz="965" noProof="0">
              <a:solidFill>
                <a:schemeClr val="bg1"/>
              </a:solidFill>
            </a:endParaRPr>
          </a:p>
        </p:txBody>
      </p:sp>
      <p:sp>
        <p:nvSpPr>
          <p:cNvPr id="17" name="Rectangle 16">
            <a:extLst>
              <a:ext uri="{FF2B5EF4-FFF2-40B4-BE49-F238E27FC236}">
                <a16:creationId xmlns:a16="http://schemas.microsoft.com/office/drawing/2014/main" id="{0CD4E13F-35DC-E442-82C0-9B5EE61D2906}"/>
              </a:ext>
            </a:extLst>
          </p:cNvPr>
          <p:cNvSpPr/>
          <p:nvPr/>
        </p:nvSpPr>
        <p:spPr>
          <a:xfrm>
            <a:off x="401003" y="1849697"/>
            <a:ext cx="4820050" cy="67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sz="965" noProof="0">
              <a:solidFill>
                <a:schemeClr val="bg1"/>
              </a:solidFill>
            </a:endParaRPr>
          </a:p>
        </p:txBody>
      </p:sp>
      <p:sp>
        <p:nvSpPr>
          <p:cNvPr id="20" name="Picture Placeholder 11">
            <a:extLst>
              <a:ext uri="{FF2B5EF4-FFF2-40B4-BE49-F238E27FC236}">
                <a16:creationId xmlns:a16="http://schemas.microsoft.com/office/drawing/2014/main" id="{32DA993B-B409-E5C0-E8A1-3920C08FA402}"/>
              </a:ext>
            </a:extLst>
          </p:cNvPr>
          <p:cNvSpPr>
            <a:spLocks noGrp="1"/>
          </p:cNvSpPr>
          <p:nvPr>
            <p:ph type="pic" sz="quarter" idx="28"/>
          </p:nvPr>
        </p:nvSpPr>
        <p:spPr>
          <a:xfrm>
            <a:off x="3926478" y="2077263"/>
            <a:ext cx="1294575" cy="1627700"/>
          </a:xfrm>
        </p:spPr>
        <p:txBody>
          <a:bodyPr>
            <a:normAutofit/>
          </a:bodyPr>
          <a:lstStyle>
            <a:lvl1pPr algn="ctr" rtl="0">
              <a:spcBef>
                <a:spcPts val="175"/>
              </a:spcBef>
              <a:spcAft>
                <a:spcPts val="175"/>
              </a:spcAft>
              <a:defRPr sz="1053" b="0"/>
            </a:lvl1pPr>
          </a:lstStyle>
          <a:p>
            <a:r>
              <a:rPr lang="en-US"/>
              <a:t>Click icon to add picture</a:t>
            </a:r>
          </a:p>
        </p:txBody>
      </p:sp>
      <p:sp>
        <p:nvSpPr>
          <p:cNvPr id="21" name="Picture Placeholder 11">
            <a:extLst>
              <a:ext uri="{FF2B5EF4-FFF2-40B4-BE49-F238E27FC236}">
                <a16:creationId xmlns:a16="http://schemas.microsoft.com/office/drawing/2014/main" id="{9EA35630-FAAB-0992-9BD2-E2CF77317F5E}"/>
              </a:ext>
            </a:extLst>
          </p:cNvPr>
          <p:cNvSpPr>
            <a:spLocks noGrp="1"/>
          </p:cNvSpPr>
          <p:nvPr>
            <p:ph type="pic" sz="quarter" idx="29"/>
          </p:nvPr>
        </p:nvSpPr>
        <p:spPr>
          <a:xfrm>
            <a:off x="8997371" y="2077263"/>
            <a:ext cx="1294575" cy="1627700"/>
          </a:xfrm>
        </p:spPr>
        <p:txBody>
          <a:bodyPr>
            <a:normAutofit/>
          </a:bodyPr>
          <a:lstStyle>
            <a:lvl1pPr algn="ctr" rtl="0">
              <a:spcBef>
                <a:spcPts val="175"/>
              </a:spcBef>
              <a:spcAft>
                <a:spcPts val="175"/>
              </a:spcAft>
              <a:defRPr sz="1053" b="0"/>
            </a:lvl1pPr>
          </a:lstStyle>
          <a:p>
            <a:r>
              <a:rPr lang="en-US"/>
              <a:t>Click icon to add picture</a:t>
            </a:r>
          </a:p>
        </p:txBody>
      </p:sp>
      <p:sp>
        <p:nvSpPr>
          <p:cNvPr id="4" name="Text Placeholder 12">
            <a:extLst>
              <a:ext uri="{FF2B5EF4-FFF2-40B4-BE49-F238E27FC236}">
                <a16:creationId xmlns:a16="http://schemas.microsoft.com/office/drawing/2014/main" id="{4A6BC76D-8B27-508E-2FA1-4B668FF32EE7}"/>
              </a:ext>
            </a:extLst>
          </p:cNvPr>
          <p:cNvSpPr>
            <a:spLocks noGrp="1"/>
          </p:cNvSpPr>
          <p:nvPr>
            <p:ph type="body" sz="quarter" idx="32" hasCustomPrompt="1"/>
          </p:nvPr>
        </p:nvSpPr>
        <p:spPr>
          <a:xfrm>
            <a:off x="401003" y="3857887"/>
            <a:ext cx="4820050" cy="2143800"/>
          </a:xfrm>
        </p:spPr>
        <p:txBody>
          <a:bodyPr/>
          <a:lstStyle>
            <a:lvl1pPr rtl="0">
              <a:spcBef>
                <a:spcPts val="175"/>
              </a:spcBef>
              <a:spcAft>
                <a:spcPts val="175"/>
              </a:spcAft>
              <a:defRPr sz="1053" b="0"/>
            </a:lvl1pPr>
            <a:lvl2pPr rtl="0">
              <a:spcBef>
                <a:spcPts val="175"/>
              </a:spcBef>
              <a:spcAft>
                <a:spcPts val="175"/>
              </a:spcAft>
              <a:defRPr sz="1053" b="0"/>
            </a:lvl2pPr>
            <a:lvl3pPr marL="320808" rtl="0">
              <a:defRPr/>
            </a:lvl3pPr>
            <a:lvl4pPr marL="481212" indent="-160404" rtl="0">
              <a:defRPr/>
            </a:lvl4pPr>
            <a:lvl5pPr marL="641616" rtl="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p:txBody>
      </p:sp>
      <p:sp>
        <p:nvSpPr>
          <p:cNvPr id="5" name="Text Placeholder 12">
            <a:extLst>
              <a:ext uri="{FF2B5EF4-FFF2-40B4-BE49-F238E27FC236}">
                <a16:creationId xmlns:a16="http://schemas.microsoft.com/office/drawing/2014/main" id="{9C91076D-2B86-9AF3-18AC-3BF3B0940503}"/>
              </a:ext>
            </a:extLst>
          </p:cNvPr>
          <p:cNvSpPr>
            <a:spLocks noGrp="1"/>
          </p:cNvSpPr>
          <p:nvPr>
            <p:ph type="body" sz="quarter" idx="33" hasCustomPrompt="1"/>
          </p:nvPr>
        </p:nvSpPr>
        <p:spPr>
          <a:xfrm>
            <a:off x="5482203" y="3857887"/>
            <a:ext cx="4820050" cy="2143800"/>
          </a:xfrm>
        </p:spPr>
        <p:txBody>
          <a:bodyPr/>
          <a:lstStyle>
            <a:lvl1pPr rtl="0">
              <a:spcBef>
                <a:spcPts val="175"/>
              </a:spcBef>
              <a:spcAft>
                <a:spcPts val="175"/>
              </a:spcAft>
              <a:defRPr sz="1053" b="0"/>
            </a:lvl1pPr>
            <a:lvl2pPr rtl="0">
              <a:spcBef>
                <a:spcPts val="175"/>
              </a:spcBef>
              <a:spcAft>
                <a:spcPts val="175"/>
              </a:spcAft>
              <a:defRPr sz="1053" b="0"/>
            </a:lvl2pPr>
            <a:lvl3pPr marL="320808" rtl="0">
              <a:defRPr/>
            </a:lvl3pPr>
            <a:lvl4pPr marL="481212" indent="-160404" rtl="0">
              <a:defRPr/>
            </a:lvl4pPr>
            <a:lvl5pPr marL="641616" rtl="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p:txBody>
      </p:sp>
      <p:sp>
        <p:nvSpPr>
          <p:cNvPr id="6" name="Text Placeholder 17">
            <a:extLst>
              <a:ext uri="{FF2B5EF4-FFF2-40B4-BE49-F238E27FC236}">
                <a16:creationId xmlns:a16="http://schemas.microsoft.com/office/drawing/2014/main" id="{189A445A-42B3-EBFA-8922-62959EFA0423}"/>
              </a:ext>
            </a:extLst>
          </p:cNvPr>
          <p:cNvSpPr>
            <a:spLocks noGrp="1"/>
          </p:cNvSpPr>
          <p:nvPr>
            <p:ph type="body" sz="quarter" idx="4294967295" hasCustomPrompt="1"/>
          </p:nvPr>
        </p:nvSpPr>
        <p:spPr>
          <a:xfrm>
            <a:off x="401003" y="2069280"/>
            <a:ext cx="3440546" cy="1635116"/>
          </a:xfrm>
        </p:spPr>
        <p:txBody>
          <a:bodyPr/>
          <a:lstStyle>
            <a:lvl1pPr rtl="0">
              <a:defRPr/>
            </a:lvl1pPr>
            <a:lvl2pPr rtl="0">
              <a:defRPr/>
            </a:lvl2pPr>
            <a:lvl3pPr rtl="0">
              <a:defRPr/>
            </a:lvl3pPr>
            <a:lvl4pPr rtl="0">
              <a:defRPr/>
            </a:lvl4pPr>
            <a:lvl5pPr rtl="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endParaRPr lang="en-US"/>
          </a:p>
        </p:txBody>
      </p:sp>
      <p:sp>
        <p:nvSpPr>
          <p:cNvPr id="8" name="Text Placeholder 17">
            <a:extLst>
              <a:ext uri="{FF2B5EF4-FFF2-40B4-BE49-F238E27FC236}">
                <a16:creationId xmlns:a16="http://schemas.microsoft.com/office/drawing/2014/main" id="{9AF1B057-ABA1-7B5A-87C8-FD35492C6CB7}"/>
              </a:ext>
            </a:extLst>
          </p:cNvPr>
          <p:cNvSpPr>
            <a:spLocks noGrp="1"/>
          </p:cNvSpPr>
          <p:nvPr>
            <p:ph type="body" sz="quarter" idx="4294967295" hasCustomPrompt="1"/>
          </p:nvPr>
        </p:nvSpPr>
        <p:spPr>
          <a:xfrm>
            <a:off x="5482204" y="2069280"/>
            <a:ext cx="3440546" cy="1635116"/>
          </a:xfrm>
        </p:spPr>
        <p:txBody>
          <a:bodyPr/>
          <a:lstStyle>
            <a:lvl1pPr rtl="0">
              <a:defRPr/>
            </a:lvl1pPr>
            <a:lvl2pPr rtl="0">
              <a:defRPr/>
            </a:lvl2pPr>
            <a:lvl3pPr rtl="0">
              <a:defRPr/>
            </a:lvl3pPr>
            <a:lvl4pPr rtl="0">
              <a:defRPr/>
            </a:lvl4pPr>
            <a:lvl5pPr rtl="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endParaRPr lang="en-US"/>
          </a:p>
        </p:txBody>
      </p:sp>
      <p:sp>
        <p:nvSpPr>
          <p:cNvPr id="9" name="Rectangle 8">
            <a:extLst>
              <a:ext uri="{FF2B5EF4-FFF2-40B4-BE49-F238E27FC236}">
                <a16:creationId xmlns:a16="http://schemas.microsoft.com/office/drawing/2014/main" id="{15713351-1050-58DB-B581-362137AA9D6A}"/>
              </a:ext>
            </a:extLst>
          </p:cNvPr>
          <p:cNvSpPr/>
          <p:nvPr/>
        </p:nvSpPr>
        <p:spPr bwMode="gray">
          <a:xfrm flipH="1">
            <a:off x="289489" y="381086"/>
            <a:ext cx="40099" cy="72890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lvl="0" algn="ctr" rtl="0"/>
            <a:endParaRPr lang="en-US" noProof="0">
              <a:solidFill>
                <a:schemeClr val="tx1"/>
              </a:solidFill>
            </a:endParaRPr>
          </a:p>
        </p:txBody>
      </p:sp>
      <p:sp>
        <p:nvSpPr>
          <p:cNvPr id="10" name="Text Placeholder 5">
            <a:extLst>
              <a:ext uri="{FF2B5EF4-FFF2-40B4-BE49-F238E27FC236}">
                <a16:creationId xmlns:a16="http://schemas.microsoft.com/office/drawing/2014/main" id="{E3461D73-65A9-1349-DCD3-96DBD604FF11}"/>
              </a:ext>
            </a:extLst>
          </p:cNvPr>
          <p:cNvSpPr>
            <a:spLocks noGrp="1"/>
          </p:cNvSpPr>
          <p:nvPr>
            <p:ph type="body" sz="quarter" idx="27" hasCustomPrompt="1"/>
          </p:nvPr>
        </p:nvSpPr>
        <p:spPr>
          <a:xfrm>
            <a:off x="401003" y="671003"/>
            <a:ext cx="9891395" cy="438985"/>
          </a:xfrm>
        </p:spPr>
        <p:txBody>
          <a:bodyPr tIns="0" bIns="0">
            <a:noAutofit/>
          </a:bodyPr>
          <a:lstStyle>
            <a:lvl1pPr marL="0" indent="0" rtl="0">
              <a:buNone/>
              <a:defRPr sz="2456"/>
            </a:lvl1pPr>
          </a:lstStyle>
          <a:p>
            <a:pPr lvl="0"/>
            <a:r>
              <a:rPr lang="en-US"/>
              <a:t>Click to add title</a:t>
            </a:r>
          </a:p>
        </p:txBody>
      </p:sp>
      <p:sp>
        <p:nvSpPr>
          <p:cNvPr id="11" name="Text Placeholder 7">
            <a:extLst>
              <a:ext uri="{FF2B5EF4-FFF2-40B4-BE49-F238E27FC236}">
                <a16:creationId xmlns:a16="http://schemas.microsoft.com/office/drawing/2014/main" id="{2306E346-2203-9121-093F-71FADAF07AD8}"/>
              </a:ext>
            </a:extLst>
          </p:cNvPr>
          <p:cNvSpPr>
            <a:spLocks noGrp="1"/>
          </p:cNvSpPr>
          <p:nvPr>
            <p:ph type="body" sz="quarter" idx="15" hasCustomPrompt="1"/>
          </p:nvPr>
        </p:nvSpPr>
        <p:spPr>
          <a:xfrm>
            <a:off x="401003" y="380300"/>
            <a:ext cx="9891395" cy="290702"/>
          </a:xfrm>
        </p:spPr>
        <p:txBody>
          <a:bodyPr lIns="0" anchor="ctr">
            <a:noAutofit/>
          </a:bodyPr>
          <a:lstStyle>
            <a:lvl1pPr marL="0" marR="0" indent="0" algn="l" defTabSz="802020" rtl="0" eaLnBrk="1" fontAlgn="auto" latinLnBrk="0" hangingPunct="1">
              <a:lnSpc>
                <a:spcPct val="90000"/>
              </a:lnSpc>
              <a:spcBef>
                <a:spcPts val="877"/>
              </a:spcBef>
              <a:spcAft>
                <a:spcPts val="0"/>
              </a:spcAft>
              <a:buClrTx/>
              <a:buSzTx/>
              <a:buFont typeface="Arial" panose="020B0604020202020204" pitchFamily="34" charset="0"/>
              <a:buNone/>
              <a:tabLst/>
              <a:defRPr sz="789" b="1" cap="all" spc="263" baseline="0">
                <a:latin typeface="+mj-lt"/>
              </a:defRPr>
            </a:lvl1pPr>
            <a:lvl2pPr marL="401010" indent="0">
              <a:buNone/>
              <a:defRPr sz="789" b="1"/>
            </a:lvl2pPr>
            <a:lvl3pPr marL="802020" indent="0">
              <a:buNone/>
              <a:defRPr sz="789" b="1"/>
            </a:lvl3pPr>
            <a:lvl4pPr marL="1203030" indent="0">
              <a:buNone/>
              <a:defRPr sz="789" b="1"/>
            </a:lvl4pPr>
            <a:lvl5pPr marL="1604040" indent="0">
              <a:buNone/>
              <a:defRPr sz="789" b="1"/>
            </a:lvl5pPr>
          </a:lstStyle>
          <a:p>
            <a:pPr marL="0" marR="0" lvl="0" indent="0" algn="l" defTabSz="802020" rtl="0" eaLnBrk="1" fontAlgn="auto" latinLnBrk="0" hangingPunct="1">
              <a:lnSpc>
                <a:spcPct val="90000"/>
              </a:lnSpc>
              <a:spcBef>
                <a:spcPts val="877"/>
              </a:spcBef>
              <a:spcAft>
                <a:spcPts val="0"/>
              </a:spcAft>
              <a:buClrTx/>
              <a:buSzTx/>
              <a:buFont typeface="Arial" panose="020B0604020202020204" pitchFamily="34" charset="0"/>
              <a:buNone/>
              <a:tabLst/>
              <a:defRPr/>
            </a:pPr>
            <a:r>
              <a:rPr lang="en-US"/>
              <a:t>Click to add subtitle</a:t>
            </a:r>
            <a:endParaRPr kumimoji="0" lang="en-US" sz="789" b="1" i="0" u="none" strike="noStrike" kern="1200" cap="none" spc="263"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903398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 Black">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032E500-F1B5-EF79-0F3F-87D98E02E429}"/>
              </a:ext>
            </a:extLst>
          </p:cNvPr>
          <p:cNvGraphicFramePr>
            <a:graphicFrameLocks noChangeAspect="1"/>
          </p:cNvGraphicFramePr>
          <p:nvPr userDrawn="1">
            <p:custDataLst>
              <p:tags r:id="rId1"/>
            </p:custDataLst>
            <p:extLst>
              <p:ext uri="{D42A27DB-BD31-4B8C-83A1-F6EECF244321}">
                <p14:modId xmlns:p14="http://schemas.microsoft.com/office/powerpoint/2010/main" val="2425855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4" name="think-cell data - do not delete" hidden="1">
                        <a:extLst>
                          <a:ext uri="{FF2B5EF4-FFF2-40B4-BE49-F238E27FC236}">
                            <a16:creationId xmlns:a16="http://schemas.microsoft.com/office/drawing/2014/main" id="{F032E500-F1B5-EF79-0F3F-87D98E02E4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Placeholder 1">
            <a:extLst>
              <a:ext uri="{FF2B5EF4-FFF2-40B4-BE49-F238E27FC236}">
                <a16:creationId xmlns:a16="http://schemas.microsoft.com/office/drawing/2014/main" id="{341A6448-2CDA-7D6D-F1A0-347696B21B5C}"/>
              </a:ext>
            </a:extLst>
          </p:cNvPr>
          <p:cNvSpPr>
            <a:spLocks noGrp="1"/>
          </p:cNvSpPr>
          <p:nvPr>
            <p:ph type="title" hasCustomPrompt="1"/>
          </p:nvPr>
        </p:nvSpPr>
        <p:spPr>
          <a:xfrm>
            <a:off x="401002" y="381552"/>
            <a:ext cx="9888722" cy="377150"/>
          </a:xfrm>
          <a:prstGeom prst="rect">
            <a:avLst/>
          </a:prstGeom>
        </p:spPr>
        <p:txBody>
          <a:bodyPr vert="horz" lIns="0" tIns="0" rIns="0" bIns="0" rtlCol="0" anchor="t" anchorCtr="0">
            <a:noAutofit/>
          </a:bodyPr>
          <a:lstStyle>
            <a:lvl1pPr rtl="0">
              <a:defRPr sz="1842">
                <a:latin typeface="Aptos" panose="020B0004020202020204" pitchFamily="34" charset="0"/>
              </a:defRPr>
            </a:lvl1pPr>
          </a:lstStyle>
          <a:p>
            <a:r>
              <a:rPr lang="en-US"/>
              <a:t>Click to add title</a:t>
            </a:r>
          </a:p>
        </p:txBody>
      </p:sp>
    </p:spTree>
    <p:extLst>
      <p:ext uri="{BB962C8B-B14F-4D97-AF65-F5344CB8AC3E}">
        <p14:creationId xmlns:p14="http://schemas.microsoft.com/office/powerpoint/2010/main" val="1329010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 Black">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0953BFE-EC4B-F86B-1625-AF56C44D3AE4}"/>
              </a:ext>
            </a:extLst>
          </p:cNvPr>
          <p:cNvGraphicFramePr>
            <a:graphicFrameLocks noChangeAspect="1"/>
          </p:cNvGraphicFramePr>
          <p:nvPr userDrawn="1">
            <p:custDataLst>
              <p:tags r:id="rId1"/>
            </p:custDataLst>
            <p:extLst>
              <p:ext uri="{D42A27DB-BD31-4B8C-83A1-F6EECF244321}">
                <p14:modId xmlns:p14="http://schemas.microsoft.com/office/powerpoint/2010/main" val="1825005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5" name="think-cell data - do not delete" hidden="1">
                        <a:extLst>
                          <a:ext uri="{FF2B5EF4-FFF2-40B4-BE49-F238E27FC236}">
                            <a16:creationId xmlns:a16="http://schemas.microsoft.com/office/drawing/2014/main" id="{20953BFE-EC4B-F86B-1625-AF56C44D3AE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8">
            <a:extLst>
              <a:ext uri="{FF2B5EF4-FFF2-40B4-BE49-F238E27FC236}">
                <a16:creationId xmlns:a16="http://schemas.microsoft.com/office/drawing/2014/main" id="{98D36622-3315-0885-4F7E-8CCDE0C2BA1C}"/>
              </a:ext>
            </a:extLst>
          </p:cNvPr>
          <p:cNvSpPr>
            <a:spLocks noGrp="1"/>
          </p:cNvSpPr>
          <p:nvPr>
            <p:ph type="body" sz="quarter" idx="13" hasCustomPrompt="1"/>
          </p:nvPr>
        </p:nvSpPr>
        <p:spPr>
          <a:xfrm>
            <a:off x="401002" y="754301"/>
            <a:ext cx="9888722" cy="835084"/>
          </a:xfrm>
          <a:prstGeom prst="rect">
            <a:avLst/>
          </a:prstGeom>
        </p:spPr>
        <p:txBody>
          <a:bodyPr lIns="0" tIns="0" rIns="0" bIns="0">
            <a:noAutofit/>
          </a:bodyPr>
          <a:lstStyle>
            <a:lvl1pPr marL="0" indent="0" rtl="0">
              <a:spcBef>
                <a:spcPts val="0"/>
              </a:spcBef>
              <a:spcAft>
                <a:spcPts val="0"/>
              </a:spcAft>
              <a:buNone/>
              <a:defRPr sz="1579" b="0">
                <a:solidFill>
                  <a:schemeClr val="tx2"/>
                </a:solidFill>
                <a:latin typeface="Aptos" panose="020B0004020202020204" pitchFamily="34" charset="0"/>
              </a:defRPr>
            </a:lvl1pPr>
          </a:lstStyle>
          <a:p>
            <a:pPr lvl="0"/>
            <a:r>
              <a:rPr lang="en-US"/>
              <a:t>Click to add subtitle</a:t>
            </a:r>
          </a:p>
        </p:txBody>
      </p:sp>
      <p:sp>
        <p:nvSpPr>
          <p:cNvPr id="3" name="Title Placeholder 1">
            <a:extLst>
              <a:ext uri="{FF2B5EF4-FFF2-40B4-BE49-F238E27FC236}">
                <a16:creationId xmlns:a16="http://schemas.microsoft.com/office/drawing/2014/main" id="{53E8942A-B484-29A8-C101-63496BEA57FC}"/>
              </a:ext>
            </a:extLst>
          </p:cNvPr>
          <p:cNvSpPr>
            <a:spLocks noGrp="1"/>
          </p:cNvSpPr>
          <p:nvPr>
            <p:ph type="title" hasCustomPrompt="1"/>
          </p:nvPr>
        </p:nvSpPr>
        <p:spPr>
          <a:xfrm>
            <a:off x="401002" y="381552"/>
            <a:ext cx="9888722" cy="377150"/>
          </a:xfrm>
          <a:prstGeom prst="rect">
            <a:avLst/>
          </a:prstGeom>
        </p:spPr>
        <p:txBody>
          <a:bodyPr vert="horz" lIns="0" tIns="0" rIns="0" bIns="0" rtlCol="0" anchor="t" anchorCtr="0">
            <a:noAutofit/>
          </a:bodyPr>
          <a:lstStyle>
            <a:lvl1pPr rtl="0">
              <a:spcBef>
                <a:spcPts val="0"/>
              </a:spcBef>
              <a:spcAft>
                <a:spcPts val="0"/>
              </a:spcAft>
              <a:defRPr sz="1842">
                <a:latin typeface="Aptos" panose="020B0004020202020204" pitchFamily="34" charset="0"/>
              </a:defRPr>
            </a:lvl1pPr>
          </a:lstStyle>
          <a:p>
            <a:r>
              <a:rPr lang="en-US"/>
              <a:t>Click to add title</a:t>
            </a:r>
          </a:p>
        </p:txBody>
      </p:sp>
    </p:spTree>
    <p:extLst>
      <p:ext uri="{BB962C8B-B14F-4D97-AF65-F5344CB8AC3E}">
        <p14:creationId xmlns:p14="http://schemas.microsoft.com/office/powerpoint/2010/main" val="16474173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ubtitle, 1 column - Black">
    <p:bg>
      <p:bgPr>
        <a:solidFill>
          <a:schemeClr val="tx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C36FB10-1EF5-A9A4-577D-A18DA4D12077}"/>
              </a:ext>
            </a:extLst>
          </p:cNvPr>
          <p:cNvGraphicFramePr>
            <a:graphicFrameLocks noChangeAspect="1"/>
          </p:cNvGraphicFramePr>
          <p:nvPr>
            <p:custDataLst>
              <p:tags r:id="rId1"/>
            </p:custDataLst>
            <p:extLst>
              <p:ext uri="{D42A27DB-BD31-4B8C-83A1-F6EECF244321}">
                <p14:modId xmlns:p14="http://schemas.microsoft.com/office/powerpoint/2010/main" val="1540110637"/>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7" name="think-cell data - do not delete" hidden="1">
                        <a:extLst>
                          <a:ext uri="{FF2B5EF4-FFF2-40B4-BE49-F238E27FC236}">
                            <a16:creationId xmlns:a16="http://schemas.microsoft.com/office/drawing/2014/main" id="{9C36FB10-1EF5-A9A4-577D-A18DA4D12077}"/>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14" name="Text Placeholder 18">
            <a:extLst>
              <a:ext uri="{FF2B5EF4-FFF2-40B4-BE49-F238E27FC236}">
                <a16:creationId xmlns:a16="http://schemas.microsoft.com/office/drawing/2014/main" id="{FB46B341-3430-2348-6D11-485200BFA997}"/>
              </a:ext>
            </a:extLst>
          </p:cNvPr>
          <p:cNvSpPr>
            <a:spLocks noGrp="1"/>
          </p:cNvSpPr>
          <p:nvPr>
            <p:ph idx="1" hasCustomPrompt="1"/>
          </p:nvPr>
        </p:nvSpPr>
        <p:spPr>
          <a:xfrm>
            <a:off x="401002" y="1849997"/>
            <a:ext cx="9888722" cy="5162906"/>
          </a:xfrm>
          <a:prstGeom prst="rect">
            <a:avLst/>
          </a:prstGeom>
          <a:solidFill>
            <a:schemeClr val="tx1"/>
          </a:solidFill>
        </p:spPr>
        <p:txBody>
          <a:bodyPr vert="horz" lIns="0" tIns="0" rIns="0" bIns="0" rtlCol="0">
            <a:noAutofit/>
          </a:bodyPr>
          <a:lstStyle>
            <a:lvl1pPr rtl="0">
              <a:spcBef>
                <a:spcPts val="175"/>
              </a:spcBef>
              <a:spcAft>
                <a:spcPts val="175"/>
              </a:spcAft>
              <a:defRPr>
                <a:solidFill>
                  <a:schemeClr val="bg1"/>
                </a:solidFill>
                <a:latin typeface="Aptos" panose="020B0004020202020204" pitchFamily="34" charset="0"/>
              </a:defRPr>
            </a:lvl1pPr>
            <a:lvl2pPr rtl="0">
              <a:spcBef>
                <a:spcPts val="175"/>
              </a:spcBef>
              <a:spcAft>
                <a:spcPts val="175"/>
              </a:spcAft>
              <a:defRPr>
                <a:solidFill>
                  <a:schemeClr val="bg1"/>
                </a:solidFill>
                <a:latin typeface="Aptos" panose="020B0004020202020204" pitchFamily="34" charset="0"/>
              </a:defRPr>
            </a:lvl2pPr>
            <a:lvl3pPr marL="320808" rtl="0">
              <a:spcBef>
                <a:spcPts val="175"/>
              </a:spcBef>
              <a:spcAft>
                <a:spcPts val="175"/>
              </a:spcAft>
              <a:defRPr>
                <a:solidFill>
                  <a:schemeClr val="bg1"/>
                </a:solidFill>
                <a:latin typeface="Aptos" panose="020B0004020202020204" pitchFamily="34" charset="0"/>
              </a:defRPr>
            </a:lvl3pPr>
            <a:lvl4pPr marL="481212" indent="-160404" rtl="0">
              <a:spcBef>
                <a:spcPts val="175"/>
              </a:spcBef>
              <a:spcAft>
                <a:spcPts val="175"/>
              </a:spcAft>
              <a:defRPr>
                <a:solidFill>
                  <a:schemeClr val="bg1"/>
                </a:solidFill>
                <a:latin typeface="Aptos" panose="020B0004020202020204" pitchFamily="34" charset="0"/>
              </a:defRPr>
            </a:lvl4pPr>
            <a:lvl5pPr marL="641616" rtl="0">
              <a:spcBef>
                <a:spcPts val="175"/>
              </a:spcBef>
              <a:spcAft>
                <a:spcPts val="175"/>
              </a:spcAft>
              <a:defRPr>
                <a:solidFill>
                  <a:schemeClr val="bg1"/>
                </a:solidFill>
                <a:latin typeface="Aptos" panose="020B0004020202020204" pitchFamily="34" charset="0"/>
              </a:defRPr>
            </a:lvl5pPr>
          </a:lstStyle>
          <a:p>
            <a:pPr marL="0" marR="0" lvl="0" indent="0" algn="l" defTabSz="601515" rtl="0" eaLnBrk="1" fontAlgn="auto" latinLnBrk="0" hangingPunct="1">
              <a:lnSpc>
                <a:spcPct val="100000"/>
              </a:lnSpc>
              <a:spcBef>
                <a:spcPts val="175"/>
              </a:spcBef>
              <a:spcAft>
                <a:spcPts val="175"/>
              </a:spcAft>
              <a:buClrTx/>
              <a:buSzPct val="100000"/>
              <a:buFontTx/>
              <a:buNone/>
              <a:tabLst>
                <a:tab pos="3308333" algn="r"/>
              </a:tabLst>
              <a:defRPr/>
            </a:pPr>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itle Placeholder 1">
            <a:extLst>
              <a:ext uri="{FF2B5EF4-FFF2-40B4-BE49-F238E27FC236}">
                <a16:creationId xmlns:a16="http://schemas.microsoft.com/office/drawing/2014/main" id="{F99282DB-7705-38D1-75C5-92BD76D9183E}"/>
              </a:ext>
            </a:extLst>
          </p:cNvPr>
          <p:cNvSpPr>
            <a:spLocks noGrp="1"/>
          </p:cNvSpPr>
          <p:nvPr>
            <p:ph type="title" hasCustomPrompt="1"/>
          </p:nvPr>
        </p:nvSpPr>
        <p:spPr>
          <a:xfrm>
            <a:off x="401002" y="381552"/>
            <a:ext cx="9888722" cy="377150"/>
          </a:xfrm>
          <a:prstGeom prst="rect">
            <a:avLst/>
          </a:prstGeom>
        </p:spPr>
        <p:txBody>
          <a:bodyPr vert="horz" lIns="0" tIns="0" rIns="0" bIns="0" rtlCol="0" anchor="t" anchorCtr="0">
            <a:noAutofit/>
          </a:bodyPr>
          <a:lstStyle>
            <a:lvl1pPr rtl="0">
              <a:spcBef>
                <a:spcPts val="0"/>
              </a:spcBef>
              <a:spcAft>
                <a:spcPts val="0"/>
              </a:spcAft>
              <a:defRPr sz="1842">
                <a:solidFill>
                  <a:schemeClr val="bg1"/>
                </a:solidFill>
                <a:latin typeface="Aptos" panose="020B0004020202020204" pitchFamily="34" charset="0"/>
              </a:defRPr>
            </a:lvl1pPr>
          </a:lstStyle>
          <a:p>
            <a:r>
              <a:rPr lang="en-US"/>
              <a:t>Click to add title</a:t>
            </a:r>
          </a:p>
        </p:txBody>
      </p:sp>
      <p:sp>
        <p:nvSpPr>
          <p:cNvPr id="17" name="Text Placeholder 8">
            <a:extLst>
              <a:ext uri="{FF2B5EF4-FFF2-40B4-BE49-F238E27FC236}">
                <a16:creationId xmlns:a16="http://schemas.microsoft.com/office/drawing/2014/main" id="{2F2C4463-3F55-0B57-ECFE-555C0A1782BD}"/>
              </a:ext>
            </a:extLst>
          </p:cNvPr>
          <p:cNvSpPr>
            <a:spLocks noGrp="1"/>
          </p:cNvSpPr>
          <p:nvPr>
            <p:ph type="body" sz="quarter" idx="13" hasCustomPrompt="1"/>
          </p:nvPr>
        </p:nvSpPr>
        <p:spPr>
          <a:xfrm>
            <a:off x="401002" y="754301"/>
            <a:ext cx="9888722" cy="835084"/>
          </a:xfrm>
          <a:prstGeom prst="rect">
            <a:avLst/>
          </a:prstGeom>
        </p:spPr>
        <p:txBody>
          <a:bodyPr vert="horz" lIns="0" tIns="0" rIns="0" bIns="0" rtlCol="0" anchor="t" anchorCtr="0">
            <a:noAutofit/>
          </a:bodyPr>
          <a:lstStyle>
            <a:lvl1pPr rtl="0">
              <a:spcBef>
                <a:spcPts val="0"/>
              </a:spcBef>
              <a:spcAft>
                <a:spcPts val="0"/>
              </a:spcAft>
              <a:defRPr lang="en-US" sz="1579" b="0" dirty="0">
                <a:solidFill>
                  <a:srgbClr val="D0D0CE"/>
                </a:solidFill>
                <a:latin typeface="Aptos" panose="020B0004020202020204" pitchFamily="34" charset="0"/>
              </a:defRPr>
            </a:lvl1pPr>
          </a:lstStyle>
          <a:p>
            <a:pPr lvl="0"/>
            <a:r>
              <a:rPr lang="en-US"/>
              <a:t>Click to add subtitle</a:t>
            </a:r>
          </a:p>
        </p:txBody>
      </p:sp>
    </p:spTree>
    <p:extLst>
      <p:ext uri="{BB962C8B-B14F-4D97-AF65-F5344CB8AC3E}">
        <p14:creationId xmlns:p14="http://schemas.microsoft.com/office/powerpoint/2010/main" val="370887962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ubtitle, 2 columns - Black">
    <p:bg>
      <p:bgPr>
        <a:solidFill>
          <a:schemeClr val="tx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5E6F299-A818-CA93-A927-F61A877DA27A}"/>
              </a:ext>
            </a:extLst>
          </p:cNvPr>
          <p:cNvGraphicFramePr>
            <a:graphicFrameLocks noChangeAspect="1"/>
          </p:cNvGraphicFramePr>
          <p:nvPr>
            <p:custDataLst>
              <p:tags r:id="rId1"/>
            </p:custDataLst>
            <p:extLst>
              <p:ext uri="{D42A27DB-BD31-4B8C-83A1-F6EECF244321}">
                <p14:modId xmlns:p14="http://schemas.microsoft.com/office/powerpoint/2010/main" val="729067080"/>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7" name="think-cell data - do not delete" hidden="1">
                        <a:extLst>
                          <a:ext uri="{FF2B5EF4-FFF2-40B4-BE49-F238E27FC236}">
                            <a16:creationId xmlns:a16="http://schemas.microsoft.com/office/drawing/2014/main" id="{05E6F299-A818-CA93-A927-F61A877DA27A}"/>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13" name="Content Placeholder 3"/>
          <p:cNvSpPr>
            <a:spLocks noGrp="1"/>
          </p:cNvSpPr>
          <p:nvPr>
            <p:ph sz="quarter" idx="10" hasCustomPrompt="1"/>
          </p:nvPr>
        </p:nvSpPr>
        <p:spPr>
          <a:xfrm>
            <a:off x="401003" y="1849997"/>
            <a:ext cx="4820050" cy="5162906"/>
          </a:xfrm>
          <a:prstGeom prst="rect">
            <a:avLst/>
          </a:prstGeom>
        </p:spPr>
        <p:txBody>
          <a:bodyPr>
            <a:noAutofit/>
          </a:bodyPr>
          <a:lstStyle>
            <a:lvl1pPr marL="0" indent="0" algn="l" rtl="0">
              <a:spcBef>
                <a:spcPts val="175"/>
              </a:spcBef>
              <a:spcAft>
                <a:spcPts val="175"/>
              </a:spcAft>
              <a:buFontTx/>
              <a:buNone/>
              <a:tabLst>
                <a:tab pos="3308333" algn="r"/>
              </a:tabLst>
              <a:defRPr sz="1053">
                <a:solidFill>
                  <a:schemeClr val="bg1"/>
                </a:solidFill>
                <a:latin typeface="Aptos" panose="020B0004020202020204" pitchFamily="34" charset="0"/>
              </a:defRPr>
            </a:lvl1pPr>
            <a:lvl2pPr marL="160404" indent="-160404"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2pPr>
            <a:lvl3pPr marL="320808" indent="-161518"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3pPr>
            <a:lvl4pPr marL="481212" indent="-160404"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4pPr>
            <a:lvl5pPr marL="641616" indent="-160404" algn="l" rtl="0">
              <a:spcBef>
                <a:spcPts val="175"/>
              </a:spcBef>
              <a:spcAft>
                <a:spcPts val="175"/>
              </a:spcAft>
              <a:buClrTx/>
              <a:buSzPct val="100000"/>
              <a:buFont typeface="Arial" panose="020B0604020202020204" pitchFamily="34" charset="0"/>
              <a:buChar char="−"/>
              <a:tabLst>
                <a:tab pos="3308333" algn="r"/>
              </a:tabLst>
              <a:defRPr sz="1053" baseline="0">
                <a:solidFill>
                  <a:schemeClr val="bg1"/>
                </a:solidFill>
                <a:latin typeface="Aptos" panose="020B0004020202020204" pitchFamily="34" charset="0"/>
              </a:defRPr>
            </a:lvl5pPr>
          </a:lstStyle>
          <a:p>
            <a:pPr marL="0" marR="0" lvl="0" indent="0" algn="l" defTabSz="601515" rtl="0" eaLnBrk="1" fontAlgn="auto" latinLnBrk="0" hangingPunct="1">
              <a:lnSpc>
                <a:spcPct val="100000"/>
              </a:lnSpc>
              <a:spcBef>
                <a:spcPts val="175"/>
              </a:spcBef>
              <a:spcAft>
                <a:spcPts val="175"/>
              </a:spcAft>
              <a:buClrTx/>
              <a:buSzPct val="100000"/>
              <a:buFontTx/>
              <a:buNone/>
              <a:tabLst>
                <a:tab pos="3308333" algn="r"/>
              </a:tabLst>
              <a:defRPr/>
            </a:pPr>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itle Placeholder 1">
            <a:extLst>
              <a:ext uri="{FF2B5EF4-FFF2-40B4-BE49-F238E27FC236}">
                <a16:creationId xmlns:a16="http://schemas.microsoft.com/office/drawing/2014/main" id="{8D6FEAFF-2B74-1B3D-168E-42A9A695E117}"/>
              </a:ext>
            </a:extLst>
          </p:cNvPr>
          <p:cNvSpPr>
            <a:spLocks noGrp="1"/>
          </p:cNvSpPr>
          <p:nvPr>
            <p:ph type="title" hasCustomPrompt="1"/>
          </p:nvPr>
        </p:nvSpPr>
        <p:spPr>
          <a:xfrm>
            <a:off x="401002" y="381552"/>
            <a:ext cx="9888722" cy="377150"/>
          </a:xfrm>
          <a:prstGeom prst="rect">
            <a:avLst/>
          </a:prstGeom>
        </p:spPr>
        <p:txBody>
          <a:bodyPr vert="horz" lIns="0" tIns="0" rIns="0" bIns="0" rtlCol="0" anchor="t" anchorCtr="0">
            <a:noAutofit/>
          </a:bodyPr>
          <a:lstStyle>
            <a:lvl1pPr rtl="0">
              <a:spcBef>
                <a:spcPts val="0"/>
              </a:spcBef>
              <a:spcAft>
                <a:spcPts val="0"/>
              </a:spcAft>
              <a:defRPr sz="1842">
                <a:solidFill>
                  <a:schemeClr val="bg1"/>
                </a:solidFill>
                <a:latin typeface="Aptos" panose="020B0004020202020204" pitchFamily="34" charset="0"/>
              </a:defRPr>
            </a:lvl1pPr>
          </a:lstStyle>
          <a:p>
            <a:r>
              <a:rPr lang="en-US"/>
              <a:t>Click to add title</a:t>
            </a:r>
          </a:p>
        </p:txBody>
      </p:sp>
      <p:sp>
        <p:nvSpPr>
          <p:cNvPr id="11" name="Text Placeholder 8">
            <a:extLst>
              <a:ext uri="{FF2B5EF4-FFF2-40B4-BE49-F238E27FC236}">
                <a16:creationId xmlns:a16="http://schemas.microsoft.com/office/drawing/2014/main" id="{2DF503BF-FE6C-E555-3A41-CFFD64147183}"/>
              </a:ext>
            </a:extLst>
          </p:cNvPr>
          <p:cNvSpPr>
            <a:spLocks noGrp="1"/>
          </p:cNvSpPr>
          <p:nvPr>
            <p:ph type="body" sz="quarter" idx="13" hasCustomPrompt="1"/>
          </p:nvPr>
        </p:nvSpPr>
        <p:spPr>
          <a:xfrm>
            <a:off x="401002" y="754301"/>
            <a:ext cx="9888722" cy="835084"/>
          </a:xfrm>
          <a:prstGeom prst="rect">
            <a:avLst/>
          </a:prstGeom>
        </p:spPr>
        <p:txBody>
          <a:bodyPr vert="horz" lIns="0" tIns="0" rIns="0" bIns="0" rtlCol="0" anchor="t" anchorCtr="0">
            <a:noAutofit/>
          </a:bodyPr>
          <a:lstStyle>
            <a:lvl1pPr rtl="0">
              <a:spcBef>
                <a:spcPts val="0"/>
              </a:spcBef>
              <a:spcAft>
                <a:spcPts val="0"/>
              </a:spcAft>
              <a:defRPr lang="en-US" sz="1579" b="0" dirty="0">
                <a:solidFill>
                  <a:srgbClr val="D0D0CE"/>
                </a:solidFill>
                <a:latin typeface="Aptos" panose="020B0004020202020204" pitchFamily="34" charset="0"/>
              </a:defRPr>
            </a:lvl1pPr>
          </a:lstStyle>
          <a:p>
            <a:pPr lvl="0"/>
            <a:r>
              <a:rPr lang="en-US"/>
              <a:t>Click to add subtitle</a:t>
            </a:r>
          </a:p>
        </p:txBody>
      </p:sp>
      <p:sp>
        <p:nvSpPr>
          <p:cNvPr id="3" name="Content Placeholder 3">
            <a:extLst>
              <a:ext uri="{FF2B5EF4-FFF2-40B4-BE49-F238E27FC236}">
                <a16:creationId xmlns:a16="http://schemas.microsoft.com/office/drawing/2014/main" id="{45E59B36-2F4F-A0E8-D1A8-C198F28B171E}"/>
              </a:ext>
            </a:extLst>
          </p:cNvPr>
          <p:cNvSpPr>
            <a:spLocks noGrp="1"/>
          </p:cNvSpPr>
          <p:nvPr>
            <p:ph sz="quarter" idx="15" hasCustomPrompt="1"/>
          </p:nvPr>
        </p:nvSpPr>
        <p:spPr>
          <a:xfrm>
            <a:off x="5481402" y="1849997"/>
            <a:ext cx="4820050" cy="5162906"/>
          </a:xfrm>
          <a:prstGeom prst="rect">
            <a:avLst/>
          </a:prstGeom>
        </p:spPr>
        <p:txBody>
          <a:bodyPr>
            <a:noAutofit/>
          </a:bodyPr>
          <a:lstStyle>
            <a:lvl1pPr marL="0" indent="0" algn="l" rtl="0">
              <a:spcBef>
                <a:spcPts val="175"/>
              </a:spcBef>
              <a:spcAft>
                <a:spcPts val="175"/>
              </a:spcAft>
              <a:buFontTx/>
              <a:buNone/>
              <a:tabLst>
                <a:tab pos="3308333" algn="r"/>
              </a:tabLst>
              <a:defRPr sz="1053">
                <a:solidFill>
                  <a:schemeClr val="bg1"/>
                </a:solidFill>
                <a:latin typeface="Aptos" panose="020B0004020202020204" pitchFamily="34" charset="0"/>
              </a:defRPr>
            </a:lvl1pPr>
            <a:lvl2pPr marL="160404" indent="-160404"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2pPr>
            <a:lvl3pPr marL="317466" indent="-161518"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3pPr>
            <a:lvl4pPr marL="481212" indent="-160404"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4pPr>
            <a:lvl5pPr marL="641616" indent="-160404" algn="l" rtl="0">
              <a:spcBef>
                <a:spcPts val="175"/>
              </a:spcBef>
              <a:spcAft>
                <a:spcPts val="175"/>
              </a:spcAft>
              <a:buClrTx/>
              <a:buSzPct val="100000"/>
              <a:buFont typeface="Arial" panose="020B0604020202020204" pitchFamily="34" charset="0"/>
              <a:buChar char="−"/>
              <a:tabLst>
                <a:tab pos="3308333" algn="r"/>
              </a:tabLst>
              <a:defRPr sz="1053" baseline="0">
                <a:solidFill>
                  <a:schemeClr val="bg1"/>
                </a:solidFill>
                <a:latin typeface="Aptos" panose="020B0004020202020204" pitchFamily="34" charset="0"/>
              </a:defRPr>
            </a:lvl5pPr>
          </a:lstStyle>
          <a:p>
            <a:pPr marL="0" marR="0" lvl="0" indent="0" algn="l" defTabSz="601515" rtl="0" eaLnBrk="1" fontAlgn="auto" latinLnBrk="0" hangingPunct="1">
              <a:lnSpc>
                <a:spcPct val="100000"/>
              </a:lnSpc>
              <a:spcBef>
                <a:spcPts val="175"/>
              </a:spcBef>
              <a:spcAft>
                <a:spcPts val="175"/>
              </a:spcAft>
              <a:buClrTx/>
              <a:buSzPct val="100000"/>
              <a:buFontTx/>
              <a:buNone/>
              <a:tabLst>
                <a:tab pos="3308333" algn="r"/>
              </a:tabLst>
              <a:defRPr/>
            </a:pPr>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636514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 Pale-Deloitte Green gradient">
    <p:bg bwMode="gray">
      <p:bgPr>
        <a:gradFill>
          <a:gsLst>
            <a:gs pos="99000">
              <a:schemeClr val="accent1"/>
            </a:gs>
            <a:gs pos="28000">
              <a:schemeClr val="accent6"/>
            </a:gs>
          </a:gsLst>
          <a:lin ang="0" scaled="0"/>
        </a:gra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D903953-236A-7A85-C86D-21E60D826762}"/>
              </a:ext>
            </a:extLst>
          </p:cNvPr>
          <p:cNvGraphicFramePr>
            <a:graphicFrameLocks noChangeAspect="1"/>
          </p:cNvGraphicFramePr>
          <p:nvPr>
            <p:custDataLst>
              <p:tags r:id="rId1"/>
            </p:custDataLst>
            <p:extLst>
              <p:ext uri="{D42A27DB-BD31-4B8C-83A1-F6EECF244321}">
                <p14:modId xmlns:p14="http://schemas.microsoft.com/office/powerpoint/2010/main" val="1380763875"/>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8" name="think-cell data - do not delete" hidden="1">
                        <a:extLst>
                          <a:ext uri="{FF2B5EF4-FFF2-40B4-BE49-F238E27FC236}">
                            <a16:creationId xmlns:a16="http://schemas.microsoft.com/office/drawing/2014/main" id="{ED903953-236A-7A85-C86D-21E60D826762}"/>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7" name="CaseCode">
            <a:extLst>
              <a:ext uri="{FF2B5EF4-FFF2-40B4-BE49-F238E27FC236}">
                <a16:creationId xmlns:a16="http://schemas.microsoft.com/office/drawing/2014/main" id="{ADBA1BC3-DF0A-C7C2-54F8-FADB09EEDB7D}"/>
              </a:ext>
            </a:extLst>
          </p:cNvPr>
          <p:cNvSpPr txBox="1"/>
          <p:nvPr/>
        </p:nvSpPr>
        <p:spPr>
          <a:xfrm>
            <a:off x="5556484" y="7189750"/>
            <a:ext cx="4294691" cy="216085"/>
          </a:xfrm>
          <a:prstGeom prst="rect">
            <a:avLst/>
          </a:prstGeom>
          <a:noFill/>
        </p:spPr>
        <p:txBody>
          <a:bodyPr wrap="square" lIns="0" tIns="0" rIns="0" bIns="0" rtlCol="0">
            <a:spAutoFit/>
          </a:bodyPr>
          <a:lstStyle/>
          <a:p>
            <a:pPr marL="0" indent="0" algn="r" rtl="0">
              <a:spcBef>
                <a:spcPts val="0"/>
              </a:spcBef>
              <a:buSzPct val="100000"/>
              <a:buFont typeface="Arial"/>
              <a:buNone/>
            </a:pPr>
            <a:r>
              <a:rPr lang="en-US" sz="702" noProof="0">
                <a:solidFill>
                  <a:schemeClr val="tx1"/>
                </a:solidFill>
                <a:latin typeface="Aptos" panose="020B0004020202020204" pitchFamily="34" charset="0"/>
                <a:cs typeface="Calibri" panose="020F0502020204030204" pitchFamily="34" charset="0"/>
              </a:rPr>
              <a:t>Presentation title</a:t>
            </a:r>
            <a:br>
              <a:rPr lang="en-US" sz="702" noProof="0">
                <a:solidFill>
                  <a:schemeClr val="tx1"/>
                </a:solidFill>
                <a:latin typeface="Aptos" panose="020B0004020202020204" pitchFamily="34" charset="0"/>
                <a:cs typeface="Calibri" panose="020F0502020204030204" pitchFamily="34" charset="0"/>
              </a:rPr>
            </a:br>
            <a:r>
              <a:rPr lang="en-US" sz="702" noProof="0">
                <a:solidFill>
                  <a:schemeClr val="tx1"/>
                </a:solidFill>
                <a:latin typeface="Aptos" panose="020B0004020202020204" pitchFamily="34" charset="0"/>
                <a:cs typeface="Calibri" panose="020F0502020204030204" pitchFamily="34" charset="0"/>
              </a:rPr>
              <a:t>[To edit, click View &gt; Slide Master &gt; Slide Master]</a:t>
            </a:r>
          </a:p>
        </p:txBody>
      </p:sp>
      <p:sp>
        <p:nvSpPr>
          <p:cNvPr id="9" name="Copyright">
            <a:extLst>
              <a:ext uri="{FF2B5EF4-FFF2-40B4-BE49-F238E27FC236}">
                <a16:creationId xmlns:a16="http://schemas.microsoft.com/office/drawing/2014/main" id="{80879667-8E19-0A8A-570B-A31B8E1A0A23}"/>
              </a:ext>
            </a:extLst>
          </p:cNvPr>
          <p:cNvSpPr txBox="1"/>
          <p:nvPr/>
        </p:nvSpPr>
        <p:spPr>
          <a:xfrm>
            <a:off x="401002" y="7189750"/>
            <a:ext cx="4696929" cy="216085"/>
          </a:xfrm>
          <a:prstGeom prst="rect">
            <a:avLst/>
          </a:prstGeom>
          <a:noFill/>
        </p:spPr>
        <p:txBody>
          <a:bodyPr wrap="square" lIns="0" tIns="0" rIns="0" bIns="0" rtlCol="0">
            <a:spAutoFit/>
          </a:bodyPr>
          <a:lstStyle/>
          <a:p>
            <a:pPr marL="0" indent="0" rtl="0">
              <a:spcBef>
                <a:spcPts val="395"/>
              </a:spcBef>
              <a:buSzPct val="100000"/>
              <a:buFont typeface="Arial"/>
              <a:buNone/>
            </a:pPr>
            <a:r>
              <a:rPr lang="en-US" sz="702" noProof="0">
                <a:solidFill>
                  <a:schemeClr val="tx1"/>
                </a:solidFill>
                <a:latin typeface="Aptos" panose="020B0004020202020204" pitchFamily="34" charset="0"/>
                <a:cs typeface="Calibri" panose="020F0502020204030204" pitchFamily="34" charset="0"/>
              </a:rPr>
              <a:t>Member firms and DTTL: Insert appropriate copyright</a:t>
            </a:r>
            <a:br>
              <a:rPr lang="en-US" sz="702" noProof="0">
                <a:solidFill>
                  <a:schemeClr val="tx1"/>
                </a:solidFill>
                <a:latin typeface="Aptos" panose="020B0004020202020204" pitchFamily="34" charset="0"/>
                <a:cs typeface="Calibri" panose="020F0502020204030204" pitchFamily="34" charset="0"/>
              </a:rPr>
            </a:br>
            <a:r>
              <a:rPr lang="en-US" sz="702" noProof="0">
                <a:solidFill>
                  <a:schemeClr val="tx1"/>
                </a:solidFill>
                <a:latin typeface="Aptos" panose="020B0004020202020204" pitchFamily="34" charset="0"/>
                <a:cs typeface="Calibri" panose="020F0502020204030204" pitchFamily="34" charset="0"/>
              </a:rPr>
              <a:t>[To edit, click View &gt; Slide Master &gt; Slide Master]</a:t>
            </a:r>
          </a:p>
        </p:txBody>
      </p:sp>
      <p:sp>
        <p:nvSpPr>
          <p:cNvPr id="10" name="TextBox 9">
            <a:extLst>
              <a:ext uri="{FF2B5EF4-FFF2-40B4-BE49-F238E27FC236}">
                <a16:creationId xmlns:a16="http://schemas.microsoft.com/office/drawing/2014/main" id="{73651E4B-6F26-F51C-0F00-AA71F4B0CCCE}"/>
              </a:ext>
            </a:extLst>
          </p:cNvPr>
          <p:cNvSpPr txBox="1"/>
          <p:nvPr/>
        </p:nvSpPr>
        <p:spPr>
          <a:xfrm>
            <a:off x="10022279" y="7189750"/>
            <a:ext cx="270120" cy="108043"/>
          </a:xfrm>
          <a:prstGeom prst="rect">
            <a:avLst/>
          </a:prstGeom>
          <a:noFill/>
        </p:spPr>
        <p:txBody>
          <a:bodyPr wrap="square" lIns="0" tIns="0" rIns="0" bIns="0" rtlCol="0">
            <a:spAutoFit/>
          </a:bodyPr>
          <a:lstStyle/>
          <a:p>
            <a:pPr marL="0" indent="0" algn="r" rtl="0">
              <a:spcBef>
                <a:spcPts val="395"/>
              </a:spcBef>
              <a:buSzPct val="100000"/>
              <a:buFont typeface="Arial"/>
              <a:buNone/>
            </a:pPr>
            <a:fld id="{C58DF478-B544-4ED8-9ED4-6A2648E2D233}" type="slidenum">
              <a:rPr lang="en-US" sz="702" noProof="0" smtClean="0">
                <a:solidFill>
                  <a:schemeClr val="tx1"/>
                </a:solidFill>
                <a:latin typeface="Aptos" panose="020B0004020202020204" pitchFamily="34" charset="0"/>
                <a:cs typeface="Calibri" panose="020F0502020204030204" pitchFamily="34" charset="0"/>
              </a:rPr>
              <a:pPr marL="0" indent="0" algn="r" rtl="0">
                <a:spcBef>
                  <a:spcPts val="395"/>
                </a:spcBef>
                <a:buSzPct val="100000"/>
                <a:buFont typeface="Arial"/>
                <a:buNone/>
              </a:pPr>
              <a:t>‹#›</a:t>
            </a:fld>
            <a:endParaRPr lang="en-US" sz="702" noProof="0">
              <a:solidFill>
                <a:schemeClr val="tx1"/>
              </a:solidFill>
              <a:latin typeface="Aptos" panose="020B0004020202020204" pitchFamily="34" charset="0"/>
              <a:cs typeface="Calibri" panose="020F0502020204030204" pitchFamily="34" charset="0"/>
            </a:endParaRPr>
          </a:p>
        </p:txBody>
      </p:sp>
      <p:sp>
        <p:nvSpPr>
          <p:cNvPr id="4" name="Title 1">
            <a:extLst>
              <a:ext uri="{FF2B5EF4-FFF2-40B4-BE49-F238E27FC236}">
                <a16:creationId xmlns:a16="http://schemas.microsoft.com/office/drawing/2014/main" id="{26288D3C-20C4-200E-7A39-8253F3E6AD58}"/>
              </a:ext>
            </a:extLst>
          </p:cNvPr>
          <p:cNvSpPr>
            <a:spLocks noGrp="1"/>
          </p:cNvSpPr>
          <p:nvPr>
            <p:ph type="title" hasCustomPrompt="1"/>
          </p:nvPr>
        </p:nvSpPr>
        <p:spPr bwMode="gray">
          <a:xfrm>
            <a:off x="401002" y="1855420"/>
            <a:ext cx="9888722" cy="1756067"/>
          </a:xfrm>
          <a:prstGeom prst="rect">
            <a:avLst/>
          </a:prstGeom>
        </p:spPr>
        <p:txBody>
          <a:bodyPr vert="horz" anchor="t"/>
          <a:lstStyle>
            <a:lvl1pPr rtl="0">
              <a:lnSpc>
                <a:spcPct val="95000"/>
              </a:lnSpc>
              <a:defRPr sz="3158" b="1">
                <a:solidFill>
                  <a:schemeClr val="accent4"/>
                </a:solidFill>
                <a:latin typeface="Aptos" panose="020B0004020202020204" pitchFamily="34" charset="0"/>
                <a:ea typeface="Open Sans" panose="020B0606030504020204" pitchFamily="34" charset="0"/>
                <a:cs typeface="Open Sans" panose="020B0606030504020204" pitchFamily="34" charset="0"/>
              </a:defRPr>
            </a:lvl1pPr>
          </a:lstStyle>
          <a:p>
            <a:pPr lvl="0"/>
            <a:r>
              <a:rPr lang="en-US" noProof="0"/>
              <a:t>Click to add text</a:t>
            </a:r>
          </a:p>
        </p:txBody>
      </p:sp>
    </p:spTree>
    <p:extLst>
      <p:ext uri="{BB962C8B-B14F-4D97-AF65-F5344CB8AC3E}">
        <p14:creationId xmlns:p14="http://schemas.microsoft.com/office/powerpoint/2010/main" val="4140430219"/>
      </p:ext>
    </p:extLst>
  </p:cSld>
  <p:clrMapOvr>
    <a:masterClrMapping/>
  </p:clrMapOvr>
  <p:transition>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ubtitle, 3 columns - Black">
    <p:bg>
      <p:bgPr>
        <a:solidFill>
          <a:schemeClr val="tx1"/>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82120E2-D6C2-D764-40A5-E97D481216B5}"/>
              </a:ext>
            </a:extLst>
          </p:cNvPr>
          <p:cNvGraphicFramePr>
            <a:graphicFrameLocks noChangeAspect="1"/>
          </p:cNvGraphicFramePr>
          <p:nvPr>
            <p:custDataLst>
              <p:tags r:id="rId1"/>
            </p:custDataLst>
            <p:extLst>
              <p:ext uri="{D42A27DB-BD31-4B8C-83A1-F6EECF244321}">
                <p14:modId xmlns:p14="http://schemas.microsoft.com/office/powerpoint/2010/main" val="3855367092"/>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8" name="think-cell data - do not delete" hidden="1">
                        <a:extLst>
                          <a:ext uri="{FF2B5EF4-FFF2-40B4-BE49-F238E27FC236}">
                            <a16:creationId xmlns:a16="http://schemas.microsoft.com/office/drawing/2014/main" id="{D82120E2-D6C2-D764-40A5-E97D481216B5}"/>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23" name="Content Placeholder 3">
            <a:extLst>
              <a:ext uri="{FF2B5EF4-FFF2-40B4-BE49-F238E27FC236}">
                <a16:creationId xmlns:a16="http://schemas.microsoft.com/office/drawing/2014/main" id="{BFED540D-3BF1-4047-9D69-9C3EB9B94551}"/>
              </a:ext>
            </a:extLst>
          </p:cNvPr>
          <p:cNvSpPr>
            <a:spLocks noGrp="1"/>
          </p:cNvSpPr>
          <p:nvPr>
            <p:ph sz="quarter" idx="10" hasCustomPrompt="1"/>
          </p:nvPr>
        </p:nvSpPr>
        <p:spPr>
          <a:xfrm>
            <a:off x="401002" y="1855419"/>
            <a:ext cx="3113562" cy="5162906"/>
          </a:xfrm>
          <a:prstGeom prst="rect">
            <a:avLst/>
          </a:prstGeom>
        </p:spPr>
        <p:txBody>
          <a:bodyPr>
            <a:noAutofit/>
          </a:bodyPr>
          <a:lstStyle>
            <a:lvl1pPr marL="0" indent="0" algn="l" rtl="0">
              <a:spcBef>
                <a:spcPts val="175"/>
              </a:spcBef>
              <a:spcAft>
                <a:spcPts val="175"/>
              </a:spcAft>
              <a:buFontTx/>
              <a:buNone/>
              <a:tabLst>
                <a:tab pos="3308333" algn="r"/>
              </a:tabLst>
              <a:defRPr sz="1053">
                <a:solidFill>
                  <a:schemeClr val="bg1"/>
                </a:solidFill>
                <a:latin typeface="Aptos" panose="020B0004020202020204" pitchFamily="34" charset="0"/>
              </a:defRPr>
            </a:lvl1pPr>
            <a:lvl2pPr marL="160404" indent="-160404"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2pPr>
            <a:lvl3pPr marL="317466" indent="-161518"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3pPr>
            <a:lvl4pPr marL="481212" indent="-160404"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4pPr>
            <a:lvl5pPr marL="641616" indent="-160404" algn="l" rtl="0">
              <a:spcBef>
                <a:spcPts val="175"/>
              </a:spcBef>
              <a:spcAft>
                <a:spcPts val="175"/>
              </a:spcAft>
              <a:buClrTx/>
              <a:buSzPct val="100000"/>
              <a:buFont typeface="Arial" panose="020B0604020202020204" pitchFamily="34" charset="0"/>
              <a:buChar char="−"/>
              <a:tabLst>
                <a:tab pos="3308333" algn="r"/>
              </a:tabLst>
              <a:defRPr sz="1053" baseline="0">
                <a:solidFill>
                  <a:schemeClr val="bg1"/>
                </a:solidFill>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itle Placeholder 1">
            <a:extLst>
              <a:ext uri="{FF2B5EF4-FFF2-40B4-BE49-F238E27FC236}">
                <a16:creationId xmlns:a16="http://schemas.microsoft.com/office/drawing/2014/main" id="{7413E34D-A983-4D25-B3D7-D7643F603577}"/>
              </a:ext>
            </a:extLst>
          </p:cNvPr>
          <p:cNvSpPr>
            <a:spLocks noGrp="1"/>
          </p:cNvSpPr>
          <p:nvPr>
            <p:ph type="title" hasCustomPrompt="1"/>
          </p:nvPr>
        </p:nvSpPr>
        <p:spPr>
          <a:xfrm>
            <a:off x="401002" y="381552"/>
            <a:ext cx="9888722" cy="377150"/>
          </a:xfrm>
          <a:prstGeom prst="rect">
            <a:avLst/>
          </a:prstGeom>
        </p:spPr>
        <p:txBody>
          <a:bodyPr vert="horz" lIns="0" tIns="0" rIns="0" bIns="0" rtlCol="0" anchor="t" anchorCtr="0">
            <a:noAutofit/>
          </a:bodyPr>
          <a:lstStyle>
            <a:lvl1pPr rtl="0">
              <a:defRPr sz="1842">
                <a:solidFill>
                  <a:schemeClr val="bg1"/>
                </a:solidFill>
                <a:latin typeface="Aptos" panose="020B0004020202020204" pitchFamily="34" charset="0"/>
              </a:defRPr>
            </a:lvl1pPr>
          </a:lstStyle>
          <a:p>
            <a:r>
              <a:rPr lang="en-US"/>
              <a:t>Click to add title</a:t>
            </a:r>
          </a:p>
        </p:txBody>
      </p:sp>
      <p:sp>
        <p:nvSpPr>
          <p:cNvPr id="10" name="Text Placeholder 8">
            <a:extLst>
              <a:ext uri="{FF2B5EF4-FFF2-40B4-BE49-F238E27FC236}">
                <a16:creationId xmlns:a16="http://schemas.microsoft.com/office/drawing/2014/main" id="{6F14D54C-54B5-CC50-7E64-122407456A83}"/>
              </a:ext>
            </a:extLst>
          </p:cNvPr>
          <p:cNvSpPr>
            <a:spLocks noGrp="1"/>
          </p:cNvSpPr>
          <p:nvPr>
            <p:ph type="body" sz="quarter" idx="13" hasCustomPrompt="1"/>
          </p:nvPr>
        </p:nvSpPr>
        <p:spPr>
          <a:xfrm>
            <a:off x="401002" y="754301"/>
            <a:ext cx="9888722" cy="835084"/>
          </a:xfrm>
          <a:prstGeom prst="rect">
            <a:avLst/>
          </a:prstGeom>
        </p:spPr>
        <p:txBody>
          <a:bodyPr vert="horz" lIns="0" tIns="0" rIns="0" bIns="0" rtlCol="0" anchor="t" anchorCtr="0">
            <a:noAutofit/>
          </a:bodyPr>
          <a:lstStyle>
            <a:lvl1pPr rtl="0">
              <a:defRPr lang="en-US" sz="1579" b="0" dirty="0">
                <a:solidFill>
                  <a:srgbClr val="D0D0CE"/>
                </a:solidFill>
                <a:latin typeface="Aptos" panose="020B0004020202020204" pitchFamily="34" charset="0"/>
              </a:defRPr>
            </a:lvl1pPr>
          </a:lstStyle>
          <a:p>
            <a:pPr lvl="0"/>
            <a:r>
              <a:rPr lang="en-US"/>
              <a:t>Click to add subtitle</a:t>
            </a:r>
          </a:p>
        </p:txBody>
      </p:sp>
      <p:sp>
        <p:nvSpPr>
          <p:cNvPr id="4" name="Content Placeholder 3">
            <a:extLst>
              <a:ext uri="{FF2B5EF4-FFF2-40B4-BE49-F238E27FC236}">
                <a16:creationId xmlns:a16="http://schemas.microsoft.com/office/drawing/2014/main" id="{DF0E9C8C-3361-2EBB-1420-4D27917305A8}"/>
              </a:ext>
            </a:extLst>
          </p:cNvPr>
          <p:cNvSpPr>
            <a:spLocks noGrp="1"/>
          </p:cNvSpPr>
          <p:nvPr>
            <p:ph sz="quarter" idx="17" hasCustomPrompt="1"/>
          </p:nvPr>
        </p:nvSpPr>
        <p:spPr>
          <a:xfrm>
            <a:off x="3795182" y="1855419"/>
            <a:ext cx="3113562" cy="5162906"/>
          </a:xfrm>
          <a:prstGeom prst="rect">
            <a:avLst/>
          </a:prstGeom>
        </p:spPr>
        <p:txBody>
          <a:bodyPr>
            <a:noAutofit/>
          </a:bodyPr>
          <a:lstStyle>
            <a:lvl1pPr marL="0" indent="0" algn="l" rtl="0">
              <a:spcBef>
                <a:spcPts val="175"/>
              </a:spcBef>
              <a:spcAft>
                <a:spcPts val="175"/>
              </a:spcAft>
              <a:buFontTx/>
              <a:buNone/>
              <a:tabLst>
                <a:tab pos="3308333" algn="r"/>
              </a:tabLst>
              <a:defRPr sz="1053">
                <a:solidFill>
                  <a:schemeClr val="bg1"/>
                </a:solidFill>
                <a:latin typeface="Aptos" panose="020B0004020202020204" pitchFamily="34" charset="0"/>
              </a:defRPr>
            </a:lvl1pPr>
            <a:lvl2pPr marL="160404" indent="-160404"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2pPr>
            <a:lvl3pPr marL="317466" indent="-161518"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3pPr>
            <a:lvl4pPr marL="481212" indent="-160404"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4pPr>
            <a:lvl5pPr marL="641616" indent="-160404" algn="l" rtl="0">
              <a:spcBef>
                <a:spcPts val="175"/>
              </a:spcBef>
              <a:spcAft>
                <a:spcPts val="175"/>
              </a:spcAft>
              <a:buClrTx/>
              <a:buSzPct val="100000"/>
              <a:buFont typeface="Arial" panose="020B0604020202020204" pitchFamily="34" charset="0"/>
              <a:buChar char="−"/>
              <a:tabLst>
                <a:tab pos="3308333" algn="r"/>
              </a:tabLst>
              <a:defRPr sz="1053" baseline="0">
                <a:solidFill>
                  <a:schemeClr val="bg1"/>
                </a:solidFill>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Content Placeholder 3">
            <a:extLst>
              <a:ext uri="{FF2B5EF4-FFF2-40B4-BE49-F238E27FC236}">
                <a16:creationId xmlns:a16="http://schemas.microsoft.com/office/drawing/2014/main" id="{CD594323-BB1E-32C6-75D1-37D14037392C}"/>
              </a:ext>
            </a:extLst>
          </p:cNvPr>
          <p:cNvSpPr>
            <a:spLocks noGrp="1"/>
          </p:cNvSpPr>
          <p:nvPr>
            <p:ph sz="quarter" idx="18" hasCustomPrompt="1"/>
          </p:nvPr>
        </p:nvSpPr>
        <p:spPr>
          <a:xfrm>
            <a:off x="7185965" y="1855419"/>
            <a:ext cx="3113562" cy="5162906"/>
          </a:xfrm>
          <a:prstGeom prst="rect">
            <a:avLst/>
          </a:prstGeom>
        </p:spPr>
        <p:txBody>
          <a:bodyPr>
            <a:noAutofit/>
          </a:bodyPr>
          <a:lstStyle>
            <a:lvl1pPr marL="0" indent="0" algn="l" rtl="0">
              <a:spcBef>
                <a:spcPts val="175"/>
              </a:spcBef>
              <a:spcAft>
                <a:spcPts val="175"/>
              </a:spcAft>
              <a:buFontTx/>
              <a:buNone/>
              <a:tabLst>
                <a:tab pos="3308333" algn="r"/>
              </a:tabLst>
              <a:defRPr sz="1053">
                <a:solidFill>
                  <a:schemeClr val="bg1"/>
                </a:solidFill>
                <a:latin typeface="Aptos" panose="020B0004020202020204" pitchFamily="34" charset="0"/>
              </a:defRPr>
            </a:lvl1pPr>
            <a:lvl2pPr marL="160404" indent="-160404"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2pPr>
            <a:lvl3pPr marL="317466" indent="-161518"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3pPr>
            <a:lvl4pPr marL="481212" indent="-160404"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4pPr>
            <a:lvl5pPr marL="641616" indent="-160404" algn="l" rtl="0">
              <a:spcBef>
                <a:spcPts val="175"/>
              </a:spcBef>
              <a:spcAft>
                <a:spcPts val="175"/>
              </a:spcAft>
              <a:buClrTx/>
              <a:buSzPct val="100000"/>
              <a:buFont typeface="Arial" panose="020B0604020202020204" pitchFamily="34" charset="0"/>
              <a:buChar char="−"/>
              <a:tabLst>
                <a:tab pos="3308333" algn="r"/>
              </a:tabLst>
              <a:defRPr sz="1053" baseline="0">
                <a:solidFill>
                  <a:schemeClr val="bg1"/>
                </a:solidFill>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3946652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ubtitle, 4 columns - Black">
    <p:bg>
      <p:bgPr>
        <a:solidFill>
          <a:schemeClr val="tx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AF0D7E5-2029-3151-0D44-92D925760B08}"/>
              </a:ext>
            </a:extLst>
          </p:cNvPr>
          <p:cNvGraphicFramePr>
            <a:graphicFrameLocks noChangeAspect="1"/>
          </p:cNvGraphicFramePr>
          <p:nvPr>
            <p:custDataLst>
              <p:tags r:id="rId1"/>
            </p:custDataLst>
            <p:extLst>
              <p:ext uri="{D42A27DB-BD31-4B8C-83A1-F6EECF244321}">
                <p14:modId xmlns:p14="http://schemas.microsoft.com/office/powerpoint/2010/main" val="2287595410"/>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5" name="think-cell data - do not delete" hidden="1">
                        <a:extLst>
                          <a:ext uri="{FF2B5EF4-FFF2-40B4-BE49-F238E27FC236}">
                            <a16:creationId xmlns:a16="http://schemas.microsoft.com/office/drawing/2014/main" id="{0AF0D7E5-2029-3151-0D44-92D925760B08}"/>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12" name="Content Placeholder 3">
            <a:extLst>
              <a:ext uri="{FF2B5EF4-FFF2-40B4-BE49-F238E27FC236}">
                <a16:creationId xmlns:a16="http://schemas.microsoft.com/office/drawing/2014/main" id="{593F994E-D5B3-4236-9E8D-771F764DB8E8}"/>
              </a:ext>
            </a:extLst>
          </p:cNvPr>
          <p:cNvSpPr>
            <a:spLocks noGrp="1"/>
          </p:cNvSpPr>
          <p:nvPr>
            <p:ph sz="quarter" idx="10" hasCustomPrompt="1"/>
          </p:nvPr>
        </p:nvSpPr>
        <p:spPr>
          <a:xfrm>
            <a:off x="401002" y="1855419"/>
            <a:ext cx="2354985" cy="5162906"/>
          </a:xfrm>
          <a:prstGeom prst="rect">
            <a:avLst/>
          </a:prstGeom>
        </p:spPr>
        <p:txBody>
          <a:bodyPr>
            <a:noAutofit/>
          </a:bodyPr>
          <a:lstStyle>
            <a:lvl1pPr marL="0" indent="0" algn="l" rtl="0">
              <a:spcBef>
                <a:spcPts val="175"/>
              </a:spcBef>
              <a:spcAft>
                <a:spcPts val="175"/>
              </a:spcAft>
              <a:buFontTx/>
              <a:buNone/>
              <a:tabLst>
                <a:tab pos="3308333" algn="r"/>
              </a:tabLst>
              <a:defRPr sz="1053">
                <a:solidFill>
                  <a:schemeClr val="bg1"/>
                </a:solidFill>
                <a:latin typeface="Aptos" panose="020B0004020202020204" pitchFamily="34" charset="0"/>
              </a:defRPr>
            </a:lvl1pPr>
            <a:lvl2pPr marL="160404" indent="-160404"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2pPr>
            <a:lvl3pPr marL="317466" indent="-161518"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3pPr>
            <a:lvl4pPr marL="481212" indent="-160404"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4pPr>
            <a:lvl5pPr marL="641616" indent="-160404" algn="l" rtl="0">
              <a:spcBef>
                <a:spcPts val="175"/>
              </a:spcBef>
              <a:spcAft>
                <a:spcPts val="175"/>
              </a:spcAft>
              <a:buClrTx/>
              <a:buSzPct val="100000"/>
              <a:buFont typeface="Arial" panose="020B0604020202020204" pitchFamily="34" charset="0"/>
              <a:buChar char="−"/>
              <a:tabLst>
                <a:tab pos="3308333" algn="r"/>
              </a:tabLst>
              <a:defRPr sz="1053" baseline="0">
                <a:solidFill>
                  <a:schemeClr val="bg1"/>
                </a:solidFill>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itle Placeholder 1">
            <a:extLst>
              <a:ext uri="{FF2B5EF4-FFF2-40B4-BE49-F238E27FC236}">
                <a16:creationId xmlns:a16="http://schemas.microsoft.com/office/drawing/2014/main" id="{286DEB7A-2D80-0936-9E40-8E28EEB0EB24}"/>
              </a:ext>
            </a:extLst>
          </p:cNvPr>
          <p:cNvSpPr>
            <a:spLocks noGrp="1"/>
          </p:cNvSpPr>
          <p:nvPr>
            <p:ph type="title" hasCustomPrompt="1"/>
          </p:nvPr>
        </p:nvSpPr>
        <p:spPr>
          <a:xfrm>
            <a:off x="401002" y="381552"/>
            <a:ext cx="9888722" cy="377150"/>
          </a:xfrm>
          <a:prstGeom prst="rect">
            <a:avLst/>
          </a:prstGeom>
        </p:spPr>
        <p:txBody>
          <a:bodyPr vert="horz" lIns="0" tIns="0" rIns="0" bIns="0" rtlCol="0" anchor="t" anchorCtr="0">
            <a:noAutofit/>
          </a:bodyPr>
          <a:lstStyle>
            <a:lvl1pPr rtl="0">
              <a:spcBef>
                <a:spcPts val="0"/>
              </a:spcBef>
              <a:spcAft>
                <a:spcPts val="0"/>
              </a:spcAft>
              <a:defRPr sz="1842">
                <a:solidFill>
                  <a:schemeClr val="bg1"/>
                </a:solidFill>
                <a:latin typeface="Aptos" panose="020B0004020202020204" pitchFamily="34" charset="0"/>
              </a:defRPr>
            </a:lvl1pPr>
          </a:lstStyle>
          <a:p>
            <a:r>
              <a:rPr lang="en-US"/>
              <a:t>Click to add title</a:t>
            </a:r>
          </a:p>
        </p:txBody>
      </p:sp>
      <p:sp>
        <p:nvSpPr>
          <p:cNvPr id="15" name="Text Placeholder 8">
            <a:extLst>
              <a:ext uri="{FF2B5EF4-FFF2-40B4-BE49-F238E27FC236}">
                <a16:creationId xmlns:a16="http://schemas.microsoft.com/office/drawing/2014/main" id="{67F64B02-86CD-B81B-86B2-05391A92AC52}"/>
              </a:ext>
            </a:extLst>
          </p:cNvPr>
          <p:cNvSpPr>
            <a:spLocks noGrp="1"/>
          </p:cNvSpPr>
          <p:nvPr>
            <p:ph type="body" sz="quarter" idx="13" hasCustomPrompt="1"/>
          </p:nvPr>
        </p:nvSpPr>
        <p:spPr>
          <a:xfrm>
            <a:off x="401002" y="754301"/>
            <a:ext cx="9888722" cy="835084"/>
          </a:xfrm>
          <a:prstGeom prst="rect">
            <a:avLst/>
          </a:prstGeom>
        </p:spPr>
        <p:txBody>
          <a:bodyPr vert="horz" lIns="0" tIns="0" rIns="0" bIns="0" rtlCol="0" anchor="t" anchorCtr="0">
            <a:noAutofit/>
          </a:bodyPr>
          <a:lstStyle>
            <a:lvl1pPr rtl="0">
              <a:spcBef>
                <a:spcPts val="0"/>
              </a:spcBef>
              <a:spcAft>
                <a:spcPts val="0"/>
              </a:spcAft>
              <a:defRPr lang="en-US" sz="1579" b="0" dirty="0">
                <a:solidFill>
                  <a:srgbClr val="D0D0CE"/>
                </a:solidFill>
                <a:latin typeface="Aptos" panose="020B0004020202020204" pitchFamily="34" charset="0"/>
              </a:defRPr>
            </a:lvl1pPr>
          </a:lstStyle>
          <a:p>
            <a:pPr lvl="0"/>
            <a:r>
              <a:rPr lang="en-US"/>
              <a:t>Click to add subtitle</a:t>
            </a:r>
          </a:p>
        </p:txBody>
      </p:sp>
      <p:sp>
        <p:nvSpPr>
          <p:cNvPr id="3" name="Content Placeholder 3">
            <a:extLst>
              <a:ext uri="{FF2B5EF4-FFF2-40B4-BE49-F238E27FC236}">
                <a16:creationId xmlns:a16="http://schemas.microsoft.com/office/drawing/2014/main" id="{39EE392B-1FEE-21B0-181D-C9962A3FE8E5}"/>
              </a:ext>
            </a:extLst>
          </p:cNvPr>
          <p:cNvSpPr>
            <a:spLocks noGrp="1"/>
          </p:cNvSpPr>
          <p:nvPr>
            <p:ph sz="quarter" idx="18" hasCustomPrompt="1"/>
          </p:nvPr>
        </p:nvSpPr>
        <p:spPr>
          <a:xfrm>
            <a:off x="2913951" y="1855419"/>
            <a:ext cx="2354985" cy="5162906"/>
          </a:xfrm>
          <a:prstGeom prst="rect">
            <a:avLst/>
          </a:prstGeom>
        </p:spPr>
        <p:txBody>
          <a:bodyPr>
            <a:noAutofit/>
          </a:bodyPr>
          <a:lstStyle>
            <a:lvl1pPr marL="0" indent="0" algn="l" rtl="0">
              <a:spcBef>
                <a:spcPts val="175"/>
              </a:spcBef>
              <a:spcAft>
                <a:spcPts val="175"/>
              </a:spcAft>
              <a:buFontTx/>
              <a:buNone/>
              <a:tabLst>
                <a:tab pos="3308333" algn="r"/>
              </a:tabLst>
              <a:defRPr sz="1053">
                <a:solidFill>
                  <a:schemeClr val="bg1"/>
                </a:solidFill>
                <a:latin typeface="Aptos" panose="020B0004020202020204" pitchFamily="34" charset="0"/>
              </a:defRPr>
            </a:lvl1pPr>
            <a:lvl2pPr marL="160404" indent="-160404"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2pPr>
            <a:lvl3pPr marL="317466" indent="-161518"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3pPr>
            <a:lvl4pPr marL="481212" indent="-160404"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4pPr>
            <a:lvl5pPr marL="641616" indent="-160404" algn="l" rtl="0">
              <a:spcBef>
                <a:spcPts val="175"/>
              </a:spcBef>
              <a:spcAft>
                <a:spcPts val="175"/>
              </a:spcAft>
              <a:buClrTx/>
              <a:buSzPct val="100000"/>
              <a:buFont typeface="Arial" panose="020B0604020202020204" pitchFamily="34" charset="0"/>
              <a:buChar char="−"/>
              <a:tabLst>
                <a:tab pos="3308333" algn="r"/>
              </a:tabLst>
              <a:defRPr sz="1053" baseline="0">
                <a:solidFill>
                  <a:schemeClr val="bg1"/>
                </a:solidFill>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Content Placeholder 3">
            <a:extLst>
              <a:ext uri="{FF2B5EF4-FFF2-40B4-BE49-F238E27FC236}">
                <a16:creationId xmlns:a16="http://schemas.microsoft.com/office/drawing/2014/main" id="{EC71861D-BC3F-2DAD-BA49-86947F937CC5}"/>
              </a:ext>
            </a:extLst>
          </p:cNvPr>
          <p:cNvSpPr>
            <a:spLocks noGrp="1"/>
          </p:cNvSpPr>
          <p:nvPr>
            <p:ph sz="quarter" idx="19" hasCustomPrompt="1"/>
          </p:nvPr>
        </p:nvSpPr>
        <p:spPr>
          <a:xfrm>
            <a:off x="5426900" y="1855419"/>
            <a:ext cx="2354985" cy="5162906"/>
          </a:xfrm>
          <a:prstGeom prst="rect">
            <a:avLst/>
          </a:prstGeom>
        </p:spPr>
        <p:txBody>
          <a:bodyPr>
            <a:noAutofit/>
          </a:bodyPr>
          <a:lstStyle>
            <a:lvl1pPr marL="0" indent="0" algn="l" rtl="0">
              <a:spcBef>
                <a:spcPts val="175"/>
              </a:spcBef>
              <a:spcAft>
                <a:spcPts val="175"/>
              </a:spcAft>
              <a:buFontTx/>
              <a:buNone/>
              <a:tabLst>
                <a:tab pos="3308333" algn="r"/>
              </a:tabLst>
              <a:defRPr sz="1053">
                <a:solidFill>
                  <a:schemeClr val="bg1"/>
                </a:solidFill>
                <a:latin typeface="Aptos" panose="020B0004020202020204" pitchFamily="34" charset="0"/>
              </a:defRPr>
            </a:lvl1pPr>
            <a:lvl2pPr marL="160404" indent="-160404"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2pPr>
            <a:lvl3pPr marL="317466" indent="-161518"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3pPr>
            <a:lvl4pPr marL="481212" indent="-160404"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4pPr>
            <a:lvl5pPr marL="641616" indent="-160404" algn="l" rtl="0">
              <a:spcBef>
                <a:spcPts val="175"/>
              </a:spcBef>
              <a:spcAft>
                <a:spcPts val="175"/>
              </a:spcAft>
              <a:buClrTx/>
              <a:buSzPct val="100000"/>
              <a:buFont typeface="Arial" panose="020B0604020202020204" pitchFamily="34" charset="0"/>
              <a:buChar char="−"/>
              <a:tabLst>
                <a:tab pos="3308333" algn="r"/>
              </a:tabLst>
              <a:defRPr sz="1053" baseline="0">
                <a:solidFill>
                  <a:schemeClr val="bg1"/>
                </a:solidFill>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Content Placeholder 3">
            <a:extLst>
              <a:ext uri="{FF2B5EF4-FFF2-40B4-BE49-F238E27FC236}">
                <a16:creationId xmlns:a16="http://schemas.microsoft.com/office/drawing/2014/main" id="{6D62757C-35E9-6C73-1638-E2D99D8D412E}"/>
              </a:ext>
            </a:extLst>
          </p:cNvPr>
          <p:cNvSpPr>
            <a:spLocks noGrp="1"/>
          </p:cNvSpPr>
          <p:nvPr>
            <p:ph sz="quarter" idx="20" hasCustomPrompt="1"/>
          </p:nvPr>
        </p:nvSpPr>
        <p:spPr>
          <a:xfrm>
            <a:off x="7939849" y="1855419"/>
            <a:ext cx="2354985" cy="5162906"/>
          </a:xfrm>
          <a:prstGeom prst="rect">
            <a:avLst/>
          </a:prstGeom>
        </p:spPr>
        <p:txBody>
          <a:bodyPr>
            <a:noAutofit/>
          </a:bodyPr>
          <a:lstStyle>
            <a:lvl1pPr marL="0" indent="0" algn="l" rtl="0">
              <a:spcBef>
                <a:spcPts val="175"/>
              </a:spcBef>
              <a:spcAft>
                <a:spcPts val="175"/>
              </a:spcAft>
              <a:buFontTx/>
              <a:buNone/>
              <a:tabLst>
                <a:tab pos="3308333" algn="r"/>
              </a:tabLst>
              <a:defRPr sz="1053">
                <a:solidFill>
                  <a:schemeClr val="bg1"/>
                </a:solidFill>
                <a:latin typeface="Aptos" panose="020B0004020202020204" pitchFamily="34" charset="0"/>
              </a:defRPr>
            </a:lvl1pPr>
            <a:lvl2pPr marL="160404" indent="-160404"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2pPr>
            <a:lvl3pPr marL="317466" indent="-161518"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3pPr>
            <a:lvl4pPr marL="481212" indent="-160404"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4pPr>
            <a:lvl5pPr marL="641616" indent="-160404" algn="l" rtl="0">
              <a:spcBef>
                <a:spcPts val="175"/>
              </a:spcBef>
              <a:spcAft>
                <a:spcPts val="175"/>
              </a:spcAft>
              <a:buClrTx/>
              <a:buSzPct val="100000"/>
              <a:buFont typeface="Arial" panose="020B0604020202020204" pitchFamily="34" charset="0"/>
              <a:buChar char="−"/>
              <a:tabLst>
                <a:tab pos="3308333" algn="r"/>
              </a:tabLst>
              <a:defRPr sz="1053" baseline="0">
                <a:solidFill>
                  <a:schemeClr val="bg1"/>
                </a:solidFill>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1751780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am profile - Black">
    <p:bg>
      <p:bgPr>
        <a:solidFill>
          <a:schemeClr val="tx1"/>
        </a:solidFill>
        <a:effectLst/>
      </p:bgPr>
    </p:bg>
    <p:spTree>
      <p:nvGrpSpPr>
        <p:cNvPr id="1" name=""/>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3E4C1F1A-C2FD-0E2E-2497-1640B8CFB7F6}"/>
              </a:ext>
            </a:extLst>
          </p:cNvPr>
          <p:cNvGraphicFramePr>
            <a:graphicFrameLocks noChangeAspect="1"/>
          </p:cNvGraphicFramePr>
          <p:nvPr>
            <p:custDataLst>
              <p:tags r:id="rId1"/>
            </p:custDataLst>
            <p:extLst>
              <p:ext uri="{D42A27DB-BD31-4B8C-83A1-F6EECF244321}">
                <p14:modId xmlns:p14="http://schemas.microsoft.com/office/powerpoint/2010/main" val="1926340121"/>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16" name="think-cell data - do not delete" hidden="1">
                        <a:extLst>
                          <a:ext uri="{FF2B5EF4-FFF2-40B4-BE49-F238E27FC236}">
                            <a16:creationId xmlns:a16="http://schemas.microsoft.com/office/drawing/2014/main" id="{3E4C1F1A-C2FD-0E2E-2497-1640B8CFB7F6}"/>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2" name="Picture Placeholder 11">
            <a:extLst>
              <a:ext uri="{FF2B5EF4-FFF2-40B4-BE49-F238E27FC236}">
                <a16:creationId xmlns:a16="http://schemas.microsoft.com/office/drawing/2014/main" id="{0D8F34B8-DFAD-6DD7-E1A1-4572B7969DDD}"/>
              </a:ext>
            </a:extLst>
          </p:cNvPr>
          <p:cNvSpPr>
            <a:spLocks noGrp="1"/>
          </p:cNvSpPr>
          <p:nvPr>
            <p:ph type="pic" sz="quarter" idx="25"/>
          </p:nvPr>
        </p:nvSpPr>
        <p:spPr>
          <a:xfrm>
            <a:off x="401002" y="2073457"/>
            <a:ext cx="1294575" cy="1627700"/>
          </a:xfrm>
        </p:spPr>
        <p:txBody>
          <a:bodyPr>
            <a:normAutofit/>
          </a:bodyPr>
          <a:lstStyle>
            <a:lvl1pPr algn="ctr" rtl="0">
              <a:defRPr sz="1053"/>
            </a:lvl1pPr>
          </a:lstStyle>
          <a:p>
            <a:r>
              <a:rPr lang="en-US"/>
              <a:t>Click icon to add picture</a:t>
            </a:r>
          </a:p>
        </p:txBody>
      </p:sp>
      <p:sp>
        <p:nvSpPr>
          <p:cNvPr id="3" name="Picture Placeholder 11">
            <a:extLst>
              <a:ext uri="{FF2B5EF4-FFF2-40B4-BE49-F238E27FC236}">
                <a16:creationId xmlns:a16="http://schemas.microsoft.com/office/drawing/2014/main" id="{90D3C277-40A7-31AF-87D8-848A84CDC70C}"/>
              </a:ext>
            </a:extLst>
          </p:cNvPr>
          <p:cNvSpPr>
            <a:spLocks noGrp="1"/>
          </p:cNvSpPr>
          <p:nvPr>
            <p:ph type="pic" sz="quarter" idx="27"/>
          </p:nvPr>
        </p:nvSpPr>
        <p:spPr>
          <a:xfrm>
            <a:off x="5477694" y="2073457"/>
            <a:ext cx="1294575" cy="1627700"/>
          </a:xfrm>
        </p:spPr>
        <p:txBody>
          <a:bodyPr>
            <a:normAutofit/>
          </a:bodyPr>
          <a:lstStyle>
            <a:lvl1pPr algn="ctr" rtl="0">
              <a:defRPr sz="1053"/>
            </a:lvl1pPr>
          </a:lstStyle>
          <a:p>
            <a:r>
              <a:rPr lang="en-US"/>
              <a:t>Click icon to add picture</a:t>
            </a:r>
          </a:p>
        </p:txBody>
      </p:sp>
      <p:sp>
        <p:nvSpPr>
          <p:cNvPr id="4" name="Picture Placeholder 11">
            <a:extLst>
              <a:ext uri="{FF2B5EF4-FFF2-40B4-BE49-F238E27FC236}">
                <a16:creationId xmlns:a16="http://schemas.microsoft.com/office/drawing/2014/main" id="{6B0BFB5D-1E54-FF08-195B-949B6341E16B}"/>
              </a:ext>
            </a:extLst>
          </p:cNvPr>
          <p:cNvSpPr>
            <a:spLocks noGrp="1"/>
          </p:cNvSpPr>
          <p:nvPr>
            <p:ph type="pic" sz="quarter" idx="29"/>
          </p:nvPr>
        </p:nvSpPr>
        <p:spPr>
          <a:xfrm>
            <a:off x="401002" y="4693657"/>
            <a:ext cx="1294575" cy="1627700"/>
          </a:xfrm>
        </p:spPr>
        <p:txBody>
          <a:bodyPr>
            <a:normAutofit/>
          </a:bodyPr>
          <a:lstStyle>
            <a:lvl1pPr algn="ctr" rtl="0">
              <a:defRPr sz="1053"/>
            </a:lvl1pPr>
          </a:lstStyle>
          <a:p>
            <a:r>
              <a:rPr lang="en-US"/>
              <a:t>Click icon to add picture</a:t>
            </a:r>
          </a:p>
        </p:txBody>
      </p:sp>
      <p:sp>
        <p:nvSpPr>
          <p:cNvPr id="5" name="Picture Placeholder 11">
            <a:extLst>
              <a:ext uri="{FF2B5EF4-FFF2-40B4-BE49-F238E27FC236}">
                <a16:creationId xmlns:a16="http://schemas.microsoft.com/office/drawing/2014/main" id="{B70C4541-64E0-0D36-F531-9180AEBAADAD}"/>
              </a:ext>
            </a:extLst>
          </p:cNvPr>
          <p:cNvSpPr>
            <a:spLocks noGrp="1"/>
          </p:cNvSpPr>
          <p:nvPr>
            <p:ph type="pic" sz="quarter" idx="31"/>
          </p:nvPr>
        </p:nvSpPr>
        <p:spPr>
          <a:xfrm>
            <a:off x="5477694" y="4693657"/>
            <a:ext cx="1294575" cy="1627700"/>
          </a:xfrm>
        </p:spPr>
        <p:txBody>
          <a:bodyPr>
            <a:normAutofit/>
          </a:bodyPr>
          <a:lstStyle>
            <a:lvl1pPr algn="ctr" rtl="0">
              <a:defRPr sz="1053"/>
            </a:lvl1pPr>
          </a:lstStyle>
          <a:p>
            <a:r>
              <a:rPr lang="en-US"/>
              <a:t>Click icon to add picture</a:t>
            </a:r>
          </a:p>
        </p:txBody>
      </p:sp>
      <p:sp>
        <p:nvSpPr>
          <p:cNvPr id="7" name="Text Placeholder 12">
            <a:extLst>
              <a:ext uri="{FF2B5EF4-FFF2-40B4-BE49-F238E27FC236}">
                <a16:creationId xmlns:a16="http://schemas.microsoft.com/office/drawing/2014/main" id="{9D3FBE01-C9A4-F88D-C153-2816D6207A40}"/>
              </a:ext>
            </a:extLst>
          </p:cNvPr>
          <p:cNvSpPr>
            <a:spLocks noGrp="1"/>
          </p:cNvSpPr>
          <p:nvPr>
            <p:ph type="body" sz="quarter" idx="33" hasCustomPrompt="1"/>
          </p:nvPr>
        </p:nvSpPr>
        <p:spPr>
          <a:xfrm>
            <a:off x="6927239" y="2073457"/>
            <a:ext cx="3378525" cy="2143800"/>
          </a:xfrm>
        </p:spPr>
        <p:txBody>
          <a:bodyPr/>
          <a:lstStyle>
            <a:lvl1pPr rtl="0">
              <a:spcBef>
                <a:spcPts val="175"/>
              </a:spcBef>
              <a:spcAft>
                <a:spcPts val="175"/>
              </a:spcAft>
              <a:defRPr sz="1053" b="0">
                <a:solidFill>
                  <a:schemeClr val="bg1"/>
                </a:solidFill>
                <a:latin typeface="Aptos" panose="020B0004020202020204" pitchFamily="34" charset="0"/>
              </a:defRPr>
            </a:lvl1pPr>
            <a:lvl2pPr rtl="0">
              <a:spcBef>
                <a:spcPts val="175"/>
              </a:spcBef>
              <a:spcAft>
                <a:spcPts val="175"/>
              </a:spcAft>
              <a:defRPr sz="1053" b="0">
                <a:solidFill>
                  <a:schemeClr val="bg1"/>
                </a:solidFill>
                <a:latin typeface="Aptos" panose="020B0004020202020204" pitchFamily="34" charset="0"/>
              </a:defRPr>
            </a:lvl2pPr>
            <a:lvl3pPr marL="320808" rtl="0">
              <a:defRPr>
                <a:solidFill>
                  <a:schemeClr val="bg1"/>
                </a:solidFill>
              </a:defRPr>
            </a:lvl3pPr>
            <a:lvl4pPr marL="481212" indent="-160404" rtl="0">
              <a:defRPr>
                <a:solidFill>
                  <a:schemeClr val="bg1"/>
                </a:solidFill>
              </a:defRPr>
            </a:lvl4pPr>
            <a:lvl5pPr marL="641616" rtl="0">
              <a:defRPr>
                <a:solidFill>
                  <a:schemeClr val="bg1"/>
                </a:solidFill>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12">
            <a:extLst>
              <a:ext uri="{FF2B5EF4-FFF2-40B4-BE49-F238E27FC236}">
                <a16:creationId xmlns:a16="http://schemas.microsoft.com/office/drawing/2014/main" id="{7004DE48-1AC3-4F21-0968-B38909044342}"/>
              </a:ext>
            </a:extLst>
          </p:cNvPr>
          <p:cNvSpPr>
            <a:spLocks noGrp="1"/>
          </p:cNvSpPr>
          <p:nvPr>
            <p:ph type="body" sz="quarter" idx="34" hasCustomPrompt="1"/>
          </p:nvPr>
        </p:nvSpPr>
        <p:spPr>
          <a:xfrm>
            <a:off x="1842528" y="4693657"/>
            <a:ext cx="3378525" cy="2143800"/>
          </a:xfrm>
        </p:spPr>
        <p:txBody>
          <a:bodyPr/>
          <a:lstStyle>
            <a:lvl1pPr rtl="0">
              <a:spcBef>
                <a:spcPts val="175"/>
              </a:spcBef>
              <a:spcAft>
                <a:spcPts val="175"/>
              </a:spcAft>
              <a:defRPr sz="1053" b="0">
                <a:solidFill>
                  <a:schemeClr val="bg1"/>
                </a:solidFill>
                <a:latin typeface="Aptos" panose="020B0004020202020204" pitchFamily="34" charset="0"/>
              </a:defRPr>
            </a:lvl1pPr>
            <a:lvl2pPr rtl="0">
              <a:spcBef>
                <a:spcPts val="175"/>
              </a:spcBef>
              <a:spcAft>
                <a:spcPts val="175"/>
              </a:spcAft>
              <a:defRPr sz="1053" b="0">
                <a:solidFill>
                  <a:schemeClr val="bg1"/>
                </a:solidFill>
                <a:latin typeface="Aptos" panose="020B0004020202020204" pitchFamily="34" charset="0"/>
              </a:defRPr>
            </a:lvl2pPr>
            <a:lvl3pPr marL="320808" rtl="0">
              <a:defRPr>
                <a:solidFill>
                  <a:schemeClr val="bg1"/>
                </a:solidFill>
              </a:defRPr>
            </a:lvl3pPr>
            <a:lvl4pPr marL="481212" indent="-160404" rtl="0">
              <a:defRPr>
                <a:solidFill>
                  <a:schemeClr val="bg1"/>
                </a:solidFill>
              </a:defRPr>
            </a:lvl4pPr>
            <a:lvl5pPr marL="641616" rtl="0">
              <a:defRPr>
                <a:solidFill>
                  <a:schemeClr val="bg1"/>
                </a:solidFill>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12">
            <a:extLst>
              <a:ext uri="{FF2B5EF4-FFF2-40B4-BE49-F238E27FC236}">
                <a16:creationId xmlns:a16="http://schemas.microsoft.com/office/drawing/2014/main" id="{684A23D9-9F8C-5A70-1B87-0DD004B8D96E}"/>
              </a:ext>
            </a:extLst>
          </p:cNvPr>
          <p:cNvSpPr>
            <a:spLocks noGrp="1"/>
          </p:cNvSpPr>
          <p:nvPr>
            <p:ph type="body" sz="quarter" idx="35" hasCustomPrompt="1"/>
          </p:nvPr>
        </p:nvSpPr>
        <p:spPr>
          <a:xfrm>
            <a:off x="6927239" y="4693657"/>
            <a:ext cx="3378525" cy="2143800"/>
          </a:xfrm>
        </p:spPr>
        <p:txBody>
          <a:bodyPr/>
          <a:lstStyle>
            <a:lvl1pPr rtl="0">
              <a:spcBef>
                <a:spcPts val="175"/>
              </a:spcBef>
              <a:spcAft>
                <a:spcPts val="175"/>
              </a:spcAft>
              <a:defRPr sz="1053" b="0">
                <a:solidFill>
                  <a:schemeClr val="bg1"/>
                </a:solidFill>
                <a:latin typeface="Aptos" panose="020B0004020202020204" pitchFamily="34" charset="0"/>
              </a:defRPr>
            </a:lvl1pPr>
            <a:lvl2pPr rtl="0">
              <a:spcBef>
                <a:spcPts val="175"/>
              </a:spcBef>
              <a:spcAft>
                <a:spcPts val="175"/>
              </a:spcAft>
              <a:defRPr sz="1053" b="0">
                <a:solidFill>
                  <a:schemeClr val="bg1"/>
                </a:solidFill>
                <a:latin typeface="Aptos" panose="020B0004020202020204" pitchFamily="34" charset="0"/>
              </a:defRPr>
            </a:lvl2pPr>
            <a:lvl3pPr marL="320808" rtl="0">
              <a:defRPr>
                <a:solidFill>
                  <a:schemeClr val="bg1"/>
                </a:solidFill>
              </a:defRPr>
            </a:lvl3pPr>
            <a:lvl4pPr marL="481212" indent="-160404" rtl="0">
              <a:defRPr>
                <a:solidFill>
                  <a:schemeClr val="bg1"/>
                </a:solidFill>
              </a:defRPr>
            </a:lvl4pPr>
            <a:lvl5pPr marL="641616" rtl="0">
              <a:defRPr>
                <a:solidFill>
                  <a:schemeClr val="bg1"/>
                </a:solidFill>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Rectangle 9">
            <a:extLst>
              <a:ext uri="{FF2B5EF4-FFF2-40B4-BE49-F238E27FC236}">
                <a16:creationId xmlns:a16="http://schemas.microsoft.com/office/drawing/2014/main" id="{8B1455C2-E21F-06D2-DADD-7FD7A0C6A036}"/>
              </a:ext>
            </a:extLst>
          </p:cNvPr>
          <p:cNvSpPr/>
          <p:nvPr/>
        </p:nvSpPr>
        <p:spPr>
          <a:xfrm>
            <a:off x="5485714" y="1849697"/>
            <a:ext cx="4820050" cy="67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sz="965" noProof="0">
              <a:solidFill>
                <a:schemeClr val="bg1"/>
              </a:solidFill>
            </a:endParaRPr>
          </a:p>
        </p:txBody>
      </p:sp>
      <p:sp>
        <p:nvSpPr>
          <p:cNvPr id="11" name="Rectangle 10">
            <a:extLst>
              <a:ext uri="{FF2B5EF4-FFF2-40B4-BE49-F238E27FC236}">
                <a16:creationId xmlns:a16="http://schemas.microsoft.com/office/drawing/2014/main" id="{96B116F3-3D63-C235-3E40-D7EA6B934CF2}"/>
              </a:ext>
            </a:extLst>
          </p:cNvPr>
          <p:cNvSpPr/>
          <p:nvPr/>
        </p:nvSpPr>
        <p:spPr>
          <a:xfrm>
            <a:off x="401003" y="1849697"/>
            <a:ext cx="4820050" cy="67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sz="965" noProof="0">
              <a:solidFill>
                <a:schemeClr val="bg1"/>
              </a:solidFill>
            </a:endParaRPr>
          </a:p>
        </p:txBody>
      </p:sp>
      <p:sp>
        <p:nvSpPr>
          <p:cNvPr id="12" name="Rectangle 11">
            <a:extLst>
              <a:ext uri="{FF2B5EF4-FFF2-40B4-BE49-F238E27FC236}">
                <a16:creationId xmlns:a16="http://schemas.microsoft.com/office/drawing/2014/main" id="{4F46C436-A721-2D60-1AEA-13F0DD3A9223}"/>
              </a:ext>
            </a:extLst>
          </p:cNvPr>
          <p:cNvSpPr/>
          <p:nvPr/>
        </p:nvSpPr>
        <p:spPr>
          <a:xfrm>
            <a:off x="5477694" y="4460627"/>
            <a:ext cx="4820050" cy="67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sz="965" noProof="0">
              <a:solidFill>
                <a:schemeClr val="bg1"/>
              </a:solidFill>
            </a:endParaRPr>
          </a:p>
        </p:txBody>
      </p:sp>
      <p:sp>
        <p:nvSpPr>
          <p:cNvPr id="13" name="Rectangle 12">
            <a:extLst>
              <a:ext uri="{FF2B5EF4-FFF2-40B4-BE49-F238E27FC236}">
                <a16:creationId xmlns:a16="http://schemas.microsoft.com/office/drawing/2014/main" id="{C62ED75E-FA16-E5BA-B5F1-A58E06F1A408}"/>
              </a:ext>
            </a:extLst>
          </p:cNvPr>
          <p:cNvSpPr/>
          <p:nvPr/>
        </p:nvSpPr>
        <p:spPr>
          <a:xfrm>
            <a:off x="394688" y="4460627"/>
            <a:ext cx="4820050" cy="67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sz="965" noProof="0">
              <a:solidFill>
                <a:schemeClr val="bg1"/>
              </a:solidFill>
            </a:endParaRPr>
          </a:p>
        </p:txBody>
      </p:sp>
      <p:sp>
        <p:nvSpPr>
          <p:cNvPr id="19" name="Text Placeholder 12">
            <a:extLst>
              <a:ext uri="{FF2B5EF4-FFF2-40B4-BE49-F238E27FC236}">
                <a16:creationId xmlns:a16="http://schemas.microsoft.com/office/drawing/2014/main" id="{98DB5DD3-41BE-3F94-9CAF-1C6AF307A274}"/>
              </a:ext>
            </a:extLst>
          </p:cNvPr>
          <p:cNvSpPr>
            <a:spLocks noGrp="1"/>
          </p:cNvSpPr>
          <p:nvPr>
            <p:ph type="body" sz="quarter" idx="36" hasCustomPrompt="1"/>
          </p:nvPr>
        </p:nvSpPr>
        <p:spPr>
          <a:xfrm>
            <a:off x="1842528" y="2073457"/>
            <a:ext cx="3378525" cy="2143800"/>
          </a:xfrm>
        </p:spPr>
        <p:txBody>
          <a:bodyPr/>
          <a:lstStyle>
            <a:lvl1pPr rtl="0">
              <a:spcBef>
                <a:spcPts val="175"/>
              </a:spcBef>
              <a:spcAft>
                <a:spcPts val="175"/>
              </a:spcAft>
              <a:defRPr sz="1053" b="0">
                <a:solidFill>
                  <a:schemeClr val="bg1"/>
                </a:solidFill>
                <a:latin typeface="Aptos" panose="020B0004020202020204" pitchFamily="34" charset="0"/>
              </a:defRPr>
            </a:lvl1pPr>
            <a:lvl2pPr rtl="0">
              <a:spcBef>
                <a:spcPts val="175"/>
              </a:spcBef>
              <a:spcAft>
                <a:spcPts val="175"/>
              </a:spcAft>
              <a:defRPr sz="1053" b="0">
                <a:solidFill>
                  <a:schemeClr val="bg1"/>
                </a:solidFill>
                <a:latin typeface="Aptos" panose="020B0004020202020204" pitchFamily="34" charset="0"/>
              </a:defRPr>
            </a:lvl2pPr>
            <a:lvl3pPr marL="320808" rtl="0">
              <a:defRPr>
                <a:solidFill>
                  <a:schemeClr val="bg1"/>
                </a:solidFill>
              </a:defRPr>
            </a:lvl3pPr>
            <a:lvl4pPr marL="481212" indent="-160404" rtl="0">
              <a:defRPr>
                <a:solidFill>
                  <a:schemeClr val="bg1"/>
                </a:solidFill>
              </a:defRPr>
            </a:lvl4pPr>
            <a:lvl5pPr marL="641616" rtl="0">
              <a:defRPr>
                <a:solidFill>
                  <a:schemeClr val="bg1"/>
                </a:solidFill>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Title Placeholder 1">
            <a:extLst>
              <a:ext uri="{FF2B5EF4-FFF2-40B4-BE49-F238E27FC236}">
                <a16:creationId xmlns:a16="http://schemas.microsoft.com/office/drawing/2014/main" id="{7685A54B-009E-7531-D093-9C1E6AA6E824}"/>
              </a:ext>
            </a:extLst>
          </p:cNvPr>
          <p:cNvSpPr>
            <a:spLocks noGrp="1"/>
          </p:cNvSpPr>
          <p:nvPr>
            <p:ph type="title" hasCustomPrompt="1"/>
          </p:nvPr>
        </p:nvSpPr>
        <p:spPr>
          <a:xfrm>
            <a:off x="401002" y="381552"/>
            <a:ext cx="9888722" cy="377150"/>
          </a:xfrm>
          <a:prstGeom prst="rect">
            <a:avLst/>
          </a:prstGeom>
        </p:spPr>
        <p:txBody>
          <a:bodyPr vert="horz" lIns="0" tIns="0" rIns="0" bIns="0" rtlCol="0" anchor="t" anchorCtr="0">
            <a:noAutofit/>
          </a:bodyPr>
          <a:lstStyle>
            <a:lvl1pPr rtl="0">
              <a:spcBef>
                <a:spcPts val="0"/>
              </a:spcBef>
              <a:spcAft>
                <a:spcPts val="0"/>
              </a:spcAft>
              <a:defRPr sz="1842">
                <a:solidFill>
                  <a:schemeClr val="bg1"/>
                </a:solidFill>
                <a:latin typeface="Aptos" panose="020B0004020202020204" pitchFamily="34" charset="0"/>
              </a:defRPr>
            </a:lvl1pPr>
          </a:lstStyle>
          <a:p>
            <a:r>
              <a:rPr lang="en-US"/>
              <a:t>Click to add title</a:t>
            </a:r>
          </a:p>
        </p:txBody>
      </p:sp>
      <p:sp>
        <p:nvSpPr>
          <p:cNvPr id="22" name="Text Placeholder 8">
            <a:extLst>
              <a:ext uri="{FF2B5EF4-FFF2-40B4-BE49-F238E27FC236}">
                <a16:creationId xmlns:a16="http://schemas.microsoft.com/office/drawing/2014/main" id="{1F09F11E-B446-F54E-C136-D44C717D2011}"/>
              </a:ext>
            </a:extLst>
          </p:cNvPr>
          <p:cNvSpPr>
            <a:spLocks noGrp="1"/>
          </p:cNvSpPr>
          <p:nvPr>
            <p:ph type="body" sz="quarter" idx="13" hasCustomPrompt="1"/>
          </p:nvPr>
        </p:nvSpPr>
        <p:spPr>
          <a:xfrm>
            <a:off x="401002" y="754301"/>
            <a:ext cx="9888722" cy="835084"/>
          </a:xfrm>
          <a:prstGeom prst="rect">
            <a:avLst/>
          </a:prstGeom>
        </p:spPr>
        <p:txBody>
          <a:bodyPr vert="horz" lIns="0" tIns="0" rIns="0" bIns="0" rtlCol="0" anchor="t" anchorCtr="0">
            <a:noAutofit/>
          </a:bodyPr>
          <a:lstStyle>
            <a:lvl1pPr rtl="0">
              <a:spcBef>
                <a:spcPts val="0"/>
              </a:spcBef>
              <a:spcAft>
                <a:spcPts val="0"/>
              </a:spcAft>
              <a:defRPr lang="en-US" sz="1579" b="0" dirty="0">
                <a:solidFill>
                  <a:srgbClr val="D0D0CE"/>
                </a:solidFill>
                <a:latin typeface="Aptos" panose="020B0004020202020204" pitchFamily="34" charset="0"/>
              </a:defRPr>
            </a:lvl1pPr>
          </a:lstStyle>
          <a:p>
            <a:pPr lvl="0"/>
            <a:r>
              <a:rPr lang="en-US"/>
              <a:t>Click to add subtitle</a:t>
            </a:r>
          </a:p>
        </p:txBody>
      </p:sp>
    </p:spTree>
    <p:extLst>
      <p:ext uri="{BB962C8B-B14F-4D97-AF65-F5344CB8AC3E}">
        <p14:creationId xmlns:p14="http://schemas.microsoft.com/office/powerpoint/2010/main" val="183510639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alifications 2 x 1 - Black">
    <p:bg>
      <p:bgPr>
        <a:solidFill>
          <a:schemeClr val="tx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A7C7A401-E3C4-4448-BB60-24DC9B089C72}"/>
              </a:ext>
            </a:extLst>
          </p:cNvPr>
          <p:cNvGraphicFramePr>
            <a:graphicFrameLocks noChangeAspect="1"/>
          </p:cNvGraphicFramePr>
          <p:nvPr>
            <p:custDataLst>
              <p:tags r:id="rId1"/>
            </p:custDataLst>
            <p:extLst>
              <p:ext uri="{D42A27DB-BD31-4B8C-83A1-F6EECF244321}">
                <p14:modId xmlns:p14="http://schemas.microsoft.com/office/powerpoint/2010/main" val="306515354"/>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10" name="think-cell data - do not delete" hidden="1">
                        <a:extLst>
                          <a:ext uri="{FF2B5EF4-FFF2-40B4-BE49-F238E27FC236}">
                            <a16:creationId xmlns:a16="http://schemas.microsoft.com/office/drawing/2014/main" id="{A7C7A401-E3C4-4448-BB60-24DC9B089C72}"/>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16" name="Picture Placeholder 11">
            <a:extLst>
              <a:ext uri="{FF2B5EF4-FFF2-40B4-BE49-F238E27FC236}">
                <a16:creationId xmlns:a16="http://schemas.microsoft.com/office/drawing/2014/main" id="{DFBE7610-ECB4-CA89-5B4C-9B0C6E8A5706}"/>
              </a:ext>
            </a:extLst>
          </p:cNvPr>
          <p:cNvSpPr>
            <a:spLocks noGrp="1"/>
          </p:cNvSpPr>
          <p:nvPr>
            <p:ph type="pic" sz="quarter" idx="28"/>
          </p:nvPr>
        </p:nvSpPr>
        <p:spPr>
          <a:xfrm>
            <a:off x="3926478" y="2077263"/>
            <a:ext cx="1294575" cy="1627700"/>
          </a:xfrm>
        </p:spPr>
        <p:txBody>
          <a:bodyPr>
            <a:normAutofit/>
          </a:bodyPr>
          <a:lstStyle>
            <a:lvl1pPr algn="ctr" rtl="0">
              <a:defRPr sz="1053"/>
            </a:lvl1pPr>
          </a:lstStyle>
          <a:p>
            <a:r>
              <a:rPr lang="en-US"/>
              <a:t>Click icon to add picture</a:t>
            </a:r>
          </a:p>
        </p:txBody>
      </p:sp>
      <p:sp>
        <p:nvSpPr>
          <p:cNvPr id="18" name="Picture Placeholder 11">
            <a:extLst>
              <a:ext uri="{FF2B5EF4-FFF2-40B4-BE49-F238E27FC236}">
                <a16:creationId xmlns:a16="http://schemas.microsoft.com/office/drawing/2014/main" id="{6E7011BF-A32B-4689-4585-D2226C8A39D9}"/>
              </a:ext>
            </a:extLst>
          </p:cNvPr>
          <p:cNvSpPr>
            <a:spLocks noGrp="1"/>
          </p:cNvSpPr>
          <p:nvPr>
            <p:ph type="pic" sz="quarter" idx="29"/>
          </p:nvPr>
        </p:nvSpPr>
        <p:spPr>
          <a:xfrm>
            <a:off x="9014663" y="2077263"/>
            <a:ext cx="1294575" cy="1627700"/>
          </a:xfrm>
        </p:spPr>
        <p:txBody>
          <a:bodyPr>
            <a:normAutofit/>
          </a:bodyPr>
          <a:lstStyle>
            <a:lvl1pPr algn="ctr" rtl="0">
              <a:defRPr sz="1053"/>
            </a:lvl1pPr>
          </a:lstStyle>
          <a:p>
            <a:r>
              <a:rPr lang="en-US"/>
              <a:t>Click icon to add picture</a:t>
            </a:r>
          </a:p>
        </p:txBody>
      </p:sp>
      <p:sp>
        <p:nvSpPr>
          <p:cNvPr id="9" name="Content Placeholder 3">
            <a:extLst>
              <a:ext uri="{FF2B5EF4-FFF2-40B4-BE49-F238E27FC236}">
                <a16:creationId xmlns:a16="http://schemas.microsoft.com/office/drawing/2014/main" id="{DBEB426A-016F-1B65-1168-FF2235F36C2A}"/>
              </a:ext>
            </a:extLst>
          </p:cNvPr>
          <p:cNvSpPr>
            <a:spLocks noGrp="1"/>
          </p:cNvSpPr>
          <p:nvPr>
            <p:ph sz="quarter" idx="10" hasCustomPrompt="1"/>
          </p:nvPr>
        </p:nvSpPr>
        <p:spPr>
          <a:xfrm>
            <a:off x="401003" y="3850810"/>
            <a:ext cx="4820050" cy="3176000"/>
          </a:xfrm>
          <a:prstGeom prst="rect">
            <a:avLst/>
          </a:prstGeom>
        </p:spPr>
        <p:txBody>
          <a:bodyPr>
            <a:noAutofit/>
          </a:bodyPr>
          <a:lstStyle>
            <a:lvl1pPr marL="0" indent="0" algn="l" rtl="0">
              <a:spcBef>
                <a:spcPts val="175"/>
              </a:spcBef>
              <a:spcAft>
                <a:spcPts val="175"/>
              </a:spcAft>
              <a:buFontTx/>
              <a:buNone/>
              <a:tabLst>
                <a:tab pos="3308333" algn="r"/>
              </a:tabLst>
              <a:defRPr sz="1053">
                <a:solidFill>
                  <a:schemeClr val="bg1"/>
                </a:solidFill>
                <a:latin typeface="Aptos" panose="020B0004020202020204" pitchFamily="34" charset="0"/>
              </a:defRPr>
            </a:lvl1pPr>
            <a:lvl2pPr marL="160404" indent="-160404"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2pPr>
            <a:lvl3pPr marL="317466" indent="-161518"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3pPr>
            <a:lvl4pPr marL="481212" indent="-160404"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4pPr>
            <a:lvl5pPr marL="641616" indent="-160404" algn="l" rtl="0">
              <a:spcBef>
                <a:spcPts val="175"/>
              </a:spcBef>
              <a:spcAft>
                <a:spcPts val="175"/>
              </a:spcAft>
              <a:buClrTx/>
              <a:buSzPct val="100000"/>
              <a:buFont typeface="Arial" panose="020B0604020202020204" pitchFamily="34" charset="0"/>
              <a:buChar char="−"/>
              <a:tabLst>
                <a:tab pos="3308333" algn="r"/>
              </a:tabLst>
              <a:defRPr sz="1053" baseline="0">
                <a:solidFill>
                  <a:schemeClr val="bg1"/>
                </a:solidFill>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itle Placeholder 1">
            <a:extLst>
              <a:ext uri="{FF2B5EF4-FFF2-40B4-BE49-F238E27FC236}">
                <a16:creationId xmlns:a16="http://schemas.microsoft.com/office/drawing/2014/main" id="{843CBCEE-6AB3-6F31-A1DF-F3F88E17572A}"/>
              </a:ext>
            </a:extLst>
          </p:cNvPr>
          <p:cNvSpPr>
            <a:spLocks noGrp="1"/>
          </p:cNvSpPr>
          <p:nvPr>
            <p:ph type="title" hasCustomPrompt="1"/>
          </p:nvPr>
        </p:nvSpPr>
        <p:spPr>
          <a:xfrm>
            <a:off x="401002" y="381552"/>
            <a:ext cx="9888722" cy="377150"/>
          </a:xfrm>
          <a:prstGeom prst="rect">
            <a:avLst/>
          </a:prstGeom>
        </p:spPr>
        <p:txBody>
          <a:bodyPr vert="horz" lIns="0" tIns="0" rIns="0" bIns="0" rtlCol="0" anchor="t" anchorCtr="0">
            <a:noAutofit/>
          </a:bodyPr>
          <a:lstStyle>
            <a:lvl1pPr rtl="0">
              <a:spcBef>
                <a:spcPts val="0"/>
              </a:spcBef>
              <a:spcAft>
                <a:spcPts val="0"/>
              </a:spcAft>
              <a:defRPr sz="1842">
                <a:solidFill>
                  <a:schemeClr val="bg1"/>
                </a:solidFill>
                <a:latin typeface="Aptos" panose="020B0004020202020204" pitchFamily="34" charset="0"/>
              </a:defRPr>
            </a:lvl1pPr>
          </a:lstStyle>
          <a:p>
            <a:r>
              <a:rPr lang="en-US"/>
              <a:t>Click to add title</a:t>
            </a:r>
          </a:p>
        </p:txBody>
      </p:sp>
      <p:sp>
        <p:nvSpPr>
          <p:cNvPr id="14" name="Text Placeholder 8">
            <a:extLst>
              <a:ext uri="{FF2B5EF4-FFF2-40B4-BE49-F238E27FC236}">
                <a16:creationId xmlns:a16="http://schemas.microsoft.com/office/drawing/2014/main" id="{8D7B41BD-8ED5-299A-47F6-EACF78AFCB46}"/>
              </a:ext>
            </a:extLst>
          </p:cNvPr>
          <p:cNvSpPr>
            <a:spLocks noGrp="1"/>
          </p:cNvSpPr>
          <p:nvPr>
            <p:ph type="body" sz="quarter" idx="13" hasCustomPrompt="1"/>
          </p:nvPr>
        </p:nvSpPr>
        <p:spPr>
          <a:xfrm>
            <a:off x="401002" y="754301"/>
            <a:ext cx="9888722" cy="835084"/>
          </a:xfrm>
          <a:prstGeom prst="rect">
            <a:avLst/>
          </a:prstGeom>
        </p:spPr>
        <p:txBody>
          <a:bodyPr vert="horz" lIns="0" tIns="0" rIns="0" bIns="0" rtlCol="0" anchor="t" anchorCtr="0">
            <a:noAutofit/>
          </a:bodyPr>
          <a:lstStyle>
            <a:lvl1pPr rtl="0">
              <a:spcBef>
                <a:spcPts val="0"/>
              </a:spcBef>
              <a:spcAft>
                <a:spcPts val="0"/>
              </a:spcAft>
              <a:defRPr lang="en-US" sz="1579" b="0" dirty="0">
                <a:solidFill>
                  <a:srgbClr val="D0D0CE"/>
                </a:solidFill>
                <a:latin typeface="Aptos" panose="020B0004020202020204" pitchFamily="34" charset="0"/>
              </a:defRPr>
            </a:lvl1pPr>
          </a:lstStyle>
          <a:p>
            <a:pPr lvl="0"/>
            <a:r>
              <a:rPr lang="en-US"/>
              <a:t>Click to add subtitle</a:t>
            </a:r>
          </a:p>
        </p:txBody>
      </p:sp>
      <p:sp>
        <p:nvSpPr>
          <p:cNvPr id="15" name="Rectangle 14">
            <a:extLst>
              <a:ext uri="{FF2B5EF4-FFF2-40B4-BE49-F238E27FC236}">
                <a16:creationId xmlns:a16="http://schemas.microsoft.com/office/drawing/2014/main" id="{16E79773-3B23-90E9-4D48-A5FDB54800E7}"/>
              </a:ext>
            </a:extLst>
          </p:cNvPr>
          <p:cNvSpPr/>
          <p:nvPr/>
        </p:nvSpPr>
        <p:spPr>
          <a:xfrm>
            <a:off x="5477694" y="1849697"/>
            <a:ext cx="4830975" cy="67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sz="965" noProof="0">
              <a:solidFill>
                <a:schemeClr val="bg1"/>
              </a:solidFill>
            </a:endParaRPr>
          </a:p>
        </p:txBody>
      </p:sp>
      <p:sp>
        <p:nvSpPr>
          <p:cNvPr id="17" name="Rectangle 16">
            <a:extLst>
              <a:ext uri="{FF2B5EF4-FFF2-40B4-BE49-F238E27FC236}">
                <a16:creationId xmlns:a16="http://schemas.microsoft.com/office/drawing/2014/main" id="{6B2B04A7-88BB-C053-00D5-6E084E746EAB}"/>
              </a:ext>
            </a:extLst>
          </p:cNvPr>
          <p:cNvSpPr/>
          <p:nvPr/>
        </p:nvSpPr>
        <p:spPr>
          <a:xfrm>
            <a:off x="401003" y="1849697"/>
            <a:ext cx="4820050" cy="67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sz="965" noProof="0">
              <a:solidFill>
                <a:schemeClr val="bg1"/>
              </a:solidFill>
            </a:endParaRPr>
          </a:p>
        </p:txBody>
      </p:sp>
      <p:sp>
        <p:nvSpPr>
          <p:cNvPr id="5" name="Content Placeholder 3">
            <a:extLst>
              <a:ext uri="{FF2B5EF4-FFF2-40B4-BE49-F238E27FC236}">
                <a16:creationId xmlns:a16="http://schemas.microsoft.com/office/drawing/2014/main" id="{746306D7-050B-5308-5E5B-4221EF4A7F66}"/>
              </a:ext>
            </a:extLst>
          </p:cNvPr>
          <p:cNvSpPr>
            <a:spLocks noGrp="1"/>
          </p:cNvSpPr>
          <p:nvPr>
            <p:ph sz="quarter" idx="30" hasCustomPrompt="1"/>
          </p:nvPr>
        </p:nvSpPr>
        <p:spPr>
          <a:xfrm>
            <a:off x="5477694" y="3850810"/>
            <a:ext cx="4820050" cy="3176000"/>
          </a:xfrm>
          <a:prstGeom prst="rect">
            <a:avLst/>
          </a:prstGeom>
        </p:spPr>
        <p:txBody>
          <a:bodyPr>
            <a:noAutofit/>
          </a:bodyPr>
          <a:lstStyle>
            <a:lvl1pPr marL="0" indent="0" algn="l" rtl="0">
              <a:spcBef>
                <a:spcPts val="175"/>
              </a:spcBef>
              <a:spcAft>
                <a:spcPts val="175"/>
              </a:spcAft>
              <a:buFontTx/>
              <a:buNone/>
              <a:tabLst>
                <a:tab pos="3308333" algn="r"/>
              </a:tabLst>
              <a:defRPr sz="1053">
                <a:solidFill>
                  <a:schemeClr val="bg1"/>
                </a:solidFill>
                <a:latin typeface="Aptos" panose="020B0004020202020204" pitchFamily="34" charset="0"/>
              </a:defRPr>
            </a:lvl1pPr>
            <a:lvl2pPr marL="160404" indent="-160404"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2pPr>
            <a:lvl3pPr marL="317466" indent="-161518"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3pPr>
            <a:lvl4pPr marL="481212" indent="-160404" algn="l" rtl="0">
              <a:spcBef>
                <a:spcPts val="175"/>
              </a:spcBef>
              <a:spcAft>
                <a:spcPts val="175"/>
              </a:spcAft>
              <a:buClrTx/>
              <a:buSzPct val="100000"/>
              <a:buFont typeface="Arial" panose="020B0604020202020204" pitchFamily="34" charset="0"/>
              <a:buChar char="◦"/>
              <a:tabLst>
                <a:tab pos="3308333" algn="r"/>
              </a:tabLst>
              <a:defRPr sz="1053">
                <a:solidFill>
                  <a:schemeClr val="bg1"/>
                </a:solidFill>
                <a:latin typeface="Aptos" panose="020B0004020202020204" pitchFamily="34" charset="0"/>
              </a:defRPr>
            </a:lvl4pPr>
            <a:lvl5pPr marL="641616" indent="-160404" algn="l" rtl="0">
              <a:spcBef>
                <a:spcPts val="175"/>
              </a:spcBef>
              <a:spcAft>
                <a:spcPts val="175"/>
              </a:spcAft>
              <a:buClrTx/>
              <a:buSzPct val="100000"/>
              <a:buFont typeface="Arial" panose="020B0604020202020204" pitchFamily="34" charset="0"/>
              <a:buChar char="−"/>
              <a:tabLst>
                <a:tab pos="3308333" algn="r"/>
              </a:tabLst>
              <a:defRPr sz="1053" baseline="0">
                <a:solidFill>
                  <a:schemeClr val="bg1"/>
                </a:solidFill>
                <a:latin typeface="Aptos" panose="020B0004020202020204" pitchFamily="34" charset="0"/>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ext Placeholder 17">
            <a:extLst>
              <a:ext uri="{FF2B5EF4-FFF2-40B4-BE49-F238E27FC236}">
                <a16:creationId xmlns:a16="http://schemas.microsoft.com/office/drawing/2014/main" id="{6DE0135C-F9C3-EE2B-FE85-1B28EA0EBB82}"/>
              </a:ext>
            </a:extLst>
          </p:cNvPr>
          <p:cNvSpPr>
            <a:spLocks noGrp="1"/>
          </p:cNvSpPr>
          <p:nvPr>
            <p:ph type="body" sz="quarter" idx="4294967295" hasCustomPrompt="1"/>
          </p:nvPr>
        </p:nvSpPr>
        <p:spPr>
          <a:xfrm>
            <a:off x="401003" y="2069280"/>
            <a:ext cx="3440546" cy="163511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endParaRPr lang="en-US"/>
          </a:p>
        </p:txBody>
      </p:sp>
      <p:sp>
        <p:nvSpPr>
          <p:cNvPr id="3" name="Text Placeholder 17">
            <a:extLst>
              <a:ext uri="{FF2B5EF4-FFF2-40B4-BE49-F238E27FC236}">
                <a16:creationId xmlns:a16="http://schemas.microsoft.com/office/drawing/2014/main" id="{59E80491-83AB-C6B3-9191-54EDF5F4418A}"/>
              </a:ext>
            </a:extLst>
          </p:cNvPr>
          <p:cNvSpPr>
            <a:spLocks noGrp="1"/>
          </p:cNvSpPr>
          <p:nvPr>
            <p:ph type="body" sz="quarter" idx="4294967295" hasCustomPrompt="1"/>
          </p:nvPr>
        </p:nvSpPr>
        <p:spPr>
          <a:xfrm>
            <a:off x="5472350" y="2069280"/>
            <a:ext cx="3440546" cy="163511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pPr marL="0" marR="0" lvl="0" indent="0" algn="l" defTabSz="601515" rtl="0" eaLnBrk="1" fontAlgn="auto" latinLnBrk="0" hangingPunct="1">
              <a:lnSpc>
                <a:spcPct val="100000"/>
              </a:lnSpc>
              <a:spcBef>
                <a:spcPts val="175"/>
              </a:spcBef>
              <a:spcAft>
                <a:spcPts val="175"/>
              </a:spcAft>
              <a:buClrTx/>
              <a:buSzPct val="100000"/>
              <a:buFontTx/>
              <a:buNone/>
              <a:tabLst/>
              <a:defRPr/>
            </a:pPr>
            <a:endParaRPr kumimoji="0" lang="en-US" sz="1053" b="0" i="0" u="none" strike="noStrike" kern="1200" cap="none" spc="0" normalizeH="0" baseline="0" noProof="0">
              <a:ln>
                <a:noFill/>
              </a:ln>
              <a:solidFill>
                <a:prstClr val="black"/>
              </a:solidFill>
              <a:effectLst/>
              <a:uLnTx/>
              <a:uFillTx/>
              <a:latin typeface="Aptos" panose="020B0004020202020204" pitchFamily="34" charset="0"/>
              <a:ea typeface="+mn-ea"/>
              <a:cs typeface="Calibri Light" panose="020F0302020204030204" pitchFamily="34" charset="0"/>
            </a:endParaRPr>
          </a:p>
          <a:p>
            <a:endParaRPr lang="en-US"/>
          </a:p>
        </p:txBody>
      </p:sp>
    </p:spTree>
    <p:extLst>
      <p:ext uri="{BB962C8B-B14F-4D97-AF65-F5344CB8AC3E}">
        <p14:creationId xmlns:p14="http://schemas.microsoft.com/office/powerpoint/2010/main" val="89157351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End slide - Black">
    <p:bg>
      <p:bgPr>
        <a:solidFill>
          <a:schemeClr val="tx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9CF5239-92F7-C04C-5CF6-E9FAB94C2C12}"/>
              </a:ext>
            </a:extLst>
          </p:cNvPr>
          <p:cNvGraphicFramePr>
            <a:graphicFrameLocks noChangeAspect="1"/>
          </p:cNvGraphicFramePr>
          <p:nvPr userDrawn="1">
            <p:custDataLst>
              <p:tags r:id="rId1"/>
            </p:custDataLst>
            <p:extLst>
              <p:ext uri="{D42A27DB-BD31-4B8C-83A1-F6EECF244321}">
                <p14:modId xmlns:p14="http://schemas.microsoft.com/office/powerpoint/2010/main" val="3710573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5" name="think-cell data - do not delete" hidden="1">
                        <a:extLst>
                          <a:ext uri="{FF2B5EF4-FFF2-40B4-BE49-F238E27FC236}">
                            <a16:creationId xmlns:a16="http://schemas.microsoft.com/office/drawing/2014/main" id="{69CF5239-92F7-C04C-5CF6-E9FAB94C2C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p:cNvSpPr>
            <a:spLocks noGrp="1"/>
          </p:cNvSpPr>
          <p:nvPr>
            <p:ph type="body" sz="quarter" idx="13" hasCustomPrompt="1"/>
          </p:nvPr>
        </p:nvSpPr>
        <p:spPr>
          <a:xfrm>
            <a:off x="401002" y="4618380"/>
            <a:ext cx="7480588" cy="2392803"/>
          </a:xfrm>
        </p:spPr>
        <p:txBody>
          <a:bodyPr anchor="b" anchorCtr="0">
            <a:noAutofit/>
          </a:bodyPr>
          <a:lstStyle>
            <a:lvl1pPr rtl="0">
              <a:lnSpc>
                <a:spcPct val="100000"/>
              </a:lnSpc>
              <a:spcAft>
                <a:spcPts val="395"/>
              </a:spcAft>
              <a:defRPr sz="702" b="0">
                <a:solidFill>
                  <a:schemeClr val="bg1"/>
                </a:solidFill>
              </a:defRPr>
            </a:lvl1pPr>
          </a:lstStyle>
          <a:p>
            <a:pPr lvl="0"/>
            <a:r>
              <a:rPr lang="en-US"/>
              <a:t>Click to add text</a:t>
            </a:r>
          </a:p>
        </p:txBody>
      </p:sp>
      <p:pic>
        <p:nvPicPr>
          <p:cNvPr id="2" name="Picture 1" descr="Deloitte logo">
            <a:extLst>
              <a:ext uri="{FF2B5EF4-FFF2-40B4-BE49-F238E27FC236}">
                <a16:creationId xmlns:a16="http://schemas.microsoft.com/office/drawing/2014/main" id="{4C074566-129B-653D-CAB9-0DAF93F2A1AC}"/>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98840" y="-6027"/>
            <a:ext cx="2438093" cy="1442677"/>
          </a:xfrm>
          <a:prstGeom prst="rect">
            <a:avLst/>
          </a:prstGeom>
        </p:spPr>
      </p:pic>
      <p:pic>
        <p:nvPicPr>
          <p:cNvPr id="4" name="Picture 3">
            <a:extLst>
              <a:ext uri="{FF2B5EF4-FFF2-40B4-BE49-F238E27FC236}">
                <a16:creationId xmlns:a16="http://schemas.microsoft.com/office/drawing/2014/main" id="{94ADCC45-3C19-3948-0E04-7130E1BB7E8F}"/>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9380276" y="5945445"/>
            <a:ext cx="1051518" cy="1322098"/>
          </a:xfrm>
          <a:prstGeom prst="rect">
            <a:avLst/>
          </a:prstGeom>
        </p:spPr>
      </p:pic>
      <p:pic>
        <p:nvPicPr>
          <p:cNvPr id="3" name="Picture 2">
            <a:extLst>
              <a:ext uri="{FF2B5EF4-FFF2-40B4-BE49-F238E27FC236}">
                <a16:creationId xmlns:a16="http://schemas.microsoft.com/office/drawing/2014/main" id="{18165AAD-CB29-40C9-DDB6-76BBE0FFB520}"/>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9380276" y="5945445"/>
            <a:ext cx="1051518" cy="1322098"/>
          </a:xfrm>
          <a:prstGeom prst="rect">
            <a:avLst/>
          </a:prstGeom>
        </p:spPr>
      </p:pic>
    </p:spTree>
    <p:extLst>
      <p:ext uri="{BB962C8B-B14F-4D97-AF65-F5344CB8AC3E}">
        <p14:creationId xmlns:p14="http://schemas.microsoft.com/office/powerpoint/2010/main" val="3236146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DF5DE9A-14A9-8AB5-85A9-348BA63E767E}"/>
              </a:ext>
            </a:extLst>
          </p:cNvPr>
          <p:cNvGraphicFramePr>
            <a:graphicFrameLocks noChangeAspect="1"/>
          </p:cNvGraphicFramePr>
          <p:nvPr userDrawn="1">
            <p:custDataLst>
              <p:tags r:id="rId1"/>
            </p:custDataLst>
            <p:extLst>
              <p:ext uri="{D42A27DB-BD31-4B8C-83A1-F6EECF244321}">
                <p14:modId xmlns:p14="http://schemas.microsoft.com/office/powerpoint/2010/main" val="2829947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2" name="think-cell data - do not delete" hidden="1">
                        <a:extLst>
                          <a:ext uri="{FF2B5EF4-FFF2-40B4-BE49-F238E27FC236}">
                            <a16:creationId xmlns:a16="http://schemas.microsoft.com/office/drawing/2014/main" id="{0DF5DE9A-14A9-8AB5-85A9-348BA63E767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5884A7A9-C38F-D133-7A1D-ADDAF61821A1}"/>
              </a:ext>
            </a:extLst>
          </p:cNvPr>
          <p:cNvSpPr txBox="1"/>
          <p:nvPr userDrawn="1"/>
        </p:nvSpPr>
        <p:spPr>
          <a:xfrm>
            <a:off x="9935002" y="7177415"/>
            <a:ext cx="609600" cy="215444"/>
          </a:xfrm>
          <a:prstGeom prst="rect">
            <a:avLst/>
          </a:prstGeom>
          <a:noFill/>
        </p:spPr>
        <p:txBody>
          <a:bodyPr wrap="square" rtlCol="0">
            <a:spAutoFit/>
          </a:bodyPr>
          <a:lstStyle/>
          <a:p>
            <a:pPr algn="r" rtl="0"/>
            <a:fld id="{13F12736-CC06-BD49-A9D0-93445CBA72B0}" type="slidenum">
              <a:rPr lang="en-US" sz="800" smtClean="0"/>
              <a:pPr algn="r" rtl="0"/>
              <a:t>‹#›</a:t>
            </a:fld>
            <a:endParaRPr lang="en-US" sz="800"/>
          </a:p>
        </p:txBody>
      </p:sp>
    </p:spTree>
    <p:extLst>
      <p:ext uri="{BB962C8B-B14F-4D97-AF65-F5344CB8AC3E}">
        <p14:creationId xmlns:p14="http://schemas.microsoft.com/office/powerpoint/2010/main" val="673966911"/>
      </p:ext>
    </p:extLst>
  </p:cSld>
  <p:clrMapOvr>
    <a:masterClrMapping/>
  </p:clrMapOvr>
  <p:extLst>
    <p:ext uri="{DCECCB84-F9BA-43D5-87BE-67443E8EF086}">
      <p15:sldGuideLst xmlns:p15="http://schemas.microsoft.com/office/powerpoint/2012/main">
        <p15:guide id="1" orient="horz" pos="2382">
          <p15:clr>
            <a:srgbClr val="FBAE40"/>
          </p15:clr>
        </p15:guide>
        <p15:guide id="2" pos="336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189986"/>
      </p:ext>
    </p:extLst>
  </p:cSld>
  <p:clrMapOvr>
    <a:masterClrMapping/>
  </p:clrMapOvr>
  <p:extLst>
    <p:ext uri="{DCECCB84-F9BA-43D5-87BE-67443E8EF086}">
      <p15:sldGuideLst xmlns:p15="http://schemas.microsoft.com/office/powerpoint/2012/main">
        <p15:guide id="1" orient="horz" pos="2382">
          <p15:clr>
            <a:srgbClr val="FBAE40"/>
          </p15:clr>
        </p15:guide>
        <p15:guide id="2" pos="336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z.1.2">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820463"/>
      </p:ext>
    </p:extLst>
  </p:cSld>
  <p:clrMapOvr>
    <a:masterClrMapping/>
  </p:clrMapOvr>
  <p:extLst>
    <p:ext uri="{DCECCB84-F9BA-43D5-87BE-67443E8EF086}">
      <p15:sldGuideLst xmlns:p15="http://schemas.microsoft.com/office/powerpoint/2012/main">
        <p15:guide id="1" orient="horz" pos="2382">
          <p15:clr>
            <a:srgbClr val="FBAE40"/>
          </p15:clr>
        </p15:guide>
        <p15:guide id="2" pos="336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z.1.3">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345082"/>
      </p:ext>
    </p:extLst>
  </p:cSld>
  <p:clrMapOvr>
    <a:masterClrMapping/>
  </p:clrMapOvr>
  <p:extLst>
    <p:ext uri="{DCECCB84-F9BA-43D5-87BE-67443E8EF086}">
      <p15:sldGuideLst xmlns:p15="http://schemas.microsoft.com/office/powerpoint/2012/main">
        <p15:guide id="1" orient="horz" pos="2382">
          <p15:clr>
            <a:srgbClr val="FBAE40"/>
          </p15:clr>
        </p15:guide>
        <p15:guide id="2" pos="336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z.1.4">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3481"/>
      </p:ext>
    </p:extLst>
  </p:cSld>
  <p:clrMapOvr>
    <a:masterClrMapping/>
  </p:clrMapOvr>
  <p:extLst>
    <p:ext uri="{DCECCB84-F9BA-43D5-87BE-67443E8EF086}">
      <p15:sldGuideLst xmlns:p15="http://schemas.microsoft.com/office/powerpoint/2012/main">
        <p15:guide id="1" orient="horz" pos="2382">
          <p15:clr>
            <a:srgbClr val="FBAE40"/>
          </p15:clr>
        </p15:guide>
        <p15:guide id="2" pos="336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 Deloitte Deep Green">
    <p:bg bwMode="gray">
      <p:bgPr>
        <a:solidFill>
          <a:schemeClr val="accent3"/>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D903953-236A-7A85-C86D-21E60D826762}"/>
              </a:ext>
            </a:extLst>
          </p:cNvPr>
          <p:cNvGraphicFramePr>
            <a:graphicFrameLocks noChangeAspect="1"/>
          </p:cNvGraphicFramePr>
          <p:nvPr>
            <p:custDataLst>
              <p:tags r:id="rId1"/>
            </p:custDataLst>
            <p:extLst>
              <p:ext uri="{D42A27DB-BD31-4B8C-83A1-F6EECF244321}">
                <p14:modId xmlns:p14="http://schemas.microsoft.com/office/powerpoint/2010/main" val="594068382"/>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8" name="think-cell data - do not delete" hidden="1">
                        <a:extLst>
                          <a:ext uri="{FF2B5EF4-FFF2-40B4-BE49-F238E27FC236}">
                            <a16:creationId xmlns:a16="http://schemas.microsoft.com/office/drawing/2014/main" id="{ED903953-236A-7A85-C86D-21E60D826762}"/>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7" name="CaseCode">
            <a:extLst>
              <a:ext uri="{FF2B5EF4-FFF2-40B4-BE49-F238E27FC236}">
                <a16:creationId xmlns:a16="http://schemas.microsoft.com/office/drawing/2014/main" id="{F684A669-26C5-90D5-704C-199677EB5DCB}"/>
              </a:ext>
            </a:extLst>
          </p:cNvPr>
          <p:cNvSpPr txBox="1"/>
          <p:nvPr/>
        </p:nvSpPr>
        <p:spPr>
          <a:xfrm>
            <a:off x="5556484" y="7189750"/>
            <a:ext cx="4294691" cy="216085"/>
          </a:xfrm>
          <a:prstGeom prst="rect">
            <a:avLst/>
          </a:prstGeom>
          <a:noFill/>
        </p:spPr>
        <p:txBody>
          <a:bodyPr wrap="square" lIns="0" tIns="0" rIns="0" bIns="0" rtlCol="0">
            <a:spAutoFit/>
          </a:bodyPr>
          <a:lstStyle/>
          <a:p>
            <a:pPr marL="0" indent="0" algn="r" rtl="0">
              <a:spcBef>
                <a:spcPts val="0"/>
              </a:spcBef>
              <a:buSzPct val="100000"/>
              <a:buFont typeface="Arial"/>
              <a:buNone/>
            </a:pPr>
            <a:r>
              <a:rPr lang="en-US" sz="702" noProof="0">
                <a:solidFill>
                  <a:schemeClr val="bg1"/>
                </a:solidFill>
                <a:latin typeface="Aptos" panose="020B0004020202020204" pitchFamily="34" charset="0"/>
                <a:cs typeface="Calibri" panose="020F0502020204030204" pitchFamily="34" charset="0"/>
              </a:rPr>
              <a:t>Presentation title</a:t>
            </a:r>
            <a:br>
              <a:rPr lang="en-US" sz="702" noProof="0">
                <a:solidFill>
                  <a:schemeClr val="bg1"/>
                </a:solidFill>
                <a:latin typeface="Aptos" panose="020B0004020202020204" pitchFamily="34" charset="0"/>
                <a:cs typeface="Calibri" panose="020F0502020204030204" pitchFamily="34" charset="0"/>
              </a:rPr>
            </a:br>
            <a:r>
              <a:rPr lang="en-US" sz="702" noProof="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9" name="Copyright">
            <a:extLst>
              <a:ext uri="{FF2B5EF4-FFF2-40B4-BE49-F238E27FC236}">
                <a16:creationId xmlns:a16="http://schemas.microsoft.com/office/drawing/2014/main" id="{007BB995-EE99-3880-DCE6-C93F71A128CE}"/>
              </a:ext>
            </a:extLst>
          </p:cNvPr>
          <p:cNvSpPr txBox="1"/>
          <p:nvPr/>
        </p:nvSpPr>
        <p:spPr>
          <a:xfrm>
            <a:off x="401002" y="7189750"/>
            <a:ext cx="4696929" cy="216085"/>
          </a:xfrm>
          <a:prstGeom prst="rect">
            <a:avLst/>
          </a:prstGeom>
          <a:noFill/>
        </p:spPr>
        <p:txBody>
          <a:bodyPr wrap="square" lIns="0" tIns="0" rIns="0" bIns="0" rtlCol="0">
            <a:spAutoFit/>
          </a:bodyPr>
          <a:lstStyle/>
          <a:p>
            <a:pPr marL="0" indent="0" rtl="0">
              <a:spcBef>
                <a:spcPts val="395"/>
              </a:spcBef>
              <a:buSzPct val="100000"/>
              <a:buFont typeface="Arial"/>
              <a:buNone/>
            </a:pPr>
            <a:r>
              <a:rPr lang="en-US" sz="702" noProof="0">
                <a:solidFill>
                  <a:schemeClr val="bg1"/>
                </a:solidFill>
                <a:latin typeface="Aptos" panose="020B0004020202020204" pitchFamily="34" charset="0"/>
                <a:cs typeface="Calibri" panose="020F0502020204030204" pitchFamily="34" charset="0"/>
              </a:rPr>
              <a:t>Member firms and DTTL: Insert appropriate copyright</a:t>
            </a:r>
            <a:br>
              <a:rPr lang="en-US" sz="702" noProof="0">
                <a:solidFill>
                  <a:schemeClr val="bg1"/>
                </a:solidFill>
                <a:latin typeface="Aptos" panose="020B0004020202020204" pitchFamily="34" charset="0"/>
                <a:cs typeface="Calibri" panose="020F0502020204030204" pitchFamily="34" charset="0"/>
              </a:rPr>
            </a:br>
            <a:r>
              <a:rPr lang="en-US" sz="702" noProof="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10" name="TextBox 9">
            <a:extLst>
              <a:ext uri="{FF2B5EF4-FFF2-40B4-BE49-F238E27FC236}">
                <a16:creationId xmlns:a16="http://schemas.microsoft.com/office/drawing/2014/main" id="{561CC79A-BB5E-1920-0382-D1E9D54533B4}"/>
              </a:ext>
            </a:extLst>
          </p:cNvPr>
          <p:cNvSpPr txBox="1"/>
          <p:nvPr/>
        </p:nvSpPr>
        <p:spPr>
          <a:xfrm>
            <a:off x="10022279" y="7189750"/>
            <a:ext cx="270120" cy="108043"/>
          </a:xfrm>
          <a:prstGeom prst="rect">
            <a:avLst/>
          </a:prstGeom>
          <a:noFill/>
        </p:spPr>
        <p:txBody>
          <a:bodyPr wrap="square" lIns="0" tIns="0" rIns="0" bIns="0" rtlCol="0">
            <a:spAutoFit/>
          </a:bodyPr>
          <a:lstStyle/>
          <a:p>
            <a:pPr marL="0" indent="0" algn="r" rtl="0">
              <a:spcBef>
                <a:spcPts val="395"/>
              </a:spcBef>
              <a:buSzPct val="100000"/>
              <a:buFont typeface="Arial"/>
              <a:buNone/>
            </a:pPr>
            <a:fld id="{C58DF478-B544-4ED8-9ED4-6A2648E2D233}" type="slidenum">
              <a:rPr lang="en-US" sz="702" noProof="0" smtClean="0">
                <a:solidFill>
                  <a:schemeClr val="bg1"/>
                </a:solidFill>
                <a:latin typeface="Aptos" panose="020B0004020202020204" pitchFamily="34" charset="0"/>
                <a:cs typeface="Calibri" panose="020F0502020204030204" pitchFamily="34" charset="0"/>
              </a:rPr>
              <a:pPr marL="0" indent="0" algn="r" rtl="0">
                <a:spcBef>
                  <a:spcPts val="395"/>
                </a:spcBef>
                <a:buSzPct val="100000"/>
                <a:buFont typeface="Arial"/>
                <a:buNone/>
              </a:pPr>
              <a:t>‹#›</a:t>
            </a:fld>
            <a:endParaRPr lang="en-US" sz="702" noProof="0">
              <a:solidFill>
                <a:schemeClr val="bg1"/>
              </a:solidFill>
              <a:latin typeface="Aptos" panose="020B0004020202020204" pitchFamily="34" charset="0"/>
              <a:cs typeface="Calibri" panose="020F0502020204030204" pitchFamily="34" charset="0"/>
            </a:endParaRPr>
          </a:p>
        </p:txBody>
      </p:sp>
      <p:sp>
        <p:nvSpPr>
          <p:cNvPr id="4" name="Title 1">
            <a:extLst>
              <a:ext uri="{FF2B5EF4-FFF2-40B4-BE49-F238E27FC236}">
                <a16:creationId xmlns:a16="http://schemas.microsoft.com/office/drawing/2014/main" id="{17582AB9-92F7-B2E5-BF9C-744E1F477FCB}"/>
              </a:ext>
            </a:extLst>
          </p:cNvPr>
          <p:cNvSpPr>
            <a:spLocks noGrp="1"/>
          </p:cNvSpPr>
          <p:nvPr>
            <p:ph type="title" hasCustomPrompt="1"/>
          </p:nvPr>
        </p:nvSpPr>
        <p:spPr bwMode="gray">
          <a:xfrm>
            <a:off x="401002" y="1855420"/>
            <a:ext cx="9888722" cy="1756067"/>
          </a:xfrm>
          <a:prstGeom prst="rect">
            <a:avLst/>
          </a:prstGeom>
        </p:spPr>
        <p:txBody>
          <a:bodyPr vert="horz" anchor="t"/>
          <a:lstStyle>
            <a:lvl1pPr rtl="0">
              <a:lnSpc>
                <a:spcPct val="95000"/>
              </a:lnSpc>
              <a:defRPr sz="3158" b="1">
                <a:solidFill>
                  <a:schemeClr val="bg1"/>
                </a:solidFill>
                <a:latin typeface="Aptos" panose="020B0004020202020204" pitchFamily="34" charset="0"/>
                <a:ea typeface="Open Sans" panose="020B0606030504020204" pitchFamily="34" charset="0"/>
                <a:cs typeface="Open Sans" panose="020B0606030504020204" pitchFamily="34" charset="0"/>
              </a:defRPr>
            </a:lvl1pPr>
          </a:lstStyle>
          <a:p>
            <a:pPr lvl="0"/>
            <a:r>
              <a:rPr lang="en-US" noProof="0"/>
              <a:t>Click to add text</a:t>
            </a:r>
          </a:p>
        </p:txBody>
      </p:sp>
    </p:spTree>
    <p:extLst>
      <p:ext uri="{BB962C8B-B14F-4D97-AF65-F5344CB8AC3E}">
        <p14:creationId xmlns:p14="http://schemas.microsoft.com/office/powerpoint/2010/main" val="346084171"/>
      </p:ext>
    </p:extLst>
  </p:cSld>
  <p:clrMapOvr>
    <a:masterClrMapping/>
  </p:clrMapOvr>
  <p:transition>
    <p:fade/>
  </p:transition>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1">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201887"/>
      </p:ext>
    </p:extLst>
  </p:cSld>
  <p:clrMapOvr>
    <a:masterClrMapping/>
  </p:clrMapOvr>
  <p:extLst>
    <p:ext uri="{DCECCB84-F9BA-43D5-87BE-67443E8EF086}">
      <p15:sldGuideLst xmlns:p15="http://schemas.microsoft.com/office/powerpoint/2012/main">
        <p15:guide id="1" orient="horz" pos="2382">
          <p15:clr>
            <a:srgbClr val="FBAE40"/>
          </p15:clr>
        </p15:guide>
        <p15:guide id="2" pos="336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134475"/>
      </p:ext>
    </p:extLst>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199260"/>
      </p:ext>
    </p:extLst>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008885"/>
      </p:ext>
    </p:extLst>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318056"/>
      </p:ext>
    </p:extLst>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814339"/>
      </p:ext>
    </p:extLst>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648556"/>
      </p:ext>
    </p:extLst>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641500"/>
      </p:ext>
    </p:extLst>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995698"/>
      </p:ext>
    </p:extLst>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74875"/>
      </p:ext>
    </p:extLst>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 Dark-Bright gradient with tagline logo lockup">
    <p:bg bwMode="gray">
      <p:bgPr>
        <a:gradFill flip="none" rotWithShape="1">
          <a:gsLst>
            <a:gs pos="25000">
              <a:schemeClr val="accent2">
                <a:lumMod val="67000"/>
              </a:schemeClr>
            </a:gs>
            <a:gs pos="100000">
              <a:schemeClr val="accent2">
                <a:lumMod val="60000"/>
                <a:lumOff val="40000"/>
              </a:schemeClr>
            </a:gs>
          </a:gsLst>
          <a:lin ang="0" scaled="0"/>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056C67F-8414-AB5A-22A0-6B0169E46D05}"/>
              </a:ext>
            </a:extLst>
          </p:cNvPr>
          <p:cNvGraphicFramePr>
            <a:graphicFrameLocks noChangeAspect="1"/>
          </p:cNvGraphicFramePr>
          <p:nvPr userDrawn="1">
            <p:custDataLst>
              <p:tags r:id="rId1"/>
            </p:custDataLst>
            <p:extLst>
              <p:ext uri="{D42A27DB-BD31-4B8C-83A1-F6EECF244321}">
                <p14:modId xmlns:p14="http://schemas.microsoft.com/office/powerpoint/2010/main" val="4240465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3" name="think-cell data - do not delete" hidden="1">
                        <a:extLst>
                          <a:ext uri="{FF2B5EF4-FFF2-40B4-BE49-F238E27FC236}">
                            <a16:creationId xmlns:a16="http://schemas.microsoft.com/office/drawing/2014/main" id="{B056C67F-8414-AB5A-22A0-6B0169E46D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aseCode">
            <a:extLst>
              <a:ext uri="{FF2B5EF4-FFF2-40B4-BE49-F238E27FC236}">
                <a16:creationId xmlns:a16="http://schemas.microsoft.com/office/drawing/2014/main" id="{2FC75865-6F76-C54E-DF22-E2B4689596A8}"/>
              </a:ext>
            </a:extLst>
          </p:cNvPr>
          <p:cNvSpPr txBox="1"/>
          <p:nvPr/>
        </p:nvSpPr>
        <p:spPr>
          <a:xfrm>
            <a:off x="5556484" y="7189750"/>
            <a:ext cx="4294691" cy="216085"/>
          </a:xfrm>
          <a:prstGeom prst="rect">
            <a:avLst/>
          </a:prstGeom>
          <a:noFill/>
        </p:spPr>
        <p:txBody>
          <a:bodyPr wrap="square" lIns="0" tIns="0" rIns="0" bIns="0" rtlCol="0">
            <a:spAutoFit/>
          </a:bodyPr>
          <a:lstStyle/>
          <a:p>
            <a:pPr marL="0" indent="0" algn="r" rtl="0">
              <a:spcBef>
                <a:spcPts val="0"/>
              </a:spcBef>
              <a:buSzPct val="100000"/>
              <a:buFont typeface="Arial"/>
              <a:buNone/>
            </a:pPr>
            <a:r>
              <a:rPr lang="en-US" sz="702" noProof="0">
                <a:solidFill>
                  <a:schemeClr val="tx1"/>
                </a:solidFill>
                <a:latin typeface="Aptos" panose="020B0004020202020204" pitchFamily="34" charset="0"/>
                <a:cs typeface="Calibri" panose="020F0502020204030204" pitchFamily="34" charset="0"/>
              </a:rPr>
              <a:t>Presentation title</a:t>
            </a:r>
            <a:br>
              <a:rPr lang="en-US" sz="702" noProof="0">
                <a:solidFill>
                  <a:schemeClr val="tx1"/>
                </a:solidFill>
                <a:latin typeface="Aptos" panose="020B0004020202020204" pitchFamily="34" charset="0"/>
                <a:cs typeface="Calibri" panose="020F0502020204030204" pitchFamily="34" charset="0"/>
              </a:rPr>
            </a:br>
            <a:r>
              <a:rPr lang="en-US" sz="702" noProof="0">
                <a:solidFill>
                  <a:schemeClr val="tx1"/>
                </a:solidFill>
                <a:latin typeface="Aptos" panose="020B0004020202020204" pitchFamily="34" charset="0"/>
                <a:cs typeface="Calibri" panose="020F0502020204030204" pitchFamily="34" charset="0"/>
              </a:rPr>
              <a:t>[To edit, click View &gt; Slide Master &gt; Slide Master]</a:t>
            </a:r>
          </a:p>
        </p:txBody>
      </p:sp>
      <p:sp>
        <p:nvSpPr>
          <p:cNvPr id="6" name="Copyright">
            <a:extLst>
              <a:ext uri="{FF2B5EF4-FFF2-40B4-BE49-F238E27FC236}">
                <a16:creationId xmlns:a16="http://schemas.microsoft.com/office/drawing/2014/main" id="{4D8129D5-9039-E8B3-5F13-E4574BC308FD}"/>
              </a:ext>
            </a:extLst>
          </p:cNvPr>
          <p:cNvSpPr txBox="1"/>
          <p:nvPr/>
        </p:nvSpPr>
        <p:spPr>
          <a:xfrm>
            <a:off x="401002" y="7189750"/>
            <a:ext cx="4696929" cy="216085"/>
          </a:xfrm>
          <a:prstGeom prst="rect">
            <a:avLst/>
          </a:prstGeom>
          <a:noFill/>
        </p:spPr>
        <p:txBody>
          <a:bodyPr wrap="square" lIns="0" tIns="0" rIns="0" bIns="0" rtlCol="0">
            <a:spAutoFit/>
          </a:bodyPr>
          <a:lstStyle/>
          <a:p>
            <a:pPr marL="0" indent="0" rtl="0">
              <a:spcBef>
                <a:spcPts val="395"/>
              </a:spcBef>
              <a:buSzPct val="100000"/>
              <a:buFont typeface="Arial"/>
              <a:buNone/>
            </a:pPr>
            <a:r>
              <a:rPr lang="en-US" sz="702" noProof="0">
                <a:solidFill>
                  <a:schemeClr val="bg1"/>
                </a:solidFill>
                <a:latin typeface="Aptos" panose="020B0004020202020204" pitchFamily="34" charset="0"/>
                <a:cs typeface="Calibri" panose="020F0502020204030204" pitchFamily="34" charset="0"/>
              </a:rPr>
              <a:t>Member firms and DTTL: Insert appropriate copyright</a:t>
            </a:r>
            <a:br>
              <a:rPr lang="en-US" sz="702" noProof="0">
                <a:solidFill>
                  <a:schemeClr val="bg1"/>
                </a:solidFill>
                <a:latin typeface="Aptos" panose="020B0004020202020204" pitchFamily="34" charset="0"/>
                <a:cs typeface="Calibri" panose="020F0502020204030204" pitchFamily="34" charset="0"/>
              </a:rPr>
            </a:br>
            <a:r>
              <a:rPr lang="en-US" sz="702" noProof="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7" name="TextBox 6">
            <a:extLst>
              <a:ext uri="{FF2B5EF4-FFF2-40B4-BE49-F238E27FC236}">
                <a16:creationId xmlns:a16="http://schemas.microsoft.com/office/drawing/2014/main" id="{A0CBBC4D-3C0B-94BF-1ABE-F74D334FD22C}"/>
              </a:ext>
            </a:extLst>
          </p:cNvPr>
          <p:cNvSpPr txBox="1"/>
          <p:nvPr/>
        </p:nvSpPr>
        <p:spPr>
          <a:xfrm>
            <a:off x="10022279" y="7189750"/>
            <a:ext cx="270120" cy="108043"/>
          </a:xfrm>
          <a:prstGeom prst="rect">
            <a:avLst/>
          </a:prstGeom>
          <a:noFill/>
        </p:spPr>
        <p:txBody>
          <a:bodyPr wrap="square" lIns="0" tIns="0" rIns="0" bIns="0" rtlCol="0">
            <a:spAutoFit/>
          </a:bodyPr>
          <a:lstStyle/>
          <a:p>
            <a:pPr marL="0" indent="0" algn="r" rtl="0">
              <a:spcBef>
                <a:spcPts val="395"/>
              </a:spcBef>
              <a:buSzPct val="100000"/>
              <a:buFont typeface="Arial"/>
              <a:buNone/>
            </a:pPr>
            <a:fld id="{C58DF478-B544-4ED8-9ED4-6A2648E2D233}" type="slidenum">
              <a:rPr lang="en-US" sz="702" noProof="0" smtClean="0">
                <a:solidFill>
                  <a:schemeClr val="tx1"/>
                </a:solidFill>
                <a:latin typeface="Aptos" panose="020B0004020202020204" pitchFamily="34" charset="0"/>
                <a:cs typeface="Calibri" panose="020F0502020204030204" pitchFamily="34" charset="0"/>
              </a:rPr>
              <a:pPr marL="0" indent="0" algn="r" rtl="0">
                <a:spcBef>
                  <a:spcPts val="395"/>
                </a:spcBef>
                <a:buSzPct val="100000"/>
                <a:buFont typeface="Arial"/>
                <a:buNone/>
              </a:pPr>
              <a:t>‹#›</a:t>
            </a:fld>
            <a:endParaRPr lang="en-US" sz="702" noProof="0">
              <a:solidFill>
                <a:schemeClr val="tx1"/>
              </a:solidFill>
              <a:latin typeface="Aptos" panose="020B0004020202020204" pitchFamily="34" charset="0"/>
              <a:cs typeface="Calibri" panose="020F0502020204030204" pitchFamily="34" charset="0"/>
            </a:endParaRPr>
          </a:p>
        </p:txBody>
      </p:sp>
      <p:sp>
        <p:nvSpPr>
          <p:cNvPr id="8" name="Title 1">
            <a:extLst>
              <a:ext uri="{FF2B5EF4-FFF2-40B4-BE49-F238E27FC236}">
                <a16:creationId xmlns:a16="http://schemas.microsoft.com/office/drawing/2014/main" id="{2559336F-A28E-132F-AE15-43D8D49F242E}"/>
              </a:ext>
            </a:extLst>
          </p:cNvPr>
          <p:cNvSpPr>
            <a:spLocks noGrp="1"/>
          </p:cNvSpPr>
          <p:nvPr>
            <p:ph type="title" hasCustomPrompt="1"/>
          </p:nvPr>
        </p:nvSpPr>
        <p:spPr bwMode="gray">
          <a:xfrm>
            <a:off x="401002" y="1855420"/>
            <a:ext cx="9888722" cy="1756067"/>
          </a:xfrm>
          <a:prstGeom prst="rect">
            <a:avLst/>
          </a:prstGeom>
        </p:spPr>
        <p:txBody>
          <a:bodyPr vert="horz" anchor="t"/>
          <a:lstStyle>
            <a:lvl1pPr rtl="0">
              <a:lnSpc>
                <a:spcPct val="95000"/>
              </a:lnSpc>
              <a:defRPr sz="3158" b="1">
                <a:solidFill>
                  <a:schemeClr val="bg1"/>
                </a:solidFill>
                <a:latin typeface="Aptos" panose="020B0004020202020204" pitchFamily="34" charset="0"/>
                <a:ea typeface="Open Sans" panose="020B0606030504020204" pitchFamily="34" charset="0"/>
                <a:cs typeface="Open Sans" panose="020B0606030504020204" pitchFamily="34" charset="0"/>
              </a:defRPr>
            </a:lvl1pPr>
          </a:lstStyle>
          <a:p>
            <a:pPr lvl="0"/>
            <a:r>
              <a:rPr lang="en-US" noProof="0"/>
              <a:t>Click to add text</a:t>
            </a:r>
          </a:p>
        </p:txBody>
      </p:sp>
    </p:spTree>
    <p:extLst>
      <p:ext uri="{BB962C8B-B14F-4D97-AF65-F5344CB8AC3E}">
        <p14:creationId xmlns:p14="http://schemas.microsoft.com/office/powerpoint/2010/main" val="1856285684"/>
      </p:ext>
    </p:extLst>
  </p:cSld>
  <p:clrMapOvr>
    <a:masterClrMapping/>
  </p:clrMapOvr>
  <p:transition>
    <p:fade/>
  </p:transition>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928255"/>
      </p:ext>
    </p:extLst>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539149"/>
      </p:ext>
    </p:extLst>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148717"/>
      </p:ext>
    </p:extLst>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277521"/>
      </p:ext>
    </p:extLst>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771679"/>
      </p:ext>
    </p:extLst>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26078"/>
      </p:ext>
    </p:extLst>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9187334"/>
      </p:ext>
    </p:extLst>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Tree>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134475"/>
      </p:ext>
    </p:extLst>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318056"/>
      </p:ext>
    </p:extLst>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 Deloitte Accessible Teal">
    <p:bg bwMode="gray">
      <p:bgPr>
        <a:solidFill>
          <a:schemeClr val="accent5"/>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F32D9C9-AAE8-819B-086C-1DF4D367342D}"/>
              </a:ext>
            </a:extLst>
          </p:cNvPr>
          <p:cNvGraphicFramePr>
            <a:graphicFrameLocks noChangeAspect="1"/>
          </p:cNvGraphicFramePr>
          <p:nvPr userDrawn="1">
            <p:custDataLst>
              <p:tags r:id="rId1"/>
            </p:custDataLst>
            <p:extLst>
              <p:ext uri="{D42A27DB-BD31-4B8C-83A1-F6EECF244321}">
                <p14:modId xmlns:p14="http://schemas.microsoft.com/office/powerpoint/2010/main" val="4141324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4" name="think-cell data - do not delete" hidden="1">
                        <a:extLst>
                          <a:ext uri="{FF2B5EF4-FFF2-40B4-BE49-F238E27FC236}">
                            <a16:creationId xmlns:a16="http://schemas.microsoft.com/office/drawing/2014/main" id="{EF32D9C9-AAE8-819B-086C-1DF4D36734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aseCode">
            <a:extLst>
              <a:ext uri="{FF2B5EF4-FFF2-40B4-BE49-F238E27FC236}">
                <a16:creationId xmlns:a16="http://schemas.microsoft.com/office/drawing/2014/main" id="{1F8EA9CE-A4FD-7F07-8A19-61F161FECD5F}"/>
              </a:ext>
            </a:extLst>
          </p:cNvPr>
          <p:cNvSpPr txBox="1"/>
          <p:nvPr/>
        </p:nvSpPr>
        <p:spPr>
          <a:xfrm>
            <a:off x="5556484" y="7189750"/>
            <a:ext cx="4294691" cy="216085"/>
          </a:xfrm>
          <a:prstGeom prst="rect">
            <a:avLst/>
          </a:prstGeom>
          <a:noFill/>
        </p:spPr>
        <p:txBody>
          <a:bodyPr wrap="square" lIns="0" tIns="0" rIns="0" bIns="0" rtlCol="0">
            <a:spAutoFit/>
          </a:bodyPr>
          <a:lstStyle/>
          <a:p>
            <a:pPr marL="0" indent="0" algn="r" rtl="0">
              <a:spcBef>
                <a:spcPts val="0"/>
              </a:spcBef>
              <a:buSzPct val="100000"/>
              <a:buFont typeface="Arial"/>
              <a:buNone/>
            </a:pPr>
            <a:r>
              <a:rPr lang="en-US" sz="702" noProof="0">
                <a:solidFill>
                  <a:schemeClr val="accent4"/>
                </a:solidFill>
                <a:latin typeface="Aptos" panose="020B0004020202020204" pitchFamily="34" charset="0"/>
                <a:cs typeface="Calibri" panose="020F0502020204030204" pitchFamily="34" charset="0"/>
              </a:rPr>
              <a:t>Presentation title</a:t>
            </a:r>
            <a:br>
              <a:rPr lang="en-US" sz="702" noProof="0">
                <a:solidFill>
                  <a:schemeClr val="accent4"/>
                </a:solidFill>
                <a:latin typeface="Aptos" panose="020B0004020202020204" pitchFamily="34" charset="0"/>
                <a:cs typeface="Calibri" panose="020F0502020204030204" pitchFamily="34" charset="0"/>
              </a:rPr>
            </a:br>
            <a:r>
              <a:rPr lang="en-US" sz="702" noProof="0">
                <a:solidFill>
                  <a:schemeClr val="accent4"/>
                </a:solidFill>
                <a:latin typeface="Aptos" panose="020B0004020202020204" pitchFamily="34" charset="0"/>
                <a:cs typeface="Calibri" panose="020F0502020204030204" pitchFamily="34" charset="0"/>
              </a:rPr>
              <a:t>[To edit, click View &gt; Slide Master &gt; Slide Master]</a:t>
            </a:r>
          </a:p>
        </p:txBody>
      </p:sp>
      <p:sp>
        <p:nvSpPr>
          <p:cNvPr id="8" name="Copyright">
            <a:extLst>
              <a:ext uri="{FF2B5EF4-FFF2-40B4-BE49-F238E27FC236}">
                <a16:creationId xmlns:a16="http://schemas.microsoft.com/office/drawing/2014/main" id="{EFB2FD2C-2339-18D3-FE74-70FF8DBE712E}"/>
              </a:ext>
            </a:extLst>
          </p:cNvPr>
          <p:cNvSpPr txBox="1"/>
          <p:nvPr/>
        </p:nvSpPr>
        <p:spPr>
          <a:xfrm>
            <a:off x="401002" y="7189750"/>
            <a:ext cx="4696929" cy="216085"/>
          </a:xfrm>
          <a:prstGeom prst="rect">
            <a:avLst/>
          </a:prstGeom>
          <a:noFill/>
        </p:spPr>
        <p:txBody>
          <a:bodyPr wrap="square" lIns="0" tIns="0" rIns="0" bIns="0" rtlCol="0">
            <a:spAutoFit/>
          </a:bodyPr>
          <a:lstStyle/>
          <a:p>
            <a:pPr marL="0" indent="0" rtl="0">
              <a:spcBef>
                <a:spcPts val="395"/>
              </a:spcBef>
              <a:buSzPct val="100000"/>
              <a:buFont typeface="Arial"/>
              <a:buNone/>
            </a:pPr>
            <a:r>
              <a:rPr lang="en-US" sz="702" noProof="0">
                <a:solidFill>
                  <a:schemeClr val="accent4"/>
                </a:solidFill>
                <a:latin typeface="Aptos" panose="020B0004020202020204" pitchFamily="34" charset="0"/>
                <a:cs typeface="Calibri" panose="020F0502020204030204" pitchFamily="34" charset="0"/>
              </a:rPr>
              <a:t>Member firms and DTTL: Insert appropriate copyright</a:t>
            </a:r>
            <a:br>
              <a:rPr lang="en-US" sz="702" noProof="0">
                <a:solidFill>
                  <a:schemeClr val="accent4"/>
                </a:solidFill>
                <a:latin typeface="Aptos" panose="020B0004020202020204" pitchFamily="34" charset="0"/>
                <a:cs typeface="Calibri" panose="020F0502020204030204" pitchFamily="34" charset="0"/>
              </a:rPr>
            </a:br>
            <a:r>
              <a:rPr lang="en-US" sz="702" noProof="0">
                <a:solidFill>
                  <a:schemeClr val="accent4"/>
                </a:solidFill>
                <a:latin typeface="Aptos" panose="020B0004020202020204" pitchFamily="34" charset="0"/>
                <a:cs typeface="Calibri" panose="020F0502020204030204" pitchFamily="34" charset="0"/>
              </a:rPr>
              <a:t>[To edit, click View &gt; Slide Master &gt; Slide Master]</a:t>
            </a:r>
          </a:p>
        </p:txBody>
      </p:sp>
      <p:sp>
        <p:nvSpPr>
          <p:cNvPr id="9" name="TextBox 8">
            <a:extLst>
              <a:ext uri="{FF2B5EF4-FFF2-40B4-BE49-F238E27FC236}">
                <a16:creationId xmlns:a16="http://schemas.microsoft.com/office/drawing/2014/main" id="{752674E4-36E3-6473-BA52-EF41006ED287}"/>
              </a:ext>
            </a:extLst>
          </p:cNvPr>
          <p:cNvSpPr txBox="1"/>
          <p:nvPr/>
        </p:nvSpPr>
        <p:spPr>
          <a:xfrm>
            <a:off x="10022279" y="7189750"/>
            <a:ext cx="270120" cy="108043"/>
          </a:xfrm>
          <a:prstGeom prst="rect">
            <a:avLst/>
          </a:prstGeom>
          <a:noFill/>
        </p:spPr>
        <p:txBody>
          <a:bodyPr wrap="square" lIns="0" tIns="0" rIns="0" bIns="0" rtlCol="0">
            <a:spAutoFit/>
          </a:bodyPr>
          <a:lstStyle/>
          <a:p>
            <a:pPr marL="0" indent="0" algn="r" rtl="0">
              <a:spcBef>
                <a:spcPts val="395"/>
              </a:spcBef>
              <a:buSzPct val="100000"/>
              <a:buFont typeface="Arial"/>
              <a:buNone/>
            </a:pPr>
            <a:fld id="{C58DF478-B544-4ED8-9ED4-6A2648E2D233}" type="slidenum">
              <a:rPr lang="en-US" sz="702" noProof="0" smtClean="0">
                <a:solidFill>
                  <a:schemeClr val="accent4"/>
                </a:solidFill>
                <a:latin typeface="Aptos" panose="020B0004020202020204" pitchFamily="34" charset="0"/>
                <a:cs typeface="Calibri" panose="020F0502020204030204" pitchFamily="34" charset="0"/>
              </a:rPr>
              <a:pPr marL="0" indent="0" algn="r" rtl="0">
                <a:spcBef>
                  <a:spcPts val="395"/>
                </a:spcBef>
                <a:buSzPct val="100000"/>
                <a:buFont typeface="Arial"/>
                <a:buNone/>
              </a:pPr>
              <a:t>‹#›</a:t>
            </a:fld>
            <a:endParaRPr lang="en-US" sz="702" noProof="0">
              <a:solidFill>
                <a:schemeClr val="accent4"/>
              </a:solidFill>
              <a:latin typeface="Aptos" panose="020B0004020202020204" pitchFamily="34" charset="0"/>
              <a:cs typeface="Calibri" panose="020F0502020204030204" pitchFamily="34" charset="0"/>
            </a:endParaRPr>
          </a:p>
        </p:txBody>
      </p:sp>
      <p:sp>
        <p:nvSpPr>
          <p:cNvPr id="2" name="Title 1">
            <a:extLst>
              <a:ext uri="{FF2B5EF4-FFF2-40B4-BE49-F238E27FC236}">
                <a16:creationId xmlns:a16="http://schemas.microsoft.com/office/drawing/2014/main" id="{61F4FDF0-825B-9D05-FCBA-CD50EF6CC824}"/>
              </a:ext>
            </a:extLst>
          </p:cNvPr>
          <p:cNvSpPr>
            <a:spLocks noGrp="1"/>
          </p:cNvSpPr>
          <p:nvPr>
            <p:ph type="title" hasCustomPrompt="1"/>
          </p:nvPr>
        </p:nvSpPr>
        <p:spPr bwMode="gray">
          <a:xfrm>
            <a:off x="401002" y="1855420"/>
            <a:ext cx="9888722" cy="1756067"/>
          </a:xfrm>
          <a:prstGeom prst="rect">
            <a:avLst/>
          </a:prstGeom>
        </p:spPr>
        <p:txBody>
          <a:bodyPr vert="horz" anchor="t"/>
          <a:lstStyle>
            <a:lvl1pPr rtl="0">
              <a:lnSpc>
                <a:spcPct val="95000"/>
              </a:lnSpc>
              <a:defRPr sz="3158" b="1">
                <a:solidFill>
                  <a:schemeClr val="tx1"/>
                </a:solidFill>
                <a:latin typeface="Aptos" panose="020B0004020202020204" pitchFamily="34" charset="0"/>
                <a:ea typeface="Open Sans" panose="020B0606030504020204" pitchFamily="34" charset="0"/>
                <a:cs typeface="Open Sans" panose="020B0606030504020204" pitchFamily="34" charset="0"/>
              </a:defRPr>
            </a:lvl1pPr>
          </a:lstStyle>
          <a:p>
            <a:pPr lvl="0"/>
            <a:r>
              <a:rPr lang="en-US" noProof="0"/>
              <a:t>Click to add text</a:t>
            </a:r>
          </a:p>
        </p:txBody>
      </p:sp>
    </p:spTree>
    <p:extLst>
      <p:ext uri="{BB962C8B-B14F-4D97-AF65-F5344CB8AC3E}">
        <p14:creationId xmlns:p14="http://schemas.microsoft.com/office/powerpoint/2010/main" val="2611240491"/>
      </p:ext>
    </p:extLst>
  </p:cSld>
  <p:clrMapOvr>
    <a:masterClrMapping/>
  </p:clrMapOvr>
  <p:transition>
    <p:fade/>
  </p:transition>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814339"/>
      </p:ext>
    </p:extLst>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648556"/>
      </p:ext>
    </p:extLst>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641500"/>
      </p:ext>
    </p:extLst>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995698"/>
      </p:ext>
    </p:extLst>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Tree>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928255"/>
      </p:ext>
    </p:extLst>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539149"/>
      </p:ext>
    </p:extLst>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148717"/>
      </p:ext>
    </p:extLst>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277521"/>
      </p:ext>
    </p:extLst>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3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771679"/>
      </p:ext>
    </p:extLst>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 Black">
    <p:bg bwMode="gray">
      <p:bgPr>
        <a:solidFill>
          <a:schemeClr val="tx1"/>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D903953-236A-7A85-C86D-21E60D826762}"/>
              </a:ext>
            </a:extLst>
          </p:cNvPr>
          <p:cNvGraphicFramePr>
            <a:graphicFrameLocks noChangeAspect="1"/>
          </p:cNvGraphicFramePr>
          <p:nvPr>
            <p:custDataLst>
              <p:tags r:id="rId1"/>
            </p:custDataLst>
            <p:extLst>
              <p:ext uri="{D42A27DB-BD31-4B8C-83A1-F6EECF244321}">
                <p14:modId xmlns:p14="http://schemas.microsoft.com/office/powerpoint/2010/main" val="2765154523"/>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8" name="think-cell data - do not delete" hidden="1">
                        <a:extLst>
                          <a:ext uri="{FF2B5EF4-FFF2-40B4-BE49-F238E27FC236}">
                            <a16:creationId xmlns:a16="http://schemas.microsoft.com/office/drawing/2014/main" id="{ED903953-236A-7A85-C86D-21E60D826762}"/>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5F35D1E1-7A9C-AE7F-744F-00D2D0F3439B}"/>
              </a:ext>
            </a:extLst>
          </p:cNvPr>
          <p:cNvSpPr>
            <a:spLocks noGrp="1"/>
          </p:cNvSpPr>
          <p:nvPr>
            <p:ph type="title" hasCustomPrompt="1"/>
          </p:nvPr>
        </p:nvSpPr>
        <p:spPr bwMode="gray">
          <a:xfrm>
            <a:off x="401002" y="1855420"/>
            <a:ext cx="9888722" cy="1756067"/>
          </a:xfrm>
          <a:prstGeom prst="rect">
            <a:avLst/>
          </a:prstGeom>
        </p:spPr>
        <p:txBody>
          <a:bodyPr vert="horz" anchor="t"/>
          <a:lstStyle>
            <a:lvl1pPr rtl="0">
              <a:lnSpc>
                <a:spcPct val="95000"/>
              </a:lnSpc>
              <a:defRPr sz="3158" b="1">
                <a:solidFill>
                  <a:schemeClr val="bg1"/>
                </a:solidFill>
                <a:latin typeface="Aptos" panose="020B0004020202020204" pitchFamily="34" charset="0"/>
                <a:ea typeface="Open Sans" panose="020B0606030504020204" pitchFamily="34" charset="0"/>
                <a:cs typeface="Open Sans" panose="020B0606030504020204" pitchFamily="34" charset="0"/>
              </a:defRPr>
            </a:lvl1pPr>
          </a:lstStyle>
          <a:p>
            <a:pPr lvl="0"/>
            <a:r>
              <a:rPr lang="en-US" noProof="0"/>
              <a:t>Click to add text</a:t>
            </a:r>
          </a:p>
        </p:txBody>
      </p:sp>
    </p:spTree>
    <p:extLst>
      <p:ext uri="{BB962C8B-B14F-4D97-AF65-F5344CB8AC3E}">
        <p14:creationId xmlns:p14="http://schemas.microsoft.com/office/powerpoint/2010/main" val="384244791"/>
      </p:ext>
    </p:extLst>
  </p:cSld>
  <p:clrMapOvr>
    <a:masterClrMapping/>
  </p:clrMapOvr>
  <p:transition>
    <p:fade/>
  </p:transition>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4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26078"/>
      </p:ext>
    </p:extLst>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5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9187334"/>
      </p:ext>
    </p:extLst>
  </p:cSld>
  <p:clrMapOvr>
    <a:masterClrMapping/>
  </p:clrMapOvr>
  <p:transition>
    <p:fade/>
  </p:transition>
  <p:extLst>
    <p:ext uri="{DCECCB84-F9BA-43D5-87BE-67443E8EF086}">
      <p15:sldGuideLst xmlns:p15="http://schemas.microsoft.com/office/powerpoint/2012/main">
        <p15:guide id="1" orient="horz" pos="2382" userDrawn="1">
          <p15:clr>
            <a:srgbClr val="FBAE40"/>
          </p15:clr>
        </p15:guide>
        <p15:guide id="2" pos="3368"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_One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8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 Full-bleed image">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1C516BB-7340-DE07-B3B4-978DB40CBFFA}"/>
              </a:ext>
            </a:extLst>
          </p:cNvPr>
          <p:cNvGraphicFramePr>
            <a:graphicFrameLocks noChangeAspect="1"/>
          </p:cNvGraphicFramePr>
          <p:nvPr userDrawn="1">
            <p:custDataLst>
              <p:tags r:id="rId1"/>
            </p:custDataLst>
            <p:extLst>
              <p:ext uri="{D42A27DB-BD31-4B8C-83A1-F6EECF244321}">
                <p14:modId xmlns:p14="http://schemas.microsoft.com/office/powerpoint/2010/main" val="2659182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5" name="think-cell data - do not delete" hidden="1">
                        <a:extLst>
                          <a:ext uri="{FF2B5EF4-FFF2-40B4-BE49-F238E27FC236}">
                            <a16:creationId xmlns:a16="http://schemas.microsoft.com/office/drawing/2014/main" id="{A1C516BB-7340-DE07-B3B4-978DB40CBF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icture Placeholder 8">
            <a:extLst>
              <a:ext uri="{FF2B5EF4-FFF2-40B4-BE49-F238E27FC236}">
                <a16:creationId xmlns:a16="http://schemas.microsoft.com/office/drawing/2014/main" id="{2AA0174D-B09C-4960-94D1-79FD4D04BDFB}"/>
              </a:ext>
            </a:extLst>
          </p:cNvPr>
          <p:cNvSpPr>
            <a:spLocks noGrp="1"/>
          </p:cNvSpPr>
          <p:nvPr>
            <p:ph type="pic" sz="quarter" idx="11"/>
          </p:nvPr>
        </p:nvSpPr>
        <p:spPr>
          <a:xfrm>
            <a:off x="0" y="0"/>
            <a:ext cx="10693400" cy="7562850"/>
          </a:xfrm>
          <a:prstGeom prst="rect">
            <a:avLst/>
          </a:prstGeom>
        </p:spPr>
        <p:txBody>
          <a:bodyPr/>
          <a:lstStyle>
            <a:lvl1pPr rtl="0">
              <a:defRPr>
                <a:solidFill>
                  <a:schemeClr val="bg1"/>
                </a:solidFill>
              </a:defRPr>
            </a:lvl1pPr>
          </a:lstStyle>
          <a:p>
            <a:r>
              <a:rPr lang="en-US" noProof="0"/>
              <a:t>Click icon to add picture</a:t>
            </a:r>
          </a:p>
        </p:txBody>
      </p:sp>
      <p:sp>
        <p:nvSpPr>
          <p:cNvPr id="4" name="Title 1">
            <a:extLst>
              <a:ext uri="{FF2B5EF4-FFF2-40B4-BE49-F238E27FC236}">
                <a16:creationId xmlns:a16="http://schemas.microsoft.com/office/drawing/2014/main" id="{AEE1843C-9C47-5853-9CCF-75A6755EA090}"/>
              </a:ext>
            </a:extLst>
          </p:cNvPr>
          <p:cNvSpPr>
            <a:spLocks noGrp="1"/>
          </p:cNvSpPr>
          <p:nvPr>
            <p:ph type="title" hasCustomPrompt="1"/>
          </p:nvPr>
        </p:nvSpPr>
        <p:spPr bwMode="gray">
          <a:xfrm>
            <a:off x="401002" y="1855420"/>
            <a:ext cx="9888722" cy="1756067"/>
          </a:xfrm>
          <a:prstGeom prst="rect">
            <a:avLst/>
          </a:prstGeom>
        </p:spPr>
        <p:txBody>
          <a:bodyPr vert="horz" anchor="t"/>
          <a:lstStyle>
            <a:lvl1pPr rtl="0">
              <a:lnSpc>
                <a:spcPct val="95000"/>
              </a:lnSpc>
              <a:defRPr sz="3158" b="1">
                <a:solidFill>
                  <a:schemeClr val="tx1"/>
                </a:solidFill>
                <a:latin typeface="Aptos" panose="020B0004020202020204" pitchFamily="34" charset="0"/>
                <a:ea typeface="Open Sans" panose="020B0606030504020204" pitchFamily="34" charset="0"/>
                <a:cs typeface="Open Sans" panose="020B0606030504020204" pitchFamily="34" charset="0"/>
              </a:defRPr>
            </a:lvl1pPr>
          </a:lstStyle>
          <a:p>
            <a:pPr lvl="0"/>
            <a:r>
              <a:rPr lang="en-US" noProof="0"/>
              <a:t>Click to add text</a:t>
            </a:r>
          </a:p>
        </p:txBody>
      </p:sp>
    </p:spTree>
    <p:extLst>
      <p:ext uri="{BB962C8B-B14F-4D97-AF65-F5344CB8AC3E}">
        <p14:creationId xmlns:p14="http://schemas.microsoft.com/office/powerpoint/2010/main" val="120430638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C9D42BD-8F2A-8F4A-A21D-DD79FC7F61F7}"/>
              </a:ext>
            </a:extLst>
          </p:cNvPr>
          <p:cNvGraphicFramePr>
            <a:graphicFrameLocks noChangeAspect="1"/>
          </p:cNvGraphicFramePr>
          <p:nvPr userDrawn="1">
            <p:custDataLst>
              <p:tags r:id="rId1"/>
            </p:custDataLst>
            <p:extLst>
              <p:ext uri="{D42A27DB-BD31-4B8C-83A1-F6EECF244321}">
                <p14:modId xmlns:p14="http://schemas.microsoft.com/office/powerpoint/2010/main" val="42431273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3" name="think-cell data - do not delete" hidden="1">
                        <a:extLst>
                          <a:ext uri="{FF2B5EF4-FFF2-40B4-BE49-F238E27FC236}">
                            <a16:creationId xmlns:a16="http://schemas.microsoft.com/office/drawing/2014/main" id="{9C9D42BD-8F2A-8F4A-A21D-DD79FC7F61F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Placeholder 1">
            <a:extLst>
              <a:ext uri="{FF2B5EF4-FFF2-40B4-BE49-F238E27FC236}">
                <a16:creationId xmlns:a16="http://schemas.microsoft.com/office/drawing/2014/main" id="{96593EEB-1CDC-4080-8C11-602DEAE1026D}"/>
              </a:ext>
            </a:extLst>
          </p:cNvPr>
          <p:cNvSpPr>
            <a:spLocks noGrp="1"/>
          </p:cNvSpPr>
          <p:nvPr>
            <p:ph type="title" hasCustomPrompt="1"/>
          </p:nvPr>
        </p:nvSpPr>
        <p:spPr>
          <a:xfrm>
            <a:off x="401002" y="381552"/>
            <a:ext cx="9888722" cy="377150"/>
          </a:xfrm>
          <a:prstGeom prst="rect">
            <a:avLst/>
          </a:prstGeom>
        </p:spPr>
        <p:txBody>
          <a:bodyPr vert="horz" lIns="0" tIns="0" rIns="0" bIns="0" rtlCol="0" anchor="t" anchorCtr="0">
            <a:noAutofit/>
          </a:bodyPr>
          <a:lstStyle>
            <a:lvl1pPr rtl="0">
              <a:defRPr sz="1842">
                <a:latin typeface="Aptos" panose="020B0004020202020204" pitchFamily="34" charset="0"/>
              </a:defRPr>
            </a:lvl1pPr>
          </a:lstStyle>
          <a:p>
            <a:r>
              <a:rPr lang="en-US"/>
              <a:t>Click to add title</a:t>
            </a:r>
          </a:p>
        </p:txBody>
      </p:sp>
    </p:spTree>
    <p:extLst>
      <p:ext uri="{BB962C8B-B14F-4D97-AF65-F5344CB8AC3E}">
        <p14:creationId xmlns:p14="http://schemas.microsoft.com/office/powerpoint/2010/main" val="222193575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ags" Target="../tags/tag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1.emf"/><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74"/>
            </p:custDataLst>
            <p:extLst>
              <p:ext uri="{D42A27DB-BD31-4B8C-83A1-F6EECF244321}">
                <p14:modId xmlns:p14="http://schemas.microsoft.com/office/powerpoint/2010/main" val="4221679132"/>
              </p:ext>
            </p:extLst>
          </p:nvPr>
        </p:nvGraphicFramePr>
        <p:xfrm>
          <a:off x="1858" y="1755"/>
          <a:ext cx="1856" cy="1750"/>
        </p:xfrm>
        <a:graphic>
          <a:graphicData uri="http://schemas.openxmlformats.org/presentationml/2006/ole">
            <mc:AlternateContent xmlns:mc="http://schemas.openxmlformats.org/markup-compatibility/2006">
              <mc:Choice xmlns:v="urn:schemas-microsoft-com:vml" Requires="v">
                <p:oleObj name="think-cell Slide" r:id="rId75" imgW="270" imgH="270" progId="TCLayout.ActiveDocument.1">
                  <p:embed/>
                </p:oleObj>
              </mc:Choice>
              <mc:Fallback>
                <p:oleObj name="think-cell Slide" r:id="rId75" imgW="270" imgH="270" progId="TCLayout.ActiveDocument.1">
                  <p:embed/>
                  <p:pic>
                    <p:nvPicPr>
                      <p:cNvPr id="4" name="Object 3" hidden="1"/>
                      <p:cNvPicPr/>
                      <p:nvPr/>
                    </p:nvPicPr>
                    <p:blipFill>
                      <a:blip r:embed="rId76"/>
                      <a:stretch>
                        <a:fillRect/>
                      </a:stretch>
                    </p:blipFill>
                    <p:spPr>
                      <a:xfrm>
                        <a:off x="1858" y="1755"/>
                        <a:ext cx="1856" cy="1750"/>
                      </a:xfrm>
                      <a:prstGeom prst="rect">
                        <a:avLst/>
                      </a:prstGeom>
                    </p:spPr>
                  </p:pic>
                </p:oleObj>
              </mc:Fallback>
            </mc:AlternateContent>
          </a:graphicData>
        </a:graphic>
      </p:graphicFrame>
      <p:sp>
        <p:nvSpPr>
          <p:cNvPr id="2" name="Title Placeholder 1"/>
          <p:cNvSpPr>
            <a:spLocks noGrp="1"/>
          </p:cNvSpPr>
          <p:nvPr>
            <p:ph type="title"/>
          </p:nvPr>
        </p:nvSpPr>
        <p:spPr bwMode="gray">
          <a:xfrm>
            <a:off x="401002" y="381191"/>
            <a:ext cx="9888722" cy="375094"/>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403540" y="1852228"/>
            <a:ext cx="9888722" cy="514105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Box 5">
            <a:extLst>
              <a:ext uri="{FF2B5EF4-FFF2-40B4-BE49-F238E27FC236}">
                <a16:creationId xmlns:a16="http://schemas.microsoft.com/office/drawing/2014/main" id="{C15B7C62-F31A-442B-07B2-DB57205BA139}"/>
              </a:ext>
            </a:extLst>
          </p:cNvPr>
          <p:cNvSpPr txBox="1"/>
          <p:nvPr userDrawn="1"/>
        </p:nvSpPr>
        <p:spPr>
          <a:xfrm>
            <a:off x="9935002" y="7177415"/>
            <a:ext cx="609600" cy="215444"/>
          </a:xfrm>
          <a:prstGeom prst="rect">
            <a:avLst/>
          </a:prstGeom>
          <a:noFill/>
        </p:spPr>
        <p:txBody>
          <a:bodyPr wrap="square" rtlCol="0">
            <a:spAutoFit/>
          </a:bodyPr>
          <a:lstStyle/>
          <a:p>
            <a:pPr algn="r" rtl="0"/>
            <a:fld id="{13F12736-CC06-BD49-A9D0-93445CBA72B0}" type="slidenum">
              <a:rPr lang="en-US" sz="800" smtClean="0"/>
              <a:pPr algn="r" rtl="0"/>
              <a:t>‹#›</a:t>
            </a:fld>
            <a:endParaRPr lang="en-US" sz="800"/>
          </a:p>
        </p:txBody>
      </p:sp>
    </p:spTree>
    <p:extLst>
      <p:ext uri="{BB962C8B-B14F-4D97-AF65-F5344CB8AC3E}">
        <p14:creationId xmlns:p14="http://schemas.microsoft.com/office/powerpoint/2010/main" val="97523310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4" r:id="rId26"/>
    <p:sldLayoutId id="2147483745" r:id="rId27"/>
    <p:sldLayoutId id="2147483746" r:id="rId28"/>
    <p:sldLayoutId id="2147483747" r:id="rId29"/>
    <p:sldLayoutId id="2147483748" r:id="rId30"/>
    <p:sldLayoutId id="2147483749" r:id="rId31"/>
    <p:sldLayoutId id="2147483750" r:id="rId32"/>
    <p:sldLayoutId id="2147483751" r:id="rId33"/>
    <p:sldLayoutId id="2147483752" r:id="rId34"/>
    <p:sldLayoutId id="2147483755" r:id="rId35"/>
    <p:sldLayoutId id="2147483756" r:id="rId36"/>
    <p:sldLayoutId id="2147483761" r:id="rId37"/>
    <p:sldLayoutId id="2147483762" r:id="rId38"/>
    <p:sldLayoutId id="2147483763" r:id="rId39"/>
    <p:sldLayoutId id="2147483757" r:id="rId40"/>
    <p:sldLayoutId id="2147483672" r:id="rId41"/>
    <p:sldLayoutId id="2147483696" r:id="rId42"/>
    <p:sldLayoutId id="2147483695" r:id="rId43"/>
    <p:sldLayoutId id="2147483671" r:id="rId44"/>
    <p:sldLayoutId id="2147483670" r:id="rId45"/>
    <p:sldLayoutId id="2147483674" r:id="rId46"/>
    <p:sldLayoutId id="2147483676" r:id="rId47"/>
    <p:sldLayoutId id="2147483677" r:id="rId48"/>
    <p:sldLayoutId id="2147483699" r:id="rId49"/>
    <p:sldLayoutId id="2147483666" r:id="rId50"/>
    <p:sldLayoutId id="2147483678" r:id="rId51"/>
    <p:sldLayoutId id="2147483668" r:id="rId52"/>
    <p:sldLayoutId id="2147483669" r:id="rId53"/>
    <p:sldLayoutId id="2147483667" r:id="rId54"/>
    <p:sldLayoutId id="2147483673" r:id="rId55"/>
    <p:sldLayoutId id="2147483675" r:id="rId56"/>
    <p:sldLayoutId id="2147483690" r:id="rId57"/>
    <p:sldLayoutId id="2147483683" r:id="rId58"/>
    <p:sldLayoutId id="2147483682" r:id="rId59"/>
    <p:sldLayoutId id="2147483681" r:id="rId60"/>
    <p:sldLayoutId id="2147483685" r:id="rId61"/>
    <p:sldLayoutId id="2147483687" r:id="rId62"/>
    <p:sldLayoutId id="2147483688" r:id="rId63"/>
    <p:sldLayoutId id="2147483691" r:id="rId64"/>
    <p:sldLayoutId id="2147483692" r:id="rId65"/>
    <p:sldLayoutId id="2147483689" r:id="rId66"/>
    <p:sldLayoutId id="2147483694" r:id="rId67"/>
    <p:sldLayoutId id="2147483680" r:id="rId68"/>
    <p:sldLayoutId id="2147483693" r:id="rId69"/>
    <p:sldLayoutId id="2147483684" r:id="rId70"/>
    <p:sldLayoutId id="2147483686" r:id="rId71"/>
    <p:sldLayoutId id="2147483764" r:id="rId72"/>
  </p:sldLayoutIdLst>
  <p:transition>
    <p:fade/>
  </p:transition>
  <p:txStyles>
    <p:titleStyle>
      <a:lvl1pPr algn="l" defTabSz="601515" rtl="0" eaLnBrk="1" latinLnBrk="0" hangingPunct="1">
        <a:spcBef>
          <a:spcPct val="0"/>
        </a:spcBef>
        <a:buNone/>
        <a:defRPr sz="1842" kern="1200">
          <a:solidFill>
            <a:schemeClr val="tx1"/>
          </a:solidFill>
          <a:latin typeface="Aptos" panose="020B0004020202020204" pitchFamily="34" charset="0"/>
          <a:ea typeface="+mj-ea"/>
          <a:cs typeface="Calibri Light" panose="020F0302020204030204" pitchFamily="34" charset="0"/>
        </a:defRPr>
      </a:lvl1pPr>
    </p:titleStyle>
    <p:bodyStyle>
      <a:lvl1pPr marL="0" indent="0" algn="l" defTabSz="601515" rtl="0" eaLnBrk="1" latinLnBrk="0" hangingPunct="1">
        <a:lnSpc>
          <a:spcPct val="100000"/>
        </a:lnSpc>
        <a:spcBef>
          <a:spcPts val="175"/>
        </a:spcBef>
        <a:spcAft>
          <a:spcPts val="175"/>
        </a:spcAft>
        <a:buSzPct val="100000"/>
        <a:buFontTx/>
        <a:buNone/>
        <a:defRPr sz="1053" b="0" kern="1200">
          <a:solidFill>
            <a:schemeClr val="tx1"/>
          </a:solidFill>
          <a:latin typeface="Aptos" panose="020B0004020202020204" pitchFamily="34" charset="0"/>
          <a:ea typeface="+mn-ea"/>
          <a:cs typeface="Calibri Light" panose="020F0302020204030204" pitchFamily="34" charset="0"/>
        </a:defRPr>
      </a:lvl1pPr>
      <a:lvl2pPr marL="157341" indent="-157341" algn="l" defTabSz="601515" rtl="0" eaLnBrk="1" latinLnBrk="0" hangingPunct="1">
        <a:lnSpc>
          <a:spcPct val="100000"/>
        </a:lnSpc>
        <a:spcBef>
          <a:spcPts val="175"/>
        </a:spcBef>
        <a:spcAft>
          <a:spcPts val="175"/>
        </a:spcAft>
        <a:buClrTx/>
        <a:buSzPct val="100000"/>
        <a:buFont typeface="Arial" panose="020B0604020202020204" pitchFamily="34" charset="0"/>
        <a:buChar char="•"/>
        <a:defRPr lang="en-US" sz="1053" b="0" kern="1200" dirty="0" smtClean="0">
          <a:solidFill>
            <a:schemeClr val="tx1"/>
          </a:solidFill>
          <a:latin typeface="Aptos" panose="020B0004020202020204" pitchFamily="34" charset="0"/>
          <a:ea typeface="+mn-ea"/>
          <a:cs typeface="Calibri Light" panose="020F0302020204030204" pitchFamily="34" charset="0"/>
        </a:defRPr>
      </a:lvl2pPr>
      <a:lvl3pPr marL="316074" indent="-158733" algn="l" defTabSz="601515" rtl="0" eaLnBrk="1" latinLnBrk="0" hangingPunct="1">
        <a:lnSpc>
          <a:spcPct val="100000"/>
        </a:lnSpc>
        <a:spcBef>
          <a:spcPts val="175"/>
        </a:spcBef>
        <a:spcAft>
          <a:spcPts val="175"/>
        </a:spcAft>
        <a:buClrTx/>
        <a:buSzPct val="100000"/>
        <a:buFont typeface="Arial" panose="020B0604020202020204" pitchFamily="34" charset="0"/>
        <a:buChar char="−"/>
        <a:defRPr lang="en-US" sz="1053" b="0" kern="1200" dirty="0" smtClean="0">
          <a:solidFill>
            <a:schemeClr val="tx1"/>
          </a:solidFill>
          <a:latin typeface="Aptos" panose="020B0004020202020204" pitchFamily="34" charset="0"/>
          <a:ea typeface="+mn-ea"/>
          <a:cs typeface="Calibri Light" panose="020F0302020204030204" pitchFamily="34" charset="0"/>
        </a:defRPr>
      </a:lvl3pPr>
      <a:lvl4pPr marL="472023" indent="-155948" algn="l" defTabSz="601515" rtl="0" eaLnBrk="1" latinLnBrk="0" hangingPunct="1">
        <a:lnSpc>
          <a:spcPct val="100000"/>
        </a:lnSpc>
        <a:spcBef>
          <a:spcPts val="175"/>
        </a:spcBef>
        <a:spcAft>
          <a:spcPts val="175"/>
        </a:spcAft>
        <a:buClrTx/>
        <a:buSzPct val="100000"/>
        <a:buFont typeface="Arial" panose="020B0604020202020204" pitchFamily="34" charset="0"/>
        <a:buChar char="◦"/>
        <a:defRPr lang="en-US" sz="1053" b="0" kern="1200" baseline="0" dirty="0" smtClean="0">
          <a:solidFill>
            <a:schemeClr val="tx1"/>
          </a:solidFill>
          <a:latin typeface="Aptos" panose="020B0004020202020204" pitchFamily="34" charset="0"/>
          <a:ea typeface="+mn-ea"/>
          <a:cs typeface="Calibri Light" panose="020F0302020204030204" pitchFamily="34" charset="0"/>
        </a:defRPr>
      </a:lvl4pPr>
      <a:lvl5pPr marL="629363" indent="-157341" algn="l" defTabSz="525282" rtl="0" eaLnBrk="1" latinLnBrk="0" hangingPunct="1">
        <a:lnSpc>
          <a:spcPct val="100000"/>
        </a:lnSpc>
        <a:spcBef>
          <a:spcPts val="175"/>
        </a:spcBef>
        <a:spcAft>
          <a:spcPts val="175"/>
        </a:spcAft>
        <a:buClrTx/>
        <a:buSzPct val="100000"/>
        <a:buFont typeface="Arial" panose="020B0604020202020204" pitchFamily="34" charset="0"/>
        <a:buChar char="−"/>
        <a:tabLst/>
        <a:defRPr lang="en-US" sz="1053" b="0" kern="1200" baseline="0" dirty="0" smtClean="0">
          <a:solidFill>
            <a:schemeClr val="tx1"/>
          </a:solidFill>
          <a:latin typeface="Aptos" panose="020B0004020202020204" pitchFamily="34" charset="0"/>
          <a:ea typeface="+mn-ea"/>
          <a:cs typeface="Calibri Light" panose="020F0302020204030204" pitchFamily="34" charset="0"/>
        </a:defRPr>
      </a:lvl5pPr>
      <a:lvl6pPr marL="350489" indent="-116040" algn="l" defTabSz="601515" rtl="0" eaLnBrk="1" latinLnBrk="0" hangingPunct="1">
        <a:spcBef>
          <a:spcPts val="0"/>
        </a:spcBef>
        <a:spcAft>
          <a:spcPts val="658"/>
        </a:spcAft>
        <a:buFont typeface="Verdana" panose="020B0604030504040204" pitchFamily="34" charset="0"/>
        <a:buChar char="−"/>
        <a:defRPr sz="789" kern="1200" baseline="0">
          <a:solidFill>
            <a:schemeClr val="tx1"/>
          </a:solidFill>
          <a:latin typeface="+mn-lt"/>
          <a:ea typeface="+mn-ea"/>
          <a:cs typeface="+mn-cs"/>
        </a:defRPr>
      </a:lvl6pPr>
      <a:lvl7pPr marL="350489" indent="-116040" algn="l" defTabSz="601515" rtl="0" eaLnBrk="1" latinLnBrk="0" hangingPunct="1">
        <a:spcBef>
          <a:spcPts val="0"/>
        </a:spcBef>
        <a:spcAft>
          <a:spcPts val="658"/>
        </a:spcAft>
        <a:buFont typeface="Verdana" panose="020B0604030504040204" pitchFamily="34" charset="0"/>
        <a:buChar char="−"/>
        <a:defRPr sz="789" kern="1200">
          <a:solidFill>
            <a:schemeClr val="tx1"/>
          </a:solidFill>
          <a:latin typeface="+mn-lt"/>
          <a:ea typeface="+mn-ea"/>
          <a:cs typeface="+mn-cs"/>
        </a:defRPr>
      </a:lvl7pPr>
      <a:lvl8pPr marL="350489" indent="-116040" algn="l" defTabSz="601515" rtl="0" eaLnBrk="1" latinLnBrk="0" hangingPunct="1">
        <a:spcBef>
          <a:spcPts val="0"/>
        </a:spcBef>
        <a:spcAft>
          <a:spcPts val="658"/>
        </a:spcAft>
        <a:buFont typeface="Verdana" panose="020B0604030504040204" pitchFamily="34" charset="0"/>
        <a:buChar char="−"/>
        <a:defRPr sz="789" kern="1200" baseline="0">
          <a:solidFill>
            <a:schemeClr val="tx1"/>
          </a:solidFill>
          <a:latin typeface="+mn-lt"/>
          <a:ea typeface="+mn-ea"/>
          <a:cs typeface="+mn-cs"/>
        </a:defRPr>
      </a:lvl8pPr>
      <a:lvl9pPr marL="350489" indent="-116040" algn="l" defTabSz="601515" rtl="0" eaLnBrk="1" latinLnBrk="0" hangingPunct="1">
        <a:spcBef>
          <a:spcPts val="0"/>
        </a:spcBef>
        <a:spcAft>
          <a:spcPts val="658"/>
        </a:spcAft>
        <a:buFont typeface="Verdana" panose="020B0604030504040204" pitchFamily="34" charset="0"/>
        <a:buChar char="−"/>
        <a:defRPr sz="789" kern="1200" baseline="0">
          <a:solidFill>
            <a:schemeClr val="tx1"/>
          </a:solidFill>
          <a:latin typeface="+mn-lt"/>
          <a:ea typeface="+mn-ea"/>
          <a:cs typeface="+mn-cs"/>
        </a:defRPr>
      </a:lvl9pPr>
    </p:bodyStyle>
    <p:otherStyle>
      <a:defPPr>
        <a:defRPr lang="en-US"/>
      </a:defPPr>
      <a:lvl1pPr marL="0" algn="l" defTabSz="601515" rtl="0" eaLnBrk="1" latinLnBrk="0" hangingPunct="1">
        <a:defRPr sz="1184" kern="1200">
          <a:solidFill>
            <a:schemeClr val="tx1"/>
          </a:solidFill>
          <a:latin typeface="+mn-lt"/>
          <a:ea typeface="+mn-ea"/>
          <a:cs typeface="+mn-cs"/>
        </a:defRPr>
      </a:lvl1pPr>
      <a:lvl2pPr marL="300758" algn="l" defTabSz="601515" rtl="0" eaLnBrk="1" latinLnBrk="0" hangingPunct="1">
        <a:defRPr sz="1184" kern="1200">
          <a:solidFill>
            <a:schemeClr val="tx1"/>
          </a:solidFill>
          <a:latin typeface="+mn-lt"/>
          <a:ea typeface="+mn-ea"/>
          <a:cs typeface="+mn-cs"/>
        </a:defRPr>
      </a:lvl2pPr>
      <a:lvl3pPr marL="601515" algn="l" defTabSz="601515" rtl="0" eaLnBrk="1" latinLnBrk="0" hangingPunct="1">
        <a:defRPr sz="1184" kern="1200">
          <a:solidFill>
            <a:schemeClr val="tx1"/>
          </a:solidFill>
          <a:latin typeface="+mn-lt"/>
          <a:ea typeface="+mn-ea"/>
          <a:cs typeface="+mn-cs"/>
        </a:defRPr>
      </a:lvl3pPr>
      <a:lvl4pPr marL="902273" algn="l" defTabSz="601515" rtl="0" eaLnBrk="1" latinLnBrk="0" hangingPunct="1">
        <a:defRPr sz="1184" kern="1200">
          <a:solidFill>
            <a:schemeClr val="tx1"/>
          </a:solidFill>
          <a:latin typeface="+mn-lt"/>
          <a:ea typeface="+mn-ea"/>
          <a:cs typeface="+mn-cs"/>
        </a:defRPr>
      </a:lvl4pPr>
      <a:lvl5pPr marL="1203030" algn="l" defTabSz="601515" rtl="0" eaLnBrk="1" latinLnBrk="0" hangingPunct="1">
        <a:defRPr sz="1184" kern="1200">
          <a:solidFill>
            <a:schemeClr val="tx1"/>
          </a:solidFill>
          <a:latin typeface="+mn-lt"/>
          <a:ea typeface="+mn-ea"/>
          <a:cs typeface="+mn-cs"/>
        </a:defRPr>
      </a:lvl5pPr>
      <a:lvl6pPr marL="1503788" algn="l" defTabSz="601515" rtl="0" eaLnBrk="1" latinLnBrk="0" hangingPunct="1">
        <a:defRPr sz="1184" kern="1200">
          <a:solidFill>
            <a:schemeClr val="tx1"/>
          </a:solidFill>
          <a:latin typeface="+mn-lt"/>
          <a:ea typeface="+mn-ea"/>
          <a:cs typeface="+mn-cs"/>
        </a:defRPr>
      </a:lvl6pPr>
      <a:lvl7pPr marL="1804546" algn="l" defTabSz="601515" rtl="0" eaLnBrk="1" latinLnBrk="0" hangingPunct="1">
        <a:defRPr sz="1184" kern="1200">
          <a:solidFill>
            <a:schemeClr val="tx1"/>
          </a:solidFill>
          <a:latin typeface="+mn-lt"/>
          <a:ea typeface="+mn-ea"/>
          <a:cs typeface="+mn-cs"/>
        </a:defRPr>
      </a:lvl7pPr>
      <a:lvl8pPr marL="2105303" algn="l" defTabSz="601515" rtl="0" eaLnBrk="1" latinLnBrk="0" hangingPunct="1">
        <a:defRPr sz="1184" kern="1200">
          <a:solidFill>
            <a:schemeClr val="tx1"/>
          </a:solidFill>
          <a:latin typeface="+mn-lt"/>
          <a:ea typeface="+mn-ea"/>
          <a:cs typeface="+mn-cs"/>
        </a:defRPr>
      </a:lvl8pPr>
      <a:lvl9pPr marL="2406061" algn="l" defTabSz="601515" rtl="0" eaLnBrk="1" latinLnBrk="0" hangingPunct="1">
        <a:defRPr sz="1184" kern="1200">
          <a:solidFill>
            <a:schemeClr val="tx1"/>
          </a:solidFill>
          <a:latin typeface="+mn-lt"/>
          <a:ea typeface="+mn-ea"/>
          <a:cs typeface="+mn-cs"/>
        </a:defRPr>
      </a:lvl9pPr>
    </p:otherStyle>
  </p:txStyles>
  <p:extLst>
    <p:ext uri="{27BBF7A9-308A-43DC-89C8-2F10F3537804}">
      <p15:sldGuideLst xmlns:p15="http://schemas.microsoft.com/office/powerpoint/2012/main">
        <p15:guide id="85" pos="3936">
          <p15:clr>
            <a:srgbClr val="F26B43"/>
          </p15:clr>
        </p15:guide>
        <p15:guide id="86" orient="horz" pos="4008">
          <p15:clr>
            <a:srgbClr val="F26B43"/>
          </p15:clr>
        </p15:guide>
        <p15:guide id="87" orient="horz" pos="4104">
          <p15:clr>
            <a:srgbClr val="F26B43"/>
          </p15:clr>
        </p15:guide>
        <p15:guide id="88" orient="horz" pos="1056">
          <p15:clr>
            <a:srgbClr val="F26B43"/>
          </p15:clr>
        </p15:guide>
        <p15:guide id="89" pos="3840">
          <p15:clr>
            <a:srgbClr val="F26B43"/>
          </p15:clr>
        </p15:guide>
        <p15:guide id="90" pos="7392">
          <p15:clr>
            <a:srgbClr val="F26B43"/>
          </p15:clr>
        </p15:guide>
        <p15:guide id="91" orient="horz" pos="216">
          <p15:clr>
            <a:srgbClr val="F26B43"/>
          </p15:clr>
        </p15:guide>
        <p15:guide id="92" orient="horz" pos="432">
          <p15:clr>
            <a:srgbClr val="F26B43"/>
          </p15:clr>
        </p15:guide>
        <p15:guide id="93" pos="288">
          <p15:clr>
            <a:srgbClr val="F26B43"/>
          </p15:clr>
        </p15:guide>
        <p15:guide id="94" pos="374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37.xml"/><Relationship Id="rId6" Type="http://schemas.openxmlformats.org/officeDocument/2006/relationships/image" Target="../media/image8.png"/><Relationship Id="rId5" Type="http://schemas.openxmlformats.org/officeDocument/2006/relationships/image" Target="../media/image2.emf"/><Relationship Id="rId4" Type="http://schemas.openxmlformats.org/officeDocument/2006/relationships/oleObject" Target="../embeddings/oleObject33.bin"/></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notesSlide" Target="../notesSlides/notesSlide10.xml"/><Relationship Id="rId7" Type="http://schemas.openxmlformats.org/officeDocument/2006/relationships/image" Target="../media/image16.png"/><Relationship Id="rId2" Type="http://schemas.openxmlformats.org/officeDocument/2006/relationships/slideLayout" Target="../slideLayouts/slideLayout35.xml"/><Relationship Id="rId1" Type="http://schemas.openxmlformats.org/officeDocument/2006/relationships/tags" Target="../tags/tag46.xml"/><Relationship Id="rId6" Type="http://schemas.openxmlformats.org/officeDocument/2006/relationships/image" Target="../media/image2.emf"/><Relationship Id="rId5" Type="http://schemas.openxmlformats.org/officeDocument/2006/relationships/oleObject" Target="../embeddings/oleObject39.bin"/><Relationship Id="rId10" Type="http://schemas.openxmlformats.org/officeDocument/2006/relationships/image" Target="../media/image11.svg"/><Relationship Id="rId4" Type="http://schemas.openxmlformats.org/officeDocument/2006/relationships/image" Target="../media/image21.jpe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notesSlide" Target="../notesSlides/notesSlide11.xml"/><Relationship Id="rId7" Type="http://schemas.openxmlformats.org/officeDocument/2006/relationships/image" Target="../media/image14.png"/><Relationship Id="rId2" Type="http://schemas.openxmlformats.org/officeDocument/2006/relationships/slideLayout" Target="../slideLayouts/slideLayout35.xml"/><Relationship Id="rId1" Type="http://schemas.openxmlformats.org/officeDocument/2006/relationships/tags" Target="../tags/tag47.xml"/><Relationship Id="rId6" Type="http://schemas.openxmlformats.org/officeDocument/2006/relationships/image" Target="../media/image2.emf"/><Relationship Id="rId5" Type="http://schemas.openxmlformats.org/officeDocument/2006/relationships/oleObject" Target="../embeddings/oleObject40.bin"/><Relationship Id="rId10" Type="http://schemas.openxmlformats.org/officeDocument/2006/relationships/image" Target="../media/image11.svg"/><Relationship Id="rId4" Type="http://schemas.openxmlformats.org/officeDocument/2006/relationships/image" Target="../media/image21.jpe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1.svg"/><Relationship Id="rId2" Type="http://schemas.openxmlformats.org/officeDocument/2006/relationships/slideLayout" Target="../slideLayouts/slideLayout37.xml"/><Relationship Id="rId1" Type="http://schemas.openxmlformats.org/officeDocument/2006/relationships/tags" Target="../tags/tag48.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4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1.svg"/><Relationship Id="rId2" Type="http://schemas.openxmlformats.org/officeDocument/2006/relationships/slideLayout" Target="../slideLayouts/slideLayout37.xml"/><Relationship Id="rId1" Type="http://schemas.openxmlformats.org/officeDocument/2006/relationships/tags" Target="../tags/tag49.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4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1.svg"/><Relationship Id="rId2" Type="http://schemas.openxmlformats.org/officeDocument/2006/relationships/slideLayout" Target="../slideLayouts/slideLayout37.xml"/><Relationship Id="rId1" Type="http://schemas.openxmlformats.org/officeDocument/2006/relationships/tags" Target="../tags/tag50.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4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1.svg"/><Relationship Id="rId2" Type="http://schemas.openxmlformats.org/officeDocument/2006/relationships/slideLayout" Target="../slideLayouts/slideLayout37.xml"/><Relationship Id="rId1" Type="http://schemas.openxmlformats.org/officeDocument/2006/relationships/tags" Target="../tags/tag51.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4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1.svg"/><Relationship Id="rId2" Type="http://schemas.openxmlformats.org/officeDocument/2006/relationships/slideLayout" Target="../slideLayouts/slideLayout37.xml"/><Relationship Id="rId1" Type="http://schemas.openxmlformats.org/officeDocument/2006/relationships/tags" Target="../tags/tag52.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4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53.xml"/><Relationship Id="rId5" Type="http://schemas.openxmlformats.org/officeDocument/2006/relationships/image" Target="../media/image2.emf"/><Relationship Id="rId4" Type="http://schemas.openxmlformats.org/officeDocument/2006/relationships/oleObject" Target="../embeddings/oleObject46.bin"/></Relationships>
</file>

<file path=ppt/slides/_rels/slide1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notesSlide" Target="../notesSlides/notesSlide18.xml"/><Relationship Id="rId7" Type="http://schemas.openxmlformats.org/officeDocument/2006/relationships/image" Target="../media/image9.png"/><Relationship Id="rId2" Type="http://schemas.openxmlformats.org/officeDocument/2006/relationships/slideLayout" Target="../slideLayouts/slideLayout40.xml"/><Relationship Id="rId1" Type="http://schemas.openxmlformats.org/officeDocument/2006/relationships/tags" Target="../tags/tag54.x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image" Target="../media/image21.jpeg"/><Relationship Id="rId9" Type="http://schemas.openxmlformats.org/officeDocument/2006/relationships/image" Target="../media/image24.jpe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9.xml"/><Relationship Id="rId7" Type="http://schemas.openxmlformats.org/officeDocument/2006/relationships/image" Target="../media/image24.jpeg"/><Relationship Id="rId2" Type="http://schemas.openxmlformats.org/officeDocument/2006/relationships/slideLayout" Target="../slideLayouts/slideLayout40.xml"/><Relationship Id="rId1" Type="http://schemas.openxmlformats.org/officeDocument/2006/relationships/tags" Target="../tags/tag55.x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image" Target="../media/image21.jpeg"/><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38.xml"/><Relationship Id="rId5" Type="http://schemas.openxmlformats.org/officeDocument/2006/relationships/image" Target="../media/image2.emf"/><Relationship Id="rId4" Type="http://schemas.openxmlformats.org/officeDocument/2006/relationships/oleObject" Target="../embeddings/oleObject34.bin"/></Relationships>
</file>

<file path=ppt/slides/_rels/slide2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notesSlide" Target="../notesSlides/notesSlide20.xml"/><Relationship Id="rId7" Type="http://schemas.openxmlformats.org/officeDocument/2006/relationships/image" Target="../media/image9.png"/><Relationship Id="rId2" Type="http://schemas.openxmlformats.org/officeDocument/2006/relationships/slideLayout" Target="../slideLayouts/slideLayout40.xml"/><Relationship Id="rId1" Type="http://schemas.openxmlformats.org/officeDocument/2006/relationships/tags" Target="../tags/tag56.xml"/><Relationship Id="rId6" Type="http://schemas.openxmlformats.org/officeDocument/2006/relationships/image" Target="../media/image2.emf"/><Relationship Id="rId5" Type="http://schemas.openxmlformats.org/officeDocument/2006/relationships/oleObject" Target="../embeddings/oleObject48.bin"/><Relationship Id="rId4" Type="http://schemas.openxmlformats.org/officeDocument/2006/relationships/image" Target="../media/image21.jpeg"/><Relationship Id="rId9" Type="http://schemas.openxmlformats.org/officeDocument/2006/relationships/image" Target="../media/image24.jpeg"/></Relationships>
</file>

<file path=ppt/slides/_rels/slide2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notesSlide" Target="../notesSlides/notesSlide21.xml"/><Relationship Id="rId7" Type="http://schemas.openxmlformats.org/officeDocument/2006/relationships/image" Target="../media/image22.png"/><Relationship Id="rId2" Type="http://schemas.openxmlformats.org/officeDocument/2006/relationships/slideLayout" Target="../slideLayouts/slideLayout40.xml"/><Relationship Id="rId1" Type="http://schemas.openxmlformats.org/officeDocument/2006/relationships/tags" Target="../tags/tag57.xml"/><Relationship Id="rId6" Type="http://schemas.openxmlformats.org/officeDocument/2006/relationships/image" Target="../media/image2.emf"/><Relationship Id="rId11" Type="http://schemas.openxmlformats.org/officeDocument/2006/relationships/image" Target="../media/image11.svg"/><Relationship Id="rId5" Type="http://schemas.openxmlformats.org/officeDocument/2006/relationships/oleObject" Target="../embeddings/oleObject49.bin"/><Relationship Id="rId10" Type="http://schemas.openxmlformats.org/officeDocument/2006/relationships/image" Target="../media/image9.png"/><Relationship Id="rId4" Type="http://schemas.openxmlformats.org/officeDocument/2006/relationships/image" Target="../media/image21.jpeg"/><Relationship Id="rId9" Type="http://schemas.openxmlformats.org/officeDocument/2006/relationships/image" Target="../media/image24.jpeg"/></Relationships>
</file>

<file path=ppt/slides/_rels/slide2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notesSlide" Target="../notesSlides/notesSlide22.xml"/><Relationship Id="rId7" Type="http://schemas.openxmlformats.org/officeDocument/2006/relationships/image" Target="../media/image22.png"/><Relationship Id="rId2" Type="http://schemas.openxmlformats.org/officeDocument/2006/relationships/slideLayout" Target="../slideLayouts/slideLayout40.xml"/><Relationship Id="rId1" Type="http://schemas.openxmlformats.org/officeDocument/2006/relationships/tags" Target="../tags/tag58.xml"/><Relationship Id="rId6" Type="http://schemas.openxmlformats.org/officeDocument/2006/relationships/image" Target="../media/image2.emf"/><Relationship Id="rId11" Type="http://schemas.openxmlformats.org/officeDocument/2006/relationships/image" Target="../media/image11.svg"/><Relationship Id="rId5" Type="http://schemas.openxmlformats.org/officeDocument/2006/relationships/oleObject" Target="../embeddings/oleObject49.bin"/><Relationship Id="rId10" Type="http://schemas.openxmlformats.org/officeDocument/2006/relationships/image" Target="../media/image9.png"/><Relationship Id="rId4" Type="http://schemas.openxmlformats.org/officeDocument/2006/relationships/image" Target="../media/image21.jpeg"/><Relationship Id="rId9" Type="http://schemas.openxmlformats.org/officeDocument/2006/relationships/image" Target="../media/image24.jpeg"/></Relationships>
</file>

<file path=ppt/slides/_rels/slide2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notesSlide" Target="../notesSlides/notesSlide23.xml"/><Relationship Id="rId7" Type="http://schemas.openxmlformats.org/officeDocument/2006/relationships/image" Target="../media/image9.png"/><Relationship Id="rId2" Type="http://schemas.openxmlformats.org/officeDocument/2006/relationships/slideLayout" Target="../slideLayouts/slideLayout40.xml"/><Relationship Id="rId1" Type="http://schemas.openxmlformats.org/officeDocument/2006/relationships/tags" Target="../tags/tag59.xml"/><Relationship Id="rId6" Type="http://schemas.openxmlformats.org/officeDocument/2006/relationships/image" Target="../media/image2.emf"/><Relationship Id="rId11" Type="http://schemas.openxmlformats.org/officeDocument/2006/relationships/image" Target="../media/image27.svg"/><Relationship Id="rId5" Type="http://schemas.openxmlformats.org/officeDocument/2006/relationships/oleObject" Target="../embeddings/oleObject50.bin"/><Relationship Id="rId10" Type="http://schemas.openxmlformats.org/officeDocument/2006/relationships/image" Target="../media/image26.png"/><Relationship Id="rId4" Type="http://schemas.openxmlformats.org/officeDocument/2006/relationships/image" Target="../media/image21.jpeg"/><Relationship Id="rId9" Type="http://schemas.openxmlformats.org/officeDocument/2006/relationships/image" Target="../media/image25.jpe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24.xml"/><Relationship Id="rId7" Type="http://schemas.openxmlformats.org/officeDocument/2006/relationships/image" Target="../media/image25.jpeg"/><Relationship Id="rId2" Type="http://schemas.openxmlformats.org/officeDocument/2006/relationships/slideLayout" Target="../slideLayouts/slideLayout40.xml"/><Relationship Id="rId1" Type="http://schemas.openxmlformats.org/officeDocument/2006/relationships/tags" Target="../tags/tag60.xml"/><Relationship Id="rId6" Type="http://schemas.openxmlformats.org/officeDocument/2006/relationships/image" Target="../media/image2.emf"/><Relationship Id="rId11" Type="http://schemas.openxmlformats.org/officeDocument/2006/relationships/image" Target="../media/image11.svg"/><Relationship Id="rId5" Type="http://schemas.openxmlformats.org/officeDocument/2006/relationships/oleObject" Target="../embeddings/oleObject51.bin"/><Relationship Id="rId10" Type="http://schemas.openxmlformats.org/officeDocument/2006/relationships/image" Target="../media/image9.png"/><Relationship Id="rId4" Type="http://schemas.openxmlformats.org/officeDocument/2006/relationships/image" Target="../media/image21.jpeg"/><Relationship Id="rId9" Type="http://schemas.openxmlformats.org/officeDocument/2006/relationships/image" Target="../media/image27.svg"/></Relationships>
</file>

<file path=ppt/slides/_rels/slide2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notesSlide" Target="../notesSlides/notesSlide25.xml"/><Relationship Id="rId7" Type="http://schemas.openxmlformats.org/officeDocument/2006/relationships/image" Target="../media/image9.png"/><Relationship Id="rId2" Type="http://schemas.openxmlformats.org/officeDocument/2006/relationships/slideLayout" Target="../slideLayouts/slideLayout40.xml"/><Relationship Id="rId1" Type="http://schemas.openxmlformats.org/officeDocument/2006/relationships/tags" Target="../tags/tag61.xml"/><Relationship Id="rId6" Type="http://schemas.openxmlformats.org/officeDocument/2006/relationships/image" Target="../media/image2.emf"/><Relationship Id="rId5" Type="http://schemas.openxmlformats.org/officeDocument/2006/relationships/oleObject" Target="../embeddings/oleObject51.bin"/><Relationship Id="rId4" Type="http://schemas.openxmlformats.org/officeDocument/2006/relationships/image" Target="../media/image21.jpeg"/><Relationship Id="rId9" Type="http://schemas.openxmlformats.org/officeDocument/2006/relationships/image" Target="../media/image25.jpeg"/></Relationships>
</file>

<file path=ppt/slides/_rels/slide2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notesSlide" Target="../notesSlides/notesSlide26.xml"/><Relationship Id="rId7" Type="http://schemas.openxmlformats.org/officeDocument/2006/relationships/image" Target="../media/image9.png"/><Relationship Id="rId2" Type="http://schemas.openxmlformats.org/officeDocument/2006/relationships/slideLayout" Target="../slideLayouts/slideLayout40.xml"/><Relationship Id="rId1" Type="http://schemas.openxmlformats.org/officeDocument/2006/relationships/tags" Target="../tags/tag62.xml"/><Relationship Id="rId6" Type="http://schemas.openxmlformats.org/officeDocument/2006/relationships/image" Target="../media/image2.emf"/><Relationship Id="rId5" Type="http://schemas.openxmlformats.org/officeDocument/2006/relationships/oleObject" Target="../embeddings/oleObject51.bin"/><Relationship Id="rId4" Type="http://schemas.openxmlformats.org/officeDocument/2006/relationships/image" Target="../media/image21.jpeg"/><Relationship Id="rId9" Type="http://schemas.openxmlformats.org/officeDocument/2006/relationships/image" Target="../media/image25.jpeg"/></Relationships>
</file>

<file path=ppt/slides/_rels/slide2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notesSlide" Target="../notesSlides/notesSlide27.xml"/><Relationship Id="rId7" Type="http://schemas.openxmlformats.org/officeDocument/2006/relationships/image" Target="../media/image9.png"/><Relationship Id="rId2" Type="http://schemas.openxmlformats.org/officeDocument/2006/relationships/slideLayout" Target="../slideLayouts/slideLayout40.xml"/><Relationship Id="rId1" Type="http://schemas.openxmlformats.org/officeDocument/2006/relationships/tags" Target="../tags/tag63.xml"/><Relationship Id="rId6" Type="http://schemas.openxmlformats.org/officeDocument/2006/relationships/image" Target="../media/image2.emf"/><Relationship Id="rId5" Type="http://schemas.openxmlformats.org/officeDocument/2006/relationships/oleObject" Target="../embeddings/oleObject51.bin"/><Relationship Id="rId4" Type="http://schemas.openxmlformats.org/officeDocument/2006/relationships/image" Target="../media/image21.jpeg"/><Relationship Id="rId9"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0.svg"/><Relationship Id="rId2" Type="http://schemas.openxmlformats.org/officeDocument/2006/relationships/slideLayout" Target="../slideLayouts/slideLayout9.xml"/><Relationship Id="rId1" Type="http://schemas.openxmlformats.org/officeDocument/2006/relationships/tags" Target="../tags/tag64.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52.bin"/></Relationships>
</file>

<file path=ppt/slides/_rels/slide2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notesSlide" Target="../notesSlides/notesSlide29.xml"/><Relationship Id="rId7" Type="http://schemas.openxmlformats.org/officeDocument/2006/relationships/image" Target="../media/image9.png"/><Relationship Id="rId2" Type="http://schemas.openxmlformats.org/officeDocument/2006/relationships/slideLayout" Target="../slideLayouts/slideLayout35.xml"/><Relationship Id="rId1" Type="http://schemas.openxmlformats.org/officeDocument/2006/relationships/tags" Target="../tags/tag65.xml"/><Relationship Id="rId6" Type="http://schemas.openxmlformats.org/officeDocument/2006/relationships/image" Target="../media/image2.emf"/><Relationship Id="rId5" Type="http://schemas.openxmlformats.org/officeDocument/2006/relationships/oleObject" Target="../embeddings/oleObject53.bin"/><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svg"/><Relationship Id="rId2" Type="http://schemas.openxmlformats.org/officeDocument/2006/relationships/slideLayout" Target="../slideLayouts/slideLayout9.xml"/><Relationship Id="rId1" Type="http://schemas.openxmlformats.org/officeDocument/2006/relationships/tags" Target="../tags/tag39.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35.bin"/></Relationships>
</file>

<file path=ppt/slides/_rels/slide3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notesSlide" Target="../notesSlides/notesSlide30.xml"/><Relationship Id="rId7" Type="http://schemas.openxmlformats.org/officeDocument/2006/relationships/image" Target="../media/image9.png"/><Relationship Id="rId2" Type="http://schemas.openxmlformats.org/officeDocument/2006/relationships/slideLayout" Target="../slideLayouts/slideLayout35.xml"/><Relationship Id="rId1" Type="http://schemas.openxmlformats.org/officeDocument/2006/relationships/tags" Target="../tags/tag66.xml"/><Relationship Id="rId6" Type="http://schemas.openxmlformats.org/officeDocument/2006/relationships/image" Target="../media/image2.emf"/><Relationship Id="rId5" Type="http://schemas.openxmlformats.org/officeDocument/2006/relationships/oleObject" Target="../embeddings/oleObject54.bin"/><Relationship Id="rId4" Type="http://schemas.openxmlformats.org/officeDocument/2006/relationships/image" Target="../media/image21.jpeg"/><Relationship Id="rId9" Type="http://schemas.openxmlformats.org/officeDocument/2006/relationships/image" Target="../media/image20.png"/></Relationships>
</file>

<file path=ppt/slides/_rels/slide3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notesSlide" Target="../notesSlides/notesSlide31.xml"/><Relationship Id="rId7" Type="http://schemas.openxmlformats.org/officeDocument/2006/relationships/image" Target="../media/image9.png"/><Relationship Id="rId2" Type="http://schemas.openxmlformats.org/officeDocument/2006/relationships/slideLayout" Target="../slideLayouts/slideLayout35.xml"/><Relationship Id="rId1" Type="http://schemas.openxmlformats.org/officeDocument/2006/relationships/tags" Target="../tags/tag67.xml"/><Relationship Id="rId6" Type="http://schemas.openxmlformats.org/officeDocument/2006/relationships/image" Target="../media/image2.emf"/><Relationship Id="rId5" Type="http://schemas.openxmlformats.org/officeDocument/2006/relationships/oleObject" Target="../embeddings/oleObject54.bin"/><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notesSlide" Target="../notesSlides/notesSlide32.xml"/><Relationship Id="rId7" Type="http://schemas.openxmlformats.org/officeDocument/2006/relationships/image" Target="../media/image9.png"/><Relationship Id="rId2" Type="http://schemas.openxmlformats.org/officeDocument/2006/relationships/slideLayout" Target="../slideLayouts/slideLayout35.xml"/><Relationship Id="rId1" Type="http://schemas.openxmlformats.org/officeDocument/2006/relationships/tags" Target="../tags/tag68.xml"/><Relationship Id="rId6" Type="http://schemas.openxmlformats.org/officeDocument/2006/relationships/image" Target="../media/image2.emf"/><Relationship Id="rId5" Type="http://schemas.openxmlformats.org/officeDocument/2006/relationships/oleObject" Target="../embeddings/oleObject53.bin"/><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notesSlide" Target="../notesSlides/notesSlide33.xml"/><Relationship Id="rId7"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69.xml"/><Relationship Id="rId6" Type="http://schemas.openxmlformats.org/officeDocument/2006/relationships/image" Target="../media/image2.emf"/><Relationship Id="rId5" Type="http://schemas.openxmlformats.org/officeDocument/2006/relationships/oleObject" Target="../embeddings/oleObject55.bin"/><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notesSlide" Target="../notesSlides/notesSlide34.xml"/><Relationship Id="rId7" Type="http://schemas.openxmlformats.org/officeDocument/2006/relationships/image" Target="../media/image30.png"/><Relationship Id="rId2" Type="http://schemas.openxmlformats.org/officeDocument/2006/relationships/slideLayout" Target="../slideLayouts/slideLayout36.xml"/><Relationship Id="rId1" Type="http://schemas.openxmlformats.org/officeDocument/2006/relationships/tags" Target="../tags/tag70.xml"/><Relationship Id="rId6" Type="http://schemas.openxmlformats.org/officeDocument/2006/relationships/image" Target="../media/image29.png"/><Relationship Id="rId5" Type="http://schemas.openxmlformats.org/officeDocument/2006/relationships/image" Target="../media/image2.emf"/><Relationship Id="rId4" Type="http://schemas.openxmlformats.org/officeDocument/2006/relationships/oleObject" Target="../embeddings/oleObject56.bin"/></Relationships>
</file>

<file path=ppt/slides/_rels/slide3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notesSlide" Target="../notesSlides/notesSlide35.xml"/><Relationship Id="rId7"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71.xml"/><Relationship Id="rId6" Type="http://schemas.openxmlformats.org/officeDocument/2006/relationships/image" Target="../media/image2.emf"/><Relationship Id="rId5" Type="http://schemas.openxmlformats.org/officeDocument/2006/relationships/oleObject" Target="../embeddings/oleObject57.bin"/><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31.svg"/><Relationship Id="rId2" Type="http://schemas.openxmlformats.org/officeDocument/2006/relationships/slideLayout" Target="../slideLayouts/slideLayout36.xml"/><Relationship Id="rId1" Type="http://schemas.openxmlformats.org/officeDocument/2006/relationships/tags" Target="../tags/tag72.xml"/><Relationship Id="rId6" Type="http://schemas.openxmlformats.org/officeDocument/2006/relationships/image" Target="../media/image30.png"/><Relationship Id="rId5" Type="http://schemas.openxmlformats.org/officeDocument/2006/relationships/image" Target="../media/image2.emf"/><Relationship Id="rId4" Type="http://schemas.openxmlformats.org/officeDocument/2006/relationships/oleObject" Target="../embeddings/oleObject58.bin"/></Relationships>
</file>

<file path=ppt/slides/_rels/slide3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notesSlide" Target="../notesSlides/notesSlide37.xml"/><Relationship Id="rId7"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73.xml"/><Relationship Id="rId6" Type="http://schemas.openxmlformats.org/officeDocument/2006/relationships/image" Target="../media/image2.emf"/><Relationship Id="rId5" Type="http://schemas.openxmlformats.org/officeDocument/2006/relationships/oleObject" Target="../embeddings/oleObject59.bin"/><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31.svg"/><Relationship Id="rId2" Type="http://schemas.openxmlformats.org/officeDocument/2006/relationships/slideLayout" Target="../slideLayouts/slideLayout36.xml"/><Relationship Id="rId1" Type="http://schemas.openxmlformats.org/officeDocument/2006/relationships/tags" Target="../tags/tag74.xml"/><Relationship Id="rId6" Type="http://schemas.openxmlformats.org/officeDocument/2006/relationships/image" Target="../media/image30.png"/><Relationship Id="rId5" Type="http://schemas.openxmlformats.org/officeDocument/2006/relationships/image" Target="../media/image2.emf"/><Relationship Id="rId4" Type="http://schemas.openxmlformats.org/officeDocument/2006/relationships/oleObject" Target="../embeddings/oleObject60.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10.svg"/><Relationship Id="rId2" Type="http://schemas.openxmlformats.org/officeDocument/2006/relationships/slideLayout" Target="../slideLayouts/slideLayout9.xml"/><Relationship Id="rId1" Type="http://schemas.openxmlformats.org/officeDocument/2006/relationships/tags" Target="../tags/tag75.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61.bin"/></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4.xml"/><Relationship Id="rId7" Type="http://schemas.openxmlformats.org/officeDocument/2006/relationships/image" Target="../media/image11.svg"/><Relationship Id="rId2" Type="http://schemas.openxmlformats.org/officeDocument/2006/relationships/slideLayout" Target="../slideLayouts/slideLayout35.xml"/><Relationship Id="rId1" Type="http://schemas.openxmlformats.org/officeDocument/2006/relationships/tags" Target="../tags/tag40.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36.bin"/><Relationship Id="rId9" Type="http://schemas.openxmlformats.org/officeDocument/2006/relationships/image" Target="../media/image13.svg"/></Relationships>
</file>

<file path=ppt/slides/_rels/slide4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1.svg"/><Relationship Id="rId3" Type="http://schemas.openxmlformats.org/officeDocument/2006/relationships/notesSlide" Target="../notesSlides/notesSlide40.xml"/><Relationship Id="rId7" Type="http://schemas.openxmlformats.org/officeDocument/2006/relationships/image" Target="../media/image33.png"/><Relationship Id="rId12" Type="http://schemas.openxmlformats.org/officeDocument/2006/relationships/image" Target="../media/image30.png"/><Relationship Id="rId2" Type="http://schemas.openxmlformats.org/officeDocument/2006/relationships/slideLayout" Target="../slideLayouts/slideLayout9.xml"/><Relationship Id="rId1" Type="http://schemas.openxmlformats.org/officeDocument/2006/relationships/tags" Target="../tags/tag76.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2.emf"/><Relationship Id="rId10" Type="http://schemas.openxmlformats.org/officeDocument/2006/relationships/image" Target="../media/image36.png"/><Relationship Id="rId4" Type="http://schemas.openxmlformats.org/officeDocument/2006/relationships/oleObject" Target="../embeddings/oleObject62.bin"/><Relationship Id="rId9" Type="http://schemas.openxmlformats.org/officeDocument/2006/relationships/image" Target="../media/image35.png"/></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notesSlide" Target="../notesSlides/notesSlide41.xml"/><Relationship Id="rId7" Type="http://schemas.openxmlformats.org/officeDocument/2006/relationships/image" Target="../media/image31.svg"/><Relationship Id="rId12" Type="http://schemas.openxmlformats.org/officeDocument/2006/relationships/image" Target="../media/image42.png"/><Relationship Id="rId2" Type="http://schemas.openxmlformats.org/officeDocument/2006/relationships/slideLayout" Target="../slideLayouts/slideLayout9.xml"/><Relationship Id="rId1" Type="http://schemas.openxmlformats.org/officeDocument/2006/relationships/tags" Target="../tags/tag77.xml"/><Relationship Id="rId6" Type="http://schemas.openxmlformats.org/officeDocument/2006/relationships/image" Target="../media/image30.png"/><Relationship Id="rId11" Type="http://schemas.openxmlformats.org/officeDocument/2006/relationships/image" Target="../media/image41.png"/><Relationship Id="rId5" Type="http://schemas.openxmlformats.org/officeDocument/2006/relationships/image" Target="../media/image2.emf"/><Relationship Id="rId10" Type="http://schemas.openxmlformats.org/officeDocument/2006/relationships/image" Target="../media/image40.png"/><Relationship Id="rId4" Type="http://schemas.openxmlformats.org/officeDocument/2006/relationships/oleObject" Target="../embeddings/oleObject62.bin"/><Relationship Id="rId9" Type="http://schemas.openxmlformats.org/officeDocument/2006/relationships/image" Target="../media/image39.png"/></Relationships>
</file>

<file path=ppt/slides/_rels/slide42.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8.png"/><Relationship Id="rId3" Type="http://schemas.openxmlformats.org/officeDocument/2006/relationships/notesSlide" Target="../notesSlides/notesSlide42.xml"/><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slideLayout" Target="../slideLayouts/slideLayout9.xml"/><Relationship Id="rId1" Type="http://schemas.openxmlformats.org/officeDocument/2006/relationships/tags" Target="../tags/tag78.xml"/><Relationship Id="rId6" Type="http://schemas.openxmlformats.org/officeDocument/2006/relationships/image" Target="../media/image30.png"/><Relationship Id="rId11" Type="http://schemas.openxmlformats.org/officeDocument/2006/relationships/image" Target="../media/image47.png"/><Relationship Id="rId5" Type="http://schemas.openxmlformats.org/officeDocument/2006/relationships/image" Target="../media/image2.emf"/><Relationship Id="rId10" Type="http://schemas.openxmlformats.org/officeDocument/2006/relationships/image" Target="../media/image46.png"/><Relationship Id="rId4" Type="http://schemas.openxmlformats.org/officeDocument/2006/relationships/oleObject" Target="../embeddings/oleObject62.bin"/><Relationship Id="rId9"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31.svg"/><Relationship Id="rId2" Type="http://schemas.openxmlformats.org/officeDocument/2006/relationships/slideLayout" Target="../slideLayouts/slideLayout72.xml"/><Relationship Id="rId1" Type="http://schemas.openxmlformats.org/officeDocument/2006/relationships/tags" Target="../tags/tag79.xml"/><Relationship Id="rId6" Type="http://schemas.openxmlformats.org/officeDocument/2006/relationships/image" Target="../media/image30.png"/><Relationship Id="rId5" Type="http://schemas.openxmlformats.org/officeDocument/2006/relationships/image" Target="../media/image2.emf"/><Relationship Id="rId4" Type="http://schemas.openxmlformats.org/officeDocument/2006/relationships/oleObject" Target="../embeddings/oleObject63.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10.svg"/><Relationship Id="rId2" Type="http://schemas.openxmlformats.org/officeDocument/2006/relationships/slideLayout" Target="../slideLayouts/slideLayout9.xml"/><Relationship Id="rId1" Type="http://schemas.openxmlformats.org/officeDocument/2006/relationships/tags" Target="../tags/tag80.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61.bin"/></Relationships>
</file>

<file path=ppt/slides/_rels/slide4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notesSlide" Target="../notesSlides/notesSlide45.xml"/><Relationship Id="rId7"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81.xml"/><Relationship Id="rId6" Type="http://schemas.openxmlformats.org/officeDocument/2006/relationships/image" Target="../media/image2.emf"/><Relationship Id="rId5" Type="http://schemas.openxmlformats.org/officeDocument/2006/relationships/oleObject" Target="../embeddings/oleObject64.bin"/><Relationship Id="rId4" Type="http://schemas.openxmlformats.org/officeDocument/2006/relationships/image" Target="../media/image21.jpeg"/></Relationships>
</file>

<file path=ppt/slides/_rels/slide46.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notesSlide" Target="../notesSlides/notesSlide46.xml"/><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slideLayout" Target="../slideLayouts/slideLayout9.xml"/><Relationship Id="rId16" Type="http://schemas.openxmlformats.org/officeDocument/2006/relationships/image" Target="../media/image11.svg"/><Relationship Id="rId1" Type="http://schemas.openxmlformats.org/officeDocument/2006/relationships/tags" Target="../tags/tag82.xml"/><Relationship Id="rId6" Type="http://schemas.openxmlformats.org/officeDocument/2006/relationships/image" Target="../media/image2.emf"/><Relationship Id="rId11" Type="http://schemas.openxmlformats.org/officeDocument/2006/relationships/image" Target="../media/image53.png"/><Relationship Id="rId5" Type="http://schemas.openxmlformats.org/officeDocument/2006/relationships/oleObject" Target="../embeddings/oleObject65.bin"/><Relationship Id="rId15" Type="http://schemas.openxmlformats.org/officeDocument/2006/relationships/image" Target="../media/image9.png"/><Relationship Id="rId10" Type="http://schemas.openxmlformats.org/officeDocument/2006/relationships/image" Target="../media/image52.svg"/><Relationship Id="rId4" Type="http://schemas.openxmlformats.org/officeDocument/2006/relationships/image" Target="../media/image21.jpeg"/><Relationship Id="rId9" Type="http://schemas.openxmlformats.org/officeDocument/2006/relationships/image" Target="../media/image51.png"/><Relationship Id="rId14" Type="http://schemas.openxmlformats.org/officeDocument/2006/relationships/image" Target="../media/image56.svg"/></Relationships>
</file>

<file path=ppt/slides/_rels/slide47.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notesSlide" Target="../notesSlides/notesSlide47.xml"/><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slideLayout" Target="../slideLayouts/slideLayout9.xml"/><Relationship Id="rId16" Type="http://schemas.openxmlformats.org/officeDocument/2006/relationships/image" Target="../media/image11.svg"/><Relationship Id="rId1" Type="http://schemas.openxmlformats.org/officeDocument/2006/relationships/tags" Target="../tags/tag83.xml"/><Relationship Id="rId6" Type="http://schemas.openxmlformats.org/officeDocument/2006/relationships/image" Target="../media/image2.emf"/><Relationship Id="rId11" Type="http://schemas.openxmlformats.org/officeDocument/2006/relationships/image" Target="../media/image53.png"/><Relationship Id="rId5" Type="http://schemas.openxmlformats.org/officeDocument/2006/relationships/oleObject" Target="../embeddings/oleObject66.bin"/><Relationship Id="rId15" Type="http://schemas.openxmlformats.org/officeDocument/2006/relationships/image" Target="../media/image9.png"/><Relationship Id="rId10" Type="http://schemas.openxmlformats.org/officeDocument/2006/relationships/image" Target="../media/image52.svg"/><Relationship Id="rId4" Type="http://schemas.openxmlformats.org/officeDocument/2006/relationships/image" Target="../media/image21.jpeg"/><Relationship Id="rId9" Type="http://schemas.openxmlformats.org/officeDocument/2006/relationships/image" Target="../media/image51.png"/><Relationship Id="rId14" Type="http://schemas.openxmlformats.org/officeDocument/2006/relationships/image" Target="../media/image56.svg"/></Relationships>
</file>

<file path=ppt/slides/_rels/slide48.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49.png"/><Relationship Id="rId3" Type="http://schemas.openxmlformats.org/officeDocument/2006/relationships/notesSlide" Target="../notesSlides/notesSlide48.xml"/><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slideLayout" Target="../slideLayouts/slideLayout9.xml"/><Relationship Id="rId16" Type="http://schemas.openxmlformats.org/officeDocument/2006/relationships/image" Target="../media/image11.svg"/><Relationship Id="rId1" Type="http://schemas.openxmlformats.org/officeDocument/2006/relationships/tags" Target="../tags/tag84.xml"/><Relationship Id="rId6" Type="http://schemas.openxmlformats.org/officeDocument/2006/relationships/image" Target="../media/image2.emf"/><Relationship Id="rId11" Type="http://schemas.openxmlformats.org/officeDocument/2006/relationships/image" Target="../media/image55.png"/><Relationship Id="rId5" Type="http://schemas.openxmlformats.org/officeDocument/2006/relationships/oleObject" Target="../embeddings/oleObject67.bin"/><Relationship Id="rId15" Type="http://schemas.openxmlformats.org/officeDocument/2006/relationships/image" Target="../media/image9.png"/><Relationship Id="rId10" Type="http://schemas.openxmlformats.org/officeDocument/2006/relationships/image" Target="../media/image54.svg"/><Relationship Id="rId4" Type="http://schemas.openxmlformats.org/officeDocument/2006/relationships/image" Target="../media/image21.jpeg"/><Relationship Id="rId9" Type="http://schemas.openxmlformats.org/officeDocument/2006/relationships/image" Target="../media/image53.png"/><Relationship Id="rId14" Type="http://schemas.openxmlformats.org/officeDocument/2006/relationships/image" Target="../media/image50.svg"/></Relationships>
</file>

<file path=ppt/slides/_rels/slide49.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notesSlide" Target="../notesSlides/notesSlide49.xml"/><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slideLayout" Target="../slideLayouts/slideLayout9.xml"/><Relationship Id="rId16" Type="http://schemas.openxmlformats.org/officeDocument/2006/relationships/image" Target="../media/image11.svg"/><Relationship Id="rId1" Type="http://schemas.openxmlformats.org/officeDocument/2006/relationships/tags" Target="../tags/tag85.xml"/><Relationship Id="rId6" Type="http://schemas.openxmlformats.org/officeDocument/2006/relationships/image" Target="../media/image2.emf"/><Relationship Id="rId11" Type="http://schemas.openxmlformats.org/officeDocument/2006/relationships/image" Target="../media/image53.png"/><Relationship Id="rId5" Type="http://schemas.openxmlformats.org/officeDocument/2006/relationships/oleObject" Target="../embeddings/oleObject68.bin"/><Relationship Id="rId15" Type="http://schemas.openxmlformats.org/officeDocument/2006/relationships/image" Target="../media/image9.png"/><Relationship Id="rId10" Type="http://schemas.openxmlformats.org/officeDocument/2006/relationships/image" Target="../media/image52.svg"/><Relationship Id="rId4" Type="http://schemas.openxmlformats.org/officeDocument/2006/relationships/image" Target="../media/image21.jpeg"/><Relationship Id="rId9" Type="http://schemas.openxmlformats.org/officeDocument/2006/relationships/image" Target="../media/image51.png"/><Relationship Id="rId14" Type="http://schemas.openxmlformats.org/officeDocument/2006/relationships/image" Target="../media/image56.sv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notesSlide" Target="../notesSlides/notesSlide5.xml"/><Relationship Id="rId7" Type="http://schemas.openxmlformats.org/officeDocument/2006/relationships/image" Target="../media/image11.svg"/><Relationship Id="rId12" Type="http://schemas.openxmlformats.org/officeDocument/2006/relationships/image" Target="../media/image18.png"/><Relationship Id="rId2" Type="http://schemas.openxmlformats.org/officeDocument/2006/relationships/slideLayout" Target="../slideLayouts/slideLayout35.xml"/><Relationship Id="rId1" Type="http://schemas.openxmlformats.org/officeDocument/2006/relationships/tags" Target="../tags/tag41.xml"/><Relationship Id="rId6" Type="http://schemas.openxmlformats.org/officeDocument/2006/relationships/image" Target="../media/image9.png"/><Relationship Id="rId11" Type="http://schemas.openxmlformats.org/officeDocument/2006/relationships/image" Target="../media/image17.svg"/><Relationship Id="rId5" Type="http://schemas.openxmlformats.org/officeDocument/2006/relationships/image" Target="../media/image2.emf"/><Relationship Id="rId10" Type="http://schemas.openxmlformats.org/officeDocument/2006/relationships/image" Target="../media/image16.png"/><Relationship Id="rId4" Type="http://schemas.openxmlformats.org/officeDocument/2006/relationships/oleObject" Target="../embeddings/oleObject36.bin"/><Relationship Id="rId9" Type="http://schemas.openxmlformats.org/officeDocument/2006/relationships/image" Target="../media/image15.sv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10.svg"/><Relationship Id="rId2" Type="http://schemas.openxmlformats.org/officeDocument/2006/relationships/slideLayout" Target="../slideLayouts/slideLayout9.xml"/><Relationship Id="rId1" Type="http://schemas.openxmlformats.org/officeDocument/2006/relationships/tags" Target="../tags/tag86.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69.bin"/></Relationships>
</file>

<file path=ppt/slides/_rels/slide51.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11.svg"/><Relationship Id="rId3" Type="http://schemas.openxmlformats.org/officeDocument/2006/relationships/notesSlide" Target="../notesSlides/notesSlide51.xml"/><Relationship Id="rId7" Type="http://schemas.openxmlformats.org/officeDocument/2006/relationships/image" Target="../media/image58.svg"/><Relationship Id="rId12"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87.xm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2.emf"/><Relationship Id="rId10" Type="http://schemas.openxmlformats.org/officeDocument/2006/relationships/image" Target="../media/image61.png"/><Relationship Id="rId4" Type="http://schemas.openxmlformats.org/officeDocument/2006/relationships/oleObject" Target="../embeddings/oleObject68.bin"/><Relationship Id="rId9" Type="http://schemas.openxmlformats.org/officeDocument/2006/relationships/image" Target="../media/image60.svg"/></Relationships>
</file>

<file path=ppt/slides/_rels/slide5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notesSlide" Target="../notesSlides/notesSlide52.xml"/><Relationship Id="rId7" Type="http://schemas.openxmlformats.org/officeDocument/2006/relationships/image" Target="../media/image64.svg"/><Relationship Id="rId2" Type="http://schemas.openxmlformats.org/officeDocument/2006/relationships/slideLayout" Target="../slideLayouts/slideLayout9.xml"/><Relationship Id="rId1" Type="http://schemas.openxmlformats.org/officeDocument/2006/relationships/tags" Target="../tags/tag88.xml"/><Relationship Id="rId6" Type="http://schemas.openxmlformats.org/officeDocument/2006/relationships/image" Target="../media/image63.png"/><Relationship Id="rId11" Type="http://schemas.openxmlformats.org/officeDocument/2006/relationships/image" Target="../media/image11.svg"/><Relationship Id="rId5" Type="http://schemas.openxmlformats.org/officeDocument/2006/relationships/image" Target="../media/image2.emf"/><Relationship Id="rId10" Type="http://schemas.openxmlformats.org/officeDocument/2006/relationships/image" Target="../media/image9.png"/><Relationship Id="rId4" Type="http://schemas.openxmlformats.org/officeDocument/2006/relationships/oleObject" Target="../embeddings/oleObject68.bin"/><Relationship Id="rId9" Type="http://schemas.openxmlformats.org/officeDocument/2006/relationships/image" Target="../media/image66.svg"/></Relationships>
</file>

<file path=ppt/slides/_rels/slide5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notesSlide" Target="../notesSlides/notesSlide53.xml"/><Relationship Id="rId7" Type="http://schemas.openxmlformats.org/officeDocument/2006/relationships/image" Target="../media/image67.png"/><Relationship Id="rId2" Type="http://schemas.openxmlformats.org/officeDocument/2006/relationships/slideLayout" Target="../slideLayouts/slideLayout36.xml"/><Relationship Id="rId1" Type="http://schemas.openxmlformats.org/officeDocument/2006/relationships/tags" Target="../tags/tag89.xml"/><Relationship Id="rId6" Type="http://schemas.openxmlformats.org/officeDocument/2006/relationships/hyperlink" Target="https://www.deloitte.com/" TargetMode="External"/><Relationship Id="rId5" Type="http://schemas.openxmlformats.org/officeDocument/2006/relationships/image" Target="../media/image2.emf"/><Relationship Id="rId4" Type="http://schemas.openxmlformats.org/officeDocument/2006/relationships/oleObject" Target="../embeddings/oleObject70.bin"/></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6.xml"/><Relationship Id="rId7" Type="http://schemas.openxmlformats.org/officeDocument/2006/relationships/image" Target="../media/image11.svg"/><Relationship Id="rId2" Type="http://schemas.openxmlformats.org/officeDocument/2006/relationships/slideLayout" Target="../slideLayouts/slideLayout35.xml"/><Relationship Id="rId1" Type="http://schemas.openxmlformats.org/officeDocument/2006/relationships/tags" Target="../tags/tag42.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3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1.svg"/><Relationship Id="rId2" Type="http://schemas.openxmlformats.org/officeDocument/2006/relationships/slideLayout" Target="../slideLayouts/slideLayout35.xml"/><Relationship Id="rId1" Type="http://schemas.openxmlformats.org/officeDocument/2006/relationships/tags" Target="../tags/tag43.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36.bin"/></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notesSlide" Target="../notesSlides/notesSlide8.xml"/><Relationship Id="rId7" Type="http://schemas.openxmlformats.org/officeDocument/2006/relationships/image" Target="../media/image9.png"/><Relationship Id="rId2" Type="http://schemas.openxmlformats.org/officeDocument/2006/relationships/slideLayout" Target="../slideLayouts/slideLayout35.xml"/><Relationship Id="rId1" Type="http://schemas.openxmlformats.org/officeDocument/2006/relationships/tags" Target="../tags/tag44.xml"/><Relationship Id="rId6" Type="http://schemas.openxmlformats.org/officeDocument/2006/relationships/image" Target="../media/image2.emf"/><Relationship Id="rId5" Type="http://schemas.openxmlformats.org/officeDocument/2006/relationships/oleObject" Target="../embeddings/oleObject37.bin"/><Relationship Id="rId10" Type="http://schemas.openxmlformats.org/officeDocument/2006/relationships/image" Target="../media/image13.svg"/><Relationship Id="rId4" Type="http://schemas.openxmlformats.org/officeDocument/2006/relationships/image" Target="../media/image21.jpe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notesSlide" Target="../notesSlides/notesSlide9.xml"/><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slideLayout" Target="../slideLayouts/slideLayout35.xml"/><Relationship Id="rId1" Type="http://schemas.openxmlformats.org/officeDocument/2006/relationships/tags" Target="../tags/tag45.xml"/><Relationship Id="rId6" Type="http://schemas.openxmlformats.org/officeDocument/2006/relationships/image" Target="../media/image2.emf"/><Relationship Id="rId11" Type="http://schemas.openxmlformats.org/officeDocument/2006/relationships/image" Target="../media/image22.png"/><Relationship Id="rId5" Type="http://schemas.openxmlformats.org/officeDocument/2006/relationships/oleObject" Target="../embeddings/oleObject38.bin"/><Relationship Id="rId10" Type="http://schemas.openxmlformats.org/officeDocument/2006/relationships/image" Target="../media/image11.svg"/><Relationship Id="rId4" Type="http://schemas.openxmlformats.org/officeDocument/2006/relationships/image" Target="../media/image21.jpe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587"/>
        </a:solidFill>
        <a:effectLst/>
      </p:bgPr>
    </p:bg>
    <p:spTree>
      <p:nvGrpSpPr>
        <p:cNvPr id="1" name="">
          <a:extLst>
            <a:ext uri="{FF2B5EF4-FFF2-40B4-BE49-F238E27FC236}">
              <a16:creationId xmlns:a16="http://schemas.microsoft.com/office/drawing/2014/main" id="{58938336-EA74-18FF-4854-47C7AAEA3DBC}"/>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99210E4-5B4B-6DB3-70E4-BD89F26CC9FB}"/>
              </a:ext>
            </a:extLst>
          </p:cNvPr>
          <p:cNvGraphicFramePr>
            <a:graphicFrameLocks noChangeAspect="1"/>
          </p:cNvGraphicFramePr>
          <p:nvPr>
            <p:custDataLst>
              <p:tags r:id="rId1"/>
            </p:custDataLst>
            <p:extLst>
              <p:ext uri="{D42A27DB-BD31-4B8C-83A1-F6EECF244321}">
                <p14:modId xmlns:p14="http://schemas.microsoft.com/office/powerpoint/2010/main" val="3066603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2" name="think-cell data - do not delete" hidden="1">
                        <a:extLst>
                          <a:ext uri="{FF2B5EF4-FFF2-40B4-BE49-F238E27FC236}">
                            <a16:creationId xmlns:a16="http://schemas.microsoft.com/office/drawing/2014/main" id="{899210E4-5B4B-6DB3-70E4-BD89F26CC9F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object 11">
            <a:extLst>
              <a:ext uri="{FF2B5EF4-FFF2-40B4-BE49-F238E27FC236}">
                <a16:creationId xmlns:a16="http://schemas.microsoft.com/office/drawing/2014/main" id="{9D23019C-D5DA-3F20-F022-BB0748DFDA79}"/>
              </a:ext>
            </a:extLst>
          </p:cNvPr>
          <p:cNvSpPr txBox="1">
            <a:spLocks/>
          </p:cNvSpPr>
          <p:nvPr/>
        </p:nvSpPr>
        <p:spPr>
          <a:xfrm>
            <a:off x="355002" y="1546466"/>
            <a:ext cx="9854109" cy="3337452"/>
          </a:xfrm>
          <a:prstGeom prst="rect">
            <a:avLst/>
          </a:prstGeom>
          <a:effectLst>
            <a:outerShdw blurRad="50800" dist="38100" dir="5400000" algn="t" rotWithShape="0">
              <a:prstClr val="black">
                <a:alpha val="40000"/>
              </a:prstClr>
            </a:outerShdw>
          </a:effectLst>
        </p:spPr>
        <p:txBody>
          <a:bodyPr vert="horz" wrap="square" lIns="0" tIns="13335" rIns="0" bIns="0" rtlCol="0">
            <a:spAutoFit/>
          </a:bodyPr>
          <a:lstStyle>
            <a:lvl1pPr>
              <a:defRPr sz="1750" b="1" i="0">
                <a:solidFill>
                  <a:schemeClr val="tx1"/>
                </a:solidFill>
                <a:latin typeface="Calibri"/>
                <a:ea typeface="+mj-ea"/>
                <a:cs typeface="Calibri"/>
              </a:defRPr>
            </a:lvl1pPr>
          </a:lstStyle>
          <a:p>
            <a:pPr marL="12700" marR="0" lvl="0" indent="0" defTabSz="914400" eaLnBrk="1" fontAlgn="auto" latinLnBrk="0" hangingPunct="1">
              <a:lnSpc>
                <a:spcPct val="100000"/>
              </a:lnSpc>
              <a:spcBef>
                <a:spcPts val="0"/>
              </a:spcBef>
              <a:spcAft>
                <a:spcPts val="0"/>
              </a:spcAft>
              <a:buClrTx/>
              <a:buSzTx/>
              <a:buFontTx/>
              <a:buNone/>
              <a:tabLst/>
              <a:defRPr/>
            </a:pPr>
            <a:r>
              <a:rPr lang="it-IT" sz="3200" b="0" kern="0" noProof="0">
                <a:solidFill>
                  <a:schemeClr val="bg2">
                    <a:lumMod val="90000"/>
                  </a:schemeClr>
                </a:solidFill>
                <a:latin typeface="Open Sans" panose="020B0606030504020204" pitchFamily="34" charset="0"/>
                <a:ea typeface="Open Sans" panose="020B0606030504020204" pitchFamily="34" charset="0"/>
                <a:cs typeface="Open Sans" panose="020B0606030504020204" pitchFamily="34" charset="0"/>
              </a:rPr>
              <a:t>Ciclo di cinque convegni organizzati da OIV</a:t>
            </a:r>
          </a:p>
          <a:p>
            <a:pPr marL="12700" marR="0" lvl="0" indent="0" defTabSz="914400" eaLnBrk="1" fontAlgn="auto" latinLnBrk="0" hangingPunct="1">
              <a:lnSpc>
                <a:spcPct val="100000"/>
              </a:lnSpc>
              <a:spcBef>
                <a:spcPts val="0"/>
              </a:spcBef>
              <a:spcAft>
                <a:spcPts val="0"/>
              </a:spcAft>
              <a:buClrTx/>
              <a:buSzTx/>
              <a:buFontTx/>
              <a:buNone/>
              <a:tabLst/>
              <a:defRPr/>
            </a:pPr>
            <a:r>
              <a:rPr lang="it-IT" sz="3200" b="0" kern="0" noProof="0">
                <a:solidFill>
                  <a:schemeClr val="bg2">
                    <a:lumMod val="90000"/>
                  </a:schemeClr>
                </a:solidFill>
                <a:latin typeface="Open Sans" panose="020B0606030504020204" pitchFamily="34" charset="0"/>
                <a:ea typeface="Open Sans" panose="020B0606030504020204" pitchFamily="34" charset="0"/>
                <a:cs typeface="Open Sans" panose="020B0606030504020204" pitchFamily="34" charset="0"/>
              </a:rPr>
              <a:t>nel I semestre 2026 sui temi delle valutazioni a fini legali</a:t>
            </a:r>
          </a:p>
          <a:p>
            <a:pPr marL="12700" marR="0" lvl="0" indent="0" defTabSz="914400" eaLnBrk="1" fontAlgn="auto" latinLnBrk="0" hangingPunct="1">
              <a:lnSpc>
                <a:spcPct val="100000"/>
              </a:lnSpc>
              <a:spcBef>
                <a:spcPts val="0"/>
              </a:spcBef>
              <a:spcAft>
                <a:spcPts val="0"/>
              </a:spcAft>
              <a:buClrTx/>
              <a:buSzTx/>
              <a:buFontTx/>
              <a:buNone/>
              <a:tabLst/>
              <a:defRPr/>
            </a:pPr>
            <a:endParaRPr lang="it-IT" sz="3200" b="0" kern="0" noProof="0">
              <a:solidFill>
                <a:schemeClr val="bg2">
                  <a:lumMod val="90000"/>
                </a:schemeClr>
              </a:solidFill>
              <a:latin typeface="Open Sans" panose="020B0606030504020204" pitchFamily="34" charset="0"/>
              <a:ea typeface="Open Sans" panose="020B0606030504020204" pitchFamily="34" charset="0"/>
              <a:cs typeface="Open Sans" panose="020B0606030504020204" pitchFamily="34" charset="0"/>
            </a:endParaRPr>
          </a:p>
          <a:p>
            <a:pPr marL="12700" marR="0" lvl="0" indent="0" defTabSz="914400" eaLnBrk="1" fontAlgn="auto" latinLnBrk="0" hangingPunct="1">
              <a:lnSpc>
                <a:spcPct val="100000"/>
              </a:lnSpc>
              <a:spcBef>
                <a:spcPts val="0"/>
              </a:spcBef>
              <a:spcAft>
                <a:spcPts val="0"/>
              </a:spcAft>
              <a:buClrTx/>
              <a:buSzTx/>
              <a:buFontTx/>
              <a:buNone/>
              <a:tabLst/>
              <a:defRPr/>
            </a:pPr>
            <a:r>
              <a:rPr lang="it-IT" sz="4400" b="0" kern="0" noProof="0">
                <a:solidFill>
                  <a:schemeClr val="bg1"/>
                </a:solidFill>
                <a:latin typeface="Open Sans" panose="020B0606030504020204" pitchFamily="34" charset="0"/>
                <a:ea typeface="Open Sans" panose="020B0606030504020204" pitchFamily="34" charset="0"/>
                <a:cs typeface="Open Sans" panose="020B0606030504020204" pitchFamily="34" charset="0"/>
              </a:rPr>
              <a:t>Le valutazioni a fini di recesso nella SRL</a:t>
            </a:r>
            <a:endParaRPr kumimoji="0" lang="it-IT" sz="4400" b="0" strike="noStrike" kern="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6" name="object 12">
            <a:extLst>
              <a:ext uri="{FF2B5EF4-FFF2-40B4-BE49-F238E27FC236}">
                <a16:creationId xmlns:a16="http://schemas.microsoft.com/office/drawing/2014/main" id="{7618ABFE-00B3-CD92-C4C8-D17C49ECCD34}"/>
              </a:ext>
            </a:extLst>
          </p:cNvPr>
          <p:cNvSpPr txBox="1"/>
          <p:nvPr/>
        </p:nvSpPr>
        <p:spPr>
          <a:xfrm>
            <a:off x="355003" y="6464311"/>
            <a:ext cx="6703569" cy="364843"/>
          </a:xfrm>
          <a:prstGeom prst="rect">
            <a:avLst/>
          </a:prstGeom>
        </p:spPr>
        <p:txBody>
          <a:bodyPr vert="horz" wrap="square" lIns="0" tIns="117475" rIns="0" bIns="0" rtlCol="0">
            <a:spAutoFit/>
          </a:bodyPr>
          <a:lstStyle/>
          <a:p>
            <a:pPr marL="12700" marR="0" lvl="0" indent="0" defTabSz="914400" eaLnBrk="1" fontAlgn="auto" latinLnBrk="0" hangingPunct="1">
              <a:lnSpc>
                <a:spcPct val="100000"/>
              </a:lnSpc>
              <a:spcBef>
                <a:spcPts val="535"/>
              </a:spcBef>
              <a:spcAft>
                <a:spcPts val="0"/>
              </a:spcAft>
              <a:buClrTx/>
              <a:buSzTx/>
              <a:buFontTx/>
              <a:buNone/>
              <a:tabLst/>
              <a:defRPr/>
            </a:pPr>
            <a:r>
              <a:rPr lang="it-IT" sz="1600" b="1" noProof="0">
                <a:solidFill>
                  <a:schemeClr val="bg1"/>
                </a:solidFill>
                <a:latin typeface="Open Sans" panose="020B0606030504020204" pitchFamily="34" charset="0"/>
                <a:ea typeface="Open Sans" panose="020B0606030504020204" pitchFamily="34" charset="0"/>
                <a:cs typeface="Open Sans" panose="020B0606030504020204" pitchFamily="34" charset="0"/>
              </a:rPr>
              <a:t>16</a:t>
            </a:r>
            <a:r>
              <a:rPr kumimoji="0" lang="it-IT" sz="1600" b="1" i="0" u="none" strike="noStrike" kern="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febbraio 2026</a:t>
            </a:r>
          </a:p>
        </p:txBody>
      </p:sp>
      <p:sp>
        <p:nvSpPr>
          <p:cNvPr id="17" name="object 12">
            <a:extLst>
              <a:ext uri="{FF2B5EF4-FFF2-40B4-BE49-F238E27FC236}">
                <a16:creationId xmlns:a16="http://schemas.microsoft.com/office/drawing/2014/main" id="{DA7A5A58-3C96-2F4A-DC52-C4AE1DA0306E}"/>
              </a:ext>
            </a:extLst>
          </p:cNvPr>
          <p:cNvSpPr txBox="1"/>
          <p:nvPr/>
        </p:nvSpPr>
        <p:spPr>
          <a:xfrm>
            <a:off x="355002" y="5166777"/>
            <a:ext cx="3739919" cy="980397"/>
          </a:xfrm>
          <a:prstGeom prst="rect">
            <a:avLst/>
          </a:prstGeom>
        </p:spPr>
        <p:txBody>
          <a:bodyPr vert="horz" wrap="square" lIns="0" tIns="117475" rIns="0" bIns="0" rtlCol="0">
            <a:spAutoFit/>
          </a:bodyPr>
          <a:lstStyle/>
          <a:p>
            <a:pPr marL="12700" marR="0" lvl="0" indent="0" defTabSz="914400" eaLnBrk="1" fontAlgn="auto" latinLnBrk="0" hangingPunct="1">
              <a:lnSpc>
                <a:spcPct val="100000"/>
              </a:lnSpc>
              <a:spcBef>
                <a:spcPts val="535"/>
              </a:spcBef>
              <a:spcAft>
                <a:spcPts val="0"/>
              </a:spcAft>
              <a:buClrTx/>
              <a:buSzTx/>
              <a:buFontTx/>
              <a:buNone/>
              <a:tabLst/>
              <a:defRPr/>
            </a:pPr>
            <a:r>
              <a:rPr kumimoji="0" lang="it-IT" sz="2800" i="0" u="none" strike="noStrike" kern="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Marco Vulpiani, PhD</a:t>
            </a:r>
          </a:p>
          <a:p>
            <a:pPr marL="12700" marR="0" lvl="0" indent="0" defTabSz="914400" eaLnBrk="1" fontAlgn="auto" latinLnBrk="0" hangingPunct="1">
              <a:lnSpc>
                <a:spcPct val="100000"/>
              </a:lnSpc>
              <a:spcAft>
                <a:spcPts val="0"/>
              </a:spcAft>
              <a:buClrTx/>
              <a:buSzTx/>
              <a:buFontTx/>
              <a:buNone/>
              <a:tabLst/>
              <a:defRPr/>
            </a:pPr>
            <a:r>
              <a:rPr lang="it-IT" sz="2000" kern="0" noProof="0">
                <a:solidFill>
                  <a:schemeClr val="bg1"/>
                </a:solidFill>
                <a:latin typeface="Open Sans" panose="020B0606030504020204" pitchFamily="34" charset="0"/>
                <a:ea typeface="Open Sans" panose="020B0606030504020204" pitchFamily="34" charset="0"/>
                <a:cs typeface="Open Sans" panose="020B0606030504020204" pitchFamily="34" charset="0"/>
              </a:rPr>
              <a:t>Deloitte</a:t>
            </a:r>
            <a:r>
              <a:rPr kumimoji="0" lang="it-IT" sz="2800" i="0" u="none" strike="noStrike" kern="0" cap="none" spc="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pic>
        <p:nvPicPr>
          <p:cNvPr id="1026" name="Picture 2">
            <a:extLst>
              <a:ext uri="{FF2B5EF4-FFF2-40B4-BE49-F238E27FC236}">
                <a16:creationId xmlns:a16="http://schemas.microsoft.com/office/drawing/2014/main" id="{0D749B42-313C-94B9-BFAA-8F963DF1F1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8413019" y="315052"/>
            <a:ext cx="1796092" cy="883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66418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A5D9F04-4602-9DF2-D672-876C03F43C5E}"/>
            </a:ext>
          </a:extLst>
        </p:cNvPr>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DFEB0162-D4AF-255E-4D95-4176F7F2904D}"/>
              </a:ext>
            </a:extLst>
          </p:cNvPr>
          <p:cNvGraphicFramePr>
            <a:graphicFrameLocks noChangeAspect="1"/>
          </p:cNvGraphicFramePr>
          <p:nvPr>
            <p:custDataLst>
              <p:tags r:id="rId1"/>
            </p:custDataLst>
            <p:extLst>
              <p:ext uri="{D42A27DB-BD31-4B8C-83A1-F6EECF244321}">
                <p14:modId xmlns:p14="http://schemas.microsoft.com/office/powerpoint/2010/main" val="541778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13" name="think-cell data - do not delete" hidden="1">
                        <a:extLst>
                          <a:ext uri="{FF2B5EF4-FFF2-40B4-BE49-F238E27FC236}">
                            <a16:creationId xmlns:a16="http://schemas.microsoft.com/office/drawing/2014/main" id="{DFEB0162-D4AF-255E-4D95-4176F7F290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5" name="Rettangolo 5">
            <a:extLst>
              <a:ext uri="{FF2B5EF4-FFF2-40B4-BE49-F238E27FC236}">
                <a16:creationId xmlns:a16="http://schemas.microsoft.com/office/drawing/2014/main" id="{525A3B44-4EF3-EDDA-4ADF-F9BB20F98FCA}"/>
              </a:ext>
            </a:extLst>
          </p:cNvPr>
          <p:cNvSpPr/>
          <p:nvPr/>
        </p:nvSpPr>
        <p:spPr>
          <a:xfrm rot="10800000">
            <a:off x="-1" y="0"/>
            <a:ext cx="10701351" cy="7562850"/>
          </a:xfrm>
          <a:prstGeom prst="rect">
            <a:avLst/>
          </a:prstGeom>
          <a:gradFill flip="none" rotWithShape="1">
            <a:gsLst>
              <a:gs pos="0">
                <a:srgbClr val="005587"/>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5" name="Rectangle 4">
            <a:extLst>
              <a:ext uri="{FF2B5EF4-FFF2-40B4-BE49-F238E27FC236}">
                <a16:creationId xmlns:a16="http://schemas.microsoft.com/office/drawing/2014/main" id="{156C4338-D07D-0612-7C68-D386652E9FD7}"/>
              </a:ext>
            </a:extLst>
          </p:cNvPr>
          <p:cNvSpPr/>
          <p:nvPr/>
        </p:nvSpPr>
        <p:spPr>
          <a:xfrm>
            <a:off x="2440" y="1609161"/>
            <a:ext cx="10690959" cy="516289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i="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object 11">
            <a:extLst>
              <a:ext uri="{FF2B5EF4-FFF2-40B4-BE49-F238E27FC236}">
                <a16:creationId xmlns:a16="http://schemas.microsoft.com/office/drawing/2014/main" id="{432AC554-F6E5-E32B-2787-0F4475D4DFFC}"/>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kumimoji="0" lang="it-IT" sz="2000" b="0" i="0" u="none" strike="noStrike" kern="120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Termini del rimborso</a:t>
            </a:r>
          </a:p>
        </p:txBody>
      </p:sp>
      <p:sp>
        <p:nvSpPr>
          <p:cNvPr id="8" name="object 11">
            <a:extLst>
              <a:ext uri="{FF2B5EF4-FFF2-40B4-BE49-F238E27FC236}">
                <a16:creationId xmlns:a16="http://schemas.microsoft.com/office/drawing/2014/main" id="{9DCE5079-DA96-DC96-4357-1B2E7874ED3A}"/>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Il contesto di riferimento</a:t>
            </a:r>
            <a:endParaRPr lang="it-IT" sz="20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Rectangle 1">
            <a:extLst>
              <a:ext uri="{FF2B5EF4-FFF2-40B4-BE49-F238E27FC236}">
                <a16:creationId xmlns:a16="http://schemas.microsoft.com/office/drawing/2014/main" id="{05EDEFF5-A62F-72DF-8F44-FA4739ABF9DF}"/>
              </a:ext>
            </a:extLst>
          </p:cNvPr>
          <p:cNvSpPr/>
          <p:nvPr/>
        </p:nvSpPr>
        <p:spPr>
          <a:xfrm>
            <a:off x="2852099" y="3357535"/>
            <a:ext cx="7487808" cy="2321372"/>
          </a:xfrm>
          <a:prstGeom prst="rect">
            <a:avLst/>
          </a:prstGeom>
          <a:solidFill>
            <a:srgbClr val="F2F2F2">
              <a:alpha val="4621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20" name="Group 19">
            <a:extLst>
              <a:ext uri="{FF2B5EF4-FFF2-40B4-BE49-F238E27FC236}">
                <a16:creationId xmlns:a16="http://schemas.microsoft.com/office/drawing/2014/main" id="{D931833B-076B-9603-EB80-317D2831502D}"/>
              </a:ext>
            </a:extLst>
          </p:cNvPr>
          <p:cNvGrpSpPr/>
          <p:nvPr/>
        </p:nvGrpSpPr>
        <p:grpSpPr>
          <a:xfrm>
            <a:off x="324000" y="2707200"/>
            <a:ext cx="2252523" cy="3384071"/>
            <a:chOff x="5518694" y="2705424"/>
            <a:chExt cx="2252523" cy="3384071"/>
          </a:xfrm>
        </p:grpSpPr>
        <p:grpSp>
          <p:nvGrpSpPr>
            <p:cNvPr id="21" name="Group 20">
              <a:extLst>
                <a:ext uri="{FF2B5EF4-FFF2-40B4-BE49-F238E27FC236}">
                  <a16:creationId xmlns:a16="http://schemas.microsoft.com/office/drawing/2014/main" id="{0085C7EA-B9AB-FA73-09D4-176E624E159C}"/>
                </a:ext>
              </a:extLst>
            </p:cNvPr>
            <p:cNvGrpSpPr/>
            <p:nvPr/>
          </p:nvGrpSpPr>
          <p:grpSpPr>
            <a:xfrm>
              <a:off x="6357895" y="2705424"/>
              <a:ext cx="574121" cy="600223"/>
              <a:chOff x="8820161" y="2531044"/>
              <a:chExt cx="631533" cy="660245"/>
            </a:xfrm>
          </p:grpSpPr>
          <p:grpSp>
            <p:nvGrpSpPr>
              <p:cNvPr id="27" name="Group 26">
                <a:extLst>
                  <a:ext uri="{FF2B5EF4-FFF2-40B4-BE49-F238E27FC236}">
                    <a16:creationId xmlns:a16="http://schemas.microsoft.com/office/drawing/2014/main" id="{A2FA8ED8-81B5-50E9-1932-C80DC809E911}"/>
                  </a:ext>
                </a:extLst>
              </p:cNvPr>
              <p:cNvGrpSpPr/>
              <p:nvPr/>
            </p:nvGrpSpPr>
            <p:grpSpPr>
              <a:xfrm>
                <a:off x="8820161" y="2531044"/>
                <a:ext cx="631533" cy="660245"/>
                <a:chOff x="3796776" y="3253963"/>
                <a:chExt cx="523221" cy="523221"/>
              </a:xfrm>
            </p:grpSpPr>
            <p:sp>
              <p:nvSpPr>
                <p:cNvPr id="29" name="Oval 28">
                  <a:extLst>
                    <a:ext uri="{FF2B5EF4-FFF2-40B4-BE49-F238E27FC236}">
                      <a16:creationId xmlns:a16="http://schemas.microsoft.com/office/drawing/2014/main" id="{057542FB-1E82-8317-015F-3EA25EE8BC78}"/>
                    </a:ext>
                  </a:extLst>
                </p:cNvPr>
                <p:cNvSpPr/>
                <p:nvPr/>
              </p:nvSpPr>
              <p:spPr>
                <a:xfrm>
                  <a:off x="3796776" y="3253963"/>
                  <a:ext cx="523221" cy="523221"/>
                </a:xfrm>
                <a:prstGeom prst="ellipse">
                  <a:avLst/>
                </a:prstGeom>
                <a:solidFill>
                  <a:srgbClr val="86BC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30" name="object 56">
                  <a:extLst>
                    <a:ext uri="{FF2B5EF4-FFF2-40B4-BE49-F238E27FC236}">
                      <a16:creationId xmlns:a16="http://schemas.microsoft.com/office/drawing/2014/main" id="{E236D737-E2CE-23C4-81E7-25497879445A}"/>
                    </a:ext>
                  </a:extLst>
                </p:cNvPr>
                <p:cNvSpPr/>
                <p:nvPr/>
              </p:nvSpPr>
              <p:spPr>
                <a:xfrm>
                  <a:off x="3885238" y="3339682"/>
                  <a:ext cx="346296" cy="346296"/>
                </a:xfrm>
                <a:custGeom>
                  <a:avLst/>
                  <a:gdLst/>
                  <a:ahLst/>
                  <a:cxnLst/>
                  <a:rect l="l" t="t" r="r" b="b"/>
                  <a:pathLst>
                    <a:path w="463550" h="463550">
                      <a:moveTo>
                        <a:pt x="231648" y="0"/>
                      </a:moveTo>
                      <a:lnTo>
                        <a:pt x="184939" y="4702"/>
                      </a:lnTo>
                      <a:lnTo>
                        <a:pt x="141446" y="18192"/>
                      </a:lnTo>
                      <a:lnTo>
                        <a:pt x="102096" y="39540"/>
                      </a:lnTo>
                      <a:lnTo>
                        <a:pt x="67818" y="67818"/>
                      </a:lnTo>
                      <a:lnTo>
                        <a:pt x="39540" y="102096"/>
                      </a:lnTo>
                      <a:lnTo>
                        <a:pt x="18192" y="141446"/>
                      </a:lnTo>
                      <a:lnTo>
                        <a:pt x="4702" y="184939"/>
                      </a:lnTo>
                      <a:lnTo>
                        <a:pt x="0" y="231647"/>
                      </a:lnTo>
                      <a:lnTo>
                        <a:pt x="4702" y="278356"/>
                      </a:lnTo>
                      <a:lnTo>
                        <a:pt x="18192" y="321849"/>
                      </a:lnTo>
                      <a:lnTo>
                        <a:pt x="39540" y="361199"/>
                      </a:lnTo>
                      <a:lnTo>
                        <a:pt x="67818" y="395478"/>
                      </a:lnTo>
                      <a:lnTo>
                        <a:pt x="102096" y="423755"/>
                      </a:lnTo>
                      <a:lnTo>
                        <a:pt x="141446" y="445103"/>
                      </a:lnTo>
                      <a:lnTo>
                        <a:pt x="184939" y="458593"/>
                      </a:lnTo>
                      <a:lnTo>
                        <a:pt x="231648" y="463295"/>
                      </a:lnTo>
                      <a:lnTo>
                        <a:pt x="278356" y="458593"/>
                      </a:lnTo>
                      <a:lnTo>
                        <a:pt x="312329" y="448056"/>
                      </a:lnTo>
                      <a:lnTo>
                        <a:pt x="231648" y="448056"/>
                      </a:lnTo>
                      <a:lnTo>
                        <a:pt x="182231" y="442306"/>
                      </a:lnTo>
                      <a:lnTo>
                        <a:pt x="136760" y="425946"/>
                      </a:lnTo>
                      <a:lnTo>
                        <a:pt x="96567" y="400309"/>
                      </a:lnTo>
                      <a:lnTo>
                        <a:pt x="62986" y="366728"/>
                      </a:lnTo>
                      <a:lnTo>
                        <a:pt x="37349" y="326535"/>
                      </a:lnTo>
                      <a:lnTo>
                        <a:pt x="20989" y="281064"/>
                      </a:lnTo>
                      <a:lnTo>
                        <a:pt x="15240" y="231647"/>
                      </a:lnTo>
                      <a:lnTo>
                        <a:pt x="20989" y="182231"/>
                      </a:lnTo>
                      <a:lnTo>
                        <a:pt x="37349" y="136760"/>
                      </a:lnTo>
                      <a:lnTo>
                        <a:pt x="62986" y="96567"/>
                      </a:lnTo>
                      <a:lnTo>
                        <a:pt x="96567" y="62986"/>
                      </a:lnTo>
                      <a:lnTo>
                        <a:pt x="136760" y="37349"/>
                      </a:lnTo>
                      <a:lnTo>
                        <a:pt x="182231" y="20989"/>
                      </a:lnTo>
                      <a:lnTo>
                        <a:pt x="231648" y="15240"/>
                      </a:lnTo>
                      <a:lnTo>
                        <a:pt x="312329" y="15240"/>
                      </a:lnTo>
                      <a:lnTo>
                        <a:pt x="278356" y="4702"/>
                      </a:lnTo>
                      <a:lnTo>
                        <a:pt x="231648" y="0"/>
                      </a:lnTo>
                      <a:close/>
                    </a:path>
                    <a:path w="463550" h="463550">
                      <a:moveTo>
                        <a:pt x="312329" y="15240"/>
                      </a:moveTo>
                      <a:lnTo>
                        <a:pt x="231648" y="15240"/>
                      </a:lnTo>
                      <a:lnTo>
                        <a:pt x="281064" y="20989"/>
                      </a:lnTo>
                      <a:lnTo>
                        <a:pt x="326535" y="37349"/>
                      </a:lnTo>
                      <a:lnTo>
                        <a:pt x="366728" y="62986"/>
                      </a:lnTo>
                      <a:lnTo>
                        <a:pt x="400309" y="96567"/>
                      </a:lnTo>
                      <a:lnTo>
                        <a:pt x="425946" y="136760"/>
                      </a:lnTo>
                      <a:lnTo>
                        <a:pt x="442306" y="182231"/>
                      </a:lnTo>
                      <a:lnTo>
                        <a:pt x="448056" y="231647"/>
                      </a:lnTo>
                      <a:lnTo>
                        <a:pt x="442306" y="281064"/>
                      </a:lnTo>
                      <a:lnTo>
                        <a:pt x="425946" y="326535"/>
                      </a:lnTo>
                      <a:lnTo>
                        <a:pt x="400309" y="366728"/>
                      </a:lnTo>
                      <a:lnTo>
                        <a:pt x="366728" y="400309"/>
                      </a:lnTo>
                      <a:lnTo>
                        <a:pt x="326535" y="425946"/>
                      </a:lnTo>
                      <a:lnTo>
                        <a:pt x="281064" y="442306"/>
                      </a:lnTo>
                      <a:lnTo>
                        <a:pt x="231648" y="448056"/>
                      </a:lnTo>
                      <a:lnTo>
                        <a:pt x="312329" y="448056"/>
                      </a:lnTo>
                      <a:lnTo>
                        <a:pt x="361199" y="423755"/>
                      </a:lnTo>
                      <a:lnTo>
                        <a:pt x="395478" y="395478"/>
                      </a:lnTo>
                      <a:lnTo>
                        <a:pt x="423755" y="361199"/>
                      </a:lnTo>
                      <a:lnTo>
                        <a:pt x="445103" y="321849"/>
                      </a:lnTo>
                      <a:lnTo>
                        <a:pt x="458593" y="278356"/>
                      </a:lnTo>
                      <a:lnTo>
                        <a:pt x="463296" y="231647"/>
                      </a:lnTo>
                      <a:lnTo>
                        <a:pt x="458593" y="184939"/>
                      </a:lnTo>
                      <a:lnTo>
                        <a:pt x="445103" y="141446"/>
                      </a:lnTo>
                      <a:lnTo>
                        <a:pt x="423755" y="102096"/>
                      </a:lnTo>
                      <a:lnTo>
                        <a:pt x="395478" y="67818"/>
                      </a:lnTo>
                      <a:lnTo>
                        <a:pt x="361199" y="39540"/>
                      </a:lnTo>
                      <a:lnTo>
                        <a:pt x="321849" y="18192"/>
                      </a:lnTo>
                      <a:lnTo>
                        <a:pt x="312329" y="15240"/>
                      </a:lnTo>
                      <a:close/>
                    </a:path>
                  </a:pathLst>
                </a:custGeom>
                <a:solidFill>
                  <a:schemeClr val="bg1"/>
                </a:solidFill>
                <a:ln>
                  <a:noFill/>
                </a:ln>
              </p:spPr>
              <p:txBody>
                <a:bodyPr wrap="square" lIns="0" tIns="0" rIns="0" bIns="0" rtlCol="0"/>
                <a:lstStyle/>
                <a:p>
                  <a:endParaRPr lang="it-IT" sz="1200" noProof="0">
                    <a:latin typeface="Open Sans Light" panose="020B0306030504020204" pitchFamily="34" charset="0"/>
                    <a:ea typeface="Open Sans Light" panose="020B0306030504020204" pitchFamily="34" charset="0"/>
                    <a:cs typeface="Open Sans Light" panose="020B0306030504020204" pitchFamily="34" charset="0"/>
                  </a:endParaRPr>
                </a:p>
              </p:txBody>
            </p:sp>
          </p:grpSp>
          <p:pic>
            <p:nvPicPr>
              <p:cNvPr id="28" name="Graphic 27" descr="Inbox outline">
                <a:extLst>
                  <a:ext uri="{FF2B5EF4-FFF2-40B4-BE49-F238E27FC236}">
                    <a16:creationId xmlns:a16="http://schemas.microsoft.com/office/drawing/2014/main" id="{7FCF193E-3C4F-39EE-B281-F7CE149FD4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60423" y="2664778"/>
                <a:ext cx="351008" cy="351008"/>
              </a:xfrm>
              <a:prstGeom prst="rect">
                <a:avLst/>
              </a:prstGeom>
            </p:spPr>
          </p:pic>
        </p:grpSp>
        <p:grpSp>
          <p:nvGrpSpPr>
            <p:cNvPr id="22" name="Group 21">
              <a:extLst>
                <a:ext uri="{FF2B5EF4-FFF2-40B4-BE49-F238E27FC236}">
                  <a16:creationId xmlns:a16="http://schemas.microsoft.com/office/drawing/2014/main" id="{19E22ADB-E3D0-0FED-4886-2E013EAD81DB}"/>
                </a:ext>
              </a:extLst>
            </p:cNvPr>
            <p:cNvGrpSpPr/>
            <p:nvPr/>
          </p:nvGrpSpPr>
          <p:grpSpPr>
            <a:xfrm>
              <a:off x="5518694" y="3396994"/>
              <a:ext cx="2252523" cy="2692501"/>
              <a:chOff x="5462139" y="3293755"/>
              <a:chExt cx="2403859" cy="2692501"/>
            </a:xfrm>
          </p:grpSpPr>
          <p:sp>
            <p:nvSpPr>
              <p:cNvPr id="23" name="Rectangle 22">
                <a:extLst>
                  <a:ext uri="{FF2B5EF4-FFF2-40B4-BE49-F238E27FC236}">
                    <a16:creationId xmlns:a16="http://schemas.microsoft.com/office/drawing/2014/main" id="{507985E6-B163-9302-5098-80322AF5277A}"/>
                  </a:ext>
                </a:extLst>
              </p:cNvPr>
              <p:cNvSpPr/>
              <p:nvPr/>
            </p:nvSpPr>
            <p:spPr>
              <a:xfrm>
                <a:off x="5462139" y="4138217"/>
                <a:ext cx="2403859" cy="1848039"/>
              </a:xfrm>
              <a:prstGeom prst="rect">
                <a:avLst/>
              </a:prstGeom>
              <a:gradFill flip="none" rotWithShape="1">
                <a:gsLst>
                  <a:gs pos="0">
                    <a:schemeClr val="bg1"/>
                  </a:gs>
                  <a:gs pos="62000">
                    <a:srgbClr val="E7F5CF"/>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2065" marR="5080" indent="3810" algn="just">
                  <a:lnSpc>
                    <a:spcPct val="100000"/>
                  </a:lnSpc>
                  <a:spcBef>
                    <a:spcPts val="90"/>
                  </a:spcBef>
                </a:pPr>
                <a:r>
                  <a:rPr lang="it-IT" sz="12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Il rimborso della partecipazione deve avvenire entro </a:t>
                </a:r>
                <a:r>
                  <a:rPr lang="it-IT" sz="12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centottanta giorni dalla comunicazione del recesso alla società.</a:t>
                </a:r>
              </a:p>
            </p:txBody>
          </p:sp>
          <p:sp>
            <p:nvSpPr>
              <p:cNvPr id="24" name="Rectangle 23">
                <a:extLst>
                  <a:ext uri="{FF2B5EF4-FFF2-40B4-BE49-F238E27FC236}">
                    <a16:creationId xmlns:a16="http://schemas.microsoft.com/office/drawing/2014/main" id="{8869BF8D-D9D6-8648-963C-B1E16AE82B92}"/>
                  </a:ext>
                </a:extLst>
              </p:cNvPr>
              <p:cNvSpPr/>
              <p:nvPr/>
            </p:nvSpPr>
            <p:spPr>
              <a:xfrm>
                <a:off x="5462139" y="3293755"/>
                <a:ext cx="2403859" cy="844462"/>
              </a:xfrm>
              <a:prstGeom prst="rect">
                <a:avLst/>
              </a:prstGeom>
              <a:solidFill>
                <a:srgbClr val="86BC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25" name="TextBox 24">
                <a:extLst>
                  <a:ext uri="{FF2B5EF4-FFF2-40B4-BE49-F238E27FC236}">
                    <a16:creationId xmlns:a16="http://schemas.microsoft.com/office/drawing/2014/main" id="{13BAF812-4AEF-AA82-9B65-14F4D7800B7C}"/>
                  </a:ext>
                </a:extLst>
              </p:cNvPr>
              <p:cNvSpPr txBox="1"/>
              <p:nvPr/>
            </p:nvSpPr>
            <p:spPr>
              <a:xfrm>
                <a:off x="5858872" y="3485154"/>
                <a:ext cx="1858968" cy="461665"/>
              </a:xfrm>
              <a:prstGeom prst="rect">
                <a:avLst/>
              </a:prstGeom>
              <a:noFill/>
            </p:spPr>
            <p:txBody>
              <a:bodyPr wrap="square" rtlCol="0">
                <a:spAutoFit/>
              </a:bodyPr>
              <a:lstStyle>
                <a:defPPr>
                  <a:defRPr kern="0"/>
                </a:defPPr>
                <a:lvl1pPr algn="ctr">
                  <a:defRPr sz="1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it-IT" noProof="0"/>
                  <a:t>TERMINI DEL RIMBORSO</a:t>
                </a:r>
              </a:p>
            </p:txBody>
          </p:sp>
          <p:sp>
            <p:nvSpPr>
              <p:cNvPr id="26" name="object 11">
                <a:extLst>
                  <a:ext uri="{FF2B5EF4-FFF2-40B4-BE49-F238E27FC236}">
                    <a16:creationId xmlns:a16="http://schemas.microsoft.com/office/drawing/2014/main" id="{9C89BB45-1542-3B99-3BA7-8B434045D33F}"/>
                  </a:ext>
                </a:extLst>
              </p:cNvPr>
              <p:cNvSpPr txBox="1">
                <a:spLocks/>
              </p:cNvSpPr>
              <p:nvPr/>
            </p:nvSpPr>
            <p:spPr>
              <a:xfrm>
                <a:off x="5462139" y="3306842"/>
                <a:ext cx="574121" cy="782907"/>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50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3.</a:t>
                </a:r>
              </a:p>
            </p:txBody>
          </p:sp>
        </p:grpSp>
      </p:grpSp>
      <p:sp>
        <p:nvSpPr>
          <p:cNvPr id="37" name="object 6">
            <a:extLst>
              <a:ext uri="{FF2B5EF4-FFF2-40B4-BE49-F238E27FC236}">
                <a16:creationId xmlns:a16="http://schemas.microsoft.com/office/drawing/2014/main" id="{E9F2363D-A863-FBE6-5CE5-AC34E800DFB6}"/>
              </a:ext>
            </a:extLst>
          </p:cNvPr>
          <p:cNvSpPr txBox="1"/>
          <p:nvPr/>
        </p:nvSpPr>
        <p:spPr>
          <a:xfrm>
            <a:off x="3003413" y="2763664"/>
            <a:ext cx="7176185" cy="2825132"/>
          </a:xfrm>
          <a:prstGeom prst="rect">
            <a:avLst/>
          </a:prstGeom>
        </p:spPr>
        <p:txBody>
          <a:bodyPr vert="horz" wrap="square" lIns="0" tIns="13970" rIns="0" bIns="0" rtlCol="0">
            <a:spAutoFit/>
          </a:bodyPr>
          <a:lstStyle/>
          <a:p>
            <a:pPr marL="12065" marR="5080">
              <a:lnSpc>
                <a:spcPct val="100000"/>
              </a:lnSpc>
              <a:spcBef>
                <a:spcPts val="110"/>
              </a:spcBef>
              <a:buClr>
                <a:srgbClr val="005587"/>
              </a:buClr>
              <a:buSzPct val="200000"/>
              <a:tabLst>
                <a:tab pos="414655" algn="l"/>
              </a:tabLst>
            </a:pPr>
            <a:r>
              <a:rPr lang="it-IT" sz="2600" b="1" noProof="0">
                <a:solidFill>
                  <a:srgbClr val="86BC25"/>
                </a:solidFill>
                <a:latin typeface="Open Sans Light" panose="020B0306030504020204" pitchFamily="34" charset="0"/>
                <a:ea typeface="Open Sans Light" panose="020B0306030504020204" pitchFamily="34" charset="0"/>
                <a:cs typeface="Open Sans Light" panose="020B0306030504020204" pitchFamily="34" charset="0"/>
              </a:rPr>
              <a:t>1. </a:t>
            </a:r>
            <a:r>
              <a:rPr lang="it-IT" sz="1400" b="1" noProof="0">
                <a:latin typeface="Open Sans Light" panose="020B0306030504020204" pitchFamily="34" charset="0"/>
                <a:ea typeface="Open Sans Light" panose="020B0306030504020204" pitchFamily="34" charset="0"/>
                <a:cs typeface="Open Sans Light" panose="020B0306030504020204" pitchFamily="34" charset="0"/>
              </a:rPr>
              <a:t>Obbligo di rimborso</a:t>
            </a:r>
          </a:p>
          <a:p>
            <a:pPr marL="12065" marR="5080">
              <a:lnSpc>
                <a:spcPct val="100000"/>
              </a:lnSpc>
              <a:spcBef>
                <a:spcPts val="110"/>
              </a:spcBef>
              <a:buClr>
                <a:srgbClr val="005587"/>
              </a:buClr>
              <a:buSzPct val="200000"/>
              <a:tabLst>
                <a:tab pos="414655" algn="l"/>
              </a:tabLst>
            </a:pPr>
            <a:r>
              <a:rPr lang="it-IT" sz="1400" noProof="0">
                <a:latin typeface="Open Sans Light" panose="020B0306030504020204" pitchFamily="34" charset="0"/>
                <a:ea typeface="Open Sans Light" panose="020B0306030504020204" pitchFamily="34" charset="0"/>
                <a:cs typeface="Open Sans Light" panose="020B0306030504020204" pitchFamily="34" charset="0"/>
              </a:rPr>
              <a:t>La società è tenuta a rimborsare la partecipazione del socio recedente.</a:t>
            </a:r>
          </a:p>
          <a:p>
            <a:pPr marL="12065" marR="5080">
              <a:lnSpc>
                <a:spcPct val="100000"/>
              </a:lnSpc>
              <a:spcBef>
                <a:spcPts val="110"/>
              </a:spcBef>
              <a:buClr>
                <a:srgbClr val="005587"/>
              </a:buClr>
              <a:buSzPct val="200000"/>
              <a:tabLst>
                <a:tab pos="414655" algn="l"/>
              </a:tabLst>
            </a:pPr>
            <a:endParaRPr lang="it-IT" sz="1400" b="1" noProof="0">
              <a:latin typeface="Open Sans Light" panose="020B0306030504020204" pitchFamily="34" charset="0"/>
              <a:ea typeface="Open Sans Light" panose="020B0306030504020204" pitchFamily="34" charset="0"/>
              <a:cs typeface="Open Sans Light" panose="020B0306030504020204" pitchFamily="34" charset="0"/>
            </a:endParaRPr>
          </a:p>
          <a:p>
            <a:pPr marL="12065" marR="5080">
              <a:lnSpc>
                <a:spcPct val="100000"/>
              </a:lnSpc>
              <a:spcBef>
                <a:spcPts val="110"/>
              </a:spcBef>
              <a:buClr>
                <a:srgbClr val="005587"/>
              </a:buClr>
              <a:buSzPct val="200000"/>
              <a:tabLst>
                <a:tab pos="414655" algn="l"/>
              </a:tabLst>
            </a:pPr>
            <a:r>
              <a:rPr lang="it-IT" sz="2600" b="1" noProof="0">
                <a:solidFill>
                  <a:srgbClr val="86BC25"/>
                </a:solidFill>
                <a:latin typeface="Open Sans Light" panose="020B0306030504020204" pitchFamily="34" charset="0"/>
                <a:ea typeface="Open Sans Light" panose="020B0306030504020204" pitchFamily="34" charset="0"/>
                <a:cs typeface="Open Sans Light" panose="020B0306030504020204" pitchFamily="34" charset="0"/>
              </a:rPr>
              <a:t>2. </a:t>
            </a:r>
            <a:r>
              <a:rPr lang="it-IT" sz="1400" b="1" noProof="0">
                <a:latin typeface="Open Sans Light" panose="020B0306030504020204" pitchFamily="34" charset="0"/>
                <a:ea typeface="Open Sans Light" panose="020B0306030504020204" pitchFamily="34" charset="0"/>
                <a:cs typeface="Open Sans Light" panose="020B0306030504020204" pitchFamily="34" charset="0"/>
              </a:rPr>
              <a:t>Termine temporale</a:t>
            </a:r>
          </a:p>
          <a:p>
            <a:pPr marL="12065" marR="5080">
              <a:lnSpc>
                <a:spcPct val="100000"/>
              </a:lnSpc>
              <a:spcBef>
                <a:spcPts val="110"/>
              </a:spcBef>
              <a:buClr>
                <a:srgbClr val="005587"/>
              </a:buClr>
              <a:buSzPct val="200000"/>
              <a:tabLst>
                <a:tab pos="414655" algn="l"/>
              </a:tabLst>
            </a:pPr>
            <a:r>
              <a:rPr lang="it-IT" sz="1400" noProof="0">
                <a:latin typeface="Open Sans Light" panose="020B0306030504020204" pitchFamily="34" charset="0"/>
                <a:ea typeface="Open Sans Light" panose="020B0306030504020204" pitchFamily="34" charset="0"/>
                <a:cs typeface="Open Sans Light" panose="020B0306030504020204" pitchFamily="34" charset="0"/>
              </a:rPr>
              <a:t>Il rimborso deve essere effettuato entro centottanta giorni dalla comunicazione del recesso.</a:t>
            </a:r>
          </a:p>
          <a:p>
            <a:pPr marL="12065" marR="5080">
              <a:lnSpc>
                <a:spcPct val="100000"/>
              </a:lnSpc>
              <a:spcBef>
                <a:spcPts val="110"/>
              </a:spcBef>
              <a:buClr>
                <a:srgbClr val="005587"/>
              </a:buClr>
              <a:buSzPct val="200000"/>
              <a:tabLst>
                <a:tab pos="414655" algn="l"/>
              </a:tabLst>
            </a:pPr>
            <a:endParaRPr lang="it-IT" sz="1400" b="1" noProof="0">
              <a:latin typeface="Open Sans Light" panose="020B0306030504020204" pitchFamily="34" charset="0"/>
              <a:ea typeface="Open Sans Light" panose="020B0306030504020204" pitchFamily="34" charset="0"/>
              <a:cs typeface="Open Sans Light" panose="020B0306030504020204" pitchFamily="34" charset="0"/>
            </a:endParaRPr>
          </a:p>
          <a:p>
            <a:pPr marL="12065" marR="5080">
              <a:lnSpc>
                <a:spcPct val="100000"/>
              </a:lnSpc>
              <a:spcBef>
                <a:spcPts val="110"/>
              </a:spcBef>
              <a:buClr>
                <a:srgbClr val="005587"/>
              </a:buClr>
              <a:buSzPct val="200000"/>
              <a:tabLst>
                <a:tab pos="414655" algn="l"/>
              </a:tabLst>
            </a:pPr>
            <a:r>
              <a:rPr lang="it-IT" sz="2600" b="1" noProof="0">
                <a:solidFill>
                  <a:srgbClr val="86BC25"/>
                </a:solidFill>
                <a:latin typeface="Open Sans Light" panose="020B0306030504020204" pitchFamily="34" charset="0"/>
                <a:ea typeface="Open Sans Light" panose="020B0306030504020204" pitchFamily="34" charset="0"/>
                <a:cs typeface="Open Sans Light" panose="020B0306030504020204" pitchFamily="34" charset="0"/>
              </a:rPr>
              <a:t>3. </a:t>
            </a:r>
            <a:r>
              <a:rPr lang="it-IT" sz="1400" b="1" noProof="0">
                <a:latin typeface="Open Sans Light" panose="020B0306030504020204" pitchFamily="34" charset="0"/>
                <a:ea typeface="Open Sans Light" panose="020B0306030504020204" pitchFamily="34" charset="0"/>
                <a:cs typeface="Open Sans Light" panose="020B0306030504020204" pitchFamily="34" charset="0"/>
              </a:rPr>
              <a:t>Modalità di esecuzione</a:t>
            </a:r>
          </a:p>
          <a:p>
            <a:pPr marL="12065" marR="5080">
              <a:lnSpc>
                <a:spcPct val="100000"/>
              </a:lnSpc>
              <a:spcBef>
                <a:spcPts val="110"/>
              </a:spcBef>
              <a:buClr>
                <a:srgbClr val="005587"/>
              </a:buClr>
              <a:buSzPct val="200000"/>
              <a:tabLst>
                <a:tab pos="414655" algn="l"/>
              </a:tabLst>
            </a:pPr>
            <a:r>
              <a:rPr lang="it-IT" sz="1400" noProof="0">
                <a:latin typeface="Open Sans Light" panose="020B0306030504020204" pitchFamily="34" charset="0"/>
                <a:ea typeface="Open Sans Light" panose="020B0306030504020204" pitchFamily="34" charset="0"/>
                <a:cs typeface="Open Sans Light" panose="020B0306030504020204" pitchFamily="34" charset="0"/>
              </a:rPr>
              <a:t>Il rimborso può avvenire tramite acquisto della quota mediante le riserve.</a:t>
            </a:r>
            <a:endParaRPr lang="it-IT" sz="1400" b="1" noProof="0">
              <a:latin typeface="Open Sans Light" panose="020B0306030504020204" pitchFamily="34" charset="0"/>
              <a:ea typeface="Open Sans Light" panose="020B0306030504020204" pitchFamily="34" charset="0"/>
              <a:cs typeface="Open Sans Light" panose="020B0306030504020204" pitchFamily="34" charset="0"/>
            </a:endParaRPr>
          </a:p>
          <a:p>
            <a:pPr marL="12065" marR="5080">
              <a:lnSpc>
                <a:spcPct val="100000"/>
              </a:lnSpc>
              <a:spcBef>
                <a:spcPts val="110"/>
              </a:spcBef>
              <a:buClr>
                <a:srgbClr val="005587"/>
              </a:buClr>
              <a:buSzPct val="200000"/>
              <a:tabLst>
                <a:tab pos="414655" algn="l"/>
              </a:tabLst>
            </a:pPr>
            <a:endParaRPr lang="it-IT" sz="1400" b="1"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8" name="object 24">
            <a:extLst>
              <a:ext uri="{FF2B5EF4-FFF2-40B4-BE49-F238E27FC236}">
                <a16:creationId xmlns:a16="http://schemas.microsoft.com/office/drawing/2014/main" id="{544FE7CA-1EE3-BF51-07DD-89DCDAE8410E}"/>
              </a:ext>
            </a:extLst>
          </p:cNvPr>
          <p:cNvSpPr txBox="1"/>
          <p:nvPr/>
        </p:nvSpPr>
        <p:spPr>
          <a:xfrm>
            <a:off x="4154393" y="2119658"/>
            <a:ext cx="4874225" cy="328295"/>
          </a:xfrm>
          <a:prstGeom prst="rect">
            <a:avLst/>
          </a:prstGeom>
          <a:noFill/>
        </p:spPr>
        <p:txBody>
          <a:bodyPr vert="horz" wrap="square" lIns="0" tIns="111760" rIns="0" bIns="0" rtlCol="0">
            <a:spAutoFit/>
          </a:bodyPr>
          <a:lstStyle/>
          <a:p>
            <a:pPr marL="198120" marR="179705" indent="-12700" algn="ctr">
              <a:spcBef>
                <a:spcPts val="880"/>
              </a:spcBef>
            </a:pPr>
            <a:r>
              <a:rPr lang="it-IT" sz="1400" b="1" noProof="0">
                <a:solidFill>
                  <a:srgbClr val="86BC25"/>
                </a:solidFill>
                <a:latin typeface="Open Sans" panose="020B0606030504020204" pitchFamily="34" charset="0"/>
                <a:ea typeface="Open Sans" panose="020B0606030504020204" pitchFamily="34" charset="0"/>
                <a:cs typeface="Open Sans" panose="020B0606030504020204" pitchFamily="34" charset="0"/>
              </a:rPr>
              <a:t>PRINCIPALI EVIDENZE EMERSE DALL’ANALISI</a:t>
            </a:r>
          </a:p>
        </p:txBody>
      </p:sp>
      <p:cxnSp>
        <p:nvCxnSpPr>
          <p:cNvPr id="39" name="Straight Connector 38">
            <a:extLst>
              <a:ext uri="{FF2B5EF4-FFF2-40B4-BE49-F238E27FC236}">
                <a16:creationId xmlns:a16="http://schemas.microsoft.com/office/drawing/2014/main" id="{F8C32D91-127A-E2D9-D37B-586CDFA1A03B}"/>
              </a:ext>
            </a:extLst>
          </p:cNvPr>
          <p:cNvCxnSpPr>
            <a:cxnSpLocks/>
          </p:cNvCxnSpPr>
          <p:nvPr/>
        </p:nvCxnSpPr>
        <p:spPr>
          <a:xfrm>
            <a:off x="2835455" y="2486666"/>
            <a:ext cx="7488000" cy="0"/>
          </a:xfrm>
          <a:prstGeom prst="line">
            <a:avLst/>
          </a:prstGeom>
          <a:ln w="12700">
            <a:solidFill>
              <a:srgbClr val="86BC25"/>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A654F09B-42E6-5928-ABB8-D2C61D696339}"/>
              </a:ext>
            </a:extLst>
          </p:cNvPr>
          <p:cNvSpPr/>
          <p:nvPr/>
        </p:nvSpPr>
        <p:spPr>
          <a:xfrm>
            <a:off x="7833274" y="215414"/>
            <a:ext cx="228600" cy="2286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6" name="Graphic 5" descr="Home outline">
            <a:hlinkClick r:id="" action="ppaction://noaction"/>
            <a:extLst>
              <a:ext uri="{FF2B5EF4-FFF2-40B4-BE49-F238E27FC236}">
                <a16:creationId xmlns:a16="http://schemas.microsoft.com/office/drawing/2014/main" id="{99EE3A10-0597-AF7D-6F79-9C412CEF591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3500" y="129807"/>
            <a:ext cx="333658" cy="333658"/>
          </a:xfrm>
          <a:prstGeom prst="rect">
            <a:avLst/>
          </a:prstGeom>
        </p:spPr>
      </p:pic>
      <p:sp>
        <p:nvSpPr>
          <p:cNvPr id="7" name="Oval 6">
            <a:extLst>
              <a:ext uri="{FF2B5EF4-FFF2-40B4-BE49-F238E27FC236}">
                <a16:creationId xmlns:a16="http://schemas.microsoft.com/office/drawing/2014/main" id="{5F2CEF5B-C6ED-64F8-D27F-4ED1B21D8E68}"/>
              </a:ext>
            </a:extLst>
          </p:cNvPr>
          <p:cNvSpPr/>
          <p:nvPr/>
        </p:nvSpPr>
        <p:spPr>
          <a:xfrm>
            <a:off x="822935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9" name="Oval 8">
            <a:extLst>
              <a:ext uri="{FF2B5EF4-FFF2-40B4-BE49-F238E27FC236}">
                <a16:creationId xmlns:a16="http://schemas.microsoft.com/office/drawing/2014/main" id="{5274B31C-3B00-43DE-2808-EEE9AB778183}"/>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10" name="Oval 9">
            <a:extLst>
              <a:ext uri="{FF2B5EF4-FFF2-40B4-BE49-F238E27FC236}">
                <a16:creationId xmlns:a16="http://schemas.microsoft.com/office/drawing/2014/main" id="{0E13DC71-8A45-DDCC-EF86-846BE08D18CD}"/>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11" name="Oval 10">
            <a:extLst>
              <a:ext uri="{FF2B5EF4-FFF2-40B4-BE49-F238E27FC236}">
                <a16:creationId xmlns:a16="http://schemas.microsoft.com/office/drawing/2014/main" id="{CE68D529-F846-8826-137D-7DEDE44FA583}"/>
              </a:ext>
            </a:extLst>
          </p:cNvPr>
          <p:cNvSpPr/>
          <p:nvPr/>
        </p:nvSpPr>
        <p:spPr>
          <a:xfrm>
            <a:off x="941759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12" name="Oval 11">
            <a:extLst>
              <a:ext uri="{FF2B5EF4-FFF2-40B4-BE49-F238E27FC236}">
                <a16:creationId xmlns:a16="http://schemas.microsoft.com/office/drawing/2014/main" id="{8A860F40-1B5F-A7B5-F420-47B66B77C193}"/>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Tree>
    <p:extLst>
      <p:ext uri="{BB962C8B-B14F-4D97-AF65-F5344CB8AC3E}">
        <p14:creationId xmlns:p14="http://schemas.microsoft.com/office/powerpoint/2010/main" val="2665250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5912A86-7C43-C15B-7854-1DC4C2E8E4E1}"/>
            </a:ext>
          </a:extLst>
        </p:cNvPr>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7A0EDC92-9B03-9747-68AF-880040DFFDBD}"/>
              </a:ext>
            </a:extLst>
          </p:cNvPr>
          <p:cNvGraphicFramePr>
            <a:graphicFrameLocks noChangeAspect="1"/>
          </p:cNvGraphicFramePr>
          <p:nvPr>
            <p:custDataLst>
              <p:tags r:id="rId1"/>
            </p:custDataLst>
            <p:extLst>
              <p:ext uri="{D42A27DB-BD31-4B8C-83A1-F6EECF244321}">
                <p14:modId xmlns:p14="http://schemas.microsoft.com/office/powerpoint/2010/main" val="3504270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13" name="think-cell data - do not delete" hidden="1">
                        <a:extLst>
                          <a:ext uri="{FF2B5EF4-FFF2-40B4-BE49-F238E27FC236}">
                            <a16:creationId xmlns:a16="http://schemas.microsoft.com/office/drawing/2014/main" id="{7A0EDC92-9B03-9747-68AF-880040DFFDB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5" name="Rettangolo 5">
            <a:extLst>
              <a:ext uri="{FF2B5EF4-FFF2-40B4-BE49-F238E27FC236}">
                <a16:creationId xmlns:a16="http://schemas.microsoft.com/office/drawing/2014/main" id="{5BE3188F-DA30-30B6-9891-DE8F483AB3CB}"/>
              </a:ext>
            </a:extLst>
          </p:cNvPr>
          <p:cNvSpPr/>
          <p:nvPr/>
        </p:nvSpPr>
        <p:spPr>
          <a:xfrm rot="10800000">
            <a:off x="-1" y="0"/>
            <a:ext cx="10701351" cy="7562850"/>
          </a:xfrm>
          <a:prstGeom prst="rect">
            <a:avLst/>
          </a:prstGeom>
          <a:gradFill flip="none" rotWithShape="1">
            <a:gsLst>
              <a:gs pos="0">
                <a:srgbClr val="005587"/>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2" name="Rectangle 1">
            <a:extLst>
              <a:ext uri="{FF2B5EF4-FFF2-40B4-BE49-F238E27FC236}">
                <a16:creationId xmlns:a16="http://schemas.microsoft.com/office/drawing/2014/main" id="{BD53D19C-1E4D-813D-E4EC-D18D1F0B51A0}"/>
              </a:ext>
            </a:extLst>
          </p:cNvPr>
          <p:cNvSpPr/>
          <p:nvPr/>
        </p:nvSpPr>
        <p:spPr>
          <a:xfrm>
            <a:off x="2440" y="1617044"/>
            <a:ext cx="10690959" cy="516289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i="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object 11">
            <a:extLst>
              <a:ext uri="{FF2B5EF4-FFF2-40B4-BE49-F238E27FC236}">
                <a16:creationId xmlns:a16="http://schemas.microsoft.com/office/drawing/2014/main" id="{04CE7F3A-1708-9893-53FB-FB322878EF3E}"/>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kumimoji="0" lang="it-IT" sz="2000" b="0" i="0" u="none" strike="noStrike" kern="120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Modalità di liquidazione e conseguenze</a:t>
            </a:r>
          </a:p>
        </p:txBody>
      </p:sp>
      <p:sp>
        <p:nvSpPr>
          <p:cNvPr id="8" name="object 11">
            <a:extLst>
              <a:ext uri="{FF2B5EF4-FFF2-40B4-BE49-F238E27FC236}">
                <a16:creationId xmlns:a16="http://schemas.microsoft.com/office/drawing/2014/main" id="{3A700D79-01D0-11FB-B659-312BBC6DA0F2}"/>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Il contesto di riferimento</a:t>
            </a:r>
            <a:endParaRPr lang="it-IT" sz="20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Rectangle 5">
            <a:extLst>
              <a:ext uri="{FF2B5EF4-FFF2-40B4-BE49-F238E27FC236}">
                <a16:creationId xmlns:a16="http://schemas.microsoft.com/office/drawing/2014/main" id="{B6C1E9BB-6841-157A-6A38-964B03CD747F}"/>
              </a:ext>
            </a:extLst>
          </p:cNvPr>
          <p:cNvSpPr/>
          <p:nvPr/>
        </p:nvSpPr>
        <p:spPr>
          <a:xfrm>
            <a:off x="2937798" y="2666836"/>
            <a:ext cx="7488000" cy="3725554"/>
          </a:xfrm>
          <a:prstGeom prst="rect">
            <a:avLst/>
          </a:prstGeom>
          <a:solidFill>
            <a:srgbClr val="F2F2F2">
              <a:alpha val="7520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20" name="Group 19">
            <a:extLst>
              <a:ext uri="{FF2B5EF4-FFF2-40B4-BE49-F238E27FC236}">
                <a16:creationId xmlns:a16="http://schemas.microsoft.com/office/drawing/2014/main" id="{2085B984-A57B-A6F8-C6DD-FEA9F1078EA2}"/>
              </a:ext>
            </a:extLst>
          </p:cNvPr>
          <p:cNvGrpSpPr/>
          <p:nvPr/>
        </p:nvGrpSpPr>
        <p:grpSpPr>
          <a:xfrm>
            <a:off x="324000" y="2707200"/>
            <a:ext cx="2252523" cy="3384071"/>
            <a:chOff x="8135277" y="2705424"/>
            <a:chExt cx="2252523" cy="3384071"/>
          </a:xfrm>
        </p:grpSpPr>
        <p:grpSp>
          <p:nvGrpSpPr>
            <p:cNvPr id="21" name="Group 20">
              <a:extLst>
                <a:ext uri="{FF2B5EF4-FFF2-40B4-BE49-F238E27FC236}">
                  <a16:creationId xmlns:a16="http://schemas.microsoft.com/office/drawing/2014/main" id="{2B7FD2B9-91C5-688E-840F-127BAC00BAFC}"/>
                </a:ext>
              </a:extLst>
            </p:cNvPr>
            <p:cNvGrpSpPr/>
            <p:nvPr/>
          </p:nvGrpSpPr>
          <p:grpSpPr>
            <a:xfrm>
              <a:off x="8974478" y="2705424"/>
              <a:ext cx="574121" cy="600223"/>
              <a:chOff x="6305562" y="2531044"/>
              <a:chExt cx="631533" cy="660245"/>
            </a:xfrm>
          </p:grpSpPr>
          <p:grpSp>
            <p:nvGrpSpPr>
              <p:cNvPr id="27" name="Group 26">
                <a:extLst>
                  <a:ext uri="{FF2B5EF4-FFF2-40B4-BE49-F238E27FC236}">
                    <a16:creationId xmlns:a16="http://schemas.microsoft.com/office/drawing/2014/main" id="{CA24EFB2-DB7F-C6C9-FDE2-C5C78341D4C1}"/>
                  </a:ext>
                </a:extLst>
              </p:cNvPr>
              <p:cNvGrpSpPr/>
              <p:nvPr/>
            </p:nvGrpSpPr>
            <p:grpSpPr>
              <a:xfrm>
                <a:off x="6305562" y="2531044"/>
                <a:ext cx="631533" cy="660245"/>
                <a:chOff x="3796776" y="3253963"/>
                <a:chExt cx="523221" cy="523221"/>
              </a:xfrm>
            </p:grpSpPr>
            <p:sp>
              <p:nvSpPr>
                <p:cNvPr id="29" name="Oval 28">
                  <a:extLst>
                    <a:ext uri="{FF2B5EF4-FFF2-40B4-BE49-F238E27FC236}">
                      <a16:creationId xmlns:a16="http://schemas.microsoft.com/office/drawing/2014/main" id="{3A639092-1406-C052-4280-B46D5D0A1E57}"/>
                    </a:ext>
                  </a:extLst>
                </p:cNvPr>
                <p:cNvSpPr/>
                <p:nvPr/>
              </p:nvSpPr>
              <p:spPr>
                <a:xfrm>
                  <a:off x="3796776" y="3253963"/>
                  <a:ext cx="523221" cy="52322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30" name="object 56">
                  <a:extLst>
                    <a:ext uri="{FF2B5EF4-FFF2-40B4-BE49-F238E27FC236}">
                      <a16:creationId xmlns:a16="http://schemas.microsoft.com/office/drawing/2014/main" id="{47CA0E3E-3FFF-D2EB-9F02-82C036FC01A7}"/>
                    </a:ext>
                  </a:extLst>
                </p:cNvPr>
                <p:cNvSpPr/>
                <p:nvPr/>
              </p:nvSpPr>
              <p:spPr>
                <a:xfrm>
                  <a:off x="3885238" y="3339682"/>
                  <a:ext cx="346296" cy="346296"/>
                </a:xfrm>
                <a:custGeom>
                  <a:avLst/>
                  <a:gdLst/>
                  <a:ahLst/>
                  <a:cxnLst/>
                  <a:rect l="l" t="t" r="r" b="b"/>
                  <a:pathLst>
                    <a:path w="463550" h="463550">
                      <a:moveTo>
                        <a:pt x="231648" y="0"/>
                      </a:moveTo>
                      <a:lnTo>
                        <a:pt x="184939" y="4702"/>
                      </a:lnTo>
                      <a:lnTo>
                        <a:pt x="141446" y="18192"/>
                      </a:lnTo>
                      <a:lnTo>
                        <a:pt x="102096" y="39540"/>
                      </a:lnTo>
                      <a:lnTo>
                        <a:pt x="67818" y="67818"/>
                      </a:lnTo>
                      <a:lnTo>
                        <a:pt x="39540" y="102096"/>
                      </a:lnTo>
                      <a:lnTo>
                        <a:pt x="18192" y="141446"/>
                      </a:lnTo>
                      <a:lnTo>
                        <a:pt x="4702" y="184939"/>
                      </a:lnTo>
                      <a:lnTo>
                        <a:pt x="0" y="231647"/>
                      </a:lnTo>
                      <a:lnTo>
                        <a:pt x="4702" y="278356"/>
                      </a:lnTo>
                      <a:lnTo>
                        <a:pt x="18192" y="321849"/>
                      </a:lnTo>
                      <a:lnTo>
                        <a:pt x="39540" y="361199"/>
                      </a:lnTo>
                      <a:lnTo>
                        <a:pt x="67818" y="395478"/>
                      </a:lnTo>
                      <a:lnTo>
                        <a:pt x="102096" y="423755"/>
                      </a:lnTo>
                      <a:lnTo>
                        <a:pt x="141446" y="445103"/>
                      </a:lnTo>
                      <a:lnTo>
                        <a:pt x="184939" y="458593"/>
                      </a:lnTo>
                      <a:lnTo>
                        <a:pt x="231648" y="463295"/>
                      </a:lnTo>
                      <a:lnTo>
                        <a:pt x="278356" y="458593"/>
                      </a:lnTo>
                      <a:lnTo>
                        <a:pt x="312329" y="448056"/>
                      </a:lnTo>
                      <a:lnTo>
                        <a:pt x="231648" y="448056"/>
                      </a:lnTo>
                      <a:lnTo>
                        <a:pt x="182231" y="442306"/>
                      </a:lnTo>
                      <a:lnTo>
                        <a:pt x="136760" y="425946"/>
                      </a:lnTo>
                      <a:lnTo>
                        <a:pt x="96567" y="400309"/>
                      </a:lnTo>
                      <a:lnTo>
                        <a:pt x="62986" y="366728"/>
                      </a:lnTo>
                      <a:lnTo>
                        <a:pt x="37349" y="326535"/>
                      </a:lnTo>
                      <a:lnTo>
                        <a:pt x="20989" y="281064"/>
                      </a:lnTo>
                      <a:lnTo>
                        <a:pt x="15240" y="231647"/>
                      </a:lnTo>
                      <a:lnTo>
                        <a:pt x="20989" y="182231"/>
                      </a:lnTo>
                      <a:lnTo>
                        <a:pt x="37349" y="136760"/>
                      </a:lnTo>
                      <a:lnTo>
                        <a:pt x="62986" y="96567"/>
                      </a:lnTo>
                      <a:lnTo>
                        <a:pt x="96567" y="62986"/>
                      </a:lnTo>
                      <a:lnTo>
                        <a:pt x="136760" y="37349"/>
                      </a:lnTo>
                      <a:lnTo>
                        <a:pt x="182231" y="20989"/>
                      </a:lnTo>
                      <a:lnTo>
                        <a:pt x="231648" y="15240"/>
                      </a:lnTo>
                      <a:lnTo>
                        <a:pt x="312329" y="15240"/>
                      </a:lnTo>
                      <a:lnTo>
                        <a:pt x="278356" y="4702"/>
                      </a:lnTo>
                      <a:lnTo>
                        <a:pt x="231648" y="0"/>
                      </a:lnTo>
                      <a:close/>
                    </a:path>
                    <a:path w="463550" h="463550">
                      <a:moveTo>
                        <a:pt x="312329" y="15240"/>
                      </a:moveTo>
                      <a:lnTo>
                        <a:pt x="231648" y="15240"/>
                      </a:lnTo>
                      <a:lnTo>
                        <a:pt x="281064" y="20989"/>
                      </a:lnTo>
                      <a:lnTo>
                        <a:pt x="326535" y="37349"/>
                      </a:lnTo>
                      <a:lnTo>
                        <a:pt x="366728" y="62986"/>
                      </a:lnTo>
                      <a:lnTo>
                        <a:pt x="400309" y="96567"/>
                      </a:lnTo>
                      <a:lnTo>
                        <a:pt x="425946" y="136760"/>
                      </a:lnTo>
                      <a:lnTo>
                        <a:pt x="442306" y="182231"/>
                      </a:lnTo>
                      <a:lnTo>
                        <a:pt x="448056" y="231647"/>
                      </a:lnTo>
                      <a:lnTo>
                        <a:pt x="442306" y="281064"/>
                      </a:lnTo>
                      <a:lnTo>
                        <a:pt x="425946" y="326535"/>
                      </a:lnTo>
                      <a:lnTo>
                        <a:pt x="400309" y="366728"/>
                      </a:lnTo>
                      <a:lnTo>
                        <a:pt x="366728" y="400309"/>
                      </a:lnTo>
                      <a:lnTo>
                        <a:pt x="326535" y="425946"/>
                      </a:lnTo>
                      <a:lnTo>
                        <a:pt x="281064" y="442306"/>
                      </a:lnTo>
                      <a:lnTo>
                        <a:pt x="231648" y="448056"/>
                      </a:lnTo>
                      <a:lnTo>
                        <a:pt x="312329" y="448056"/>
                      </a:lnTo>
                      <a:lnTo>
                        <a:pt x="361199" y="423755"/>
                      </a:lnTo>
                      <a:lnTo>
                        <a:pt x="395478" y="395478"/>
                      </a:lnTo>
                      <a:lnTo>
                        <a:pt x="423755" y="361199"/>
                      </a:lnTo>
                      <a:lnTo>
                        <a:pt x="445103" y="321849"/>
                      </a:lnTo>
                      <a:lnTo>
                        <a:pt x="458593" y="278356"/>
                      </a:lnTo>
                      <a:lnTo>
                        <a:pt x="463296" y="231647"/>
                      </a:lnTo>
                      <a:lnTo>
                        <a:pt x="458593" y="184939"/>
                      </a:lnTo>
                      <a:lnTo>
                        <a:pt x="445103" y="141446"/>
                      </a:lnTo>
                      <a:lnTo>
                        <a:pt x="423755" y="102096"/>
                      </a:lnTo>
                      <a:lnTo>
                        <a:pt x="395478" y="67818"/>
                      </a:lnTo>
                      <a:lnTo>
                        <a:pt x="361199" y="39540"/>
                      </a:lnTo>
                      <a:lnTo>
                        <a:pt x="321849" y="18192"/>
                      </a:lnTo>
                      <a:lnTo>
                        <a:pt x="312329" y="15240"/>
                      </a:lnTo>
                      <a:close/>
                    </a:path>
                  </a:pathLst>
                </a:custGeom>
                <a:solidFill>
                  <a:schemeClr val="bg1"/>
                </a:solidFill>
                <a:ln>
                  <a:noFill/>
                </a:ln>
              </p:spPr>
              <p:txBody>
                <a:bodyPr wrap="square" lIns="0" tIns="0" rIns="0" bIns="0" rtlCol="0"/>
                <a:lstStyle/>
                <a:p>
                  <a:endParaRPr lang="it-IT" sz="1200" noProof="0">
                    <a:latin typeface="Open Sans Light" panose="020B0306030504020204" pitchFamily="34" charset="0"/>
                    <a:ea typeface="Open Sans Light" panose="020B0306030504020204" pitchFamily="34" charset="0"/>
                    <a:cs typeface="Open Sans Light" panose="020B0306030504020204" pitchFamily="34" charset="0"/>
                  </a:endParaRPr>
                </a:p>
              </p:txBody>
            </p:sp>
          </p:grpSp>
          <p:pic>
            <p:nvPicPr>
              <p:cNvPr id="28" name="Graphic 27" descr="Document outline">
                <a:extLst>
                  <a:ext uri="{FF2B5EF4-FFF2-40B4-BE49-F238E27FC236}">
                    <a16:creationId xmlns:a16="http://schemas.microsoft.com/office/drawing/2014/main" id="{855D1E03-E37B-BADE-C169-FC2E744B2E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70725" y="2699709"/>
                <a:ext cx="301206" cy="301206"/>
              </a:xfrm>
              <a:prstGeom prst="rect">
                <a:avLst/>
              </a:prstGeom>
            </p:spPr>
          </p:pic>
        </p:grpSp>
        <p:grpSp>
          <p:nvGrpSpPr>
            <p:cNvPr id="22" name="Group 21">
              <a:extLst>
                <a:ext uri="{FF2B5EF4-FFF2-40B4-BE49-F238E27FC236}">
                  <a16:creationId xmlns:a16="http://schemas.microsoft.com/office/drawing/2014/main" id="{67110CD3-414A-7987-0583-4D0DF82E09A2}"/>
                </a:ext>
              </a:extLst>
            </p:cNvPr>
            <p:cNvGrpSpPr/>
            <p:nvPr/>
          </p:nvGrpSpPr>
          <p:grpSpPr>
            <a:xfrm>
              <a:off x="8135277" y="3396994"/>
              <a:ext cx="2252523" cy="2692501"/>
              <a:chOff x="8078722" y="3293755"/>
              <a:chExt cx="2403859" cy="2692501"/>
            </a:xfrm>
          </p:grpSpPr>
          <p:sp>
            <p:nvSpPr>
              <p:cNvPr id="23" name="Rectangle 22">
                <a:extLst>
                  <a:ext uri="{FF2B5EF4-FFF2-40B4-BE49-F238E27FC236}">
                    <a16:creationId xmlns:a16="http://schemas.microsoft.com/office/drawing/2014/main" id="{C9E7811A-04FD-1BC0-3AE6-B001844C18FA}"/>
                  </a:ext>
                </a:extLst>
              </p:cNvPr>
              <p:cNvSpPr/>
              <p:nvPr/>
            </p:nvSpPr>
            <p:spPr>
              <a:xfrm>
                <a:off x="8078722" y="4138217"/>
                <a:ext cx="2403859" cy="1848039"/>
              </a:xfrm>
              <a:prstGeom prst="rect">
                <a:avLst/>
              </a:prstGeom>
              <a:gradFill flip="none" rotWithShape="1">
                <a:gsLst>
                  <a:gs pos="0">
                    <a:schemeClr val="bg1"/>
                  </a:gs>
                  <a:gs pos="73000">
                    <a:schemeClr val="accent2">
                      <a:alpha val="2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2700" marR="5080" algn="just">
                  <a:lnSpc>
                    <a:spcPct val="100000"/>
                  </a:lnSpc>
                  <a:spcBef>
                    <a:spcPts val="90"/>
                  </a:spcBef>
                </a:pPr>
                <a:r>
                  <a:rPr lang="it-IT" sz="12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La quota può essere </a:t>
                </a:r>
                <a:r>
                  <a:rPr lang="it-IT" sz="12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acquistata da altri soci o da terzi</a:t>
                </a:r>
                <a:r>
                  <a:rPr lang="it-IT" sz="12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oppure </a:t>
                </a:r>
                <a:r>
                  <a:rPr lang="it-IT" sz="12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rimborsata mediante riserve o riduzione del capitale</a:t>
                </a:r>
                <a:r>
                  <a:rPr lang="it-IT" sz="12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In mancanza, è previsto lo scioglimento della società.</a:t>
                </a:r>
              </a:p>
            </p:txBody>
          </p:sp>
          <p:sp>
            <p:nvSpPr>
              <p:cNvPr id="24" name="Rectangle 23">
                <a:extLst>
                  <a:ext uri="{FF2B5EF4-FFF2-40B4-BE49-F238E27FC236}">
                    <a16:creationId xmlns:a16="http://schemas.microsoft.com/office/drawing/2014/main" id="{ECD8C659-2954-69AE-43BF-64F21587FDF0}"/>
                  </a:ext>
                </a:extLst>
              </p:cNvPr>
              <p:cNvSpPr/>
              <p:nvPr/>
            </p:nvSpPr>
            <p:spPr>
              <a:xfrm>
                <a:off x="8078722" y="3293755"/>
                <a:ext cx="2403859" cy="84446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25" name="TextBox 24">
                <a:extLst>
                  <a:ext uri="{FF2B5EF4-FFF2-40B4-BE49-F238E27FC236}">
                    <a16:creationId xmlns:a16="http://schemas.microsoft.com/office/drawing/2014/main" id="{9DB98E40-178A-3614-F1B6-BE87C53B0901}"/>
                  </a:ext>
                </a:extLst>
              </p:cNvPr>
              <p:cNvSpPr txBox="1"/>
              <p:nvPr/>
            </p:nvSpPr>
            <p:spPr>
              <a:xfrm>
                <a:off x="8472930" y="3392821"/>
                <a:ext cx="1864019" cy="646331"/>
              </a:xfrm>
              <a:prstGeom prst="rect">
                <a:avLst/>
              </a:prstGeom>
              <a:noFill/>
            </p:spPr>
            <p:txBody>
              <a:bodyPr wrap="square" rtlCol="0">
                <a:spAutoFit/>
              </a:bodyPr>
              <a:lstStyle/>
              <a:p>
                <a:pPr algn="ctr"/>
                <a:r>
                  <a:rPr lang="it-IT"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rPr>
                  <a:t>MODALITÀ DI LIQUIDAZIONE E CONSEGUENZE</a:t>
                </a:r>
              </a:p>
            </p:txBody>
          </p:sp>
          <p:sp>
            <p:nvSpPr>
              <p:cNvPr id="26" name="object 11">
                <a:extLst>
                  <a:ext uri="{FF2B5EF4-FFF2-40B4-BE49-F238E27FC236}">
                    <a16:creationId xmlns:a16="http://schemas.microsoft.com/office/drawing/2014/main" id="{CEF9188A-79E0-6EE8-B73C-67ED5BAF888B}"/>
                  </a:ext>
                </a:extLst>
              </p:cNvPr>
              <p:cNvSpPr txBox="1">
                <a:spLocks/>
              </p:cNvSpPr>
              <p:nvPr/>
            </p:nvSpPr>
            <p:spPr>
              <a:xfrm>
                <a:off x="8078722" y="3306842"/>
                <a:ext cx="574121" cy="782907"/>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50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4.</a:t>
                </a:r>
              </a:p>
            </p:txBody>
          </p:sp>
        </p:grpSp>
      </p:grpSp>
      <p:sp>
        <p:nvSpPr>
          <p:cNvPr id="37" name="object 6">
            <a:extLst>
              <a:ext uri="{FF2B5EF4-FFF2-40B4-BE49-F238E27FC236}">
                <a16:creationId xmlns:a16="http://schemas.microsoft.com/office/drawing/2014/main" id="{4896DF0B-BD77-9657-3649-91CA1B8276B9}"/>
              </a:ext>
            </a:extLst>
          </p:cNvPr>
          <p:cNvSpPr txBox="1"/>
          <p:nvPr/>
        </p:nvSpPr>
        <p:spPr>
          <a:xfrm>
            <a:off x="3003413" y="2763664"/>
            <a:ext cx="7176185" cy="2381421"/>
          </a:xfrm>
          <a:prstGeom prst="rect">
            <a:avLst/>
          </a:prstGeom>
        </p:spPr>
        <p:txBody>
          <a:bodyPr vert="horz" wrap="square" lIns="0" tIns="13970" rIns="0" bIns="0" rtlCol="0">
            <a:spAutoFit/>
          </a:bodyPr>
          <a:lstStyle/>
          <a:p>
            <a:pPr marL="12065" marR="5080">
              <a:lnSpc>
                <a:spcPct val="100000"/>
              </a:lnSpc>
              <a:spcBef>
                <a:spcPts val="110"/>
              </a:spcBef>
              <a:buClr>
                <a:srgbClr val="005587"/>
              </a:buClr>
              <a:buSzPct val="200000"/>
              <a:tabLst>
                <a:tab pos="414655" algn="l"/>
              </a:tabLst>
            </a:pPr>
            <a:r>
              <a:rPr lang="it-IT" sz="2600" b="1" noProof="0">
                <a:solidFill>
                  <a:srgbClr val="26890D"/>
                </a:solidFill>
                <a:latin typeface="Open Sans Light" panose="020B0306030504020204" pitchFamily="34" charset="0"/>
                <a:ea typeface="Open Sans Light" panose="020B0306030504020204" pitchFamily="34" charset="0"/>
                <a:cs typeface="Open Sans Light" panose="020B0306030504020204" pitchFamily="34" charset="0"/>
              </a:rPr>
              <a:t>1. </a:t>
            </a:r>
            <a:r>
              <a:rPr lang="it-IT" sz="1400" b="1" noProof="0">
                <a:latin typeface="Open Sans Light" panose="020B0306030504020204" pitchFamily="34" charset="0"/>
                <a:ea typeface="Open Sans Light" panose="020B0306030504020204" pitchFamily="34" charset="0"/>
                <a:cs typeface="Open Sans Light" panose="020B0306030504020204" pitchFamily="34" charset="0"/>
              </a:rPr>
              <a:t>Acquisto della partecipazione</a:t>
            </a:r>
          </a:p>
          <a:p>
            <a:pPr marL="12065" marR="5080">
              <a:lnSpc>
                <a:spcPct val="100000"/>
              </a:lnSpc>
              <a:spcBef>
                <a:spcPts val="110"/>
              </a:spcBef>
              <a:buClr>
                <a:srgbClr val="005587"/>
              </a:buClr>
              <a:buSzPct val="200000"/>
              <a:tabLst>
                <a:tab pos="414655" algn="l"/>
              </a:tabLst>
            </a:pPr>
            <a:r>
              <a:rPr lang="it-IT" sz="1400" noProof="0">
                <a:latin typeface="Open Sans Light" panose="020B0306030504020204" pitchFamily="34" charset="0"/>
                <a:ea typeface="Open Sans Light" panose="020B0306030504020204" pitchFamily="34" charset="0"/>
                <a:cs typeface="Open Sans Light" panose="020B0306030504020204" pitchFamily="34" charset="0"/>
              </a:rPr>
              <a:t>La quota può essere acquistata dagli altri soci o da terzi.</a:t>
            </a:r>
          </a:p>
          <a:p>
            <a:pPr marL="12065" marR="5080">
              <a:lnSpc>
                <a:spcPct val="100000"/>
              </a:lnSpc>
              <a:spcBef>
                <a:spcPts val="110"/>
              </a:spcBef>
              <a:buClr>
                <a:srgbClr val="005587"/>
              </a:buClr>
              <a:buSzPct val="200000"/>
              <a:tabLst>
                <a:tab pos="414655" algn="l"/>
              </a:tabLst>
            </a:pPr>
            <a:endParaRPr lang="it-IT" sz="1400" b="1" noProof="0">
              <a:latin typeface="Open Sans Light" panose="020B0306030504020204" pitchFamily="34" charset="0"/>
              <a:ea typeface="Open Sans Light" panose="020B0306030504020204" pitchFamily="34" charset="0"/>
              <a:cs typeface="Open Sans Light" panose="020B0306030504020204" pitchFamily="34" charset="0"/>
            </a:endParaRPr>
          </a:p>
          <a:p>
            <a:pPr marL="12065" marR="5080">
              <a:lnSpc>
                <a:spcPct val="100000"/>
              </a:lnSpc>
              <a:spcBef>
                <a:spcPts val="110"/>
              </a:spcBef>
              <a:buClr>
                <a:srgbClr val="005587"/>
              </a:buClr>
              <a:buSzPct val="200000"/>
              <a:tabLst>
                <a:tab pos="414655" algn="l"/>
              </a:tabLst>
            </a:pPr>
            <a:r>
              <a:rPr lang="it-IT" sz="2600" b="1" noProof="0">
                <a:solidFill>
                  <a:srgbClr val="26890D"/>
                </a:solidFill>
                <a:latin typeface="Open Sans Light" panose="020B0306030504020204" pitchFamily="34" charset="0"/>
                <a:ea typeface="Open Sans Light" panose="020B0306030504020204" pitchFamily="34" charset="0"/>
                <a:cs typeface="Open Sans Light" panose="020B0306030504020204" pitchFamily="34" charset="0"/>
              </a:rPr>
              <a:t>2. </a:t>
            </a:r>
            <a:r>
              <a:rPr lang="it-IT" sz="1400" b="1" noProof="0">
                <a:latin typeface="Open Sans Light" panose="020B0306030504020204" pitchFamily="34" charset="0"/>
                <a:ea typeface="Open Sans Light" panose="020B0306030504020204" pitchFamily="34" charset="0"/>
                <a:cs typeface="Open Sans Light" panose="020B0306030504020204" pitchFamily="34" charset="0"/>
              </a:rPr>
              <a:t>Tutela della continuità aziendale</a:t>
            </a:r>
          </a:p>
          <a:p>
            <a:pPr marL="12065" marR="5080">
              <a:lnSpc>
                <a:spcPct val="100000"/>
              </a:lnSpc>
              <a:spcBef>
                <a:spcPts val="110"/>
              </a:spcBef>
              <a:buClr>
                <a:srgbClr val="005587"/>
              </a:buClr>
              <a:buSzPct val="200000"/>
              <a:tabLst>
                <a:tab pos="414655" algn="l"/>
              </a:tabLst>
            </a:pPr>
            <a:r>
              <a:rPr lang="it-IT" sz="1400" noProof="0">
                <a:latin typeface="Open Sans Light" panose="020B0306030504020204" pitchFamily="34" charset="0"/>
                <a:ea typeface="Open Sans Light" panose="020B0306030504020204" pitchFamily="34" charset="0"/>
                <a:cs typeface="Open Sans Light" panose="020B0306030504020204" pitchFamily="34" charset="0"/>
              </a:rPr>
              <a:t>Le modalità di liquidazione devono preservare l’equilibrio finanziario della società.</a:t>
            </a:r>
          </a:p>
          <a:p>
            <a:pPr marL="12065" marR="5080">
              <a:lnSpc>
                <a:spcPct val="100000"/>
              </a:lnSpc>
              <a:spcBef>
                <a:spcPts val="110"/>
              </a:spcBef>
              <a:buClr>
                <a:srgbClr val="005587"/>
              </a:buClr>
              <a:buSzPct val="200000"/>
              <a:tabLst>
                <a:tab pos="414655" algn="l"/>
              </a:tabLst>
            </a:pPr>
            <a:endParaRPr lang="it-IT" sz="1400" b="1" noProof="0">
              <a:latin typeface="Open Sans Light" panose="020B0306030504020204" pitchFamily="34" charset="0"/>
              <a:ea typeface="Open Sans Light" panose="020B0306030504020204" pitchFamily="34" charset="0"/>
              <a:cs typeface="Open Sans Light" panose="020B0306030504020204" pitchFamily="34" charset="0"/>
            </a:endParaRPr>
          </a:p>
          <a:p>
            <a:pPr marL="12065" marR="5080">
              <a:lnSpc>
                <a:spcPct val="100000"/>
              </a:lnSpc>
              <a:spcBef>
                <a:spcPts val="110"/>
              </a:spcBef>
              <a:buClr>
                <a:srgbClr val="005587"/>
              </a:buClr>
              <a:buSzPct val="200000"/>
              <a:tabLst>
                <a:tab pos="414655" algn="l"/>
              </a:tabLst>
            </a:pPr>
            <a:r>
              <a:rPr lang="it-IT" sz="2600" b="1" noProof="0">
                <a:solidFill>
                  <a:srgbClr val="26890D"/>
                </a:solidFill>
                <a:latin typeface="Open Sans Light" panose="020B0306030504020204" pitchFamily="34" charset="0"/>
                <a:ea typeface="Open Sans Light" panose="020B0306030504020204" pitchFamily="34" charset="0"/>
                <a:cs typeface="Open Sans Light" panose="020B0306030504020204" pitchFamily="34" charset="0"/>
              </a:rPr>
              <a:t>3. </a:t>
            </a:r>
            <a:r>
              <a:rPr lang="it-IT" sz="1400" b="1" noProof="0">
                <a:latin typeface="Open Sans Light" panose="020B0306030504020204" pitchFamily="34" charset="0"/>
                <a:ea typeface="Open Sans Light" panose="020B0306030504020204" pitchFamily="34" charset="0"/>
                <a:cs typeface="Open Sans Light" panose="020B0306030504020204" pitchFamily="34" charset="0"/>
              </a:rPr>
              <a:t>Scioglimento della società</a:t>
            </a:r>
          </a:p>
          <a:p>
            <a:pPr marL="12065" marR="5080">
              <a:lnSpc>
                <a:spcPct val="100000"/>
              </a:lnSpc>
              <a:spcBef>
                <a:spcPts val="110"/>
              </a:spcBef>
              <a:buClr>
                <a:srgbClr val="005587"/>
              </a:buClr>
              <a:buSzPct val="200000"/>
              <a:tabLst>
                <a:tab pos="414655" algn="l"/>
              </a:tabLst>
            </a:pPr>
            <a:r>
              <a:rPr lang="it-IT" sz="1400" noProof="0">
                <a:latin typeface="Open Sans Light" panose="020B0306030504020204" pitchFamily="34" charset="0"/>
                <a:ea typeface="Open Sans Light" panose="020B0306030504020204" pitchFamily="34" charset="0"/>
                <a:cs typeface="Open Sans Light" panose="020B0306030504020204" pitchFamily="34" charset="0"/>
              </a:rPr>
              <a:t>Qualora il rimborso non sia possibile, la società è posta in liquidazione.</a:t>
            </a:r>
          </a:p>
        </p:txBody>
      </p:sp>
      <p:sp>
        <p:nvSpPr>
          <p:cNvPr id="38" name="object 24">
            <a:extLst>
              <a:ext uri="{FF2B5EF4-FFF2-40B4-BE49-F238E27FC236}">
                <a16:creationId xmlns:a16="http://schemas.microsoft.com/office/drawing/2014/main" id="{9CF4D755-2ACD-29E5-AA09-14B9A084CE22}"/>
              </a:ext>
            </a:extLst>
          </p:cNvPr>
          <p:cNvSpPr txBox="1"/>
          <p:nvPr/>
        </p:nvSpPr>
        <p:spPr>
          <a:xfrm>
            <a:off x="4154393" y="2119658"/>
            <a:ext cx="4874225" cy="328295"/>
          </a:xfrm>
          <a:prstGeom prst="rect">
            <a:avLst/>
          </a:prstGeom>
          <a:noFill/>
        </p:spPr>
        <p:txBody>
          <a:bodyPr vert="horz" wrap="square" lIns="0" tIns="111760" rIns="0" bIns="0" rtlCol="0">
            <a:spAutoFit/>
          </a:bodyPr>
          <a:lstStyle/>
          <a:p>
            <a:pPr marL="198120" marR="179705" indent="-12700" algn="ctr">
              <a:spcBef>
                <a:spcPts val="880"/>
              </a:spcBef>
            </a:pPr>
            <a:r>
              <a:rPr lang="it-IT" sz="1400" b="1" noProof="0">
                <a:solidFill>
                  <a:srgbClr val="26890D"/>
                </a:solidFill>
                <a:latin typeface="Open Sans" panose="020B0606030504020204" pitchFamily="34" charset="0"/>
                <a:ea typeface="Open Sans" panose="020B0606030504020204" pitchFamily="34" charset="0"/>
                <a:cs typeface="Open Sans" panose="020B0606030504020204" pitchFamily="34" charset="0"/>
              </a:rPr>
              <a:t>PRINCIPALI EVIDENZE EMERSE DALL’ANALISI</a:t>
            </a:r>
          </a:p>
        </p:txBody>
      </p:sp>
      <p:cxnSp>
        <p:nvCxnSpPr>
          <p:cNvPr id="39" name="Straight Connector 38">
            <a:extLst>
              <a:ext uri="{FF2B5EF4-FFF2-40B4-BE49-F238E27FC236}">
                <a16:creationId xmlns:a16="http://schemas.microsoft.com/office/drawing/2014/main" id="{BB0392DC-14F3-71F0-B50B-12E821AD9085}"/>
              </a:ext>
            </a:extLst>
          </p:cNvPr>
          <p:cNvCxnSpPr>
            <a:cxnSpLocks/>
          </p:cNvCxnSpPr>
          <p:nvPr/>
        </p:nvCxnSpPr>
        <p:spPr>
          <a:xfrm>
            <a:off x="2835455" y="2486666"/>
            <a:ext cx="7488000" cy="0"/>
          </a:xfrm>
          <a:prstGeom prst="line">
            <a:avLst/>
          </a:prstGeom>
          <a:ln w="12700">
            <a:solidFill>
              <a:srgbClr val="26890D"/>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0BC6C997-AD12-E9CF-4A75-ED5F071F9191}"/>
              </a:ext>
            </a:extLst>
          </p:cNvPr>
          <p:cNvSpPr/>
          <p:nvPr/>
        </p:nvSpPr>
        <p:spPr>
          <a:xfrm>
            <a:off x="7833274" y="215414"/>
            <a:ext cx="228600" cy="2286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5" name="Graphic 4" descr="Home outline">
            <a:hlinkClick r:id="" action="ppaction://noaction"/>
            <a:extLst>
              <a:ext uri="{FF2B5EF4-FFF2-40B4-BE49-F238E27FC236}">
                <a16:creationId xmlns:a16="http://schemas.microsoft.com/office/drawing/2014/main" id="{34169CBA-AD09-0CAA-F02D-9021D80D0D1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3500" y="129807"/>
            <a:ext cx="333658" cy="333658"/>
          </a:xfrm>
          <a:prstGeom prst="rect">
            <a:avLst/>
          </a:prstGeom>
        </p:spPr>
      </p:pic>
      <p:sp>
        <p:nvSpPr>
          <p:cNvPr id="7" name="Oval 6">
            <a:extLst>
              <a:ext uri="{FF2B5EF4-FFF2-40B4-BE49-F238E27FC236}">
                <a16:creationId xmlns:a16="http://schemas.microsoft.com/office/drawing/2014/main" id="{42A3DA16-20F0-2042-9E27-DC761DEA3632}"/>
              </a:ext>
            </a:extLst>
          </p:cNvPr>
          <p:cNvSpPr/>
          <p:nvPr/>
        </p:nvSpPr>
        <p:spPr>
          <a:xfrm>
            <a:off x="822935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9" name="Oval 8">
            <a:extLst>
              <a:ext uri="{FF2B5EF4-FFF2-40B4-BE49-F238E27FC236}">
                <a16:creationId xmlns:a16="http://schemas.microsoft.com/office/drawing/2014/main" id="{DC1D18B8-3923-EF1F-4F2E-ED458F16D9F8}"/>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10" name="Oval 9">
            <a:extLst>
              <a:ext uri="{FF2B5EF4-FFF2-40B4-BE49-F238E27FC236}">
                <a16:creationId xmlns:a16="http://schemas.microsoft.com/office/drawing/2014/main" id="{44DD1D74-D82F-3618-8090-D9519237E836}"/>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11" name="Oval 10">
            <a:extLst>
              <a:ext uri="{FF2B5EF4-FFF2-40B4-BE49-F238E27FC236}">
                <a16:creationId xmlns:a16="http://schemas.microsoft.com/office/drawing/2014/main" id="{EAFD035E-A8B6-EB16-9DCB-23E31C89E219}"/>
              </a:ext>
            </a:extLst>
          </p:cNvPr>
          <p:cNvSpPr/>
          <p:nvPr/>
        </p:nvSpPr>
        <p:spPr>
          <a:xfrm>
            <a:off x="941759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12" name="Oval 11">
            <a:extLst>
              <a:ext uri="{FF2B5EF4-FFF2-40B4-BE49-F238E27FC236}">
                <a16:creationId xmlns:a16="http://schemas.microsoft.com/office/drawing/2014/main" id="{1D803494-801E-939F-7926-3510ABF9AB4E}"/>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Tree>
    <p:extLst>
      <p:ext uri="{BB962C8B-B14F-4D97-AF65-F5344CB8AC3E}">
        <p14:creationId xmlns:p14="http://schemas.microsoft.com/office/powerpoint/2010/main" val="3322808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6E3C0-6E01-104B-4EBA-40565D28BE0E}"/>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CB541C7-0621-5DFE-9D89-230252D8ACB9}"/>
              </a:ext>
            </a:extLst>
          </p:cNvPr>
          <p:cNvGraphicFramePr>
            <a:graphicFrameLocks noChangeAspect="1"/>
          </p:cNvGraphicFramePr>
          <p:nvPr>
            <p:custDataLst>
              <p:tags r:id="rId1"/>
            </p:custDataLst>
            <p:extLst>
              <p:ext uri="{D42A27DB-BD31-4B8C-83A1-F6EECF244321}">
                <p14:modId xmlns:p14="http://schemas.microsoft.com/office/powerpoint/2010/main" val="6952051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8" name="think-cell data - do not delete" hidden="1">
                        <a:extLst>
                          <a:ext uri="{FF2B5EF4-FFF2-40B4-BE49-F238E27FC236}">
                            <a16:creationId xmlns:a16="http://schemas.microsoft.com/office/drawing/2014/main" id="{6CB541C7-0621-5DFE-9D89-230252D8AC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ttangolo 5">
            <a:extLst>
              <a:ext uri="{FF2B5EF4-FFF2-40B4-BE49-F238E27FC236}">
                <a16:creationId xmlns:a16="http://schemas.microsoft.com/office/drawing/2014/main" id="{2676FD5A-055B-2D0E-383C-B3D0A8A3A822}"/>
              </a:ext>
            </a:extLst>
          </p:cNvPr>
          <p:cNvSpPr/>
          <p:nvPr/>
        </p:nvSpPr>
        <p:spPr>
          <a:xfrm rot="10800000">
            <a:off x="-1" y="0"/>
            <a:ext cx="10701351" cy="7562850"/>
          </a:xfrm>
          <a:prstGeom prst="rect">
            <a:avLst/>
          </a:prstGeom>
          <a:gradFill flip="none" rotWithShape="1">
            <a:gsLst>
              <a:gs pos="0">
                <a:srgbClr val="005587"/>
              </a:gs>
              <a:gs pos="42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5" name="Rectangle 4">
            <a:extLst>
              <a:ext uri="{FF2B5EF4-FFF2-40B4-BE49-F238E27FC236}">
                <a16:creationId xmlns:a16="http://schemas.microsoft.com/office/drawing/2014/main" id="{7FB60074-A178-29B8-669B-B70322F7DDA4}"/>
              </a:ext>
            </a:extLst>
          </p:cNvPr>
          <p:cNvSpPr/>
          <p:nvPr/>
        </p:nvSpPr>
        <p:spPr bwMode="gray">
          <a:xfrm>
            <a:off x="-2" y="2669102"/>
            <a:ext cx="10693401" cy="4297090"/>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object 48">
            <a:extLst>
              <a:ext uri="{FF2B5EF4-FFF2-40B4-BE49-F238E27FC236}">
                <a16:creationId xmlns:a16="http://schemas.microsoft.com/office/drawing/2014/main" id="{6ED77EF5-0461-2E41-3D15-099033B13A2C}"/>
              </a:ext>
            </a:extLst>
          </p:cNvPr>
          <p:cNvSpPr txBox="1"/>
          <p:nvPr/>
        </p:nvSpPr>
        <p:spPr>
          <a:xfrm>
            <a:off x="0" y="1607726"/>
            <a:ext cx="10693400" cy="1007886"/>
          </a:xfrm>
          <a:prstGeom prst="rect">
            <a:avLst/>
          </a:prstGeom>
          <a:solidFill>
            <a:schemeClr val="bg1">
              <a:lumMod val="95000"/>
            </a:schemeClr>
          </a:solidFill>
          <a:effectLst>
            <a:outerShdw blurRad="50800" dist="38100" dir="2700000" algn="tl" rotWithShape="0">
              <a:prstClr val="black">
                <a:alpha val="40000"/>
              </a:prstClr>
            </a:outerShdw>
          </a:effectLst>
        </p:spPr>
        <p:txBody>
          <a:bodyPr vert="horz" wrap="square" lIns="468000" tIns="72000" rIns="468000" bIns="72000" rtlCol="0">
            <a:spAutoFit/>
          </a:bodyPr>
          <a:lstStyle/>
          <a:p>
            <a:pPr marL="12700" marR="5080">
              <a:lnSpc>
                <a:spcPct val="101299"/>
              </a:lnSpc>
              <a:spcBef>
                <a:spcPts val="459"/>
              </a:spcBef>
            </a:pPr>
            <a:r>
              <a:rPr lang="it-IT" sz="14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Nel </a:t>
            </a:r>
            <a:r>
              <a:rPr lang="it-IT" sz="14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Codice civile</a:t>
            </a:r>
            <a:r>
              <a:rPr lang="it-IT" sz="14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il </a:t>
            </a:r>
            <a:r>
              <a:rPr lang="it-IT" sz="14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diritto di recesso</a:t>
            </a:r>
            <a:r>
              <a:rPr lang="it-IT" sz="14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è disciplinato in modo </a:t>
            </a:r>
            <a:r>
              <a:rPr lang="it-IT" sz="14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distinto per Società a responsabilità limitata </a:t>
            </a:r>
            <a:r>
              <a:rPr lang="it-IT" sz="14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(nel proseguo S.r.l.) </a:t>
            </a:r>
            <a:r>
              <a:rPr lang="it-IT" sz="14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 </a:t>
            </a:r>
            <a:r>
              <a:rPr lang="it-IT" sz="1400" b="1" noProof="0">
                <a:latin typeface="Open Sans Light" panose="020B0306030504020204" pitchFamily="34" charset="0"/>
                <a:ea typeface="Open Sans Light" panose="020B0306030504020204" pitchFamily="34" charset="0"/>
                <a:cs typeface="Open Sans Light" panose="020B0306030504020204" pitchFamily="34" charset="0"/>
              </a:rPr>
              <a:t>Società per azioni </a:t>
            </a:r>
            <a:r>
              <a:rPr lang="it-IT" sz="14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(nel proseguo S.p.A.), riflettendo la </a:t>
            </a:r>
            <a:r>
              <a:rPr lang="it-IT" sz="14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diversa struttura organizzativa e finanziaria dei due modelli societari.</a:t>
            </a:r>
            <a:r>
              <a:rPr lang="it-IT" sz="14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Tali differenze incidono direttamente sui criteri e sulle modalità di valutazione della partecipazione del socio recedente.</a:t>
            </a:r>
          </a:p>
        </p:txBody>
      </p:sp>
      <p:sp>
        <p:nvSpPr>
          <p:cNvPr id="4" name="object 11">
            <a:extLst>
              <a:ext uri="{FF2B5EF4-FFF2-40B4-BE49-F238E27FC236}">
                <a16:creationId xmlns:a16="http://schemas.microsoft.com/office/drawing/2014/main" id="{E38DC437-C33A-4842-B9FD-93E5AD8FBD63}"/>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kumimoji="0" lang="it-IT" sz="2000" b="0"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Confronto S.p.A. e S.r.l.</a:t>
            </a:r>
          </a:p>
        </p:txBody>
      </p:sp>
      <p:sp>
        <p:nvSpPr>
          <p:cNvPr id="18" name="object 11">
            <a:extLst>
              <a:ext uri="{FF2B5EF4-FFF2-40B4-BE49-F238E27FC236}">
                <a16:creationId xmlns:a16="http://schemas.microsoft.com/office/drawing/2014/main" id="{A12F54AF-2DC9-3D16-AD39-507738DB8552}"/>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latin typeface="Open Sans Light" panose="020B0306030504020204" pitchFamily="34" charset="0"/>
                <a:ea typeface="Open Sans Light" panose="020B0306030504020204" pitchFamily="34" charset="0"/>
                <a:cs typeface="Open Sans Light" panose="020B0306030504020204" pitchFamily="34" charset="0"/>
              </a:rPr>
              <a:t>Il contesto di riferimento</a:t>
            </a:r>
            <a:endParaRPr lang="it-IT" sz="2000" noProof="0">
              <a:latin typeface="Open Sans Light" panose="020B0306030504020204" pitchFamily="34" charset="0"/>
              <a:ea typeface="Open Sans Light" panose="020B0306030504020204" pitchFamily="34" charset="0"/>
              <a:cs typeface="Open Sans Light" panose="020B0306030504020204" pitchFamily="34" charset="0"/>
            </a:endParaRPr>
          </a:p>
        </p:txBody>
      </p:sp>
      <p:graphicFrame>
        <p:nvGraphicFramePr>
          <p:cNvPr id="35" name="Table 34">
            <a:extLst>
              <a:ext uri="{FF2B5EF4-FFF2-40B4-BE49-F238E27FC236}">
                <a16:creationId xmlns:a16="http://schemas.microsoft.com/office/drawing/2014/main" id="{28C44DE8-CBBD-C7D7-D0D2-C6618EFF16FB}"/>
              </a:ext>
            </a:extLst>
          </p:cNvPr>
          <p:cNvGraphicFramePr>
            <a:graphicFrameLocks noGrp="1"/>
          </p:cNvGraphicFramePr>
          <p:nvPr>
            <p:extLst>
              <p:ext uri="{D42A27DB-BD31-4B8C-83A1-F6EECF244321}">
                <p14:modId xmlns:p14="http://schemas.microsoft.com/office/powerpoint/2010/main" val="3897094031"/>
              </p:ext>
            </p:extLst>
          </p:nvPr>
        </p:nvGraphicFramePr>
        <p:xfrm>
          <a:off x="529366" y="3050188"/>
          <a:ext cx="9391248" cy="3081000"/>
        </p:xfrm>
        <a:graphic>
          <a:graphicData uri="http://schemas.openxmlformats.org/drawingml/2006/table">
            <a:tbl>
              <a:tblPr firstRow="1" bandRow="1">
                <a:tableStyleId>{5C22544A-7EE6-4342-B048-85BDC9FD1C3A}</a:tableStyleId>
              </a:tblPr>
              <a:tblGrid>
                <a:gridCol w="3130416">
                  <a:extLst>
                    <a:ext uri="{9D8B030D-6E8A-4147-A177-3AD203B41FA5}">
                      <a16:colId xmlns:a16="http://schemas.microsoft.com/office/drawing/2014/main" val="1631182771"/>
                    </a:ext>
                  </a:extLst>
                </a:gridCol>
                <a:gridCol w="3130416">
                  <a:extLst>
                    <a:ext uri="{9D8B030D-6E8A-4147-A177-3AD203B41FA5}">
                      <a16:colId xmlns:a16="http://schemas.microsoft.com/office/drawing/2014/main" val="1989531288"/>
                    </a:ext>
                  </a:extLst>
                </a:gridCol>
                <a:gridCol w="3130416">
                  <a:extLst>
                    <a:ext uri="{9D8B030D-6E8A-4147-A177-3AD203B41FA5}">
                      <a16:colId xmlns:a16="http://schemas.microsoft.com/office/drawing/2014/main" val="2013104007"/>
                    </a:ext>
                  </a:extLst>
                </a:gridCol>
              </a:tblGrid>
              <a:tr h="616200">
                <a:tc>
                  <a:txBody>
                    <a:bodyPr/>
                    <a:lstStyle/>
                    <a:p>
                      <a:pPr algn="ctr" rtl="0"/>
                      <a:endParaRPr lang="it-IT" sz="1800" noProof="0">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B w="28575" cap="flat" cmpd="sng" algn="ctr">
                      <a:solidFill>
                        <a:schemeClr val="bg1"/>
                      </a:solidFill>
                      <a:prstDash val="solid"/>
                      <a:round/>
                      <a:headEnd type="none" w="med" len="med"/>
                      <a:tailEnd type="none" w="med" len="med"/>
                    </a:lnB>
                    <a:solidFill>
                      <a:srgbClr val="F2F2F2"/>
                    </a:solidFill>
                  </a:tcPr>
                </a:tc>
                <a:tc>
                  <a:txBody>
                    <a:bodyPr/>
                    <a:lstStyle/>
                    <a:p>
                      <a:pPr algn="ctr" rtl="0"/>
                      <a:r>
                        <a:rPr lang="it-IT" sz="1800" noProof="0">
                          <a:latin typeface="Open Sans Light" panose="020B0306030504020204" pitchFamily="34" charset="0"/>
                          <a:ea typeface="Open Sans Light" panose="020B0306030504020204" pitchFamily="34" charset="0"/>
                          <a:cs typeface="Open Sans Light" panose="020B0306030504020204" pitchFamily="34" charset="0"/>
                        </a:rPr>
                        <a:t>S.p.A.</a:t>
                      </a:r>
                    </a:p>
                  </a:txBody>
                  <a:tcPr anchor="ctr">
                    <a:lnB w="28575" cap="flat" cmpd="sng" algn="ctr">
                      <a:solidFill>
                        <a:schemeClr val="bg1"/>
                      </a:solidFill>
                      <a:prstDash val="solid"/>
                      <a:round/>
                      <a:headEnd type="none" w="med" len="med"/>
                      <a:tailEnd type="none" w="med" len="med"/>
                    </a:lnB>
                    <a:solidFill>
                      <a:srgbClr val="007680"/>
                    </a:solidFill>
                  </a:tcPr>
                </a:tc>
                <a:tc>
                  <a:txBody>
                    <a:bodyPr/>
                    <a:lstStyle/>
                    <a:p>
                      <a:pPr algn="ctr" rtl="0"/>
                      <a:r>
                        <a:rPr lang="it-IT" sz="1800" noProof="0">
                          <a:latin typeface="Open Sans Light" panose="020B0306030504020204" pitchFamily="34" charset="0"/>
                          <a:ea typeface="Open Sans Light" panose="020B0306030504020204" pitchFamily="34" charset="0"/>
                          <a:cs typeface="Open Sans Light" panose="020B0306030504020204" pitchFamily="34" charset="0"/>
                        </a:rPr>
                        <a:t>S.r.l.</a:t>
                      </a:r>
                    </a:p>
                  </a:txBody>
                  <a:tcPr anchor="ctr">
                    <a:lnB w="28575" cap="flat" cmpd="sng" algn="ctr">
                      <a:solidFill>
                        <a:schemeClr val="bg1"/>
                      </a:solidFill>
                      <a:prstDash val="solid"/>
                      <a:round/>
                      <a:headEnd type="none" w="med" len="med"/>
                      <a:tailEnd type="none" w="med" len="med"/>
                    </a:lnB>
                    <a:solidFill>
                      <a:srgbClr val="007680"/>
                    </a:solidFill>
                  </a:tcPr>
                </a:tc>
                <a:extLst>
                  <a:ext uri="{0D108BD9-81ED-4DB2-BD59-A6C34878D82A}">
                    <a16:rowId xmlns:a16="http://schemas.microsoft.com/office/drawing/2014/main" val="1222691396"/>
                  </a:ext>
                </a:extLst>
              </a:tr>
              <a:tr h="616200">
                <a:tc>
                  <a:txBody>
                    <a:bodyPr/>
                    <a:lstStyle/>
                    <a:p>
                      <a:pPr algn="ctr" rtl="0"/>
                      <a:r>
                        <a:rPr lang="it-IT" sz="1500" b="1" noProof="0">
                          <a:latin typeface="Open Sans Light" panose="020B0306030504020204" pitchFamily="34" charset="0"/>
                          <a:ea typeface="Open Sans Light" panose="020B0306030504020204" pitchFamily="34" charset="0"/>
                          <a:cs typeface="Open Sans Light" panose="020B0306030504020204" pitchFamily="34" charset="0"/>
                        </a:rPr>
                        <a:t>Natura della partecipazione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a:r>
                        <a:rPr lang="it-IT" sz="15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Azioni, talvolta negoziate sul mercato</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a:r>
                        <a:rPr lang="it-IT" sz="15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Quota non rappresentata da titoli</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400790445"/>
                  </a:ext>
                </a:extLst>
              </a:tr>
              <a:tr h="616200">
                <a:tc>
                  <a:txBody>
                    <a:bodyPr/>
                    <a:lstStyle/>
                    <a:p>
                      <a:pPr marL="0" marR="0" lvl="0" indent="0" algn="ctr" defTabSz="601515" rtl="0" eaLnBrk="1" fontAlgn="auto" latinLnBrk="0" hangingPunct="1">
                        <a:lnSpc>
                          <a:spcPct val="100000"/>
                        </a:lnSpc>
                        <a:spcBef>
                          <a:spcPts val="0"/>
                        </a:spcBef>
                        <a:spcAft>
                          <a:spcPts val="0"/>
                        </a:spcAft>
                        <a:buClrTx/>
                        <a:buSzTx/>
                        <a:buFontTx/>
                        <a:buNone/>
                        <a:tabLst/>
                        <a:defRPr/>
                      </a:pPr>
                      <a:r>
                        <a:rPr lang="it-IT" sz="1500" b="1" noProof="0">
                          <a:latin typeface="Open Sans Light" panose="020B0306030504020204" pitchFamily="34" charset="0"/>
                          <a:ea typeface="Open Sans Light" panose="020B0306030504020204" pitchFamily="34" charset="0"/>
                          <a:cs typeface="Open Sans Light" panose="020B0306030504020204" pitchFamily="34" charset="0"/>
                        </a:rPr>
                        <a:t>Presupposti del recesso</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a:r>
                        <a:rPr lang="it-IT" sz="15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Codificati e più restrittivi</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a:r>
                        <a:rPr lang="it-IT" sz="15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Rimessi all’autonomia statutaria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325463230"/>
                  </a:ext>
                </a:extLst>
              </a:tr>
              <a:tr h="616200">
                <a:tc>
                  <a:txBody>
                    <a:bodyPr/>
                    <a:lstStyle/>
                    <a:p>
                      <a:pPr marL="0" marR="0" lvl="0" indent="0" algn="ctr" defTabSz="601515" rtl="0" eaLnBrk="1" fontAlgn="auto" latinLnBrk="0" hangingPunct="1">
                        <a:lnSpc>
                          <a:spcPct val="100000"/>
                        </a:lnSpc>
                        <a:spcBef>
                          <a:spcPts val="0"/>
                        </a:spcBef>
                        <a:spcAft>
                          <a:spcPts val="0"/>
                        </a:spcAft>
                        <a:buClrTx/>
                        <a:buSzTx/>
                        <a:buFontTx/>
                        <a:buNone/>
                        <a:tabLst/>
                        <a:defRPr/>
                      </a:pPr>
                      <a:r>
                        <a:rPr lang="it-IT" sz="1500" b="1" noProof="0">
                          <a:latin typeface="Open Sans Light" panose="020B0306030504020204" pitchFamily="34" charset="0"/>
                          <a:ea typeface="Open Sans Light" panose="020B0306030504020204" pitchFamily="34" charset="0"/>
                          <a:cs typeface="Open Sans Light" panose="020B0306030504020204" pitchFamily="34" charset="0"/>
                        </a:rPr>
                        <a:t>Principio di valutazione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a:r>
                        <a:rPr lang="it-IT" sz="15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Previsioni ex art. 2437 ter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a:r>
                        <a:rPr lang="it-IT" sz="15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Valore di mercato della partecipazione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607678722"/>
                  </a:ext>
                </a:extLst>
              </a:tr>
              <a:tr h="616200">
                <a:tc>
                  <a:txBody>
                    <a:bodyPr/>
                    <a:lstStyle/>
                    <a:p>
                      <a:pPr marL="0" marR="0" lvl="0" indent="0" algn="ctr" defTabSz="601515" rtl="0" eaLnBrk="1" fontAlgn="auto" latinLnBrk="0" hangingPunct="1">
                        <a:lnSpc>
                          <a:spcPct val="100000"/>
                        </a:lnSpc>
                        <a:spcBef>
                          <a:spcPts val="0"/>
                        </a:spcBef>
                        <a:spcAft>
                          <a:spcPts val="0"/>
                        </a:spcAft>
                        <a:buClrTx/>
                        <a:buSzTx/>
                        <a:buFontTx/>
                        <a:buNone/>
                        <a:tabLst/>
                        <a:defRPr/>
                      </a:pPr>
                      <a:r>
                        <a:rPr lang="it-IT" sz="1500" b="1" noProof="0">
                          <a:latin typeface="Open Sans Light" panose="020B0306030504020204" pitchFamily="34" charset="0"/>
                          <a:ea typeface="Open Sans Light" panose="020B0306030504020204" pitchFamily="34" charset="0"/>
                          <a:cs typeface="Open Sans Light" panose="020B0306030504020204" pitchFamily="34" charset="0"/>
                        </a:rPr>
                        <a:t>Impatto sulla continuità aziendale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601515" rtl="0" eaLnBrk="1" fontAlgn="auto" latinLnBrk="0" hangingPunct="1">
                        <a:lnSpc>
                          <a:spcPct val="100000"/>
                        </a:lnSpc>
                        <a:spcBef>
                          <a:spcPts val="0"/>
                        </a:spcBef>
                        <a:spcAft>
                          <a:spcPts val="0"/>
                        </a:spcAft>
                        <a:buClrTx/>
                        <a:buSzTx/>
                        <a:buFontTx/>
                        <a:buNone/>
                        <a:tabLst/>
                        <a:defRPr/>
                      </a:pPr>
                      <a:r>
                        <a:rPr lang="it-IT" sz="15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Generalmente attenuato</a:t>
                      </a:r>
                      <a:endParaRPr lang="it-IT" sz="1500" noProof="0">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601515" rtl="0" eaLnBrk="1" fontAlgn="auto" latinLnBrk="0" hangingPunct="1">
                        <a:lnSpc>
                          <a:spcPct val="100000"/>
                        </a:lnSpc>
                        <a:spcBef>
                          <a:spcPts val="0"/>
                        </a:spcBef>
                        <a:spcAft>
                          <a:spcPts val="0"/>
                        </a:spcAft>
                        <a:buClrTx/>
                        <a:buSzTx/>
                        <a:buFontTx/>
                        <a:buNone/>
                        <a:tabLst/>
                        <a:defRPr/>
                      </a:pPr>
                      <a:r>
                        <a:rPr lang="it-IT" sz="15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Potenzialmente significativo</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959105772"/>
                  </a:ext>
                </a:extLst>
              </a:tr>
            </a:tbl>
          </a:graphicData>
        </a:graphic>
      </p:graphicFrame>
      <p:sp>
        <p:nvSpPr>
          <p:cNvPr id="2" name="Oval 1">
            <a:extLst>
              <a:ext uri="{FF2B5EF4-FFF2-40B4-BE49-F238E27FC236}">
                <a16:creationId xmlns:a16="http://schemas.microsoft.com/office/drawing/2014/main" id="{F37B27E1-A7EC-FA44-B39B-B9905DD745E6}"/>
              </a:ext>
            </a:extLst>
          </p:cNvPr>
          <p:cNvSpPr/>
          <p:nvPr/>
        </p:nvSpPr>
        <p:spPr>
          <a:xfrm>
            <a:off x="7833274" y="215414"/>
            <a:ext cx="228600" cy="2286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3" name="Graphic 2" descr="Home outline">
            <a:hlinkClick r:id="" action="ppaction://noaction"/>
            <a:extLst>
              <a:ext uri="{FF2B5EF4-FFF2-40B4-BE49-F238E27FC236}">
                <a16:creationId xmlns:a16="http://schemas.microsoft.com/office/drawing/2014/main" id="{C26E1B13-DC48-313B-7694-37FAF6D476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23500" y="129807"/>
            <a:ext cx="333658" cy="333658"/>
          </a:xfrm>
          <a:prstGeom prst="rect">
            <a:avLst/>
          </a:prstGeom>
        </p:spPr>
      </p:pic>
      <p:sp>
        <p:nvSpPr>
          <p:cNvPr id="6" name="Oval 5">
            <a:extLst>
              <a:ext uri="{FF2B5EF4-FFF2-40B4-BE49-F238E27FC236}">
                <a16:creationId xmlns:a16="http://schemas.microsoft.com/office/drawing/2014/main" id="{AE2A398C-9318-2E4F-9F3C-9F499EEC7DD8}"/>
              </a:ext>
            </a:extLst>
          </p:cNvPr>
          <p:cNvSpPr/>
          <p:nvPr/>
        </p:nvSpPr>
        <p:spPr>
          <a:xfrm>
            <a:off x="822935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9" name="Oval 8">
            <a:extLst>
              <a:ext uri="{FF2B5EF4-FFF2-40B4-BE49-F238E27FC236}">
                <a16:creationId xmlns:a16="http://schemas.microsoft.com/office/drawing/2014/main" id="{91AEB976-D223-87E2-BDC1-AFCA860F2C8D}"/>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11" name="Oval 10">
            <a:extLst>
              <a:ext uri="{FF2B5EF4-FFF2-40B4-BE49-F238E27FC236}">
                <a16:creationId xmlns:a16="http://schemas.microsoft.com/office/drawing/2014/main" id="{EF2508EB-FD61-7F76-0F00-1BB80BEBACBA}"/>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12" name="Oval 11">
            <a:extLst>
              <a:ext uri="{FF2B5EF4-FFF2-40B4-BE49-F238E27FC236}">
                <a16:creationId xmlns:a16="http://schemas.microsoft.com/office/drawing/2014/main" id="{34772DC6-4C92-4689-0B74-E5244085BFD7}"/>
              </a:ext>
            </a:extLst>
          </p:cNvPr>
          <p:cNvSpPr/>
          <p:nvPr/>
        </p:nvSpPr>
        <p:spPr>
          <a:xfrm>
            <a:off x="941759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17" name="Oval 16">
            <a:extLst>
              <a:ext uri="{FF2B5EF4-FFF2-40B4-BE49-F238E27FC236}">
                <a16:creationId xmlns:a16="http://schemas.microsoft.com/office/drawing/2014/main" id="{8339ACA2-A055-8CC3-F385-0F431D3E5314}"/>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Tree>
    <p:extLst>
      <p:ext uri="{BB962C8B-B14F-4D97-AF65-F5344CB8AC3E}">
        <p14:creationId xmlns:p14="http://schemas.microsoft.com/office/powerpoint/2010/main" val="2650104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83B29F-2F39-1AC5-9A77-B74FDF18348E}"/>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3C6B5B5-7EB8-01BD-CD12-AB22658B59F4}"/>
              </a:ext>
            </a:extLst>
          </p:cNvPr>
          <p:cNvGraphicFramePr>
            <a:graphicFrameLocks noChangeAspect="1"/>
          </p:cNvGraphicFramePr>
          <p:nvPr>
            <p:custDataLst>
              <p:tags r:id="rId1"/>
            </p:custDataLst>
            <p:extLst>
              <p:ext uri="{D42A27DB-BD31-4B8C-83A1-F6EECF244321}">
                <p14:modId xmlns:p14="http://schemas.microsoft.com/office/powerpoint/2010/main" val="1972240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8" name="think-cell data - do not delete" hidden="1">
                        <a:extLst>
                          <a:ext uri="{FF2B5EF4-FFF2-40B4-BE49-F238E27FC236}">
                            <a16:creationId xmlns:a16="http://schemas.microsoft.com/office/drawing/2014/main" id="{73C6B5B5-7EB8-01BD-CD12-AB22658B59F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object 11">
            <a:extLst>
              <a:ext uri="{FF2B5EF4-FFF2-40B4-BE49-F238E27FC236}">
                <a16:creationId xmlns:a16="http://schemas.microsoft.com/office/drawing/2014/main" id="{AF64F3CD-3B8D-4B82-7CA2-CFCC43AE06DE}"/>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kumimoji="0" lang="it-IT" sz="2000" b="0"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Confronto S.p.A. e S.r.l.</a:t>
            </a:r>
          </a:p>
        </p:txBody>
      </p:sp>
      <p:sp>
        <p:nvSpPr>
          <p:cNvPr id="94" name="object 11">
            <a:extLst>
              <a:ext uri="{FF2B5EF4-FFF2-40B4-BE49-F238E27FC236}">
                <a16:creationId xmlns:a16="http://schemas.microsoft.com/office/drawing/2014/main" id="{DFF6B2F4-6D7D-C363-BA01-BEA877E9F5F3}"/>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latin typeface="Open Sans Light" panose="020B0306030504020204" pitchFamily="34" charset="0"/>
                <a:ea typeface="Open Sans Light" panose="020B0306030504020204" pitchFamily="34" charset="0"/>
                <a:cs typeface="Open Sans Light" panose="020B0306030504020204" pitchFamily="34" charset="0"/>
              </a:rPr>
              <a:t>Il contesto di riferimento</a:t>
            </a:r>
            <a:endParaRPr lang="it-IT" sz="2000"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0" name="Rectangle 49">
            <a:extLst>
              <a:ext uri="{FF2B5EF4-FFF2-40B4-BE49-F238E27FC236}">
                <a16:creationId xmlns:a16="http://schemas.microsoft.com/office/drawing/2014/main" id="{28A9D903-C429-4F95-2CD8-1AEBBC1AE139}"/>
              </a:ext>
            </a:extLst>
          </p:cNvPr>
          <p:cNvSpPr/>
          <p:nvPr/>
        </p:nvSpPr>
        <p:spPr bwMode="gray">
          <a:xfrm>
            <a:off x="2943791" y="1850180"/>
            <a:ext cx="5557446" cy="211612"/>
          </a:xfrm>
          <a:prstGeom prst="rect">
            <a:avLst/>
          </a:prstGeom>
          <a:noFill/>
          <a:ln w="19050" algn="ctr">
            <a:noFill/>
            <a:miter lim="800000"/>
            <a:headEnd/>
            <a:tailEnd/>
          </a:ln>
        </p:spPr>
        <p:txBody>
          <a:bodyPr wrap="square" lIns="0" tIns="0" rIns="0" bIns="360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it-IT" sz="1200" b="1" i="0" u="none" strike="noStrike" kern="1200" cap="none" spc="0" normalizeH="0" baseline="0" noProof="0">
              <a:ln>
                <a:noFill/>
              </a:ln>
              <a:solidFill>
                <a:prstClr val="black"/>
              </a:solidFill>
              <a:effectLst/>
              <a:uLnTx/>
              <a:uFillTx/>
              <a:latin typeface="Calibri"/>
              <a:ea typeface="+mn-ea"/>
              <a:cs typeface="+mn-cs"/>
            </a:endParaRPr>
          </a:p>
        </p:txBody>
      </p:sp>
      <p:grpSp>
        <p:nvGrpSpPr>
          <p:cNvPr id="55" name="Group 54">
            <a:extLst>
              <a:ext uri="{FF2B5EF4-FFF2-40B4-BE49-F238E27FC236}">
                <a16:creationId xmlns:a16="http://schemas.microsoft.com/office/drawing/2014/main" id="{87C74960-E7B8-FD38-B8C3-DEF2987E6101}"/>
              </a:ext>
            </a:extLst>
          </p:cNvPr>
          <p:cNvGrpSpPr/>
          <p:nvPr/>
        </p:nvGrpSpPr>
        <p:grpSpPr>
          <a:xfrm rot="5400000">
            <a:off x="5220328" y="-43207"/>
            <a:ext cx="252745" cy="4660595"/>
            <a:chOff x="8778226" y="1319345"/>
            <a:chExt cx="252745" cy="4660595"/>
          </a:xfrm>
        </p:grpSpPr>
        <p:grpSp>
          <p:nvGrpSpPr>
            <p:cNvPr id="56" name="Group 52">
              <a:extLst>
                <a:ext uri="{FF2B5EF4-FFF2-40B4-BE49-F238E27FC236}">
                  <a16:creationId xmlns:a16="http://schemas.microsoft.com/office/drawing/2014/main" id="{511F62CE-0DA3-08F0-96B1-A74BA51234F0}"/>
                </a:ext>
              </a:extLst>
            </p:cNvPr>
            <p:cNvGrpSpPr>
              <a:grpSpLocks/>
            </p:cNvGrpSpPr>
            <p:nvPr/>
          </p:nvGrpSpPr>
          <p:grpSpPr bwMode="auto">
            <a:xfrm>
              <a:off x="8778226" y="3401855"/>
              <a:ext cx="252745" cy="495578"/>
              <a:chOff x="900996" y="1794202"/>
              <a:chExt cx="429978" cy="574254"/>
            </a:xfrm>
          </p:grpSpPr>
          <p:sp>
            <p:nvSpPr>
              <p:cNvPr id="61" name="Chevron 28">
                <a:extLst>
                  <a:ext uri="{FF2B5EF4-FFF2-40B4-BE49-F238E27FC236}">
                    <a16:creationId xmlns:a16="http://schemas.microsoft.com/office/drawing/2014/main" id="{E43ACEED-1626-3742-BFDF-39D3944A7469}"/>
                  </a:ext>
                </a:extLst>
              </p:cNvPr>
              <p:cNvSpPr/>
              <p:nvPr/>
            </p:nvSpPr>
            <p:spPr bwMode="auto">
              <a:xfrm>
                <a:off x="1021581" y="1794202"/>
                <a:ext cx="309393" cy="574254"/>
              </a:xfrm>
              <a:prstGeom prst="chevron">
                <a:avLst/>
              </a:prstGeom>
              <a:gradFill>
                <a:gsLst>
                  <a:gs pos="0">
                    <a:srgbClr val="A0DCFF"/>
                  </a:gs>
                  <a:gs pos="100000">
                    <a:srgbClr val="00B0F0"/>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Calibri"/>
                  <a:ea typeface="+mn-ea"/>
                  <a:cs typeface="+mn-cs"/>
                </a:endParaRPr>
              </a:p>
            </p:txBody>
          </p:sp>
          <p:sp>
            <p:nvSpPr>
              <p:cNvPr id="62" name="Chevron 29">
                <a:extLst>
                  <a:ext uri="{FF2B5EF4-FFF2-40B4-BE49-F238E27FC236}">
                    <a16:creationId xmlns:a16="http://schemas.microsoft.com/office/drawing/2014/main" id="{C1DA3155-4695-B6A5-EB87-450B1F1CBCA6}"/>
                  </a:ext>
                </a:extLst>
              </p:cNvPr>
              <p:cNvSpPr/>
              <p:nvPr/>
            </p:nvSpPr>
            <p:spPr bwMode="auto">
              <a:xfrm>
                <a:off x="900996" y="1873517"/>
                <a:ext cx="223715" cy="415620"/>
              </a:xfrm>
              <a:prstGeom prst="chevron">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59" name="Straight Connector 58">
              <a:extLst>
                <a:ext uri="{FF2B5EF4-FFF2-40B4-BE49-F238E27FC236}">
                  <a16:creationId xmlns:a16="http://schemas.microsoft.com/office/drawing/2014/main" id="{0E7899AF-6F3C-2B1A-9D98-99FED9CB9FB5}"/>
                </a:ext>
              </a:extLst>
            </p:cNvPr>
            <p:cNvCxnSpPr>
              <a:cxnSpLocks/>
            </p:cNvCxnSpPr>
            <p:nvPr/>
          </p:nvCxnSpPr>
          <p:spPr>
            <a:xfrm rot="5400000">
              <a:off x="7904306" y="4979654"/>
              <a:ext cx="20005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5FA3574-55F0-706A-CC8B-BD15B55FB9EA}"/>
                </a:ext>
              </a:extLst>
            </p:cNvPr>
            <p:cNvCxnSpPr>
              <a:cxnSpLocks/>
            </p:cNvCxnSpPr>
            <p:nvPr/>
          </p:nvCxnSpPr>
          <p:spPr>
            <a:xfrm rot="16200000">
              <a:off x="7904307" y="2319631"/>
              <a:ext cx="20005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BAE40E5-89C2-8A40-3D2E-4ED7FCDA1C05}"/>
              </a:ext>
            </a:extLst>
          </p:cNvPr>
          <p:cNvGrpSpPr>
            <a:grpSpLocks noChangeAspect="1"/>
          </p:cNvGrpSpPr>
          <p:nvPr/>
        </p:nvGrpSpPr>
        <p:grpSpPr>
          <a:xfrm>
            <a:off x="445888" y="2507810"/>
            <a:ext cx="4653019" cy="4634490"/>
            <a:chOff x="2690787" y="1773397"/>
            <a:chExt cx="3500720" cy="5368903"/>
          </a:xfrm>
        </p:grpSpPr>
        <p:sp>
          <p:nvSpPr>
            <p:cNvPr id="18" name="Rectangle 17">
              <a:extLst>
                <a:ext uri="{FF2B5EF4-FFF2-40B4-BE49-F238E27FC236}">
                  <a16:creationId xmlns:a16="http://schemas.microsoft.com/office/drawing/2014/main" id="{2C4CD374-8874-D21A-8447-CDA2485BB3CA}"/>
                </a:ext>
              </a:extLst>
            </p:cNvPr>
            <p:cNvSpPr/>
            <p:nvPr/>
          </p:nvSpPr>
          <p:spPr>
            <a:xfrm>
              <a:off x="2703559" y="1773397"/>
              <a:ext cx="3479778" cy="5368903"/>
            </a:xfrm>
            <a:prstGeom prst="rect">
              <a:avLst/>
            </a:prstGeom>
            <a:solidFill>
              <a:schemeClr val="bg1"/>
            </a:solidFill>
            <a:ln w="9525" cap="flat" cmpd="sng" algn="ctr">
              <a:solidFill>
                <a:srgbClr val="62B5E5"/>
              </a:solidFill>
              <a:prstDash val="solid"/>
            </a:ln>
            <a:effectLst/>
          </p:spPr>
          <p:txBody>
            <a:bodyPr lIns="91447" tIns="45724" rIns="91447" bIns="45724"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a:ln w="0"/>
                <a:solidFill>
                  <a:sysClr val="windowText" lastClr="000000"/>
                </a:solidFill>
                <a:effectLst/>
                <a:uLnTx/>
                <a:uFillTx/>
                <a:latin typeface="Calibri" panose="020F0502020204030204" pitchFamily="34" charset="0"/>
                <a:ea typeface="+mn-ea"/>
                <a:cs typeface="Calibri" panose="020F0502020204030204" pitchFamily="34" charset="0"/>
              </a:endParaRPr>
            </a:p>
          </p:txBody>
        </p:sp>
        <p:cxnSp>
          <p:nvCxnSpPr>
            <p:cNvPr id="51" name="Straight Connector 50">
              <a:extLst>
                <a:ext uri="{FF2B5EF4-FFF2-40B4-BE49-F238E27FC236}">
                  <a16:creationId xmlns:a16="http://schemas.microsoft.com/office/drawing/2014/main" id="{D6B52B2E-52B7-EE58-A059-8EA49CB45933}"/>
                </a:ext>
              </a:extLst>
            </p:cNvPr>
            <p:cNvCxnSpPr>
              <a:cxnSpLocks/>
            </p:cNvCxnSpPr>
            <p:nvPr/>
          </p:nvCxnSpPr>
          <p:spPr>
            <a:xfrm>
              <a:off x="2998475" y="2400214"/>
              <a:ext cx="2889947" cy="0"/>
            </a:xfrm>
            <a:prstGeom prst="line">
              <a:avLst/>
            </a:prstGeom>
            <a:noFill/>
            <a:ln w="9525" cap="flat" cmpd="sng" algn="ctr">
              <a:solidFill>
                <a:schemeClr val="bg1">
                  <a:lumMod val="65000"/>
                </a:schemeClr>
              </a:solidFill>
              <a:prstDash val="solid"/>
            </a:ln>
            <a:effectLst/>
          </p:spPr>
        </p:cxnSp>
        <p:sp>
          <p:nvSpPr>
            <p:cNvPr id="104" name="Rectangle 103">
              <a:extLst>
                <a:ext uri="{FF2B5EF4-FFF2-40B4-BE49-F238E27FC236}">
                  <a16:creationId xmlns:a16="http://schemas.microsoft.com/office/drawing/2014/main" id="{C37E528E-EB9F-C1C7-618B-EDAD3C8E2AC9}"/>
                </a:ext>
              </a:extLst>
            </p:cNvPr>
            <p:cNvSpPr/>
            <p:nvPr/>
          </p:nvSpPr>
          <p:spPr bwMode="gray">
            <a:xfrm>
              <a:off x="2711729" y="2020128"/>
              <a:ext cx="3479778" cy="193755"/>
            </a:xfrm>
            <a:prstGeom prst="rect">
              <a:avLst/>
            </a:prstGeom>
            <a:noFill/>
            <a:ln w="19050" algn="ctr">
              <a:noFill/>
              <a:miter lim="800000"/>
              <a:headEnd/>
              <a:tailEnd/>
            </a:ln>
          </p:spPr>
          <p:txBody>
            <a:bodyPr wrap="square" lIns="0" tIns="0" rIns="0" bIns="360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it-IT" b="1"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S.p.A. - Azioni, anche negoziate sul mercato</a:t>
              </a:r>
            </a:p>
          </p:txBody>
        </p:sp>
        <p:sp>
          <p:nvSpPr>
            <p:cNvPr id="107" name="Rectangle 106">
              <a:extLst>
                <a:ext uri="{FF2B5EF4-FFF2-40B4-BE49-F238E27FC236}">
                  <a16:creationId xmlns:a16="http://schemas.microsoft.com/office/drawing/2014/main" id="{03FBF4FE-8408-C271-10A5-5D6FBBCBC051}"/>
                </a:ext>
              </a:extLst>
            </p:cNvPr>
            <p:cNvSpPr/>
            <p:nvPr/>
          </p:nvSpPr>
          <p:spPr bwMode="gray">
            <a:xfrm>
              <a:off x="2690787" y="2400214"/>
              <a:ext cx="3492550" cy="4617253"/>
            </a:xfrm>
            <a:prstGeom prst="rect">
              <a:avLst/>
            </a:prstGeom>
            <a:noFill/>
            <a:ln w="19050" algn="ctr">
              <a:noFill/>
              <a:miter lim="800000"/>
              <a:headEnd/>
              <a:tailEnd/>
            </a:ln>
          </p:spPr>
          <p:txBody>
            <a:bodyPr wrap="square" lIns="88900" tIns="88900" rIns="88900" bIns="88900" rtlCol="0" anchor="t"/>
            <a:lstStyle/>
            <a:p>
              <a:pPr lvl="0" algn="just">
                <a:lnSpc>
                  <a:spcPct val="106000"/>
                </a:lnSpc>
                <a:spcAft>
                  <a:spcPts val="600"/>
                </a:spcAft>
                <a:buClr>
                  <a:schemeClr val="accent1"/>
                </a:buClr>
                <a:defRPr/>
              </a:pPr>
              <a:r>
                <a:rPr lang="it-IT" sz="2000" noProof="0">
                  <a:latin typeface="Open Sans Light" panose="020B0306030504020204" pitchFamily="34" charset="0"/>
                  <a:ea typeface="Open Sans Light" panose="020B0306030504020204" pitchFamily="34" charset="0"/>
                  <a:cs typeface="Open Sans Light" panose="020B0306030504020204" pitchFamily="34" charset="0"/>
                </a:rPr>
                <a:t>Nella S.p.A. </a:t>
              </a:r>
              <a:r>
                <a:rPr lang="it-IT" sz="2000" b="1" noProof="0">
                  <a:latin typeface="Open Sans Light" panose="020B0306030504020204" pitchFamily="34" charset="0"/>
                  <a:ea typeface="Open Sans Light" panose="020B0306030504020204" pitchFamily="34" charset="0"/>
                  <a:cs typeface="Open Sans Light" panose="020B0306030504020204" pitchFamily="34" charset="0"/>
                </a:rPr>
                <a:t>la partecipazione è rappresentata da azioni</a:t>
              </a:r>
              <a:r>
                <a:rPr lang="it-IT" sz="2000" noProof="0">
                  <a:latin typeface="Open Sans Light" panose="020B0306030504020204" pitchFamily="34" charset="0"/>
                  <a:ea typeface="Open Sans Light" panose="020B0306030504020204" pitchFamily="34" charset="0"/>
                  <a:cs typeface="Open Sans Light" panose="020B0306030504020204" pitchFamily="34" charset="0"/>
                </a:rPr>
                <a:t>, strumenti </a:t>
              </a:r>
              <a:r>
                <a:rPr lang="it-IT" sz="2000" b="1" noProof="0">
                  <a:latin typeface="Open Sans Light" panose="020B0306030504020204" pitchFamily="34" charset="0"/>
                  <a:ea typeface="Open Sans Light" panose="020B0306030504020204" pitchFamily="34" charset="0"/>
                  <a:cs typeface="Open Sans Light" panose="020B0306030504020204" pitchFamily="34" charset="0"/>
                </a:rPr>
                <a:t>standardizzati e potenzialmente trasferibili in modo relativamente semplice</a:t>
              </a:r>
              <a:r>
                <a:rPr lang="it-IT" sz="2000" noProof="0">
                  <a:latin typeface="Open Sans Light" panose="020B0306030504020204" pitchFamily="34" charset="0"/>
                  <a:ea typeface="Open Sans Light" panose="020B0306030504020204" pitchFamily="34" charset="0"/>
                  <a:cs typeface="Open Sans Light" panose="020B0306030504020204" pitchFamily="34" charset="0"/>
                </a:rPr>
                <a:t>. Se la società è quotata, </a:t>
              </a:r>
              <a:r>
                <a:rPr lang="it-IT" sz="2000" b="1" noProof="0">
                  <a:latin typeface="Open Sans Light" panose="020B0306030504020204" pitchFamily="34" charset="0"/>
                  <a:ea typeface="Open Sans Light" panose="020B0306030504020204" pitchFamily="34" charset="0"/>
                  <a:cs typeface="Open Sans Light" panose="020B0306030504020204" pitchFamily="34" charset="0"/>
                </a:rPr>
                <a:t>l’azione incorpora una dimensione “di mercato”</a:t>
              </a:r>
              <a:r>
                <a:rPr lang="it-IT" sz="2000" noProof="0">
                  <a:latin typeface="Open Sans Light" panose="020B0306030504020204" pitchFamily="34" charset="0"/>
                  <a:ea typeface="Open Sans Light" panose="020B0306030504020204" pitchFamily="34" charset="0"/>
                  <a:cs typeface="Open Sans Light" panose="020B0306030504020204" pitchFamily="34" charset="0"/>
                </a:rPr>
                <a:t> immediata: esistono prezzi osservabili, volumi e informazioni pubbliche. </a:t>
              </a:r>
            </a:p>
            <a:p>
              <a:pPr lvl="0" algn="just">
                <a:lnSpc>
                  <a:spcPct val="106000"/>
                </a:lnSpc>
                <a:spcAft>
                  <a:spcPts val="600"/>
                </a:spcAft>
                <a:buClr>
                  <a:schemeClr val="accent1"/>
                </a:buClr>
                <a:defRPr/>
              </a:pPr>
              <a:endParaRPr kumimoji="0" lang="it-IT"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3" name="Group 2">
            <a:extLst>
              <a:ext uri="{FF2B5EF4-FFF2-40B4-BE49-F238E27FC236}">
                <a16:creationId xmlns:a16="http://schemas.microsoft.com/office/drawing/2014/main" id="{30C9F029-13D9-F5E9-3940-51AEA4E45EDD}"/>
              </a:ext>
            </a:extLst>
          </p:cNvPr>
          <p:cNvGrpSpPr>
            <a:grpSpLocks noChangeAspect="1"/>
          </p:cNvGrpSpPr>
          <p:nvPr/>
        </p:nvGrpSpPr>
        <p:grpSpPr>
          <a:xfrm>
            <a:off x="5605354" y="2507810"/>
            <a:ext cx="4435461" cy="4634490"/>
            <a:chOff x="6548265" y="1773397"/>
            <a:chExt cx="3492550" cy="5368903"/>
          </a:xfrm>
        </p:grpSpPr>
        <p:sp>
          <p:nvSpPr>
            <p:cNvPr id="19" name="Rectangle 18">
              <a:extLst>
                <a:ext uri="{FF2B5EF4-FFF2-40B4-BE49-F238E27FC236}">
                  <a16:creationId xmlns:a16="http://schemas.microsoft.com/office/drawing/2014/main" id="{94D57D0A-E119-3C97-D58F-85816BB07D16}"/>
                </a:ext>
              </a:extLst>
            </p:cNvPr>
            <p:cNvSpPr/>
            <p:nvPr/>
          </p:nvSpPr>
          <p:spPr>
            <a:xfrm>
              <a:off x="6560154" y="1773397"/>
              <a:ext cx="3480661" cy="5368903"/>
            </a:xfrm>
            <a:prstGeom prst="rect">
              <a:avLst/>
            </a:prstGeom>
            <a:solidFill>
              <a:srgbClr val="62B5E5">
                <a:alpha val="42000"/>
              </a:srgbClr>
            </a:solidFill>
            <a:ln w="9525" cap="flat" cmpd="sng" algn="ctr">
              <a:noFill/>
              <a:prstDash val="solid"/>
            </a:ln>
            <a:effectLst/>
          </p:spPr>
          <p:txBody>
            <a:bodyPr lIns="91447" tIns="45724" rIns="91447" bIns="45724"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a:ln w="0"/>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63" name="Rectangle: Rounded Corners 62">
              <a:extLst>
                <a:ext uri="{FF2B5EF4-FFF2-40B4-BE49-F238E27FC236}">
                  <a16:creationId xmlns:a16="http://schemas.microsoft.com/office/drawing/2014/main" id="{0F754A7E-8FA9-6F05-C581-CAAA24B288B1}"/>
                </a:ext>
              </a:extLst>
            </p:cNvPr>
            <p:cNvSpPr/>
            <p:nvPr/>
          </p:nvSpPr>
          <p:spPr>
            <a:xfrm>
              <a:off x="6626724" y="1830007"/>
              <a:ext cx="3335632" cy="617231"/>
            </a:xfrm>
            <a:prstGeom prst="roundRect">
              <a:avLst>
                <a:gd name="adj" fmla="val 20570"/>
              </a:avLst>
            </a:prstGeom>
            <a:solidFill>
              <a:srgbClr val="00A3E0"/>
            </a:solidFill>
            <a:ln w="9525" cap="flat" cmpd="sng" algn="ctr">
              <a:noFill/>
              <a:prstDash val="solid"/>
            </a:ln>
            <a:effectLst/>
          </p:spPr>
          <p:txBody>
            <a:bodyPr lIns="0" tIns="45724" rIns="0" bIns="45724"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noProof="0">
                  <a:ln w="0"/>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S.r.l. - Quota non rappresentata da titoli</a:t>
              </a:r>
            </a:p>
          </p:txBody>
        </p:sp>
        <p:sp>
          <p:nvSpPr>
            <p:cNvPr id="108" name="Rectangle 107">
              <a:extLst>
                <a:ext uri="{FF2B5EF4-FFF2-40B4-BE49-F238E27FC236}">
                  <a16:creationId xmlns:a16="http://schemas.microsoft.com/office/drawing/2014/main" id="{7219542E-44CB-AC1D-AB6B-73029553BE9C}"/>
                </a:ext>
              </a:extLst>
            </p:cNvPr>
            <p:cNvSpPr/>
            <p:nvPr/>
          </p:nvSpPr>
          <p:spPr bwMode="gray">
            <a:xfrm>
              <a:off x="6548265" y="2400214"/>
              <a:ext cx="3492550" cy="4393103"/>
            </a:xfrm>
            <a:prstGeom prst="rect">
              <a:avLst/>
            </a:prstGeom>
            <a:noFill/>
            <a:ln w="19050" algn="ctr">
              <a:noFill/>
              <a:miter lim="800000"/>
              <a:headEnd/>
              <a:tailEnd/>
            </a:ln>
          </p:spPr>
          <p:txBody>
            <a:bodyPr wrap="square" lIns="88900" tIns="88900" rIns="88900" bIns="88900" rtlCol="0" anchor="t"/>
            <a:lstStyle/>
            <a:p>
              <a:pPr lvl="0" algn="just">
                <a:lnSpc>
                  <a:spcPct val="106000"/>
                </a:lnSpc>
                <a:spcAft>
                  <a:spcPts val="600"/>
                </a:spcAft>
                <a:buClr>
                  <a:schemeClr val="accent1"/>
                </a:buClr>
                <a:defRPr/>
              </a:pPr>
              <a:r>
                <a:rPr lang="it-IT" sz="2000" noProof="0">
                  <a:latin typeface="Open Sans Light" panose="020B0306030504020204" pitchFamily="34" charset="0"/>
                  <a:ea typeface="Open Sans Light" panose="020B0306030504020204" pitchFamily="34" charset="0"/>
                  <a:cs typeface="Open Sans Light" panose="020B0306030504020204" pitchFamily="34" charset="0"/>
                </a:rPr>
                <a:t>Nella S.r.l. </a:t>
              </a:r>
              <a:r>
                <a:rPr lang="it-IT" sz="2000" b="1" noProof="0">
                  <a:latin typeface="Open Sans Light" panose="020B0306030504020204" pitchFamily="34" charset="0"/>
                  <a:ea typeface="Open Sans Light" panose="020B0306030504020204" pitchFamily="34" charset="0"/>
                  <a:cs typeface="Open Sans Light" panose="020B0306030504020204" pitchFamily="34" charset="0"/>
                </a:rPr>
                <a:t>la partecipazione è rappresentata da una quota</a:t>
              </a:r>
              <a:r>
                <a:rPr lang="it-IT" sz="2000" noProof="0">
                  <a:latin typeface="Open Sans Light" panose="020B0306030504020204" pitchFamily="34" charset="0"/>
                  <a:ea typeface="Open Sans Light" panose="020B0306030504020204" pitchFamily="34" charset="0"/>
                  <a:cs typeface="Open Sans Light" panose="020B0306030504020204" pitchFamily="34" charset="0"/>
                </a:rPr>
                <a:t>, non da titoli, e può essere soggetta a limiti alla sua trasferibilità; tali limiti possono essere modificati dallo statuto o da specifici patti tra i soci. </a:t>
              </a:r>
              <a:r>
                <a:rPr lang="it-IT" sz="2000" b="1" noProof="0">
                  <a:latin typeface="Open Sans Light" panose="020B0306030504020204" pitchFamily="34" charset="0"/>
                  <a:ea typeface="Open Sans Light" panose="020B0306030504020204" pitchFamily="34" charset="0"/>
                  <a:cs typeface="Open Sans Light" panose="020B0306030504020204" pitchFamily="34" charset="0"/>
                </a:rPr>
                <a:t>Questa struttura può rendere meno immediata l’individuazione di un mercato di riferimento</a:t>
              </a:r>
              <a:r>
                <a:rPr lang="it-IT" sz="2000" noProof="0">
                  <a:latin typeface="Open Sans Light" panose="020B0306030504020204" pitchFamily="34" charset="0"/>
                  <a:ea typeface="Open Sans Light" panose="020B0306030504020204" pitchFamily="34" charset="0"/>
                  <a:cs typeface="Open Sans Light" panose="020B0306030504020204" pitchFamily="34" charset="0"/>
                </a:rPr>
                <a:t> per la quota e, di conseguenza, più complessa la sua valutazione economica.</a:t>
              </a:r>
            </a:p>
          </p:txBody>
        </p:sp>
      </p:grpSp>
      <p:grpSp>
        <p:nvGrpSpPr>
          <p:cNvPr id="9" name="Group 8">
            <a:extLst>
              <a:ext uri="{FF2B5EF4-FFF2-40B4-BE49-F238E27FC236}">
                <a16:creationId xmlns:a16="http://schemas.microsoft.com/office/drawing/2014/main" id="{2EB03686-B664-02D0-EAF7-7ED3F3BA51D8}"/>
              </a:ext>
            </a:extLst>
          </p:cNvPr>
          <p:cNvGrpSpPr/>
          <p:nvPr/>
        </p:nvGrpSpPr>
        <p:grpSpPr>
          <a:xfrm>
            <a:off x="2829807" y="1616790"/>
            <a:ext cx="5033787" cy="466543"/>
            <a:chOff x="628225" y="2749749"/>
            <a:chExt cx="2236698" cy="2939207"/>
          </a:xfrm>
        </p:grpSpPr>
        <p:sp>
          <p:nvSpPr>
            <p:cNvPr id="12" name="TextBox 11">
              <a:extLst>
                <a:ext uri="{FF2B5EF4-FFF2-40B4-BE49-F238E27FC236}">
                  <a16:creationId xmlns:a16="http://schemas.microsoft.com/office/drawing/2014/main" id="{83BAD654-7ECB-A155-AF72-61DB44541CDD}"/>
                </a:ext>
              </a:extLst>
            </p:cNvPr>
            <p:cNvSpPr txBox="1"/>
            <p:nvPr/>
          </p:nvSpPr>
          <p:spPr>
            <a:xfrm>
              <a:off x="628225" y="2754937"/>
              <a:ext cx="2236698" cy="2928830"/>
            </a:xfrm>
            <a:prstGeom prst="rect">
              <a:avLst/>
            </a:prstGeom>
            <a:solidFill>
              <a:srgbClr val="FFFFFF">
                <a:alpha val="88000"/>
              </a:srgbClr>
            </a:solidFill>
            <a:ln>
              <a:solidFill>
                <a:srgbClr val="62B5E5"/>
              </a:solidFill>
            </a:ln>
          </p:spPr>
          <p:txBody>
            <a:bodyPr wrap="square" lIns="108000" tIns="108000" rIns="108000" bIns="108000" rtlCol="0" anchor="ctr">
              <a:noAutofit/>
            </a:bodyPr>
            <a:lstStyle/>
            <a:p>
              <a:pPr algn="ctr">
                <a:lnSpc>
                  <a:spcPct val="130000"/>
                </a:lnSpc>
                <a:defRPr/>
              </a:pPr>
              <a:r>
                <a:rPr lang="it-IT" sz="2000" b="1" noProof="0">
                  <a:latin typeface="Open Sans Light" panose="020B0306030504020204" pitchFamily="34" charset="0"/>
                  <a:ea typeface="Open Sans Light" panose="020B0306030504020204" pitchFamily="34" charset="0"/>
                  <a:cs typeface="Open Sans Light" panose="020B0306030504020204" pitchFamily="34" charset="0"/>
                </a:rPr>
                <a:t>NATURA DELLA PARTECIPAZIONE</a:t>
              </a:r>
            </a:p>
          </p:txBody>
        </p:sp>
        <p:cxnSp>
          <p:nvCxnSpPr>
            <p:cNvPr id="17" name="Straight Connector 16">
              <a:extLst>
                <a:ext uri="{FF2B5EF4-FFF2-40B4-BE49-F238E27FC236}">
                  <a16:creationId xmlns:a16="http://schemas.microsoft.com/office/drawing/2014/main" id="{04E0F9CD-9B7C-6201-ADE8-288080DA04B0}"/>
                </a:ext>
              </a:extLst>
            </p:cNvPr>
            <p:cNvCxnSpPr>
              <a:cxnSpLocks/>
            </p:cNvCxnSpPr>
            <p:nvPr/>
          </p:nvCxnSpPr>
          <p:spPr>
            <a:xfrm>
              <a:off x="661114" y="2749749"/>
              <a:ext cx="2170918" cy="0"/>
            </a:xfrm>
            <a:prstGeom prst="line">
              <a:avLst/>
            </a:prstGeom>
            <a:solidFill>
              <a:schemeClr val="accent3">
                <a:lumMod val="20000"/>
                <a:lumOff val="80000"/>
              </a:schemeClr>
            </a:solidFill>
            <a:ln w="38100">
              <a:solidFill>
                <a:srgbClr val="62B5E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7A480F8-B883-06E8-3F4B-0910B8F5C75B}"/>
                </a:ext>
              </a:extLst>
            </p:cNvPr>
            <p:cNvCxnSpPr>
              <a:cxnSpLocks/>
            </p:cNvCxnSpPr>
            <p:nvPr/>
          </p:nvCxnSpPr>
          <p:spPr>
            <a:xfrm>
              <a:off x="661114" y="5688956"/>
              <a:ext cx="2170918" cy="0"/>
            </a:xfrm>
            <a:prstGeom prst="line">
              <a:avLst/>
            </a:prstGeom>
            <a:solidFill>
              <a:schemeClr val="accent3">
                <a:lumMod val="20000"/>
                <a:lumOff val="80000"/>
              </a:schemeClr>
            </a:solidFill>
            <a:ln w="38100">
              <a:solidFill>
                <a:srgbClr val="62B5E5"/>
              </a:solidFill>
            </a:ln>
          </p:spPr>
          <p:style>
            <a:lnRef idx="1">
              <a:schemeClr val="accent1"/>
            </a:lnRef>
            <a:fillRef idx="0">
              <a:schemeClr val="accent1"/>
            </a:fillRef>
            <a:effectRef idx="0">
              <a:schemeClr val="accent1"/>
            </a:effectRef>
            <a:fontRef idx="minor">
              <a:schemeClr val="tx1"/>
            </a:fontRef>
          </p:style>
        </p:cxnSp>
      </p:grpSp>
      <p:sp>
        <p:nvSpPr>
          <p:cNvPr id="5" name="Oval 4">
            <a:extLst>
              <a:ext uri="{FF2B5EF4-FFF2-40B4-BE49-F238E27FC236}">
                <a16:creationId xmlns:a16="http://schemas.microsoft.com/office/drawing/2014/main" id="{DA1D5FFB-ADFA-2F8E-0EED-50BA74236F33}"/>
              </a:ext>
            </a:extLst>
          </p:cNvPr>
          <p:cNvSpPr/>
          <p:nvPr/>
        </p:nvSpPr>
        <p:spPr>
          <a:xfrm>
            <a:off x="7833274" y="215414"/>
            <a:ext cx="228600" cy="2286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6" name="Graphic 5" descr="Home outline">
            <a:hlinkClick r:id="" action="ppaction://noaction"/>
            <a:extLst>
              <a:ext uri="{FF2B5EF4-FFF2-40B4-BE49-F238E27FC236}">
                <a16:creationId xmlns:a16="http://schemas.microsoft.com/office/drawing/2014/main" id="{B485F2E6-7C08-D978-EB5C-0BA7E68294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23500" y="129807"/>
            <a:ext cx="333658" cy="333658"/>
          </a:xfrm>
          <a:prstGeom prst="rect">
            <a:avLst/>
          </a:prstGeom>
        </p:spPr>
      </p:pic>
      <p:sp>
        <p:nvSpPr>
          <p:cNvPr id="7" name="Oval 6">
            <a:extLst>
              <a:ext uri="{FF2B5EF4-FFF2-40B4-BE49-F238E27FC236}">
                <a16:creationId xmlns:a16="http://schemas.microsoft.com/office/drawing/2014/main" id="{D0456426-86D9-4479-9257-780857E47A91}"/>
              </a:ext>
            </a:extLst>
          </p:cNvPr>
          <p:cNvSpPr/>
          <p:nvPr/>
        </p:nvSpPr>
        <p:spPr>
          <a:xfrm>
            <a:off x="822935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11" name="Oval 10">
            <a:extLst>
              <a:ext uri="{FF2B5EF4-FFF2-40B4-BE49-F238E27FC236}">
                <a16:creationId xmlns:a16="http://schemas.microsoft.com/office/drawing/2014/main" id="{F9C90536-08CE-C0F4-C439-1A454AEB9C4B}"/>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21" name="Oval 20">
            <a:extLst>
              <a:ext uri="{FF2B5EF4-FFF2-40B4-BE49-F238E27FC236}">
                <a16:creationId xmlns:a16="http://schemas.microsoft.com/office/drawing/2014/main" id="{D0422D5D-DD5A-C1A7-93BB-C4160C4DEB25}"/>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22" name="Oval 21">
            <a:extLst>
              <a:ext uri="{FF2B5EF4-FFF2-40B4-BE49-F238E27FC236}">
                <a16:creationId xmlns:a16="http://schemas.microsoft.com/office/drawing/2014/main" id="{F24B8E43-3522-AFE9-403C-B55911807D2B}"/>
              </a:ext>
            </a:extLst>
          </p:cNvPr>
          <p:cNvSpPr/>
          <p:nvPr/>
        </p:nvSpPr>
        <p:spPr>
          <a:xfrm>
            <a:off x="941759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23" name="Oval 22">
            <a:extLst>
              <a:ext uri="{FF2B5EF4-FFF2-40B4-BE49-F238E27FC236}">
                <a16:creationId xmlns:a16="http://schemas.microsoft.com/office/drawing/2014/main" id="{228FB07F-9C4B-1B76-A309-66836C8CD74F}"/>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
        <p:nvSpPr>
          <p:cNvPr id="10" name="Rectangle 9">
            <a:extLst>
              <a:ext uri="{FF2B5EF4-FFF2-40B4-BE49-F238E27FC236}">
                <a16:creationId xmlns:a16="http://schemas.microsoft.com/office/drawing/2014/main" id="{F8DE8F93-10C9-6D15-9453-856C75EA5AD0}"/>
              </a:ext>
            </a:extLst>
          </p:cNvPr>
          <p:cNvSpPr/>
          <p:nvPr/>
        </p:nvSpPr>
        <p:spPr bwMode="gray">
          <a:xfrm>
            <a:off x="5629984" y="6939296"/>
            <a:ext cx="3158836" cy="193488"/>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US" sz="1000">
                <a:solidFill>
                  <a:sysClr val="windowText" lastClr="000000"/>
                </a:solidFill>
              </a:rPr>
              <a:t>Fonte: art. 2469 c.c.</a:t>
            </a:r>
          </a:p>
        </p:txBody>
      </p:sp>
    </p:spTree>
    <p:extLst>
      <p:ext uri="{BB962C8B-B14F-4D97-AF65-F5344CB8AC3E}">
        <p14:creationId xmlns:p14="http://schemas.microsoft.com/office/powerpoint/2010/main" val="1492524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724EBF-D894-CA81-67F6-A16A641DA4FB}"/>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8842F22-E791-489D-52EF-59BB972B701F}"/>
              </a:ext>
            </a:extLst>
          </p:cNvPr>
          <p:cNvGraphicFramePr>
            <a:graphicFrameLocks noChangeAspect="1"/>
          </p:cNvGraphicFramePr>
          <p:nvPr>
            <p:custDataLst>
              <p:tags r:id="rId1"/>
            </p:custDataLst>
            <p:extLst>
              <p:ext uri="{D42A27DB-BD31-4B8C-83A1-F6EECF244321}">
                <p14:modId xmlns:p14="http://schemas.microsoft.com/office/powerpoint/2010/main" val="4851211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8" name="think-cell data - do not delete" hidden="1">
                        <a:extLst>
                          <a:ext uri="{FF2B5EF4-FFF2-40B4-BE49-F238E27FC236}">
                            <a16:creationId xmlns:a16="http://schemas.microsoft.com/office/drawing/2014/main" id="{C8842F22-E791-489D-52EF-59BB972B70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object 11">
            <a:extLst>
              <a:ext uri="{FF2B5EF4-FFF2-40B4-BE49-F238E27FC236}">
                <a16:creationId xmlns:a16="http://schemas.microsoft.com/office/drawing/2014/main" id="{F2035BEF-636B-3A09-764C-A58971D0AE73}"/>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lvl="0">
              <a:spcBef>
                <a:spcPts val="105"/>
              </a:spcBef>
              <a:defRPr/>
            </a:pPr>
            <a:r>
              <a:rPr kumimoji="0" lang="it-IT" sz="2000" b="0"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Confronto </a:t>
            </a:r>
            <a:r>
              <a:rPr lang="it-IT" sz="2000" noProof="0">
                <a:latin typeface="Open Sans Light" panose="020B0306030504020204" pitchFamily="34" charset="0"/>
                <a:ea typeface="Open Sans Light" panose="020B0306030504020204" pitchFamily="34" charset="0"/>
                <a:cs typeface="Open Sans Light" panose="020B0306030504020204" pitchFamily="34" charset="0"/>
              </a:rPr>
              <a:t>S.p.A. e S.r.l.</a:t>
            </a:r>
            <a:endParaRPr kumimoji="0" lang="it-IT" sz="2000" b="0"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4" name="object 11">
            <a:extLst>
              <a:ext uri="{FF2B5EF4-FFF2-40B4-BE49-F238E27FC236}">
                <a16:creationId xmlns:a16="http://schemas.microsoft.com/office/drawing/2014/main" id="{721085E8-3758-AE52-0C59-672C3067A1D0}"/>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latin typeface="Open Sans Light" panose="020B0306030504020204" pitchFamily="34" charset="0"/>
                <a:ea typeface="Open Sans Light" panose="020B0306030504020204" pitchFamily="34" charset="0"/>
                <a:cs typeface="Open Sans Light" panose="020B0306030504020204" pitchFamily="34" charset="0"/>
              </a:rPr>
              <a:t>Il contesto di riferimento</a:t>
            </a:r>
            <a:endParaRPr lang="it-IT" sz="2000"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0" name="Rectangle 49">
            <a:extLst>
              <a:ext uri="{FF2B5EF4-FFF2-40B4-BE49-F238E27FC236}">
                <a16:creationId xmlns:a16="http://schemas.microsoft.com/office/drawing/2014/main" id="{A651BEAC-EAE1-77FD-965D-85144048DCAF}"/>
              </a:ext>
            </a:extLst>
          </p:cNvPr>
          <p:cNvSpPr/>
          <p:nvPr/>
        </p:nvSpPr>
        <p:spPr bwMode="gray">
          <a:xfrm>
            <a:off x="2943791" y="1850180"/>
            <a:ext cx="5557446" cy="211612"/>
          </a:xfrm>
          <a:prstGeom prst="rect">
            <a:avLst/>
          </a:prstGeom>
          <a:noFill/>
          <a:ln w="19050" algn="ctr">
            <a:noFill/>
            <a:miter lim="800000"/>
            <a:headEnd/>
            <a:tailEnd/>
          </a:ln>
        </p:spPr>
        <p:txBody>
          <a:bodyPr wrap="square" lIns="0" tIns="0" rIns="0" bIns="360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it-IT" sz="1200" b="1" i="0" u="none" strike="noStrike" kern="1200" cap="none" spc="0" normalizeH="0" baseline="0" noProof="0">
              <a:ln>
                <a:noFill/>
              </a:ln>
              <a:solidFill>
                <a:prstClr val="black"/>
              </a:solidFill>
              <a:effectLst/>
              <a:uLnTx/>
              <a:uFillTx/>
              <a:latin typeface="Calibri"/>
              <a:ea typeface="+mn-ea"/>
              <a:cs typeface="+mn-cs"/>
            </a:endParaRPr>
          </a:p>
        </p:txBody>
      </p:sp>
      <p:grpSp>
        <p:nvGrpSpPr>
          <p:cNvPr id="55" name="Group 54">
            <a:extLst>
              <a:ext uri="{FF2B5EF4-FFF2-40B4-BE49-F238E27FC236}">
                <a16:creationId xmlns:a16="http://schemas.microsoft.com/office/drawing/2014/main" id="{AD78265C-14A1-767B-3693-70721EECC895}"/>
              </a:ext>
            </a:extLst>
          </p:cNvPr>
          <p:cNvGrpSpPr/>
          <p:nvPr/>
        </p:nvGrpSpPr>
        <p:grpSpPr>
          <a:xfrm rot="5400000">
            <a:off x="5220328" y="-43207"/>
            <a:ext cx="252745" cy="4660595"/>
            <a:chOff x="8778226" y="1319345"/>
            <a:chExt cx="252745" cy="4660595"/>
          </a:xfrm>
        </p:grpSpPr>
        <p:grpSp>
          <p:nvGrpSpPr>
            <p:cNvPr id="56" name="Group 52">
              <a:extLst>
                <a:ext uri="{FF2B5EF4-FFF2-40B4-BE49-F238E27FC236}">
                  <a16:creationId xmlns:a16="http://schemas.microsoft.com/office/drawing/2014/main" id="{48E9AFCD-A4DD-E804-83CE-29698CFACE18}"/>
                </a:ext>
              </a:extLst>
            </p:cNvPr>
            <p:cNvGrpSpPr>
              <a:grpSpLocks/>
            </p:cNvGrpSpPr>
            <p:nvPr/>
          </p:nvGrpSpPr>
          <p:grpSpPr bwMode="auto">
            <a:xfrm>
              <a:off x="8778226" y="3401855"/>
              <a:ext cx="252745" cy="495578"/>
              <a:chOff x="900996" y="1794202"/>
              <a:chExt cx="429978" cy="574254"/>
            </a:xfrm>
          </p:grpSpPr>
          <p:sp>
            <p:nvSpPr>
              <p:cNvPr id="61" name="Chevron 28">
                <a:extLst>
                  <a:ext uri="{FF2B5EF4-FFF2-40B4-BE49-F238E27FC236}">
                    <a16:creationId xmlns:a16="http://schemas.microsoft.com/office/drawing/2014/main" id="{288F04A7-25B2-E343-6036-E36C624F1B8E}"/>
                  </a:ext>
                </a:extLst>
              </p:cNvPr>
              <p:cNvSpPr/>
              <p:nvPr/>
            </p:nvSpPr>
            <p:spPr bwMode="auto">
              <a:xfrm>
                <a:off x="1021581" y="1794202"/>
                <a:ext cx="309393" cy="574254"/>
              </a:xfrm>
              <a:prstGeom prst="chevron">
                <a:avLst/>
              </a:prstGeom>
              <a:gradFill>
                <a:gsLst>
                  <a:gs pos="0">
                    <a:srgbClr val="A0DCFF"/>
                  </a:gs>
                  <a:gs pos="100000">
                    <a:srgbClr val="00B0F0"/>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Calibri"/>
                  <a:ea typeface="+mn-ea"/>
                  <a:cs typeface="+mn-cs"/>
                </a:endParaRPr>
              </a:p>
            </p:txBody>
          </p:sp>
          <p:sp>
            <p:nvSpPr>
              <p:cNvPr id="62" name="Chevron 29">
                <a:extLst>
                  <a:ext uri="{FF2B5EF4-FFF2-40B4-BE49-F238E27FC236}">
                    <a16:creationId xmlns:a16="http://schemas.microsoft.com/office/drawing/2014/main" id="{E6D3AE6E-BCE0-D010-EB9E-BA4EEBBACCA6}"/>
                  </a:ext>
                </a:extLst>
              </p:cNvPr>
              <p:cNvSpPr/>
              <p:nvPr/>
            </p:nvSpPr>
            <p:spPr bwMode="auto">
              <a:xfrm>
                <a:off x="900996" y="1873517"/>
                <a:ext cx="223715" cy="415620"/>
              </a:xfrm>
              <a:prstGeom prst="chevron">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59" name="Straight Connector 58">
              <a:extLst>
                <a:ext uri="{FF2B5EF4-FFF2-40B4-BE49-F238E27FC236}">
                  <a16:creationId xmlns:a16="http://schemas.microsoft.com/office/drawing/2014/main" id="{3ECC21C9-CB67-030E-5E64-A13DF2F8E5B1}"/>
                </a:ext>
              </a:extLst>
            </p:cNvPr>
            <p:cNvCxnSpPr>
              <a:cxnSpLocks/>
            </p:cNvCxnSpPr>
            <p:nvPr/>
          </p:nvCxnSpPr>
          <p:spPr>
            <a:xfrm rot="5400000">
              <a:off x="7904306" y="4979654"/>
              <a:ext cx="20005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6E1A68F-BEC1-9526-8496-5D7910203304}"/>
                </a:ext>
              </a:extLst>
            </p:cNvPr>
            <p:cNvCxnSpPr>
              <a:cxnSpLocks/>
            </p:cNvCxnSpPr>
            <p:nvPr/>
          </p:nvCxnSpPr>
          <p:spPr>
            <a:xfrm rot="16200000">
              <a:off x="7904307" y="2319631"/>
              <a:ext cx="20005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596758C9-D0FC-5ACB-E3A5-7CF2DA9CD58A}"/>
              </a:ext>
            </a:extLst>
          </p:cNvPr>
          <p:cNvGrpSpPr>
            <a:grpSpLocks noChangeAspect="1"/>
          </p:cNvGrpSpPr>
          <p:nvPr/>
        </p:nvGrpSpPr>
        <p:grpSpPr>
          <a:xfrm>
            <a:off x="445888" y="2507810"/>
            <a:ext cx="4642160" cy="4634490"/>
            <a:chOff x="2690787" y="1773397"/>
            <a:chExt cx="3492550" cy="5368903"/>
          </a:xfrm>
        </p:grpSpPr>
        <p:sp>
          <p:nvSpPr>
            <p:cNvPr id="18" name="Rectangle 17">
              <a:extLst>
                <a:ext uri="{FF2B5EF4-FFF2-40B4-BE49-F238E27FC236}">
                  <a16:creationId xmlns:a16="http://schemas.microsoft.com/office/drawing/2014/main" id="{69EF65EC-449C-13EA-40C9-B5332AB52FBF}"/>
                </a:ext>
              </a:extLst>
            </p:cNvPr>
            <p:cNvSpPr/>
            <p:nvPr/>
          </p:nvSpPr>
          <p:spPr>
            <a:xfrm>
              <a:off x="2703559" y="1773397"/>
              <a:ext cx="3479778" cy="5368903"/>
            </a:xfrm>
            <a:prstGeom prst="rect">
              <a:avLst/>
            </a:prstGeom>
            <a:solidFill>
              <a:schemeClr val="bg1"/>
            </a:solidFill>
            <a:ln w="9525" cap="flat" cmpd="sng" algn="ctr">
              <a:solidFill>
                <a:srgbClr val="62B5E5"/>
              </a:solidFill>
              <a:prstDash val="solid"/>
            </a:ln>
            <a:effectLst/>
          </p:spPr>
          <p:txBody>
            <a:bodyPr lIns="91447" tIns="45724" rIns="91447" bIns="45724"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a:ln w="0"/>
                <a:solidFill>
                  <a:sysClr val="windowText" lastClr="000000"/>
                </a:solidFill>
                <a:effectLst/>
                <a:uLnTx/>
                <a:uFillTx/>
                <a:latin typeface="Calibri" panose="020F0502020204030204" pitchFamily="34" charset="0"/>
                <a:ea typeface="+mn-ea"/>
                <a:cs typeface="Calibri" panose="020F0502020204030204" pitchFamily="34" charset="0"/>
              </a:endParaRPr>
            </a:p>
          </p:txBody>
        </p:sp>
        <p:cxnSp>
          <p:nvCxnSpPr>
            <p:cNvPr id="51" name="Straight Connector 50">
              <a:extLst>
                <a:ext uri="{FF2B5EF4-FFF2-40B4-BE49-F238E27FC236}">
                  <a16:creationId xmlns:a16="http://schemas.microsoft.com/office/drawing/2014/main" id="{A194FA7E-46FC-806C-726B-ADCFD6A4BF5A}"/>
                </a:ext>
              </a:extLst>
            </p:cNvPr>
            <p:cNvCxnSpPr>
              <a:cxnSpLocks/>
            </p:cNvCxnSpPr>
            <p:nvPr/>
          </p:nvCxnSpPr>
          <p:spPr>
            <a:xfrm>
              <a:off x="2998475" y="2400214"/>
              <a:ext cx="2889947" cy="0"/>
            </a:xfrm>
            <a:prstGeom prst="line">
              <a:avLst/>
            </a:prstGeom>
            <a:noFill/>
            <a:ln w="9525" cap="flat" cmpd="sng" algn="ctr">
              <a:solidFill>
                <a:schemeClr val="bg1">
                  <a:lumMod val="65000"/>
                </a:schemeClr>
              </a:solidFill>
              <a:prstDash val="solid"/>
            </a:ln>
            <a:effectLst/>
          </p:spPr>
        </p:cxnSp>
        <p:sp>
          <p:nvSpPr>
            <p:cNvPr id="104" name="Rectangle 103">
              <a:extLst>
                <a:ext uri="{FF2B5EF4-FFF2-40B4-BE49-F238E27FC236}">
                  <a16:creationId xmlns:a16="http://schemas.microsoft.com/office/drawing/2014/main" id="{2F30EB26-21FB-C405-7974-1AFF633575D9}"/>
                </a:ext>
              </a:extLst>
            </p:cNvPr>
            <p:cNvSpPr/>
            <p:nvPr/>
          </p:nvSpPr>
          <p:spPr bwMode="gray">
            <a:xfrm>
              <a:off x="2878484" y="2020128"/>
              <a:ext cx="3129929" cy="211612"/>
            </a:xfrm>
            <a:prstGeom prst="rect">
              <a:avLst/>
            </a:prstGeom>
            <a:noFill/>
            <a:ln w="19050" algn="ctr">
              <a:noFill/>
              <a:miter lim="800000"/>
              <a:headEnd/>
              <a:tailEnd/>
            </a:ln>
          </p:spPr>
          <p:txBody>
            <a:bodyPr wrap="square" lIns="0" tIns="0" rIns="0" bIns="360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it-IT" b="1"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S.p.A. - Codificati e più restrittivi</a:t>
              </a:r>
            </a:p>
          </p:txBody>
        </p:sp>
        <p:sp>
          <p:nvSpPr>
            <p:cNvPr id="107" name="Rectangle 106">
              <a:extLst>
                <a:ext uri="{FF2B5EF4-FFF2-40B4-BE49-F238E27FC236}">
                  <a16:creationId xmlns:a16="http://schemas.microsoft.com/office/drawing/2014/main" id="{FC415012-6142-7F0E-DBEC-B09047047742}"/>
                </a:ext>
              </a:extLst>
            </p:cNvPr>
            <p:cNvSpPr/>
            <p:nvPr/>
          </p:nvSpPr>
          <p:spPr bwMode="gray">
            <a:xfrm>
              <a:off x="2690787" y="2400214"/>
              <a:ext cx="3492550" cy="4617253"/>
            </a:xfrm>
            <a:prstGeom prst="rect">
              <a:avLst/>
            </a:prstGeom>
            <a:noFill/>
            <a:ln w="19050" algn="ctr">
              <a:noFill/>
              <a:miter lim="800000"/>
              <a:headEnd/>
              <a:tailEnd/>
            </a:ln>
          </p:spPr>
          <p:txBody>
            <a:bodyPr wrap="square" lIns="88900" tIns="88900" rIns="88900" bIns="88900" rtlCol="0" anchor="t"/>
            <a:lstStyle/>
            <a:p>
              <a:pPr lvl="0" algn="just">
                <a:lnSpc>
                  <a:spcPct val="106000"/>
                </a:lnSpc>
                <a:spcAft>
                  <a:spcPts val="600"/>
                </a:spcAft>
                <a:buClr>
                  <a:schemeClr val="accent1"/>
                </a:buClr>
                <a:defRPr/>
              </a:pPr>
              <a:r>
                <a:rPr lang="it-IT" sz="2000">
                  <a:latin typeface="Open Sans Light" panose="020B0306030504020204" pitchFamily="34" charset="0"/>
                  <a:ea typeface="Open Sans Light" panose="020B0306030504020204" pitchFamily="34" charset="0"/>
                  <a:cs typeface="Open Sans Light" panose="020B0306030504020204" pitchFamily="34" charset="0"/>
                </a:rPr>
                <a:t>I</a:t>
              </a:r>
              <a:r>
                <a:rPr lang="it-IT" sz="2000" noProof="0">
                  <a:latin typeface="Open Sans Light" panose="020B0306030504020204" pitchFamily="34" charset="0"/>
                  <a:ea typeface="Open Sans Light" panose="020B0306030504020204" pitchFamily="34" charset="0"/>
                  <a:cs typeface="Open Sans Light" panose="020B0306030504020204" pitchFamily="34" charset="0"/>
                </a:rPr>
                <a:t>l modello S.p.A. </a:t>
              </a:r>
              <a:r>
                <a:rPr lang="it-IT" sz="2000" b="1" noProof="0">
                  <a:latin typeface="Open Sans Light" panose="020B0306030504020204" pitchFamily="34" charset="0"/>
                  <a:ea typeface="Open Sans Light" panose="020B0306030504020204" pitchFamily="34" charset="0"/>
                  <a:cs typeface="Open Sans Light" panose="020B0306030504020204" pitchFamily="34" charset="0"/>
                </a:rPr>
                <a:t>tutela la stabilità del capitale</a:t>
              </a:r>
              <a:r>
                <a:rPr lang="it-IT" sz="2000" noProof="0">
                  <a:latin typeface="Open Sans Light" panose="020B0306030504020204" pitchFamily="34" charset="0"/>
                  <a:ea typeface="Open Sans Light" panose="020B0306030504020204" pitchFamily="34" charset="0"/>
                  <a:cs typeface="Open Sans Light" panose="020B0306030504020204" pitchFamily="34" charset="0"/>
                </a:rPr>
                <a:t> per una base potenzialmente ampia di soci/investitori. In questa prospettiva, il </a:t>
              </a:r>
              <a:r>
                <a:rPr lang="it-IT" sz="2000" b="1" noProof="0">
                  <a:latin typeface="Open Sans Light" panose="020B0306030504020204" pitchFamily="34" charset="0"/>
                  <a:ea typeface="Open Sans Light" panose="020B0306030504020204" pitchFamily="34" charset="0"/>
                  <a:cs typeface="Open Sans Light" panose="020B0306030504020204" pitchFamily="34" charset="0"/>
                </a:rPr>
                <a:t>recesso non dovrebbe assumere la funzione di meccanismo “ordinario” di uscita</a:t>
              </a:r>
              <a:r>
                <a:rPr lang="it-IT" sz="2000" noProof="0">
                  <a:latin typeface="Open Sans Light" panose="020B0306030504020204" pitchFamily="34" charset="0"/>
                  <a:ea typeface="Open Sans Light" panose="020B0306030504020204" pitchFamily="34" charset="0"/>
                  <a:cs typeface="Open Sans Light" panose="020B0306030504020204" pitchFamily="34" charset="0"/>
                </a:rPr>
                <a:t>, laddove la società sia chiamata a preservare continuità e l’affidamento dei terzi.</a:t>
              </a:r>
              <a:endParaRPr kumimoji="0" lang="it-IT"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3" name="Group 2">
            <a:extLst>
              <a:ext uri="{FF2B5EF4-FFF2-40B4-BE49-F238E27FC236}">
                <a16:creationId xmlns:a16="http://schemas.microsoft.com/office/drawing/2014/main" id="{3604ED66-719D-74B4-C7FD-B1F9EE2B6173}"/>
              </a:ext>
            </a:extLst>
          </p:cNvPr>
          <p:cNvGrpSpPr>
            <a:grpSpLocks noChangeAspect="1"/>
          </p:cNvGrpSpPr>
          <p:nvPr/>
        </p:nvGrpSpPr>
        <p:grpSpPr>
          <a:xfrm>
            <a:off x="5605354" y="2507810"/>
            <a:ext cx="4435461" cy="4634490"/>
            <a:chOff x="6548265" y="1773397"/>
            <a:chExt cx="3492550" cy="5368903"/>
          </a:xfrm>
        </p:grpSpPr>
        <p:sp>
          <p:nvSpPr>
            <p:cNvPr id="19" name="Rectangle 18">
              <a:extLst>
                <a:ext uri="{FF2B5EF4-FFF2-40B4-BE49-F238E27FC236}">
                  <a16:creationId xmlns:a16="http://schemas.microsoft.com/office/drawing/2014/main" id="{D40CC060-940F-95C1-4CE0-C031B5DF68F2}"/>
                </a:ext>
              </a:extLst>
            </p:cNvPr>
            <p:cNvSpPr/>
            <p:nvPr/>
          </p:nvSpPr>
          <p:spPr>
            <a:xfrm>
              <a:off x="6560154" y="1773397"/>
              <a:ext cx="3480661" cy="5368903"/>
            </a:xfrm>
            <a:prstGeom prst="rect">
              <a:avLst/>
            </a:prstGeom>
            <a:solidFill>
              <a:srgbClr val="62B5E5">
                <a:alpha val="42000"/>
              </a:srgbClr>
            </a:solidFill>
            <a:ln w="9525" cap="flat" cmpd="sng" algn="ctr">
              <a:noFill/>
              <a:prstDash val="solid"/>
            </a:ln>
            <a:effectLst/>
          </p:spPr>
          <p:txBody>
            <a:bodyPr lIns="91447" tIns="45724" rIns="91447" bIns="45724"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a:ln w="0"/>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63" name="Rectangle: Rounded Corners 62">
              <a:extLst>
                <a:ext uri="{FF2B5EF4-FFF2-40B4-BE49-F238E27FC236}">
                  <a16:creationId xmlns:a16="http://schemas.microsoft.com/office/drawing/2014/main" id="{78D749C6-0F10-5E86-72A4-B60705979E47}"/>
                </a:ext>
              </a:extLst>
            </p:cNvPr>
            <p:cNvSpPr/>
            <p:nvPr/>
          </p:nvSpPr>
          <p:spPr>
            <a:xfrm>
              <a:off x="6626724" y="1830007"/>
              <a:ext cx="3335632" cy="617231"/>
            </a:xfrm>
            <a:prstGeom prst="roundRect">
              <a:avLst>
                <a:gd name="adj" fmla="val 20570"/>
              </a:avLst>
            </a:prstGeom>
            <a:solidFill>
              <a:srgbClr val="00A3E0"/>
            </a:solidFill>
            <a:ln w="9525" cap="flat" cmpd="sng" algn="ctr">
              <a:noFill/>
              <a:prstDash val="solid"/>
            </a:ln>
            <a:effectLst/>
          </p:spPr>
          <p:txBody>
            <a:bodyPr lIns="0" tIns="45724" rIns="0" bIns="45724"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noProof="0">
                  <a:ln w="0"/>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S.r.l. - Rimessi all’autonomia statutaria</a:t>
              </a:r>
            </a:p>
          </p:txBody>
        </p:sp>
        <p:sp>
          <p:nvSpPr>
            <p:cNvPr id="108" name="Rectangle 107">
              <a:extLst>
                <a:ext uri="{FF2B5EF4-FFF2-40B4-BE49-F238E27FC236}">
                  <a16:creationId xmlns:a16="http://schemas.microsoft.com/office/drawing/2014/main" id="{42E9109B-58D3-9925-5090-BFAE31428843}"/>
                </a:ext>
              </a:extLst>
            </p:cNvPr>
            <p:cNvSpPr/>
            <p:nvPr/>
          </p:nvSpPr>
          <p:spPr bwMode="gray">
            <a:xfrm>
              <a:off x="6548265" y="2400214"/>
              <a:ext cx="3492550" cy="4393103"/>
            </a:xfrm>
            <a:prstGeom prst="rect">
              <a:avLst/>
            </a:prstGeom>
            <a:noFill/>
            <a:ln w="19050" algn="ctr">
              <a:noFill/>
              <a:miter lim="800000"/>
              <a:headEnd/>
              <a:tailEnd/>
            </a:ln>
          </p:spPr>
          <p:txBody>
            <a:bodyPr wrap="square" lIns="88900" tIns="88900" rIns="88900" bIns="88900" rtlCol="0" anchor="t"/>
            <a:lstStyle/>
            <a:p>
              <a:pPr lvl="0" algn="just">
                <a:lnSpc>
                  <a:spcPct val="106000"/>
                </a:lnSpc>
                <a:spcAft>
                  <a:spcPts val="600"/>
                </a:spcAft>
                <a:buClr>
                  <a:schemeClr val="accent1"/>
                </a:buClr>
                <a:defRPr/>
              </a:pPr>
              <a:r>
                <a:rPr lang="it-IT" sz="2000" noProof="0">
                  <a:latin typeface="Open Sans Light" panose="020B0306030504020204" pitchFamily="34" charset="0"/>
                  <a:ea typeface="Open Sans Light" panose="020B0306030504020204" pitchFamily="34" charset="0"/>
                  <a:cs typeface="Open Sans Light" panose="020B0306030504020204" pitchFamily="34" charset="0"/>
                </a:rPr>
                <a:t>Nelle S.r.l. </a:t>
              </a:r>
              <a:r>
                <a:rPr lang="it-IT" sz="2000" b="1" noProof="0">
                  <a:latin typeface="Open Sans Light" panose="020B0306030504020204" pitchFamily="34" charset="0"/>
                  <a:ea typeface="Open Sans Light" panose="020B0306030504020204" pitchFamily="34" charset="0"/>
                  <a:cs typeface="Open Sans Light" panose="020B0306030504020204" pitchFamily="34" charset="0"/>
                </a:rPr>
                <a:t>lo statuto assume un ruolo più ampio</a:t>
              </a:r>
              <a:r>
                <a:rPr lang="it-IT" sz="2000" noProof="0">
                  <a:latin typeface="Open Sans Light" panose="020B0306030504020204" pitchFamily="34" charset="0"/>
                  <a:ea typeface="Open Sans Light" panose="020B0306030504020204" pitchFamily="34" charset="0"/>
                  <a:cs typeface="Open Sans Light" panose="020B0306030504020204" pitchFamily="34" charset="0"/>
                </a:rPr>
                <a:t>, poiché </a:t>
              </a:r>
              <a:r>
                <a:rPr lang="it-IT" sz="2000" b="1" noProof="0">
                  <a:latin typeface="Open Sans Light" panose="020B0306030504020204" pitchFamily="34" charset="0"/>
                  <a:ea typeface="Open Sans Light" panose="020B0306030504020204" pitchFamily="34" charset="0"/>
                  <a:cs typeface="Open Sans Light" panose="020B0306030504020204" pitchFamily="34" charset="0"/>
                </a:rPr>
                <a:t>la disciplina del recesso è maggiormente configurabile</a:t>
              </a:r>
              <a:r>
                <a:rPr lang="it-IT" sz="2000" noProof="0">
                  <a:latin typeface="Open Sans Light" panose="020B0306030504020204" pitchFamily="34" charset="0"/>
                  <a:ea typeface="Open Sans Light" panose="020B0306030504020204" pitchFamily="34" charset="0"/>
                  <a:cs typeface="Open Sans Light" panose="020B0306030504020204" pitchFamily="34" charset="0"/>
                </a:rPr>
                <a:t> in base alle esigenze dei soci. Ciò può </a:t>
              </a:r>
              <a:r>
                <a:rPr lang="it-IT" sz="2000" b="1" noProof="0">
                  <a:latin typeface="Open Sans Light" panose="020B0306030504020204" pitchFamily="34" charset="0"/>
                  <a:ea typeface="Open Sans Light" panose="020B0306030504020204" pitchFamily="34" charset="0"/>
                  <a:cs typeface="Open Sans Light" panose="020B0306030504020204" pitchFamily="34" charset="0"/>
                </a:rPr>
                <a:t>aumentare la flessibilità e la tutela del socio, soprattutto di minoranza</a:t>
              </a:r>
              <a:r>
                <a:rPr lang="it-IT" sz="2000" noProof="0">
                  <a:latin typeface="Open Sans Light" panose="020B0306030504020204" pitchFamily="34" charset="0"/>
                  <a:ea typeface="Open Sans Light" panose="020B0306030504020204" pitchFamily="34" charset="0"/>
                  <a:cs typeface="Open Sans Light" panose="020B0306030504020204" pitchFamily="34" charset="0"/>
                </a:rPr>
                <a:t>, ma anche </a:t>
              </a:r>
              <a:r>
                <a:rPr lang="it-IT" sz="2000" b="1" noProof="0">
                  <a:latin typeface="Open Sans Light" panose="020B0306030504020204" pitchFamily="34" charset="0"/>
                  <a:ea typeface="Open Sans Light" panose="020B0306030504020204" pitchFamily="34" charset="0"/>
                  <a:cs typeface="Open Sans Light" panose="020B0306030504020204" pitchFamily="34" charset="0"/>
                </a:rPr>
                <a:t>generare maggiore variabilità applicativa</a:t>
              </a:r>
              <a:r>
                <a:rPr lang="it-IT" sz="2000" noProof="0">
                  <a:latin typeface="Open Sans Light" panose="020B0306030504020204" pitchFamily="34" charset="0"/>
                  <a:ea typeface="Open Sans Light" panose="020B0306030504020204" pitchFamily="34" charset="0"/>
                  <a:cs typeface="Open Sans Light" panose="020B0306030504020204" pitchFamily="34" charset="0"/>
                </a:rPr>
                <a:t> e possibili controversie interpretative sulle clausole statutarie.</a:t>
              </a:r>
              <a:endParaRPr lang="it-IT"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9" name="Group 8">
            <a:extLst>
              <a:ext uri="{FF2B5EF4-FFF2-40B4-BE49-F238E27FC236}">
                <a16:creationId xmlns:a16="http://schemas.microsoft.com/office/drawing/2014/main" id="{47C7B322-343B-C030-188D-6B469D291772}"/>
              </a:ext>
            </a:extLst>
          </p:cNvPr>
          <p:cNvGrpSpPr/>
          <p:nvPr/>
        </p:nvGrpSpPr>
        <p:grpSpPr>
          <a:xfrm>
            <a:off x="2829807" y="1616790"/>
            <a:ext cx="5033787" cy="466543"/>
            <a:chOff x="628225" y="2749749"/>
            <a:chExt cx="2236698" cy="2939207"/>
          </a:xfrm>
        </p:grpSpPr>
        <p:sp>
          <p:nvSpPr>
            <p:cNvPr id="12" name="TextBox 11">
              <a:extLst>
                <a:ext uri="{FF2B5EF4-FFF2-40B4-BE49-F238E27FC236}">
                  <a16:creationId xmlns:a16="http://schemas.microsoft.com/office/drawing/2014/main" id="{9292700B-E868-03DE-E7C6-B973064F8578}"/>
                </a:ext>
              </a:extLst>
            </p:cNvPr>
            <p:cNvSpPr txBox="1"/>
            <p:nvPr/>
          </p:nvSpPr>
          <p:spPr>
            <a:xfrm>
              <a:off x="628225" y="2754937"/>
              <a:ext cx="2236698" cy="2928830"/>
            </a:xfrm>
            <a:prstGeom prst="rect">
              <a:avLst/>
            </a:prstGeom>
            <a:solidFill>
              <a:srgbClr val="FFFFFF">
                <a:alpha val="88000"/>
              </a:srgbClr>
            </a:solidFill>
            <a:ln>
              <a:solidFill>
                <a:srgbClr val="62B5E5"/>
              </a:solidFill>
            </a:ln>
          </p:spPr>
          <p:txBody>
            <a:bodyPr wrap="square" lIns="108000" tIns="108000" rIns="108000" bIns="108000" rtlCol="0" anchor="ctr">
              <a:noAutofit/>
            </a:bodyPr>
            <a:lstStyle/>
            <a:p>
              <a:pPr algn="ctr">
                <a:lnSpc>
                  <a:spcPct val="130000"/>
                </a:lnSpc>
                <a:defRPr/>
              </a:pPr>
              <a:r>
                <a:rPr lang="it-IT" sz="2000" b="1" noProof="0">
                  <a:latin typeface="Open Sans Light" panose="020B0306030504020204" pitchFamily="34" charset="0"/>
                  <a:ea typeface="Open Sans Light" panose="020B0306030504020204" pitchFamily="34" charset="0"/>
                  <a:cs typeface="Open Sans Light" panose="020B0306030504020204" pitchFamily="34" charset="0"/>
                </a:rPr>
                <a:t>PRESUPPOSTI DEL RECESSO</a:t>
              </a:r>
            </a:p>
          </p:txBody>
        </p:sp>
        <p:cxnSp>
          <p:nvCxnSpPr>
            <p:cNvPr id="17" name="Straight Connector 16">
              <a:extLst>
                <a:ext uri="{FF2B5EF4-FFF2-40B4-BE49-F238E27FC236}">
                  <a16:creationId xmlns:a16="http://schemas.microsoft.com/office/drawing/2014/main" id="{8E704DD7-A048-F428-A1B0-0D7C0B2CB2C5}"/>
                </a:ext>
              </a:extLst>
            </p:cNvPr>
            <p:cNvCxnSpPr>
              <a:cxnSpLocks/>
            </p:cNvCxnSpPr>
            <p:nvPr/>
          </p:nvCxnSpPr>
          <p:spPr>
            <a:xfrm>
              <a:off x="661114" y="2749749"/>
              <a:ext cx="2170918" cy="0"/>
            </a:xfrm>
            <a:prstGeom prst="line">
              <a:avLst/>
            </a:prstGeom>
            <a:solidFill>
              <a:schemeClr val="accent3">
                <a:lumMod val="20000"/>
                <a:lumOff val="80000"/>
              </a:schemeClr>
            </a:solidFill>
            <a:ln w="38100">
              <a:solidFill>
                <a:srgbClr val="62B5E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8E4F047-1401-ABB5-0527-EAF872AC74D7}"/>
                </a:ext>
              </a:extLst>
            </p:cNvPr>
            <p:cNvCxnSpPr>
              <a:cxnSpLocks/>
            </p:cNvCxnSpPr>
            <p:nvPr/>
          </p:nvCxnSpPr>
          <p:spPr>
            <a:xfrm>
              <a:off x="661114" y="5688956"/>
              <a:ext cx="2170918" cy="0"/>
            </a:xfrm>
            <a:prstGeom prst="line">
              <a:avLst/>
            </a:prstGeom>
            <a:solidFill>
              <a:schemeClr val="accent3">
                <a:lumMod val="20000"/>
                <a:lumOff val="80000"/>
              </a:schemeClr>
            </a:solidFill>
            <a:ln w="38100">
              <a:solidFill>
                <a:srgbClr val="62B5E5"/>
              </a:solidFill>
            </a:ln>
          </p:spPr>
          <p:style>
            <a:lnRef idx="1">
              <a:schemeClr val="accent1"/>
            </a:lnRef>
            <a:fillRef idx="0">
              <a:schemeClr val="accent1"/>
            </a:fillRef>
            <a:effectRef idx="0">
              <a:schemeClr val="accent1"/>
            </a:effectRef>
            <a:fontRef idx="minor">
              <a:schemeClr val="tx1"/>
            </a:fontRef>
          </p:style>
        </p:cxnSp>
      </p:grpSp>
      <p:sp>
        <p:nvSpPr>
          <p:cNvPr id="5" name="Oval 4">
            <a:extLst>
              <a:ext uri="{FF2B5EF4-FFF2-40B4-BE49-F238E27FC236}">
                <a16:creationId xmlns:a16="http://schemas.microsoft.com/office/drawing/2014/main" id="{541A91C8-8CF6-C7F2-DBE0-5C58FA3A9044}"/>
              </a:ext>
            </a:extLst>
          </p:cNvPr>
          <p:cNvSpPr/>
          <p:nvPr/>
        </p:nvSpPr>
        <p:spPr>
          <a:xfrm>
            <a:off x="7833274" y="215414"/>
            <a:ext cx="228600" cy="2286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6" name="Graphic 5" descr="Home outline">
            <a:hlinkClick r:id="" action="ppaction://noaction"/>
            <a:extLst>
              <a:ext uri="{FF2B5EF4-FFF2-40B4-BE49-F238E27FC236}">
                <a16:creationId xmlns:a16="http://schemas.microsoft.com/office/drawing/2014/main" id="{0817C19D-05EA-4798-0D89-A37A537F2F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23500" y="129807"/>
            <a:ext cx="333658" cy="333658"/>
          </a:xfrm>
          <a:prstGeom prst="rect">
            <a:avLst/>
          </a:prstGeom>
        </p:spPr>
      </p:pic>
      <p:sp>
        <p:nvSpPr>
          <p:cNvPr id="7" name="Oval 6">
            <a:extLst>
              <a:ext uri="{FF2B5EF4-FFF2-40B4-BE49-F238E27FC236}">
                <a16:creationId xmlns:a16="http://schemas.microsoft.com/office/drawing/2014/main" id="{2535527B-0ED8-1C97-DCC2-CE2EA5797BA9}"/>
              </a:ext>
            </a:extLst>
          </p:cNvPr>
          <p:cNvSpPr/>
          <p:nvPr/>
        </p:nvSpPr>
        <p:spPr>
          <a:xfrm>
            <a:off x="822935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11" name="Oval 10">
            <a:extLst>
              <a:ext uri="{FF2B5EF4-FFF2-40B4-BE49-F238E27FC236}">
                <a16:creationId xmlns:a16="http://schemas.microsoft.com/office/drawing/2014/main" id="{44D9AEA5-CF99-0C31-D6FF-E489BD2C02EB}"/>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21" name="Oval 20">
            <a:extLst>
              <a:ext uri="{FF2B5EF4-FFF2-40B4-BE49-F238E27FC236}">
                <a16:creationId xmlns:a16="http://schemas.microsoft.com/office/drawing/2014/main" id="{3B46187F-9C73-A746-356B-4F8C9579BDF3}"/>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22" name="Oval 21">
            <a:extLst>
              <a:ext uri="{FF2B5EF4-FFF2-40B4-BE49-F238E27FC236}">
                <a16:creationId xmlns:a16="http://schemas.microsoft.com/office/drawing/2014/main" id="{B808027E-0752-BB02-3E9E-4650C34C63C8}"/>
              </a:ext>
            </a:extLst>
          </p:cNvPr>
          <p:cNvSpPr/>
          <p:nvPr/>
        </p:nvSpPr>
        <p:spPr>
          <a:xfrm>
            <a:off x="941759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23" name="Oval 22">
            <a:extLst>
              <a:ext uri="{FF2B5EF4-FFF2-40B4-BE49-F238E27FC236}">
                <a16:creationId xmlns:a16="http://schemas.microsoft.com/office/drawing/2014/main" id="{3A955085-F05C-323E-6429-9E872249BC8E}"/>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Tree>
    <p:extLst>
      <p:ext uri="{BB962C8B-B14F-4D97-AF65-F5344CB8AC3E}">
        <p14:creationId xmlns:p14="http://schemas.microsoft.com/office/powerpoint/2010/main" val="1663851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C9D13C-00A8-8870-F3BF-48791543869C}"/>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43D8DB0-5294-05E6-ADFD-0F4046DAEE29}"/>
              </a:ext>
            </a:extLst>
          </p:cNvPr>
          <p:cNvGraphicFramePr>
            <a:graphicFrameLocks noChangeAspect="1"/>
          </p:cNvGraphicFramePr>
          <p:nvPr>
            <p:custDataLst>
              <p:tags r:id="rId1"/>
            </p:custDataLst>
            <p:extLst>
              <p:ext uri="{D42A27DB-BD31-4B8C-83A1-F6EECF244321}">
                <p14:modId xmlns:p14="http://schemas.microsoft.com/office/powerpoint/2010/main" val="30181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8" name="think-cell data - do not delete" hidden="1">
                        <a:extLst>
                          <a:ext uri="{FF2B5EF4-FFF2-40B4-BE49-F238E27FC236}">
                            <a16:creationId xmlns:a16="http://schemas.microsoft.com/office/drawing/2014/main" id="{443D8DB0-5294-05E6-ADFD-0F4046DAEE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object 11">
            <a:extLst>
              <a:ext uri="{FF2B5EF4-FFF2-40B4-BE49-F238E27FC236}">
                <a16:creationId xmlns:a16="http://schemas.microsoft.com/office/drawing/2014/main" id="{9F6F10C2-E993-7459-7610-BB0EBA9E6FE4}"/>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lvl="0">
              <a:spcBef>
                <a:spcPts val="105"/>
              </a:spcBef>
              <a:defRPr/>
            </a:pPr>
            <a:r>
              <a:rPr kumimoji="0" lang="it-IT" sz="2000" b="0"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Confronto </a:t>
            </a:r>
            <a:r>
              <a:rPr lang="it-IT" sz="2000" noProof="0">
                <a:latin typeface="Open Sans Light" panose="020B0306030504020204" pitchFamily="34" charset="0"/>
                <a:ea typeface="Open Sans Light" panose="020B0306030504020204" pitchFamily="34" charset="0"/>
                <a:cs typeface="Open Sans Light" panose="020B0306030504020204" pitchFamily="34" charset="0"/>
              </a:rPr>
              <a:t>S.p.A. e S.r.l.</a:t>
            </a:r>
            <a:endParaRPr kumimoji="0" lang="it-IT" sz="2000" b="0"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4" name="object 11">
            <a:extLst>
              <a:ext uri="{FF2B5EF4-FFF2-40B4-BE49-F238E27FC236}">
                <a16:creationId xmlns:a16="http://schemas.microsoft.com/office/drawing/2014/main" id="{BEBBFE2B-C22D-3804-5A6D-1503ACE2CB03}"/>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latin typeface="Open Sans Light" panose="020B0306030504020204" pitchFamily="34" charset="0"/>
                <a:ea typeface="Open Sans Light" panose="020B0306030504020204" pitchFamily="34" charset="0"/>
                <a:cs typeface="Open Sans Light" panose="020B0306030504020204" pitchFamily="34" charset="0"/>
              </a:rPr>
              <a:t>Il contesto di riferimento</a:t>
            </a:r>
            <a:endParaRPr lang="it-IT" sz="2000"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0" name="Rectangle 49">
            <a:extLst>
              <a:ext uri="{FF2B5EF4-FFF2-40B4-BE49-F238E27FC236}">
                <a16:creationId xmlns:a16="http://schemas.microsoft.com/office/drawing/2014/main" id="{71D06EAD-4568-4EFE-A3A0-CBE1D9E8FDDC}"/>
              </a:ext>
            </a:extLst>
          </p:cNvPr>
          <p:cNvSpPr/>
          <p:nvPr/>
        </p:nvSpPr>
        <p:spPr bwMode="gray">
          <a:xfrm>
            <a:off x="2943791" y="1850180"/>
            <a:ext cx="5557446" cy="211612"/>
          </a:xfrm>
          <a:prstGeom prst="rect">
            <a:avLst/>
          </a:prstGeom>
          <a:noFill/>
          <a:ln w="19050" algn="ctr">
            <a:noFill/>
            <a:miter lim="800000"/>
            <a:headEnd/>
            <a:tailEnd/>
          </a:ln>
        </p:spPr>
        <p:txBody>
          <a:bodyPr wrap="square" lIns="0" tIns="0" rIns="0" bIns="360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it-IT" sz="1200" b="1" i="0" u="none" strike="noStrike" kern="1200" cap="none" spc="0" normalizeH="0" baseline="0" noProof="0">
              <a:ln>
                <a:noFill/>
              </a:ln>
              <a:solidFill>
                <a:prstClr val="black"/>
              </a:solidFill>
              <a:effectLst/>
              <a:uLnTx/>
              <a:uFillTx/>
              <a:latin typeface="Calibri"/>
              <a:ea typeface="+mn-ea"/>
              <a:cs typeface="+mn-cs"/>
            </a:endParaRPr>
          </a:p>
        </p:txBody>
      </p:sp>
      <p:grpSp>
        <p:nvGrpSpPr>
          <p:cNvPr id="55" name="Group 54">
            <a:extLst>
              <a:ext uri="{FF2B5EF4-FFF2-40B4-BE49-F238E27FC236}">
                <a16:creationId xmlns:a16="http://schemas.microsoft.com/office/drawing/2014/main" id="{73EE8867-C404-5134-8937-F9C91B53DC46}"/>
              </a:ext>
            </a:extLst>
          </p:cNvPr>
          <p:cNvGrpSpPr/>
          <p:nvPr/>
        </p:nvGrpSpPr>
        <p:grpSpPr>
          <a:xfrm rot="5400000">
            <a:off x="5220328" y="-43207"/>
            <a:ext cx="252745" cy="4660595"/>
            <a:chOff x="8778226" y="1319345"/>
            <a:chExt cx="252745" cy="4660595"/>
          </a:xfrm>
        </p:grpSpPr>
        <p:grpSp>
          <p:nvGrpSpPr>
            <p:cNvPr id="56" name="Group 52">
              <a:extLst>
                <a:ext uri="{FF2B5EF4-FFF2-40B4-BE49-F238E27FC236}">
                  <a16:creationId xmlns:a16="http://schemas.microsoft.com/office/drawing/2014/main" id="{E24E3B6E-AFF9-CD7E-E368-780B65C2E10E}"/>
                </a:ext>
              </a:extLst>
            </p:cNvPr>
            <p:cNvGrpSpPr>
              <a:grpSpLocks/>
            </p:cNvGrpSpPr>
            <p:nvPr/>
          </p:nvGrpSpPr>
          <p:grpSpPr bwMode="auto">
            <a:xfrm>
              <a:off x="8778226" y="3401855"/>
              <a:ext cx="252745" cy="495578"/>
              <a:chOff x="900996" y="1794202"/>
              <a:chExt cx="429978" cy="574254"/>
            </a:xfrm>
          </p:grpSpPr>
          <p:sp>
            <p:nvSpPr>
              <p:cNvPr id="61" name="Chevron 28">
                <a:extLst>
                  <a:ext uri="{FF2B5EF4-FFF2-40B4-BE49-F238E27FC236}">
                    <a16:creationId xmlns:a16="http://schemas.microsoft.com/office/drawing/2014/main" id="{45AAE9DD-C334-DD66-7352-34CF6A79042E}"/>
                  </a:ext>
                </a:extLst>
              </p:cNvPr>
              <p:cNvSpPr/>
              <p:nvPr/>
            </p:nvSpPr>
            <p:spPr bwMode="auto">
              <a:xfrm>
                <a:off x="1021581" y="1794202"/>
                <a:ext cx="309393" cy="574254"/>
              </a:xfrm>
              <a:prstGeom prst="chevron">
                <a:avLst/>
              </a:prstGeom>
              <a:gradFill>
                <a:gsLst>
                  <a:gs pos="0">
                    <a:srgbClr val="A0DCFF"/>
                  </a:gs>
                  <a:gs pos="100000">
                    <a:srgbClr val="00B0F0"/>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Calibri"/>
                  <a:ea typeface="+mn-ea"/>
                  <a:cs typeface="+mn-cs"/>
                </a:endParaRPr>
              </a:p>
            </p:txBody>
          </p:sp>
          <p:sp>
            <p:nvSpPr>
              <p:cNvPr id="62" name="Chevron 29">
                <a:extLst>
                  <a:ext uri="{FF2B5EF4-FFF2-40B4-BE49-F238E27FC236}">
                    <a16:creationId xmlns:a16="http://schemas.microsoft.com/office/drawing/2014/main" id="{C1FE1120-E2AB-02E0-AA01-A9FADDAF5CB1}"/>
                  </a:ext>
                </a:extLst>
              </p:cNvPr>
              <p:cNvSpPr/>
              <p:nvPr/>
            </p:nvSpPr>
            <p:spPr bwMode="auto">
              <a:xfrm>
                <a:off x="900996" y="1873517"/>
                <a:ext cx="223715" cy="415620"/>
              </a:xfrm>
              <a:prstGeom prst="chevron">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59" name="Straight Connector 58">
              <a:extLst>
                <a:ext uri="{FF2B5EF4-FFF2-40B4-BE49-F238E27FC236}">
                  <a16:creationId xmlns:a16="http://schemas.microsoft.com/office/drawing/2014/main" id="{9EFADFD0-630C-93A8-586F-FBA78962AC2A}"/>
                </a:ext>
              </a:extLst>
            </p:cNvPr>
            <p:cNvCxnSpPr>
              <a:cxnSpLocks/>
            </p:cNvCxnSpPr>
            <p:nvPr/>
          </p:nvCxnSpPr>
          <p:spPr>
            <a:xfrm rot="5400000">
              <a:off x="7904306" y="4979654"/>
              <a:ext cx="20005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B043474-7730-53A6-E075-530161E26086}"/>
                </a:ext>
              </a:extLst>
            </p:cNvPr>
            <p:cNvCxnSpPr>
              <a:cxnSpLocks/>
            </p:cNvCxnSpPr>
            <p:nvPr/>
          </p:nvCxnSpPr>
          <p:spPr>
            <a:xfrm rot="16200000">
              <a:off x="7904307" y="2319631"/>
              <a:ext cx="20005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FD16C2A-115C-AFE2-F41F-B4F0C8EF80A0}"/>
              </a:ext>
            </a:extLst>
          </p:cNvPr>
          <p:cNvGrpSpPr>
            <a:grpSpLocks noChangeAspect="1"/>
          </p:cNvGrpSpPr>
          <p:nvPr/>
        </p:nvGrpSpPr>
        <p:grpSpPr>
          <a:xfrm>
            <a:off x="445888" y="2507810"/>
            <a:ext cx="4642160" cy="4634490"/>
            <a:chOff x="2690787" y="1773397"/>
            <a:chExt cx="3492550" cy="5368903"/>
          </a:xfrm>
        </p:grpSpPr>
        <p:sp>
          <p:nvSpPr>
            <p:cNvPr id="18" name="Rectangle 17">
              <a:extLst>
                <a:ext uri="{FF2B5EF4-FFF2-40B4-BE49-F238E27FC236}">
                  <a16:creationId xmlns:a16="http://schemas.microsoft.com/office/drawing/2014/main" id="{370273CE-46E5-03CF-C4E6-2010F07AFAEA}"/>
                </a:ext>
              </a:extLst>
            </p:cNvPr>
            <p:cNvSpPr/>
            <p:nvPr/>
          </p:nvSpPr>
          <p:spPr>
            <a:xfrm>
              <a:off x="2703559" y="1773397"/>
              <a:ext cx="3479778" cy="5368903"/>
            </a:xfrm>
            <a:prstGeom prst="rect">
              <a:avLst/>
            </a:prstGeom>
            <a:solidFill>
              <a:schemeClr val="bg1"/>
            </a:solidFill>
            <a:ln w="9525" cap="flat" cmpd="sng" algn="ctr">
              <a:solidFill>
                <a:srgbClr val="62B5E5"/>
              </a:solidFill>
              <a:prstDash val="solid"/>
            </a:ln>
            <a:effectLst/>
          </p:spPr>
          <p:txBody>
            <a:bodyPr lIns="91447" tIns="45724" rIns="91447" bIns="45724"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a:ln w="0"/>
                <a:solidFill>
                  <a:sysClr val="windowText" lastClr="000000"/>
                </a:solidFill>
                <a:effectLst/>
                <a:uLnTx/>
                <a:uFillTx/>
                <a:latin typeface="Calibri" panose="020F0502020204030204" pitchFamily="34" charset="0"/>
                <a:ea typeface="+mn-ea"/>
                <a:cs typeface="Calibri" panose="020F0502020204030204" pitchFamily="34" charset="0"/>
              </a:endParaRPr>
            </a:p>
          </p:txBody>
        </p:sp>
        <p:cxnSp>
          <p:nvCxnSpPr>
            <p:cNvPr id="51" name="Straight Connector 50">
              <a:extLst>
                <a:ext uri="{FF2B5EF4-FFF2-40B4-BE49-F238E27FC236}">
                  <a16:creationId xmlns:a16="http://schemas.microsoft.com/office/drawing/2014/main" id="{8A058039-868E-DADC-1CBF-23A76FA7FA83}"/>
                </a:ext>
              </a:extLst>
            </p:cNvPr>
            <p:cNvCxnSpPr>
              <a:cxnSpLocks/>
            </p:cNvCxnSpPr>
            <p:nvPr/>
          </p:nvCxnSpPr>
          <p:spPr>
            <a:xfrm>
              <a:off x="2998475" y="2400214"/>
              <a:ext cx="2889947" cy="0"/>
            </a:xfrm>
            <a:prstGeom prst="line">
              <a:avLst/>
            </a:prstGeom>
            <a:noFill/>
            <a:ln w="9525" cap="flat" cmpd="sng" algn="ctr">
              <a:solidFill>
                <a:schemeClr val="bg1">
                  <a:lumMod val="65000"/>
                </a:schemeClr>
              </a:solidFill>
              <a:prstDash val="solid"/>
            </a:ln>
            <a:effectLst/>
          </p:spPr>
        </p:cxnSp>
        <p:sp>
          <p:nvSpPr>
            <p:cNvPr id="104" name="Rectangle 103">
              <a:extLst>
                <a:ext uri="{FF2B5EF4-FFF2-40B4-BE49-F238E27FC236}">
                  <a16:creationId xmlns:a16="http://schemas.microsoft.com/office/drawing/2014/main" id="{2F0360A6-09E9-0A0C-1A79-9EFDDCC1DF6A}"/>
                </a:ext>
              </a:extLst>
            </p:cNvPr>
            <p:cNvSpPr/>
            <p:nvPr/>
          </p:nvSpPr>
          <p:spPr bwMode="gray">
            <a:xfrm>
              <a:off x="2878484" y="2020128"/>
              <a:ext cx="3129929" cy="211612"/>
            </a:xfrm>
            <a:prstGeom prst="rect">
              <a:avLst/>
            </a:prstGeom>
            <a:noFill/>
            <a:ln w="19050" algn="ctr">
              <a:noFill/>
              <a:miter lim="800000"/>
              <a:headEnd/>
              <a:tailEnd/>
            </a:ln>
          </p:spPr>
          <p:txBody>
            <a:bodyPr wrap="square" lIns="0" tIns="0" rIns="0" bIns="36000" rtlCol="0" anchor="ctr"/>
            <a:lstStyle/>
            <a:p>
              <a:pPr lvl="0" algn="just">
                <a:lnSpc>
                  <a:spcPct val="106000"/>
                </a:lnSpc>
                <a:spcAft>
                  <a:spcPts val="600"/>
                </a:spcAft>
                <a:buClr>
                  <a:schemeClr val="accent1"/>
                </a:buClr>
                <a:defRPr/>
              </a:pPr>
              <a:r>
                <a:rPr lang="it-IT" b="1" noProof="0">
                  <a:latin typeface="Open Sans Light" panose="020B0306030504020204" pitchFamily="34" charset="0"/>
                  <a:ea typeface="Open Sans Light" panose="020B0306030504020204" pitchFamily="34" charset="0"/>
                  <a:cs typeface="Open Sans Light" panose="020B0306030504020204" pitchFamily="34" charset="0"/>
                </a:rPr>
                <a:t>S.p.A. - Previsioni ex art. 2437 ter</a:t>
              </a:r>
            </a:p>
          </p:txBody>
        </p:sp>
        <p:sp>
          <p:nvSpPr>
            <p:cNvPr id="107" name="Rectangle 106">
              <a:extLst>
                <a:ext uri="{FF2B5EF4-FFF2-40B4-BE49-F238E27FC236}">
                  <a16:creationId xmlns:a16="http://schemas.microsoft.com/office/drawing/2014/main" id="{C981A4D2-938B-328A-8E83-FA14156AE39F}"/>
                </a:ext>
              </a:extLst>
            </p:cNvPr>
            <p:cNvSpPr/>
            <p:nvPr/>
          </p:nvSpPr>
          <p:spPr bwMode="gray">
            <a:xfrm>
              <a:off x="2690787" y="2400214"/>
              <a:ext cx="3492550" cy="4617253"/>
            </a:xfrm>
            <a:prstGeom prst="rect">
              <a:avLst/>
            </a:prstGeom>
            <a:noFill/>
            <a:ln w="19050" algn="ctr">
              <a:noFill/>
              <a:miter lim="800000"/>
              <a:headEnd/>
              <a:tailEnd/>
            </a:ln>
          </p:spPr>
          <p:txBody>
            <a:bodyPr wrap="square" lIns="88900" tIns="88900" rIns="88900" bIns="88900" rtlCol="0" anchor="t"/>
            <a:lstStyle/>
            <a:p>
              <a:pPr lvl="0" algn="just">
                <a:lnSpc>
                  <a:spcPct val="106000"/>
                </a:lnSpc>
                <a:spcAft>
                  <a:spcPts val="600"/>
                </a:spcAft>
                <a:buClr>
                  <a:schemeClr val="accent1"/>
                </a:buClr>
                <a:defRPr/>
              </a:pPr>
              <a:r>
                <a:rPr lang="it-IT" sz="1900" noProof="0">
                  <a:latin typeface="Open Sans Light" panose="020B0306030504020204" pitchFamily="34" charset="0"/>
                  <a:ea typeface="Open Sans Light" panose="020B0306030504020204" pitchFamily="34" charset="0"/>
                  <a:cs typeface="Open Sans Light" panose="020B0306030504020204" pitchFamily="34" charset="0"/>
                </a:rPr>
                <a:t>Nella S.p.A. la valutazione delle quote ai fini di </a:t>
              </a:r>
              <a:r>
                <a:rPr lang="it-IT" sz="1900">
                  <a:latin typeface="Open Sans Light" panose="020B0306030504020204" pitchFamily="34" charset="0"/>
                  <a:ea typeface="Open Sans Light" panose="020B0306030504020204" pitchFamily="34" charset="0"/>
                  <a:cs typeface="Open Sans Light" panose="020B0306030504020204" pitchFamily="34" charset="0"/>
                </a:rPr>
                <a:t>liquidazione è basata, nel caso di società quotate, sulla </a:t>
              </a:r>
              <a:r>
                <a:rPr lang="it-IT" sz="1900" b="1">
                  <a:latin typeface="Open Sans Light" panose="020B0306030504020204" pitchFamily="34" charset="0"/>
                  <a:ea typeface="Open Sans Light" panose="020B0306030504020204" pitchFamily="34" charset="0"/>
                  <a:cs typeface="Open Sans Light" panose="020B0306030504020204" pitchFamily="34" charset="0"/>
                </a:rPr>
                <a:t>media aritmetica dei prezzi di chiusura nei sei mesi che precedono</a:t>
              </a:r>
              <a:r>
                <a:rPr lang="it-IT" sz="1900">
                  <a:latin typeface="Open Sans Light" panose="020B0306030504020204" pitchFamily="34" charset="0"/>
                  <a:ea typeface="Open Sans Light" panose="020B0306030504020204" pitchFamily="34" charset="0"/>
                  <a:cs typeface="Open Sans Light" panose="020B0306030504020204" pitchFamily="34" charset="0"/>
                </a:rPr>
                <a:t> la pubblicazione ovvero ricezione dell'avviso di convocazione dell'assemblea le cui deliberazioni legittimano il recesso. </a:t>
              </a:r>
            </a:p>
          </p:txBody>
        </p:sp>
      </p:grpSp>
      <p:grpSp>
        <p:nvGrpSpPr>
          <p:cNvPr id="3" name="Group 2">
            <a:extLst>
              <a:ext uri="{FF2B5EF4-FFF2-40B4-BE49-F238E27FC236}">
                <a16:creationId xmlns:a16="http://schemas.microsoft.com/office/drawing/2014/main" id="{734EE8AB-164E-AF97-6E9A-E120434F165A}"/>
              </a:ext>
            </a:extLst>
          </p:cNvPr>
          <p:cNvGrpSpPr>
            <a:grpSpLocks noChangeAspect="1"/>
          </p:cNvGrpSpPr>
          <p:nvPr/>
        </p:nvGrpSpPr>
        <p:grpSpPr>
          <a:xfrm>
            <a:off x="5605354" y="2507810"/>
            <a:ext cx="4435461" cy="4634490"/>
            <a:chOff x="6548265" y="1773397"/>
            <a:chExt cx="3492550" cy="5368903"/>
          </a:xfrm>
        </p:grpSpPr>
        <p:sp>
          <p:nvSpPr>
            <p:cNvPr id="19" name="Rectangle 18">
              <a:extLst>
                <a:ext uri="{FF2B5EF4-FFF2-40B4-BE49-F238E27FC236}">
                  <a16:creationId xmlns:a16="http://schemas.microsoft.com/office/drawing/2014/main" id="{9BCB499A-4BE5-EC5D-D997-E58E17C95082}"/>
                </a:ext>
              </a:extLst>
            </p:cNvPr>
            <p:cNvSpPr/>
            <p:nvPr/>
          </p:nvSpPr>
          <p:spPr>
            <a:xfrm>
              <a:off x="6560154" y="1773397"/>
              <a:ext cx="3480661" cy="5368903"/>
            </a:xfrm>
            <a:prstGeom prst="rect">
              <a:avLst/>
            </a:prstGeom>
            <a:solidFill>
              <a:srgbClr val="62B5E5">
                <a:alpha val="42000"/>
              </a:srgbClr>
            </a:solidFill>
            <a:ln w="9525" cap="flat" cmpd="sng" algn="ctr">
              <a:noFill/>
              <a:prstDash val="solid"/>
            </a:ln>
            <a:effectLst/>
          </p:spPr>
          <p:txBody>
            <a:bodyPr lIns="91447" tIns="45724" rIns="91447" bIns="45724"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a:ln w="0"/>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63" name="Rectangle: Rounded Corners 62">
              <a:extLst>
                <a:ext uri="{FF2B5EF4-FFF2-40B4-BE49-F238E27FC236}">
                  <a16:creationId xmlns:a16="http://schemas.microsoft.com/office/drawing/2014/main" id="{4460C7FE-BBDB-A1E3-5C72-2AA567EE0EEB}"/>
                </a:ext>
              </a:extLst>
            </p:cNvPr>
            <p:cNvSpPr/>
            <p:nvPr/>
          </p:nvSpPr>
          <p:spPr>
            <a:xfrm>
              <a:off x="6626321" y="1830007"/>
              <a:ext cx="3336436" cy="617069"/>
            </a:xfrm>
            <a:prstGeom prst="roundRect">
              <a:avLst>
                <a:gd name="adj" fmla="val 20570"/>
              </a:avLst>
            </a:prstGeom>
            <a:solidFill>
              <a:srgbClr val="00A3E0"/>
            </a:solidFill>
            <a:ln w="9525" cap="flat" cmpd="sng" algn="ctr">
              <a:noFill/>
              <a:prstDash val="solid"/>
            </a:ln>
            <a:effectLst/>
          </p:spPr>
          <p:txBody>
            <a:bodyPr lIns="0" tIns="45724" rIns="0" bIns="45724" rtlCol="0" anchor="ctr"/>
            <a:lstStyle/>
            <a:p>
              <a:pPr lvl="0" algn="ctr">
                <a:lnSpc>
                  <a:spcPct val="106000"/>
                </a:lnSpc>
                <a:spcAft>
                  <a:spcPts val="600"/>
                </a:spcAft>
                <a:buClr>
                  <a:schemeClr val="accent1"/>
                </a:buClr>
                <a:defRPr/>
              </a:pPr>
              <a:r>
                <a:rPr lang="it-IT"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S.r.l. - Valore di mercato della partecipazione</a:t>
              </a:r>
            </a:p>
          </p:txBody>
        </p:sp>
        <p:sp>
          <p:nvSpPr>
            <p:cNvPr id="108" name="Rectangle 107">
              <a:extLst>
                <a:ext uri="{FF2B5EF4-FFF2-40B4-BE49-F238E27FC236}">
                  <a16:creationId xmlns:a16="http://schemas.microsoft.com/office/drawing/2014/main" id="{1F48342F-C2E3-413B-0B58-AC23739EA8D5}"/>
                </a:ext>
              </a:extLst>
            </p:cNvPr>
            <p:cNvSpPr/>
            <p:nvPr/>
          </p:nvSpPr>
          <p:spPr bwMode="gray">
            <a:xfrm>
              <a:off x="6548265" y="2400214"/>
              <a:ext cx="3492550" cy="4393103"/>
            </a:xfrm>
            <a:prstGeom prst="rect">
              <a:avLst/>
            </a:prstGeom>
            <a:noFill/>
            <a:ln w="19050" algn="ctr">
              <a:noFill/>
              <a:miter lim="800000"/>
              <a:headEnd/>
              <a:tailEnd/>
            </a:ln>
          </p:spPr>
          <p:txBody>
            <a:bodyPr wrap="square" lIns="88900" tIns="88900" rIns="88900" bIns="88900" rtlCol="0" anchor="t"/>
            <a:lstStyle/>
            <a:p>
              <a:pPr algn="just">
                <a:lnSpc>
                  <a:spcPct val="106000"/>
                </a:lnSpc>
                <a:spcAft>
                  <a:spcPts val="600"/>
                </a:spcAft>
                <a:buClr>
                  <a:schemeClr val="accent1"/>
                </a:buClr>
                <a:defRPr/>
              </a:pPr>
              <a:r>
                <a:rPr lang="it-IT" sz="1900" noProof="0">
                  <a:latin typeface="Open Sans Light" panose="020B0306030504020204" pitchFamily="34" charset="0"/>
                  <a:ea typeface="Open Sans Light" panose="020B0306030504020204" pitchFamily="34" charset="0"/>
                  <a:cs typeface="Open Sans Light" panose="020B0306030504020204" pitchFamily="34" charset="0"/>
                </a:rPr>
                <a:t>Nella S.r.l., ex art. 2473 c.c., </a:t>
              </a:r>
              <a:r>
                <a:rPr lang="it-IT" sz="1900" b="1" noProof="0">
                  <a:latin typeface="Open Sans Light" panose="020B0306030504020204" pitchFamily="34" charset="0"/>
                  <a:ea typeface="Open Sans Light" panose="020B0306030504020204" pitchFamily="34" charset="0"/>
                  <a:cs typeface="Open Sans Light" panose="020B0306030504020204" pitchFamily="34" charset="0"/>
                </a:rPr>
                <a:t>il riferimento al valore di mercato, in assenza di un mercato attivo in cui viene prezzata la quota,  comporta la necessità di una valutazione teorica che</a:t>
              </a:r>
              <a:r>
                <a:rPr lang="it-IT" sz="1900" noProof="0">
                  <a:latin typeface="Open Sans Light" panose="020B0306030504020204" pitchFamily="34" charset="0"/>
                  <a:ea typeface="Open Sans Light" panose="020B0306030504020204" pitchFamily="34" charset="0"/>
                  <a:cs typeface="Open Sans Light" panose="020B0306030504020204" pitchFamily="34" charset="0"/>
                </a:rPr>
                <a:t>, che presuppone metodologie valutative e </a:t>
              </a:r>
              <a:r>
                <a:rPr lang="it-IT" sz="1900">
                  <a:latin typeface="Open Sans Light" panose="020B0306030504020204" pitchFamily="34" charset="0"/>
                  <a:ea typeface="Open Sans Light" panose="020B0306030504020204" pitchFamily="34" charset="0"/>
                  <a:cs typeface="Open Sans Light" panose="020B0306030504020204" pitchFamily="34" charset="0"/>
                </a:rPr>
                <a:t>un set informativo adeguato. In caso di disaccordo, si deve ricorrere ad un esperto esterno nominato dal tribunale che dovrebbe comunque effettuare una stima del valore teorico sulla base di metodologie riconosciute dalla prassi.</a:t>
              </a:r>
            </a:p>
            <a:p>
              <a:pPr lvl="0" algn="just">
                <a:lnSpc>
                  <a:spcPct val="106000"/>
                </a:lnSpc>
                <a:spcAft>
                  <a:spcPts val="600"/>
                </a:spcAft>
                <a:buClr>
                  <a:schemeClr val="accent1"/>
                </a:buClr>
                <a:defRPr/>
              </a:pPr>
              <a:endParaRPr lang="it-IT" sz="1900" b="1" noProof="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21" name="Group 20">
            <a:extLst>
              <a:ext uri="{FF2B5EF4-FFF2-40B4-BE49-F238E27FC236}">
                <a16:creationId xmlns:a16="http://schemas.microsoft.com/office/drawing/2014/main" id="{08DF68CA-75C5-28E0-6CE1-BC762E133C7D}"/>
              </a:ext>
            </a:extLst>
          </p:cNvPr>
          <p:cNvGrpSpPr/>
          <p:nvPr/>
        </p:nvGrpSpPr>
        <p:grpSpPr>
          <a:xfrm>
            <a:off x="2829807" y="1616790"/>
            <a:ext cx="5033787" cy="466543"/>
            <a:chOff x="628225" y="2749749"/>
            <a:chExt cx="2236698" cy="2939207"/>
          </a:xfrm>
        </p:grpSpPr>
        <p:sp>
          <p:nvSpPr>
            <p:cNvPr id="22" name="TextBox 21">
              <a:extLst>
                <a:ext uri="{FF2B5EF4-FFF2-40B4-BE49-F238E27FC236}">
                  <a16:creationId xmlns:a16="http://schemas.microsoft.com/office/drawing/2014/main" id="{3B7775DC-64FD-C6A2-9D03-779238390AA1}"/>
                </a:ext>
              </a:extLst>
            </p:cNvPr>
            <p:cNvSpPr txBox="1"/>
            <p:nvPr/>
          </p:nvSpPr>
          <p:spPr>
            <a:xfrm>
              <a:off x="628225" y="2754937"/>
              <a:ext cx="2236698" cy="2928830"/>
            </a:xfrm>
            <a:prstGeom prst="rect">
              <a:avLst/>
            </a:prstGeom>
            <a:solidFill>
              <a:srgbClr val="FFFFFF">
                <a:alpha val="88000"/>
              </a:srgbClr>
            </a:solidFill>
            <a:ln>
              <a:solidFill>
                <a:srgbClr val="62B5E5"/>
              </a:solidFill>
            </a:ln>
          </p:spPr>
          <p:txBody>
            <a:bodyPr wrap="square" lIns="108000" tIns="108000" rIns="108000" bIns="108000" rtlCol="0" anchor="ctr">
              <a:noAutofit/>
            </a:bodyPr>
            <a:lstStyle/>
            <a:p>
              <a:pPr algn="ctr">
                <a:lnSpc>
                  <a:spcPct val="130000"/>
                </a:lnSpc>
                <a:defRPr/>
              </a:pPr>
              <a:r>
                <a:rPr lang="it-IT" sz="2000" b="1" noProof="0">
                  <a:latin typeface="Open Sans Light" panose="020B0306030504020204" pitchFamily="34" charset="0"/>
                  <a:ea typeface="Open Sans Light" panose="020B0306030504020204" pitchFamily="34" charset="0"/>
                  <a:cs typeface="Open Sans Light" panose="020B0306030504020204" pitchFamily="34" charset="0"/>
                </a:rPr>
                <a:t>PRINCIPIO DI VALUTAZIONE</a:t>
              </a:r>
            </a:p>
          </p:txBody>
        </p:sp>
        <p:cxnSp>
          <p:nvCxnSpPr>
            <p:cNvPr id="23" name="Straight Connector 22">
              <a:extLst>
                <a:ext uri="{FF2B5EF4-FFF2-40B4-BE49-F238E27FC236}">
                  <a16:creationId xmlns:a16="http://schemas.microsoft.com/office/drawing/2014/main" id="{94C1CE68-6588-F960-B625-E0FF574CDFC6}"/>
                </a:ext>
              </a:extLst>
            </p:cNvPr>
            <p:cNvCxnSpPr>
              <a:cxnSpLocks/>
            </p:cNvCxnSpPr>
            <p:nvPr/>
          </p:nvCxnSpPr>
          <p:spPr>
            <a:xfrm>
              <a:off x="661114" y="2749749"/>
              <a:ext cx="2170918" cy="0"/>
            </a:xfrm>
            <a:prstGeom prst="line">
              <a:avLst/>
            </a:prstGeom>
            <a:solidFill>
              <a:schemeClr val="accent3">
                <a:lumMod val="20000"/>
                <a:lumOff val="80000"/>
              </a:schemeClr>
            </a:solidFill>
            <a:ln w="38100">
              <a:solidFill>
                <a:srgbClr val="62B5E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7DB1582-9420-B674-5C31-06AA432C1431}"/>
                </a:ext>
              </a:extLst>
            </p:cNvPr>
            <p:cNvCxnSpPr>
              <a:cxnSpLocks/>
            </p:cNvCxnSpPr>
            <p:nvPr/>
          </p:nvCxnSpPr>
          <p:spPr>
            <a:xfrm>
              <a:off x="661114" y="5688956"/>
              <a:ext cx="2170918" cy="0"/>
            </a:xfrm>
            <a:prstGeom prst="line">
              <a:avLst/>
            </a:prstGeom>
            <a:solidFill>
              <a:schemeClr val="accent3">
                <a:lumMod val="20000"/>
                <a:lumOff val="80000"/>
              </a:schemeClr>
            </a:solidFill>
            <a:ln w="38100">
              <a:solidFill>
                <a:srgbClr val="62B5E5"/>
              </a:solidFill>
            </a:ln>
          </p:spPr>
          <p:style>
            <a:lnRef idx="1">
              <a:schemeClr val="accent1"/>
            </a:lnRef>
            <a:fillRef idx="0">
              <a:schemeClr val="accent1"/>
            </a:fillRef>
            <a:effectRef idx="0">
              <a:schemeClr val="accent1"/>
            </a:effectRef>
            <a:fontRef idx="minor">
              <a:schemeClr val="tx1"/>
            </a:fontRef>
          </p:style>
        </p:cxnSp>
      </p:grpSp>
      <p:sp>
        <p:nvSpPr>
          <p:cNvPr id="5" name="Oval 4">
            <a:extLst>
              <a:ext uri="{FF2B5EF4-FFF2-40B4-BE49-F238E27FC236}">
                <a16:creationId xmlns:a16="http://schemas.microsoft.com/office/drawing/2014/main" id="{8085604C-245D-A2CC-DB09-021CDF913A25}"/>
              </a:ext>
            </a:extLst>
          </p:cNvPr>
          <p:cNvSpPr/>
          <p:nvPr/>
        </p:nvSpPr>
        <p:spPr>
          <a:xfrm>
            <a:off x="7833274" y="215414"/>
            <a:ext cx="228600" cy="2286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6" name="Graphic 5" descr="Home outline">
            <a:hlinkClick r:id="" action="ppaction://noaction"/>
            <a:extLst>
              <a:ext uri="{FF2B5EF4-FFF2-40B4-BE49-F238E27FC236}">
                <a16:creationId xmlns:a16="http://schemas.microsoft.com/office/drawing/2014/main" id="{404E6161-1A71-EE50-45B1-EC5991EB74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23500" y="129807"/>
            <a:ext cx="333658" cy="333658"/>
          </a:xfrm>
          <a:prstGeom prst="rect">
            <a:avLst/>
          </a:prstGeom>
        </p:spPr>
      </p:pic>
      <p:sp>
        <p:nvSpPr>
          <p:cNvPr id="7" name="Oval 6">
            <a:extLst>
              <a:ext uri="{FF2B5EF4-FFF2-40B4-BE49-F238E27FC236}">
                <a16:creationId xmlns:a16="http://schemas.microsoft.com/office/drawing/2014/main" id="{FED3F5CF-341C-BA79-4FDE-FA5D2F54206A}"/>
              </a:ext>
            </a:extLst>
          </p:cNvPr>
          <p:cNvSpPr/>
          <p:nvPr/>
        </p:nvSpPr>
        <p:spPr>
          <a:xfrm>
            <a:off x="822935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9" name="Oval 8">
            <a:extLst>
              <a:ext uri="{FF2B5EF4-FFF2-40B4-BE49-F238E27FC236}">
                <a16:creationId xmlns:a16="http://schemas.microsoft.com/office/drawing/2014/main" id="{D57018B9-0B7F-C884-4425-D8694BA18121}"/>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11" name="Oval 10">
            <a:extLst>
              <a:ext uri="{FF2B5EF4-FFF2-40B4-BE49-F238E27FC236}">
                <a16:creationId xmlns:a16="http://schemas.microsoft.com/office/drawing/2014/main" id="{39CFF92F-319C-C2B7-BC35-EA9F62276D41}"/>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12" name="Oval 11">
            <a:extLst>
              <a:ext uri="{FF2B5EF4-FFF2-40B4-BE49-F238E27FC236}">
                <a16:creationId xmlns:a16="http://schemas.microsoft.com/office/drawing/2014/main" id="{0ABE7B85-EB95-618B-74B9-ABCBED1A3725}"/>
              </a:ext>
            </a:extLst>
          </p:cNvPr>
          <p:cNvSpPr/>
          <p:nvPr/>
        </p:nvSpPr>
        <p:spPr>
          <a:xfrm>
            <a:off x="941759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17" name="Oval 16">
            <a:extLst>
              <a:ext uri="{FF2B5EF4-FFF2-40B4-BE49-F238E27FC236}">
                <a16:creationId xmlns:a16="http://schemas.microsoft.com/office/drawing/2014/main" id="{199D6297-A71D-A9DC-E71E-84B68FA707F4}"/>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Tree>
    <p:extLst>
      <p:ext uri="{BB962C8B-B14F-4D97-AF65-F5344CB8AC3E}">
        <p14:creationId xmlns:p14="http://schemas.microsoft.com/office/powerpoint/2010/main" val="1467181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6A5FB4-0251-FFC1-FF95-7AD441972E15}"/>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0B729443-80ED-5D5E-8D0F-67C918E197EC}"/>
              </a:ext>
            </a:extLst>
          </p:cNvPr>
          <p:cNvGraphicFramePr>
            <a:graphicFrameLocks noChangeAspect="1"/>
          </p:cNvGraphicFramePr>
          <p:nvPr>
            <p:custDataLst>
              <p:tags r:id="rId1"/>
            </p:custDataLst>
            <p:extLst>
              <p:ext uri="{D42A27DB-BD31-4B8C-83A1-F6EECF244321}">
                <p14:modId xmlns:p14="http://schemas.microsoft.com/office/powerpoint/2010/main" val="22659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8" name="think-cell data - do not delete" hidden="1">
                        <a:extLst>
                          <a:ext uri="{FF2B5EF4-FFF2-40B4-BE49-F238E27FC236}">
                            <a16:creationId xmlns:a16="http://schemas.microsoft.com/office/drawing/2014/main" id="{0B729443-80ED-5D5E-8D0F-67C918E197E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object 11">
            <a:extLst>
              <a:ext uri="{FF2B5EF4-FFF2-40B4-BE49-F238E27FC236}">
                <a16:creationId xmlns:a16="http://schemas.microsoft.com/office/drawing/2014/main" id="{5769DAB0-6E1C-0DA6-ED63-C7DE696EF724}"/>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lvl="0">
              <a:spcBef>
                <a:spcPts val="105"/>
              </a:spcBef>
              <a:defRPr/>
            </a:pPr>
            <a:r>
              <a:rPr kumimoji="0" lang="it-IT" sz="2000" b="0"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Confronto </a:t>
            </a:r>
            <a:r>
              <a:rPr lang="it-IT" sz="2000" noProof="0">
                <a:latin typeface="Open Sans Light" panose="020B0306030504020204" pitchFamily="34" charset="0"/>
                <a:ea typeface="Open Sans Light" panose="020B0306030504020204" pitchFamily="34" charset="0"/>
                <a:cs typeface="Open Sans Light" panose="020B0306030504020204" pitchFamily="34" charset="0"/>
              </a:rPr>
              <a:t>S.p.A. e S.r.l.</a:t>
            </a:r>
            <a:endParaRPr kumimoji="0" lang="it-IT" sz="2000" b="0"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4" name="object 11">
            <a:extLst>
              <a:ext uri="{FF2B5EF4-FFF2-40B4-BE49-F238E27FC236}">
                <a16:creationId xmlns:a16="http://schemas.microsoft.com/office/drawing/2014/main" id="{3BBD0A59-0045-7529-0054-CA3FFDCDA4F3}"/>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latin typeface="Open Sans Light" panose="020B0306030504020204" pitchFamily="34" charset="0"/>
                <a:ea typeface="Open Sans Light" panose="020B0306030504020204" pitchFamily="34" charset="0"/>
                <a:cs typeface="Open Sans Light" panose="020B0306030504020204" pitchFamily="34" charset="0"/>
              </a:rPr>
              <a:t>Il contesto di riferimento</a:t>
            </a:r>
            <a:endParaRPr lang="it-IT" sz="2000" noProof="0">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5" name="Group 4">
            <a:extLst>
              <a:ext uri="{FF2B5EF4-FFF2-40B4-BE49-F238E27FC236}">
                <a16:creationId xmlns:a16="http://schemas.microsoft.com/office/drawing/2014/main" id="{7F1BB4E7-2061-F4FD-B138-3C1794801C8C}"/>
              </a:ext>
            </a:extLst>
          </p:cNvPr>
          <p:cNvGrpSpPr/>
          <p:nvPr/>
        </p:nvGrpSpPr>
        <p:grpSpPr>
          <a:xfrm>
            <a:off x="2829807" y="1616790"/>
            <a:ext cx="5033787" cy="466543"/>
            <a:chOff x="628225" y="2749749"/>
            <a:chExt cx="2236698" cy="2939207"/>
          </a:xfrm>
        </p:grpSpPr>
        <p:sp>
          <p:nvSpPr>
            <p:cNvPr id="6" name="TextBox 5">
              <a:extLst>
                <a:ext uri="{FF2B5EF4-FFF2-40B4-BE49-F238E27FC236}">
                  <a16:creationId xmlns:a16="http://schemas.microsoft.com/office/drawing/2014/main" id="{F6D9C64E-2F74-BAAE-22A3-7E167CC74A02}"/>
                </a:ext>
              </a:extLst>
            </p:cNvPr>
            <p:cNvSpPr txBox="1"/>
            <p:nvPr/>
          </p:nvSpPr>
          <p:spPr>
            <a:xfrm>
              <a:off x="628225" y="2754937"/>
              <a:ext cx="2236698" cy="2928830"/>
            </a:xfrm>
            <a:prstGeom prst="rect">
              <a:avLst/>
            </a:prstGeom>
            <a:solidFill>
              <a:srgbClr val="FFFFFF">
                <a:alpha val="88000"/>
              </a:srgbClr>
            </a:solidFill>
            <a:ln>
              <a:solidFill>
                <a:srgbClr val="62B5E5"/>
              </a:solidFill>
            </a:ln>
          </p:spPr>
          <p:txBody>
            <a:bodyPr wrap="square" lIns="108000" tIns="108000" rIns="108000" bIns="108000" rtlCol="0" anchor="ctr">
              <a:noAutofit/>
            </a:bodyPr>
            <a:lstStyle/>
            <a:p>
              <a:pPr algn="ctr">
                <a:lnSpc>
                  <a:spcPct val="130000"/>
                </a:lnSpc>
                <a:defRPr/>
              </a:pPr>
              <a:r>
                <a:rPr lang="it-IT" sz="2000" b="1" noProof="0">
                  <a:latin typeface="Open Sans Light" panose="020B0306030504020204" pitchFamily="34" charset="0"/>
                  <a:ea typeface="Open Sans Light" panose="020B0306030504020204" pitchFamily="34" charset="0"/>
                  <a:cs typeface="Open Sans Light" panose="020B0306030504020204" pitchFamily="34" charset="0"/>
                </a:rPr>
                <a:t>IMPATTO SULLA CONTINUITÀ AZIENDALE</a:t>
              </a:r>
            </a:p>
          </p:txBody>
        </p:sp>
        <p:cxnSp>
          <p:nvCxnSpPr>
            <p:cNvPr id="7" name="Straight Connector 6">
              <a:extLst>
                <a:ext uri="{FF2B5EF4-FFF2-40B4-BE49-F238E27FC236}">
                  <a16:creationId xmlns:a16="http://schemas.microsoft.com/office/drawing/2014/main" id="{C8ECEBBD-C3CD-712B-FA51-24DC92BFEB20}"/>
                </a:ext>
              </a:extLst>
            </p:cNvPr>
            <p:cNvCxnSpPr>
              <a:cxnSpLocks/>
            </p:cNvCxnSpPr>
            <p:nvPr/>
          </p:nvCxnSpPr>
          <p:spPr>
            <a:xfrm>
              <a:off x="661114" y="2749749"/>
              <a:ext cx="2170918" cy="0"/>
            </a:xfrm>
            <a:prstGeom prst="line">
              <a:avLst/>
            </a:prstGeom>
            <a:solidFill>
              <a:schemeClr val="accent3">
                <a:lumMod val="20000"/>
                <a:lumOff val="80000"/>
              </a:schemeClr>
            </a:solidFill>
            <a:ln w="38100">
              <a:solidFill>
                <a:srgbClr val="62B5E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5B23B89-B4B0-D1D8-5B9E-B50CAA7F2E84}"/>
                </a:ext>
              </a:extLst>
            </p:cNvPr>
            <p:cNvCxnSpPr>
              <a:cxnSpLocks/>
            </p:cNvCxnSpPr>
            <p:nvPr/>
          </p:nvCxnSpPr>
          <p:spPr>
            <a:xfrm>
              <a:off x="661114" y="5688956"/>
              <a:ext cx="2170918" cy="0"/>
            </a:xfrm>
            <a:prstGeom prst="line">
              <a:avLst/>
            </a:prstGeom>
            <a:solidFill>
              <a:schemeClr val="accent3">
                <a:lumMod val="20000"/>
                <a:lumOff val="80000"/>
              </a:schemeClr>
            </a:solidFill>
            <a:ln w="38100">
              <a:solidFill>
                <a:srgbClr val="62B5E5"/>
              </a:solidFill>
            </a:ln>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A57A3FF9-93C9-1720-C82E-BF74B21E273B}"/>
              </a:ext>
            </a:extLst>
          </p:cNvPr>
          <p:cNvSpPr/>
          <p:nvPr/>
        </p:nvSpPr>
        <p:spPr bwMode="gray">
          <a:xfrm>
            <a:off x="2943791" y="1850180"/>
            <a:ext cx="5557446" cy="211612"/>
          </a:xfrm>
          <a:prstGeom prst="rect">
            <a:avLst/>
          </a:prstGeom>
          <a:noFill/>
          <a:ln w="19050" algn="ctr">
            <a:noFill/>
            <a:miter lim="800000"/>
            <a:headEnd/>
            <a:tailEnd/>
          </a:ln>
        </p:spPr>
        <p:txBody>
          <a:bodyPr wrap="square" lIns="0" tIns="0" rIns="0" bIns="360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it-IT" sz="1200" b="1" i="0" u="none" strike="noStrike" kern="1200" cap="none" spc="0" normalizeH="0" baseline="0" noProof="0">
              <a:ln>
                <a:noFill/>
              </a:ln>
              <a:solidFill>
                <a:prstClr val="black"/>
              </a:solidFill>
              <a:effectLst/>
              <a:uLnTx/>
              <a:uFillTx/>
              <a:latin typeface="Calibri"/>
              <a:ea typeface="+mn-ea"/>
              <a:cs typeface="+mn-cs"/>
            </a:endParaRPr>
          </a:p>
        </p:txBody>
      </p:sp>
      <p:grpSp>
        <p:nvGrpSpPr>
          <p:cNvPr id="55" name="Group 54">
            <a:extLst>
              <a:ext uri="{FF2B5EF4-FFF2-40B4-BE49-F238E27FC236}">
                <a16:creationId xmlns:a16="http://schemas.microsoft.com/office/drawing/2014/main" id="{B9B04B7F-4E66-332E-E3B5-B3E52A7DC05F}"/>
              </a:ext>
            </a:extLst>
          </p:cNvPr>
          <p:cNvGrpSpPr/>
          <p:nvPr/>
        </p:nvGrpSpPr>
        <p:grpSpPr>
          <a:xfrm rot="5400000">
            <a:off x="5220328" y="-43207"/>
            <a:ext cx="252745" cy="4660595"/>
            <a:chOff x="8778226" y="1319345"/>
            <a:chExt cx="252745" cy="4660595"/>
          </a:xfrm>
        </p:grpSpPr>
        <p:grpSp>
          <p:nvGrpSpPr>
            <p:cNvPr id="56" name="Group 52">
              <a:extLst>
                <a:ext uri="{FF2B5EF4-FFF2-40B4-BE49-F238E27FC236}">
                  <a16:creationId xmlns:a16="http://schemas.microsoft.com/office/drawing/2014/main" id="{ADCCF836-212C-87E4-4E34-1892550B50CC}"/>
                </a:ext>
              </a:extLst>
            </p:cNvPr>
            <p:cNvGrpSpPr>
              <a:grpSpLocks/>
            </p:cNvGrpSpPr>
            <p:nvPr/>
          </p:nvGrpSpPr>
          <p:grpSpPr bwMode="auto">
            <a:xfrm>
              <a:off x="8778226" y="3401855"/>
              <a:ext cx="252745" cy="495578"/>
              <a:chOff x="900996" y="1794202"/>
              <a:chExt cx="429978" cy="574254"/>
            </a:xfrm>
          </p:grpSpPr>
          <p:sp>
            <p:nvSpPr>
              <p:cNvPr id="61" name="Chevron 28">
                <a:extLst>
                  <a:ext uri="{FF2B5EF4-FFF2-40B4-BE49-F238E27FC236}">
                    <a16:creationId xmlns:a16="http://schemas.microsoft.com/office/drawing/2014/main" id="{FC45A9BC-60B0-94EC-3C2B-24560AB4CA16}"/>
                  </a:ext>
                </a:extLst>
              </p:cNvPr>
              <p:cNvSpPr/>
              <p:nvPr/>
            </p:nvSpPr>
            <p:spPr bwMode="auto">
              <a:xfrm>
                <a:off x="1021581" y="1794202"/>
                <a:ext cx="309393" cy="574254"/>
              </a:xfrm>
              <a:prstGeom prst="chevron">
                <a:avLst/>
              </a:prstGeom>
              <a:gradFill>
                <a:gsLst>
                  <a:gs pos="0">
                    <a:srgbClr val="A0DCFF"/>
                  </a:gs>
                  <a:gs pos="100000">
                    <a:srgbClr val="00B0F0"/>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Calibri"/>
                  <a:ea typeface="+mn-ea"/>
                  <a:cs typeface="+mn-cs"/>
                </a:endParaRPr>
              </a:p>
            </p:txBody>
          </p:sp>
          <p:sp>
            <p:nvSpPr>
              <p:cNvPr id="62" name="Chevron 29">
                <a:extLst>
                  <a:ext uri="{FF2B5EF4-FFF2-40B4-BE49-F238E27FC236}">
                    <a16:creationId xmlns:a16="http://schemas.microsoft.com/office/drawing/2014/main" id="{0E60A26E-5019-A9D2-0F2A-2BB0806A4928}"/>
                  </a:ext>
                </a:extLst>
              </p:cNvPr>
              <p:cNvSpPr/>
              <p:nvPr/>
            </p:nvSpPr>
            <p:spPr bwMode="auto">
              <a:xfrm>
                <a:off x="900996" y="1873517"/>
                <a:ext cx="223715" cy="415620"/>
              </a:xfrm>
              <a:prstGeom prst="chevron">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59" name="Straight Connector 58">
              <a:extLst>
                <a:ext uri="{FF2B5EF4-FFF2-40B4-BE49-F238E27FC236}">
                  <a16:creationId xmlns:a16="http://schemas.microsoft.com/office/drawing/2014/main" id="{2230D1CB-2D30-B13D-3B29-640FFFB05539}"/>
                </a:ext>
              </a:extLst>
            </p:cNvPr>
            <p:cNvCxnSpPr>
              <a:cxnSpLocks/>
            </p:cNvCxnSpPr>
            <p:nvPr/>
          </p:nvCxnSpPr>
          <p:spPr>
            <a:xfrm rot="5400000">
              <a:off x="7904306" y="4979654"/>
              <a:ext cx="20005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888D1F8-F77E-4A8E-1E69-6C4E4766BC92}"/>
                </a:ext>
              </a:extLst>
            </p:cNvPr>
            <p:cNvCxnSpPr>
              <a:cxnSpLocks/>
            </p:cNvCxnSpPr>
            <p:nvPr/>
          </p:nvCxnSpPr>
          <p:spPr>
            <a:xfrm rot="16200000">
              <a:off x="7904307" y="2319631"/>
              <a:ext cx="200057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847995A7-5D29-8E51-8F7E-2FE83B374D77}"/>
              </a:ext>
            </a:extLst>
          </p:cNvPr>
          <p:cNvGrpSpPr>
            <a:grpSpLocks noChangeAspect="1"/>
          </p:cNvGrpSpPr>
          <p:nvPr/>
        </p:nvGrpSpPr>
        <p:grpSpPr>
          <a:xfrm>
            <a:off x="445888" y="2507810"/>
            <a:ext cx="4642160" cy="4634490"/>
            <a:chOff x="2690787" y="1773397"/>
            <a:chExt cx="3492550" cy="5368903"/>
          </a:xfrm>
        </p:grpSpPr>
        <p:sp>
          <p:nvSpPr>
            <p:cNvPr id="18" name="Rectangle 17">
              <a:extLst>
                <a:ext uri="{FF2B5EF4-FFF2-40B4-BE49-F238E27FC236}">
                  <a16:creationId xmlns:a16="http://schemas.microsoft.com/office/drawing/2014/main" id="{249DC1D5-0EA5-8C00-83B0-5210B0B4FEC3}"/>
                </a:ext>
              </a:extLst>
            </p:cNvPr>
            <p:cNvSpPr/>
            <p:nvPr/>
          </p:nvSpPr>
          <p:spPr>
            <a:xfrm>
              <a:off x="2703559" y="1773397"/>
              <a:ext cx="3479778" cy="5368903"/>
            </a:xfrm>
            <a:prstGeom prst="rect">
              <a:avLst/>
            </a:prstGeom>
            <a:solidFill>
              <a:schemeClr val="bg1"/>
            </a:solidFill>
            <a:ln w="9525" cap="flat" cmpd="sng" algn="ctr">
              <a:solidFill>
                <a:srgbClr val="62B5E5"/>
              </a:solidFill>
              <a:prstDash val="solid"/>
            </a:ln>
            <a:effectLst/>
          </p:spPr>
          <p:txBody>
            <a:bodyPr lIns="91447" tIns="45724" rIns="91447" bIns="45724"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a:ln w="0"/>
                <a:solidFill>
                  <a:sysClr val="windowText" lastClr="000000"/>
                </a:solidFill>
                <a:effectLst/>
                <a:uLnTx/>
                <a:uFillTx/>
                <a:latin typeface="Calibri" panose="020F0502020204030204" pitchFamily="34" charset="0"/>
                <a:ea typeface="+mn-ea"/>
                <a:cs typeface="Calibri" panose="020F0502020204030204" pitchFamily="34" charset="0"/>
              </a:endParaRPr>
            </a:p>
          </p:txBody>
        </p:sp>
        <p:cxnSp>
          <p:nvCxnSpPr>
            <p:cNvPr id="51" name="Straight Connector 50">
              <a:extLst>
                <a:ext uri="{FF2B5EF4-FFF2-40B4-BE49-F238E27FC236}">
                  <a16:creationId xmlns:a16="http://schemas.microsoft.com/office/drawing/2014/main" id="{76A73F80-93B2-D685-20C9-58CDEB055B91}"/>
                </a:ext>
              </a:extLst>
            </p:cNvPr>
            <p:cNvCxnSpPr>
              <a:cxnSpLocks/>
            </p:cNvCxnSpPr>
            <p:nvPr/>
          </p:nvCxnSpPr>
          <p:spPr>
            <a:xfrm>
              <a:off x="2998475" y="2400214"/>
              <a:ext cx="2889947" cy="0"/>
            </a:xfrm>
            <a:prstGeom prst="line">
              <a:avLst/>
            </a:prstGeom>
            <a:noFill/>
            <a:ln w="9525" cap="flat" cmpd="sng" algn="ctr">
              <a:solidFill>
                <a:schemeClr val="bg1">
                  <a:lumMod val="65000"/>
                </a:schemeClr>
              </a:solidFill>
              <a:prstDash val="solid"/>
            </a:ln>
            <a:effectLst/>
          </p:spPr>
        </p:cxnSp>
        <p:sp>
          <p:nvSpPr>
            <p:cNvPr id="104" name="Rectangle 103">
              <a:extLst>
                <a:ext uri="{FF2B5EF4-FFF2-40B4-BE49-F238E27FC236}">
                  <a16:creationId xmlns:a16="http://schemas.microsoft.com/office/drawing/2014/main" id="{5226FAB1-3BD1-DF87-49BD-2232283C1D18}"/>
                </a:ext>
              </a:extLst>
            </p:cNvPr>
            <p:cNvSpPr/>
            <p:nvPr/>
          </p:nvSpPr>
          <p:spPr bwMode="gray">
            <a:xfrm>
              <a:off x="2878484" y="2020128"/>
              <a:ext cx="3129929" cy="211612"/>
            </a:xfrm>
            <a:prstGeom prst="rect">
              <a:avLst/>
            </a:prstGeom>
            <a:noFill/>
            <a:ln w="19050" algn="ctr">
              <a:noFill/>
              <a:miter lim="800000"/>
              <a:headEnd/>
              <a:tailEnd/>
            </a:ln>
          </p:spPr>
          <p:txBody>
            <a:bodyPr wrap="square" lIns="0" tIns="0" rIns="0" bIns="36000" rtlCol="0" anchor="ctr"/>
            <a:lstStyle/>
            <a:p>
              <a:pPr lvl="0" algn="ctr">
                <a:lnSpc>
                  <a:spcPct val="106000"/>
                </a:lnSpc>
                <a:spcAft>
                  <a:spcPts val="600"/>
                </a:spcAft>
                <a:buClr>
                  <a:schemeClr val="accent1"/>
                </a:buClr>
                <a:defRPr/>
              </a:pPr>
              <a:r>
                <a:rPr lang="it-IT" b="1" noProof="0">
                  <a:latin typeface="Open Sans Light" panose="020B0306030504020204" pitchFamily="34" charset="0"/>
                  <a:ea typeface="Open Sans Light" panose="020B0306030504020204" pitchFamily="34" charset="0"/>
                  <a:cs typeface="Open Sans Light" panose="020B0306030504020204" pitchFamily="34" charset="0"/>
                </a:rPr>
                <a:t>S.p.A. - Generalmente attenuato</a:t>
              </a:r>
            </a:p>
          </p:txBody>
        </p:sp>
        <p:sp>
          <p:nvSpPr>
            <p:cNvPr id="107" name="Rectangle 106">
              <a:extLst>
                <a:ext uri="{FF2B5EF4-FFF2-40B4-BE49-F238E27FC236}">
                  <a16:creationId xmlns:a16="http://schemas.microsoft.com/office/drawing/2014/main" id="{FCD641B7-458D-A89B-0514-AE1D4A6C5EA9}"/>
                </a:ext>
              </a:extLst>
            </p:cNvPr>
            <p:cNvSpPr/>
            <p:nvPr/>
          </p:nvSpPr>
          <p:spPr bwMode="gray">
            <a:xfrm>
              <a:off x="2690787" y="2400214"/>
              <a:ext cx="3492550" cy="4617253"/>
            </a:xfrm>
            <a:prstGeom prst="rect">
              <a:avLst/>
            </a:prstGeom>
            <a:noFill/>
            <a:ln w="19050" algn="ctr">
              <a:noFill/>
              <a:miter lim="800000"/>
              <a:headEnd/>
              <a:tailEnd/>
            </a:ln>
          </p:spPr>
          <p:txBody>
            <a:bodyPr wrap="square" lIns="88900" tIns="88900" rIns="88900" bIns="88900" rtlCol="0" anchor="t"/>
            <a:lstStyle/>
            <a:p>
              <a:pPr algn="just">
                <a:lnSpc>
                  <a:spcPct val="106000"/>
                </a:lnSpc>
                <a:spcAft>
                  <a:spcPts val="600"/>
                </a:spcAft>
                <a:buClr>
                  <a:schemeClr val="accent1"/>
                </a:buClr>
                <a:defRPr/>
              </a:pPr>
              <a:r>
                <a:rPr kumimoji="0" lang="it-IT" sz="200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Nelle S.p.A., l’impatto del recesso </a:t>
              </a:r>
              <a:r>
                <a:rPr kumimoji="0" lang="it-IT" sz="2000" b="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dovrebbe essere valutato tenendo conto di alcune caratteristiche strutturali</a:t>
              </a:r>
              <a:r>
                <a:rPr kumimoji="0" lang="it-IT" sz="200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il maggiore accesso ai capitali, una base patrimoniale spesso più ampia e quindi la possibilità di assorbire operazioni sul capitale.</a:t>
              </a:r>
              <a:r>
                <a:rPr lang="it-IT" sz="2000" noProof="0"/>
                <a:t> </a:t>
              </a:r>
              <a:r>
                <a:rPr lang="it-IT" sz="2000" noProof="0">
                  <a:latin typeface="Open Sans Light" panose="020B0306030504020204" pitchFamily="34" charset="0"/>
                  <a:ea typeface="Open Sans Light" panose="020B0306030504020204" pitchFamily="34" charset="0"/>
                  <a:cs typeface="Open Sans Light" panose="020B0306030504020204" pitchFamily="34" charset="0"/>
                </a:rPr>
                <a:t>Nel caso di società quotate, andrebbe considerata la </a:t>
              </a:r>
              <a:r>
                <a:rPr lang="it-IT" sz="2000" b="1" noProof="0">
                  <a:latin typeface="Open Sans Light" panose="020B0306030504020204" pitchFamily="34" charset="0"/>
                  <a:ea typeface="Open Sans Light" panose="020B0306030504020204" pitchFamily="34" charset="0"/>
                  <a:cs typeface="Open Sans Light" panose="020B0306030504020204" pitchFamily="34" charset="0"/>
                </a:rPr>
                <a:t>presenza di un mercato e di investitori</a:t>
              </a:r>
              <a:r>
                <a:rPr lang="it-IT" sz="2000" noProof="0">
                  <a:latin typeface="Open Sans Light" panose="020B0306030504020204" pitchFamily="34" charset="0"/>
                  <a:ea typeface="Open Sans Light" panose="020B0306030504020204" pitchFamily="34" charset="0"/>
                  <a:cs typeface="Open Sans Light" panose="020B0306030504020204" pitchFamily="34" charset="0"/>
                </a:rPr>
                <a:t>.</a:t>
              </a:r>
              <a:endParaRPr kumimoji="0" lang="it-IT" sz="200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3" name="Group 2">
            <a:extLst>
              <a:ext uri="{FF2B5EF4-FFF2-40B4-BE49-F238E27FC236}">
                <a16:creationId xmlns:a16="http://schemas.microsoft.com/office/drawing/2014/main" id="{73DAB671-DF8C-620E-501F-0D56A1C9F875}"/>
              </a:ext>
            </a:extLst>
          </p:cNvPr>
          <p:cNvGrpSpPr>
            <a:grpSpLocks noChangeAspect="1"/>
          </p:cNvGrpSpPr>
          <p:nvPr/>
        </p:nvGrpSpPr>
        <p:grpSpPr>
          <a:xfrm>
            <a:off x="5605354" y="2507810"/>
            <a:ext cx="4435461" cy="4634490"/>
            <a:chOff x="6548265" y="1773397"/>
            <a:chExt cx="3492550" cy="5368903"/>
          </a:xfrm>
        </p:grpSpPr>
        <p:sp>
          <p:nvSpPr>
            <p:cNvPr id="19" name="Rectangle 18">
              <a:extLst>
                <a:ext uri="{FF2B5EF4-FFF2-40B4-BE49-F238E27FC236}">
                  <a16:creationId xmlns:a16="http://schemas.microsoft.com/office/drawing/2014/main" id="{C8DCC627-44DF-F690-B3A1-31FC36D600EA}"/>
                </a:ext>
              </a:extLst>
            </p:cNvPr>
            <p:cNvSpPr/>
            <p:nvPr/>
          </p:nvSpPr>
          <p:spPr>
            <a:xfrm>
              <a:off x="6560154" y="1773397"/>
              <a:ext cx="3480661" cy="5368903"/>
            </a:xfrm>
            <a:prstGeom prst="rect">
              <a:avLst/>
            </a:prstGeom>
            <a:solidFill>
              <a:srgbClr val="62B5E5">
                <a:alpha val="42000"/>
              </a:srgbClr>
            </a:solidFill>
            <a:ln w="9525" cap="flat" cmpd="sng" algn="ctr">
              <a:noFill/>
              <a:prstDash val="solid"/>
            </a:ln>
            <a:effectLst/>
          </p:spPr>
          <p:txBody>
            <a:bodyPr lIns="91447" tIns="45724" rIns="91447" bIns="45724"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a:ln w="0"/>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63" name="Rectangle: Rounded Corners 62">
              <a:extLst>
                <a:ext uri="{FF2B5EF4-FFF2-40B4-BE49-F238E27FC236}">
                  <a16:creationId xmlns:a16="http://schemas.microsoft.com/office/drawing/2014/main" id="{4C4CE926-F758-0641-47DC-16880DD5972B}"/>
                </a:ext>
              </a:extLst>
            </p:cNvPr>
            <p:cNvSpPr/>
            <p:nvPr/>
          </p:nvSpPr>
          <p:spPr>
            <a:xfrm>
              <a:off x="6626321" y="1830007"/>
              <a:ext cx="3336436" cy="617069"/>
            </a:xfrm>
            <a:prstGeom prst="roundRect">
              <a:avLst>
                <a:gd name="adj" fmla="val 20570"/>
              </a:avLst>
            </a:prstGeom>
            <a:solidFill>
              <a:srgbClr val="00A3E0"/>
            </a:solidFill>
            <a:ln w="9525" cap="flat" cmpd="sng" algn="ctr">
              <a:noFill/>
              <a:prstDash val="solid"/>
            </a:ln>
            <a:effectLst/>
          </p:spPr>
          <p:txBody>
            <a:bodyPr lIns="0" tIns="45724" rIns="0" bIns="45724" rtlCol="0" anchor="ctr"/>
            <a:lstStyle/>
            <a:p>
              <a:pPr lvl="0" algn="ctr">
                <a:lnSpc>
                  <a:spcPct val="106000"/>
                </a:lnSpc>
                <a:spcAft>
                  <a:spcPts val="600"/>
                </a:spcAft>
                <a:buClr>
                  <a:schemeClr val="accent1"/>
                </a:buClr>
                <a:defRPr/>
              </a:pPr>
              <a:r>
                <a:rPr lang="it-IT"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S.r.l. - Potenzialmente significativo</a:t>
              </a:r>
            </a:p>
          </p:txBody>
        </p:sp>
        <p:sp>
          <p:nvSpPr>
            <p:cNvPr id="108" name="Rectangle 107">
              <a:extLst>
                <a:ext uri="{FF2B5EF4-FFF2-40B4-BE49-F238E27FC236}">
                  <a16:creationId xmlns:a16="http://schemas.microsoft.com/office/drawing/2014/main" id="{E187F023-3B72-378D-6E29-50F60DFFE889}"/>
                </a:ext>
              </a:extLst>
            </p:cNvPr>
            <p:cNvSpPr/>
            <p:nvPr/>
          </p:nvSpPr>
          <p:spPr bwMode="gray">
            <a:xfrm>
              <a:off x="6548265" y="2400214"/>
              <a:ext cx="3492550" cy="4393103"/>
            </a:xfrm>
            <a:prstGeom prst="rect">
              <a:avLst/>
            </a:prstGeom>
            <a:noFill/>
            <a:ln w="19050" algn="ctr">
              <a:noFill/>
              <a:miter lim="800000"/>
              <a:headEnd/>
              <a:tailEnd/>
            </a:ln>
          </p:spPr>
          <p:txBody>
            <a:bodyPr wrap="square" lIns="88900" tIns="88900" rIns="88900" bIns="88900" rtlCol="0" anchor="t"/>
            <a:lstStyle/>
            <a:p>
              <a:pPr lvl="0" algn="just">
                <a:lnSpc>
                  <a:spcPct val="106000"/>
                </a:lnSpc>
                <a:spcAft>
                  <a:spcPts val="600"/>
                </a:spcAft>
                <a:buClr>
                  <a:schemeClr val="accent1"/>
                </a:buClr>
                <a:defRPr/>
              </a:pPr>
              <a:r>
                <a:rPr lang="it-IT" sz="2000">
                  <a:latin typeface="Open Sans Light" panose="020B0306030504020204" pitchFamily="34" charset="0"/>
                  <a:ea typeface="Open Sans Light" panose="020B0306030504020204" pitchFamily="34" charset="0"/>
                  <a:cs typeface="Open Sans Light" panose="020B0306030504020204" pitchFamily="34" charset="0"/>
                </a:rPr>
                <a:t>Nella S.r.l. </a:t>
              </a:r>
              <a:r>
                <a:rPr lang="it-IT" sz="2000" b="1">
                  <a:latin typeface="Open Sans Light" panose="020B0306030504020204" pitchFamily="34" charset="0"/>
                  <a:ea typeface="Open Sans Light" panose="020B0306030504020204" pitchFamily="34" charset="0"/>
                  <a:cs typeface="Open Sans Light" panose="020B0306030504020204" pitchFamily="34" charset="0"/>
                </a:rPr>
                <a:t>il rimborso della quota può incidere in modo rilevante su liquidità e assetto finanziario</a:t>
              </a:r>
              <a:r>
                <a:rPr lang="it-IT" sz="2000">
                  <a:latin typeface="Open Sans Light" panose="020B0306030504020204" pitchFamily="34" charset="0"/>
                  <a:ea typeface="Open Sans Light" panose="020B0306030504020204" pitchFamily="34" charset="0"/>
                  <a:cs typeface="Open Sans Light" panose="020B0306030504020204" pitchFamily="34" charset="0"/>
                </a:rPr>
                <a:t>, poiché la </a:t>
              </a:r>
              <a:r>
                <a:rPr lang="it-IT" sz="2000" b="1">
                  <a:latin typeface="Open Sans Light" panose="020B0306030504020204" pitchFamily="34" charset="0"/>
                  <a:ea typeface="Open Sans Light" panose="020B0306030504020204" pitchFamily="34" charset="0"/>
                  <a:cs typeface="Open Sans Light" panose="020B0306030504020204" pitchFamily="34" charset="0"/>
                </a:rPr>
                <a:t>struttura è generalmente più concentrata e meno orientata al mercato dei capitali</a:t>
              </a:r>
              <a:r>
                <a:rPr lang="it-IT" sz="2000">
                  <a:latin typeface="Open Sans Light" panose="020B0306030504020204" pitchFamily="34" charset="0"/>
                  <a:ea typeface="Open Sans Light" panose="020B0306030504020204" pitchFamily="34" charset="0"/>
                  <a:cs typeface="Open Sans Light" panose="020B0306030504020204" pitchFamily="34" charset="0"/>
                </a:rPr>
                <a:t>.</a:t>
              </a:r>
              <a:endParaRPr lang="it-IT" sz="200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9" name="Oval 8">
            <a:extLst>
              <a:ext uri="{FF2B5EF4-FFF2-40B4-BE49-F238E27FC236}">
                <a16:creationId xmlns:a16="http://schemas.microsoft.com/office/drawing/2014/main" id="{76F8B7D1-36FA-ACDF-0536-E5631D7A0229}"/>
              </a:ext>
            </a:extLst>
          </p:cNvPr>
          <p:cNvSpPr/>
          <p:nvPr/>
        </p:nvSpPr>
        <p:spPr>
          <a:xfrm>
            <a:off x="7833274" y="215414"/>
            <a:ext cx="228600" cy="2286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12" name="Graphic 11" descr="Home outline">
            <a:hlinkClick r:id="" action="ppaction://noaction"/>
            <a:extLst>
              <a:ext uri="{FF2B5EF4-FFF2-40B4-BE49-F238E27FC236}">
                <a16:creationId xmlns:a16="http://schemas.microsoft.com/office/drawing/2014/main" id="{CC1F9C9B-0209-1038-FBBE-CE6AF3CA5F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23500" y="129807"/>
            <a:ext cx="333658" cy="333658"/>
          </a:xfrm>
          <a:prstGeom prst="rect">
            <a:avLst/>
          </a:prstGeom>
        </p:spPr>
      </p:pic>
      <p:sp>
        <p:nvSpPr>
          <p:cNvPr id="17" name="Oval 16">
            <a:extLst>
              <a:ext uri="{FF2B5EF4-FFF2-40B4-BE49-F238E27FC236}">
                <a16:creationId xmlns:a16="http://schemas.microsoft.com/office/drawing/2014/main" id="{E069F79B-5F82-DD78-3F1E-7AC9E2CB7A63}"/>
              </a:ext>
            </a:extLst>
          </p:cNvPr>
          <p:cNvSpPr/>
          <p:nvPr/>
        </p:nvSpPr>
        <p:spPr>
          <a:xfrm>
            <a:off x="822935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20" name="Oval 19">
            <a:extLst>
              <a:ext uri="{FF2B5EF4-FFF2-40B4-BE49-F238E27FC236}">
                <a16:creationId xmlns:a16="http://schemas.microsoft.com/office/drawing/2014/main" id="{DEE56600-4D91-A903-27FA-2EE1F554FE5B}"/>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21" name="Oval 20">
            <a:extLst>
              <a:ext uri="{FF2B5EF4-FFF2-40B4-BE49-F238E27FC236}">
                <a16:creationId xmlns:a16="http://schemas.microsoft.com/office/drawing/2014/main" id="{241E3928-5796-7B76-1829-AE415E62B6D7}"/>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22" name="Oval 21">
            <a:extLst>
              <a:ext uri="{FF2B5EF4-FFF2-40B4-BE49-F238E27FC236}">
                <a16:creationId xmlns:a16="http://schemas.microsoft.com/office/drawing/2014/main" id="{62ADBAB6-3A9F-E7B6-BF2C-AF7968E64294}"/>
              </a:ext>
            </a:extLst>
          </p:cNvPr>
          <p:cNvSpPr/>
          <p:nvPr/>
        </p:nvSpPr>
        <p:spPr>
          <a:xfrm>
            <a:off x="941759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23" name="Oval 22">
            <a:extLst>
              <a:ext uri="{FF2B5EF4-FFF2-40B4-BE49-F238E27FC236}">
                <a16:creationId xmlns:a16="http://schemas.microsoft.com/office/drawing/2014/main" id="{56A6F27A-7D36-E436-FB26-93AE87FCF618}"/>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Tree>
    <p:extLst>
      <p:ext uri="{BB962C8B-B14F-4D97-AF65-F5344CB8AC3E}">
        <p14:creationId xmlns:p14="http://schemas.microsoft.com/office/powerpoint/2010/main" val="3329930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D5314B-E227-9B3D-4600-C182C8E11413}"/>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BA65A59-F3F0-A76F-DB8D-0CA9753F516F}"/>
              </a:ext>
            </a:extLst>
          </p:cNvPr>
          <p:cNvGraphicFramePr>
            <a:graphicFrameLocks noChangeAspect="1"/>
          </p:cNvGraphicFramePr>
          <p:nvPr>
            <p:custDataLst>
              <p:tags r:id="rId1"/>
            </p:custDataLst>
            <p:extLst>
              <p:ext uri="{D42A27DB-BD31-4B8C-83A1-F6EECF244321}">
                <p14:modId xmlns:p14="http://schemas.microsoft.com/office/powerpoint/2010/main" val="41098119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3" name="think-cell data - do not delete" hidden="1">
                        <a:extLst>
                          <a:ext uri="{FF2B5EF4-FFF2-40B4-BE49-F238E27FC236}">
                            <a16:creationId xmlns:a16="http://schemas.microsoft.com/office/drawing/2014/main" id="{2BA65A59-F3F0-A76F-DB8D-0CA9753F51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28E07C9-964A-0818-2118-03F055B6F63B}"/>
              </a:ext>
            </a:extLst>
          </p:cNvPr>
          <p:cNvSpPr/>
          <p:nvPr/>
        </p:nvSpPr>
        <p:spPr>
          <a:xfrm>
            <a:off x="-1" y="5370066"/>
            <a:ext cx="10693401" cy="1066801"/>
          </a:xfrm>
          <a:prstGeom prst="rect">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0" name="object 11">
            <a:extLst>
              <a:ext uri="{FF2B5EF4-FFF2-40B4-BE49-F238E27FC236}">
                <a16:creationId xmlns:a16="http://schemas.microsoft.com/office/drawing/2014/main" id="{3E3DBEAA-5DBF-C6E5-4994-36572ECBDAAF}"/>
              </a:ext>
            </a:extLst>
          </p:cNvPr>
          <p:cNvSpPr txBox="1">
            <a:spLocks/>
          </p:cNvSpPr>
          <p:nvPr/>
        </p:nvSpPr>
        <p:spPr>
          <a:xfrm>
            <a:off x="395730" y="5619734"/>
            <a:ext cx="10148872" cy="567463"/>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600" noProof="0">
                <a:solidFill>
                  <a:schemeClr val="bg1"/>
                </a:solidFill>
                <a:latin typeface="Open Sans" panose="020B0606030504020204" pitchFamily="34" charset="0"/>
                <a:ea typeface="Open Sans" panose="020B0606030504020204" pitchFamily="34" charset="0"/>
                <a:cs typeface="Open Sans" panose="020B0606030504020204" pitchFamily="34" charset="0"/>
              </a:rPr>
              <a:t>2. </a:t>
            </a:r>
            <a:r>
              <a:rPr lang="it-IT" sz="36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Principi Italiani di Valutazione</a:t>
            </a:r>
          </a:p>
        </p:txBody>
      </p:sp>
      <p:sp>
        <p:nvSpPr>
          <p:cNvPr id="5" name="TextBox 4">
            <a:extLst>
              <a:ext uri="{FF2B5EF4-FFF2-40B4-BE49-F238E27FC236}">
                <a16:creationId xmlns:a16="http://schemas.microsoft.com/office/drawing/2014/main" id="{692A8F64-8CF8-3B11-B375-4E69D594A4D9}"/>
              </a:ext>
            </a:extLst>
          </p:cNvPr>
          <p:cNvSpPr txBox="1"/>
          <p:nvPr/>
        </p:nvSpPr>
        <p:spPr>
          <a:xfrm>
            <a:off x="9935002" y="7177415"/>
            <a:ext cx="609600" cy="215444"/>
          </a:xfrm>
          <a:prstGeom prst="rect">
            <a:avLst/>
          </a:prstGeom>
          <a:noFill/>
        </p:spPr>
        <p:txBody>
          <a:bodyPr wrap="square" rtlCol="0">
            <a:spAutoFit/>
          </a:bodyPr>
          <a:lstStyle/>
          <a:p>
            <a:pPr algn="r"/>
            <a:fld id="{13F12736-CC06-BD49-A9D0-93445CBA72B0}" type="slidenum">
              <a:rPr lang="it-IT" sz="800" noProof="0" smtClean="0">
                <a:solidFill>
                  <a:schemeClr val="bg1"/>
                </a:solidFill>
              </a:rPr>
              <a:pPr algn="r"/>
              <a:t>17</a:t>
            </a:fld>
            <a:endParaRPr lang="it-IT" sz="800" noProof="0">
              <a:solidFill>
                <a:schemeClr val="bg1"/>
              </a:solidFill>
            </a:endParaRPr>
          </a:p>
        </p:txBody>
      </p:sp>
    </p:spTree>
    <p:extLst>
      <p:ext uri="{BB962C8B-B14F-4D97-AF65-F5344CB8AC3E}">
        <p14:creationId xmlns:p14="http://schemas.microsoft.com/office/powerpoint/2010/main" val="115313750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4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CE94B55-9E3B-9F3F-F1CD-A6D4AD05ACD6}"/>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104280B-75EF-A15B-962B-8B340509C4B7}"/>
              </a:ext>
            </a:extLst>
          </p:cNvPr>
          <p:cNvGraphicFramePr>
            <a:graphicFrameLocks noChangeAspect="1"/>
          </p:cNvGraphicFramePr>
          <p:nvPr>
            <p:custDataLst>
              <p:tags r:id="rId1"/>
            </p:custDataLst>
            <p:extLst>
              <p:ext uri="{D42A27DB-BD31-4B8C-83A1-F6EECF244321}">
                <p14:modId xmlns:p14="http://schemas.microsoft.com/office/powerpoint/2010/main" val="1892811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2" name="think-cell data - do not delete" hidden="1">
                        <a:extLst>
                          <a:ext uri="{FF2B5EF4-FFF2-40B4-BE49-F238E27FC236}">
                            <a16:creationId xmlns:a16="http://schemas.microsoft.com/office/drawing/2014/main" id="{A104280B-75EF-A15B-962B-8B340509C4B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692D5F47-6F54-8B4B-B2A9-148FE5388DAF}"/>
              </a:ext>
            </a:extLst>
          </p:cNvPr>
          <p:cNvSpPr/>
          <p:nvPr/>
        </p:nvSpPr>
        <p:spPr>
          <a:xfrm>
            <a:off x="0" y="1629109"/>
            <a:ext cx="10693400" cy="559565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7" name="object 11">
            <a:extLst>
              <a:ext uri="{FF2B5EF4-FFF2-40B4-BE49-F238E27FC236}">
                <a16:creationId xmlns:a16="http://schemas.microsoft.com/office/drawing/2014/main" id="{FE0839F8-4E1C-B34E-8CF4-9C48F1CA271F}"/>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latin typeface="Open Sans Light" panose="020B0306030504020204" pitchFamily="34" charset="0"/>
                <a:ea typeface="Open Sans Light" panose="020B0306030504020204" pitchFamily="34" charset="0"/>
                <a:cs typeface="Open Sans Light" panose="020B0306030504020204" pitchFamily="34" charset="0"/>
              </a:rPr>
              <a:t>Principi Italiani di Valutazione</a:t>
            </a:r>
            <a:endParaRPr lang="it-IT" sz="2000"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object 11">
            <a:extLst>
              <a:ext uri="{FF2B5EF4-FFF2-40B4-BE49-F238E27FC236}">
                <a16:creationId xmlns:a16="http://schemas.microsoft.com/office/drawing/2014/main" id="{D55F2FE6-763D-8C67-743A-0D84A499A58F}"/>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lang="it-IT" sz="2000"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Cosa prevedono i PIV (1/3)</a:t>
            </a: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Rectangle 15">
            <a:extLst>
              <a:ext uri="{FF2B5EF4-FFF2-40B4-BE49-F238E27FC236}">
                <a16:creationId xmlns:a16="http://schemas.microsoft.com/office/drawing/2014/main" id="{F5EA619F-03AA-021C-5C62-795934F19B9E}"/>
              </a:ext>
            </a:extLst>
          </p:cNvPr>
          <p:cNvSpPr/>
          <p:nvPr/>
        </p:nvSpPr>
        <p:spPr bwMode="gray">
          <a:xfrm>
            <a:off x="0" y="1862180"/>
            <a:ext cx="10693400" cy="675893"/>
          </a:xfrm>
          <a:prstGeom prst="rect">
            <a:avLst/>
          </a:prstGeom>
          <a:solidFill>
            <a:schemeClr val="bg1"/>
          </a:solidFill>
          <a:ln w="19050" algn="ctr">
            <a:noFill/>
            <a:prstDash val="dash"/>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marL="12700" marR="5080" algn="ctr">
              <a:spcBef>
                <a:spcPts val="90"/>
              </a:spcBef>
            </a:pPr>
            <a:r>
              <a:rPr lang="it-IT" noProof="0">
                <a:latin typeface="Open Sans Light" panose="020B0306030504020204" pitchFamily="34" charset="0"/>
                <a:ea typeface="Open Sans Light" panose="020B0306030504020204" pitchFamily="34" charset="0"/>
                <a:cs typeface="Open Sans Light" panose="020B0306030504020204" pitchFamily="34" charset="0"/>
              </a:rPr>
              <a:t>Di seguito quanto illustrato nei Principi Italiani di Valutazione, sezione dedicata alla valutazione della quote di un socio che applica il diritto di recesso da una S.r.l.</a:t>
            </a:r>
          </a:p>
        </p:txBody>
      </p:sp>
      <p:sp>
        <p:nvSpPr>
          <p:cNvPr id="5" name="Oval 4">
            <a:extLst>
              <a:ext uri="{FF2B5EF4-FFF2-40B4-BE49-F238E27FC236}">
                <a16:creationId xmlns:a16="http://schemas.microsoft.com/office/drawing/2014/main" id="{6ACBDCF9-5F95-F541-2434-BDF71027401E}"/>
              </a:ext>
            </a:extLst>
          </p:cNvPr>
          <p:cNvSpPr/>
          <p:nvPr/>
        </p:nvSpPr>
        <p:spPr>
          <a:xfrm>
            <a:off x="7833274" y="215414"/>
            <a:ext cx="228600" cy="228600"/>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12" name="Graphic 11" descr="Home outline">
            <a:hlinkClick r:id="" action="ppaction://noaction"/>
            <a:extLst>
              <a:ext uri="{FF2B5EF4-FFF2-40B4-BE49-F238E27FC236}">
                <a16:creationId xmlns:a16="http://schemas.microsoft.com/office/drawing/2014/main" id="{6A5E14D3-7909-9C71-8964-4332560210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3500" y="129807"/>
            <a:ext cx="333658" cy="333658"/>
          </a:xfrm>
          <a:prstGeom prst="rect">
            <a:avLst/>
          </a:prstGeom>
        </p:spPr>
      </p:pic>
      <p:sp>
        <p:nvSpPr>
          <p:cNvPr id="13" name="Oval 12">
            <a:extLst>
              <a:ext uri="{FF2B5EF4-FFF2-40B4-BE49-F238E27FC236}">
                <a16:creationId xmlns:a16="http://schemas.microsoft.com/office/drawing/2014/main" id="{48AF6C8A-163B-4BE5-13AC-B470FA9DF2C3}"/>
              </a:ext>
            </a:extLst>
          </p:cNvPr>
          <p:cNvSpPr/>
          <p:nvPr/>
        </p:nvSpPr>
        <p:spPr>
          <a:xfrm>
            <a:off x="8229354" y="215414"/>
            <a:ext cx="228600" cy="228600"/>
          </a:xfrm>
          <a:prstGeom prst="ellipse">
            <a:avLst/>
          </a:prstGeom>
          <a:solidFill>
            <a:srgbClr val="012169">
              <a:alpha val="3961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14" name="Oval 13">
            <a:extLst>
              <a:ext uri="{FF2B5EF4-FFF2-40B4-BE49-F238E27FC236}">
                <a16:creationId xmlns:a16="http://schemas.microsoft.com/office/drawing/2014/main" id="{11AFAAFB-D9AA-C3B4-3234-C3F179F1A16C}"/>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15" name="Oval 14">
            <a:extLst>
              <a:ext uri="{FF2B5EF4-FFF2-40B4-BE49-F238E27FC236}">
                <a16:creationId xmlns:a16="http://schemas.microsoft.com/office/drawing/2014/main" id="{43F6A4A9-FE4A-714D-A822-AE7205262136}"/>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17" name="Oval 16">
            <a:extLst>
              <a:ext uri="{FF2B5EF4-FFF2-40B4-BE49-F238E27FC236}">
                <a16:creationId xmlns:a16="http://schemas.microsoft.com/office/drawing/2014/main" id="{84E80B77-A50B-BAED-C06D-54449585B988}"/>
              </a:ext>
            </a:extLst>
          </p:cNvPr>
          <p:cNvSpPr/>
          <p:nvPr/>
        </p:nvSpPr>
        <p:spPr>
          <a:xfrm>
            <a:off x="941759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18" name="Oval 17">
            <a:extLst>
              <a:ext uri="{FF2B5EF4-FFF2-40B4-BE49-F238E27FC236}">
                <a16:creationId xmlns:a16="http://schemas.microsoft.com/office/drawing/2014/main" id="{CBA01DD8-0A20-2675-B8FC-1514FEEE5BA9}"/>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grpSp>
        <p:nvGrpSpPr>
          <p:cNvPr id="27" name="Group 26">
            <a:extLst>
              <a:ext uri="{FF2B5EF4-FFF2-40B4-BE49-F238E27FC236}">
                <a16:creationId xmlns:a16="http://schemas.microsoft.com/office/drawing/2014/main" id="{8AD8306B-D020-7A10-A8D5-A87D1D152AFE}"/>
              </a:ext>
            </a:extLst>
          </p:cNvPr>
          <p:cNvGrpSpPr/>
          <p:nvPr/>
        </p:nvGrpSpPr>
        <p:grpSpPr>
          <a:xfrm>
            <a:off x="299764" y="2757999"/>
            <a:ext cx="9830065" cy="3963906"/>
            <a:chOff x="299764" y="2757999"/>
            <a:chExt cx="9830065" cy="3963906"/>
          </a:xfrm>
        </p:grpSpPr>
        <p:sp>
          <p:nvSpPr>
            <p:cNvPr id="4" name="object 6">
              <a:extLst>
                <a:ext uri="{FF2B5EF4-FFF2-40B4-BE49-F238E27FC236}">
                  <a16:creationId xmlns:a16="http://schemas.microsoft.com/office/drawing/2014/main" id="{78040E7C-5F73-143E-AF7B-FA611BB242A8}"/>
                </a:ext>
              </a:extLst>
            </p:cNvPr>
            <p:cNvSpPr txBox="1"/>
            <p:nvPr/>
          </p:nvSpPr>
          <p:spPr>
            <a:xfrm>
              <a:off x="3148735" y="2757999"/>
              <a:ext cx="6981094" cy="3963906"/>
            </a:xfrm>
            <a:prstGeom prst="rect">
              <a:avLst/>
            </a:prstGeom>
          </p:spPr>
          <p:txBody>
            <a:bodyPr vert="horz" wrap="square" lIns="0" tIns="13970" rIns="0" bIns="0" rtlCol="0">
              <a:spAutoFit/>
            </a:bodyPr>
            <a:lstStyle/>
            <a:p>
              <a:pPr marL="12700" marR="5080" lvl="0" indent="0" algn="l" defTabSz="914400" eaLnBrk="1" fontAlgn="auto" latinLnBrk="0" hangingPunct="1">
                <a:lnSpc>
                  <a:spcPts val="2200"/>
                </a:lnSpc>
                <a:spcBef>
                  <a:spcPts val="110"/>
                </a:spcBef>
                <a:spcAft>
                  <a:spcPts val="0"/>
                </a:spcAft>
                <a:buClrTx/>
                <a:buSzTx/>
                <a:buFontTx/>
                <a:buNone/>
                <a:tabLst/>
                <a:defRPr/>
              </a:pPr>
              <a:r>
                <a:rPr lang="it-IT" sz="1900" noProof="0">
                  <a:latin typeface="Open Sans Light" panose="020B0306030504020204" pitchFamily="34" charset="0"/>
                  <a:ea typeface="Open Sans Light" panose="020B0306030504020204" pitchFamily="34" charset="0"/>
                  <a:cs typeface="Open Sans Light" panose="020B0306030504020204" pitchFamily="34" charset="0"/>
                </a:rPr>
                <a:t>Il I comma dell’art. 2473 fissa le basi su cui si fonda l’esercizio di tale diritto: “</a:t>
              </a:r>
              <a:r>
                <a:rPr lang="it-IT" sz="1900" b="1" noProof="0">
                  <a:latin typeface="Open Sans Light" panose="020B0306030504020204" pitchFamily="34" charset="0"/>
                  <a:ea typeface="Open Sans Light" panose="020B0306030504020204" pitchFamily="34" charset="0"/>
                  <a:cs typeface="Open Sans Light" panose="020B0306030504020204" pitchFamily="34" charset="0"/>
                </a:rPr>
                <a:t>L'atto costitutivo determina quando il socio può recedere dalla società e le relative modalità.</a:t>
              </a:r>
              <a:r>
                <a:rPr lang="it-IT" sz="1900" noProof="0">
                  <a:latin typeface="Open Sans Light" panose="020B0306030504020204" pitchFamily="34" charset="0"/>
                  <a:ea typeface="Open Sans Light" panose="020B0306030504020204" pitchFamily="34" charset="0"/>
                  <a:cs typeface="Open Sans Light" panose="020B0306030504020204" pitchFamily="34" charset="0"/>
                </a:rPr>
                <a:t> In ogni caso il diritto di recesso compete ai soci che non hanno consentito al cambiamento dell'oggetto o del tipo di società, alla sua fusione o scissione, alla revoca dello stato di liquidazione al trasferimento della sede all'estero alla eliminazione di una o più cause di recesso previste dall'atto costitutivo e al compimento di operazioni che comportano una sostanziale modificazione dell'oggetto della società determinato nell'atto costitutivo o una rilevante modificazione dei diritti attribuiti ai soci a norma dell'articolo 2468, quarto comma. Restano salve le disposizioni in materia di recesso per le società soggette ad attività di direzione e coordinamento.</a:t>
              </a:r>
            </a:p>
          </p:txBody>
        </p:sp>
        <p:grpSp>
          <p:nvGrpSpPr>
            <p:cNvPr id="3" name="Group 2">
              <a:extLst>
                <a:ext uri="{FF2B5EF4-FFF2-40B4-BE49-F238E27FC236}">
                  <a16:creationId xmlns:a16="http://schemas.microsoft.com/office/drawing/2014/main" id="{40424D83-DE49-BDB3-FF0F-2A63D396D13B}"/>
                </a:ext>
              </a:extLst>
            </p:cNvPr>
            <p:cNvGrpSpPr/>
            <p:nvPr/>
          </p:nvGrpSpPr>
          <p:grpSpPr>
            <a:xfrm>
              <a:off x="299764" y="2797407"/>
              <a:ext cx="3207577" cy="848243"/>
              <a:chOff x="299764" y="5968004"/>
              <a:chExt cx="3207577" cy="848243"/>
            </a:xfrm>
          </p:grpSpPr>
          <p:sp>
            <p:nvSpPr>
              <p:cNvPr id="9" name="object 24">
                <a:extLst>
                  <a:ext uri="{FF2B5EF4-FFF2-40B4-BE49-F238E27FC236}">
                    <a16:creationId xmlns:a16="http://schemas.microsoft.com/office/drawing/2014/main" id="{73FD77F2-2FD2-48F4-4726-DCAC81AAC61C}"/>
                  </a:ext>
                </a:extLst>
              </p:cNvPr>
              <p:cNvSpPr txBox="1"/>
              <p:nvPr/>
            </p:nvSpPr>
            <p:spPr>
              <a:xfrm>
                <a:off x="1583439" y="6118070"/>
                <a:ext cx="1923902" cy="584775"/>
              </a:xfrm>
              <a:prstGeom prst="rect">
                <a:avLst/>
              </a:prstGeom>
              <a:noFill/>
            </p:spPr>
            <p:txBody>
              <a:bodyPr wrap="square" rtlCol="0">
                <a:spAutoFit/>
              </a:bodyPr>
              <a:lstStyle>
                <a:defPPr>
                  <a:defRPr kern="0"/>
                </a:defPPr>
                <a:lvl1pPr marL="198120" marR="179705" indent="-12700" algn="l">
                  <a:spcBef>
                    <a:spcPts val="880"/>
                  </a:spcBef>
                  <a:defRPr sz="1200" b="1" spc="-10">
                    <a:solidFill>
                      <a:srgbClr val="007CB0"/>
                    </a:solidFill>
                    <a:latin typeface="Open Sans" panose="020B0606030504020204" pitchFamily="34" charset="0"/>
                    <a:ea typeface="Open Sans" panose="020B0606030504020204" pitchFamily="34" charset="0"/>
                    <a:cs typeface="Open Sans" panose="020B0606030504020204" pitchFamily="34" charset="0"/>
                  </a:defRPr>
                </a:lvl1pPr>
              </a:lstStyle>
              <a:p>
                <a:pPr marL="0">
                  <a:spcBef>
                    <a:spcPts val="0"/>
                  </a:spcBef>
                </a:pPr>
                <a:r>
                  <a:rPr lang="it-IT" sz="16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PRIMO </a:t>
                </a:r>
              </a:p>
              <a:p>
                <a:pPr marL="0">
                  <a:spcBef>
                    <a:spcPts val="0"/>
                  </a:spcBef>
                </a:pPr>
                <a:r>
                  <a:rPr lang="it-IT" sz="16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COMMA </a:t>
                </a:r>
              </a:p>
            </p:txBody>
          </p:sp>
          <p:sp>
            <p:nvSpPr>
              <p:cNvPr id="19" name="object 24">
                <a:extLst>
                  <a:ext uri="{FF2B5EF4-FFF2-40B4-BE49-F238E27FC236}">
                    <a16:creationId xmlns:a16="http://schemas.microsoft.com/office/drawing/2014/main" id="{D1473DF1-F251-F105-F871-B7DCE5628BE5}"/>
                  </a:ext>
                </a:extLst>
              </p:cNvPr>
              <p:cNvSpPr txBox="1"/>
              <p:nvPr/>
            </p:nvSpPr>
            <p:spPr>
              <a:xfrm>
                <a:off x="1119597" y="6251715"/>
                <a:ext cx="795401" cy="338554"/>
              </a:xfrm>
              <a:prstGeom prst="rect">
                <a:avLst/>
              </a:prstGeom>
              <a:noFill/>
            </p:spPr>
            <p:txBody>
              <a:bodyPr wrap="square" rtlCol="0">
                <a:spAutoFit/>
              </a:bodyPr>
              <a:lstStyle>
                <a:defPPr>
                  <a:defRPr kern="0"/>
                </a:defPPr>
                <a:lvl1pPr marL="198120" marR="179705" indent="-12700" algn="l">
                  <a:spcBef>
                    <a:spcPts val="880"/>
                  </a:spcBef>
                  <a:defRPr sz="1200" b="1" spc="-10">
                    <a:solidFill>
                      <a:srgbClr val="007CB0"/>
                    </a:solidFill>
                    <a:latin typeface="Open Sans" panose="020B0606030504020204" pitchFamily="34" charset="0"/>
                    <a:ea typeface="Open Sans" panose="020B0606030504020204" pitchFamily="34" charset="0"/>
                    <a:cs typeface="Open Sans" panose="020B0606030504020204" pitchFamily="34" charset="0"/>
                  </a:defRPr>
                </a:lvl1pPr>
              </a:lstStyle>
              <a:p>
                <a:pPr marL="0"/>
                <a:r>
                  <a:rPr lang="it-IT" sz="16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PIV</a:t>
                </a:r>
              </a:p>
            </p:txBody>
          </p:sp>
          <p:cxnSp>
            <p:nvCxnSpPr>
              <p:cNvPr id="20" name="Straight Connector 19">
                <a:extLst>
                  <a:ext uri="{FF2B5EF4-FFF2-40B4-BE49-F238E27FC236}">
                    <a16:creationId xmlns:a16="http://schemas.microsoft.com/office/drawing/2014/main" id="{7AFBA0A8-79D2-1D61-7BE5-E967F305DA86}"/>
                  </a:ext>
                </a:extLst>
              </p:cNvPr>
              <p:cNvCxnSpPr>
                <a:cxnSpLocks/>
              </p:cNvCxnSpPr>
              <p:nvPr/>
            </p:nvCxnSpPr>
            <p:spPr>
              <a:xfrm>
                <a:off x="1583439" y="6004668"/>
                <a:ext cx="0" cy="81157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FFA7C31-D88A-B746-306D-A39AB4079A7E}"/>
                  </a:ext>
                </a:extLst>
              </p:cNvPr>
              <p:cNvGrpSpPr/>
              <p:nvPr/>
            </p:nvGrpSpPr>
            <p:grpSpPr>
              <a:xfrm>
                <a:off x="299764" y="5968004"/>
                <a:ext cx="828000" cy="828000"/>
                <a:chOff x="299764" y="3646663"/>
                <a:chExt cx="828000" cy="828000"/>
              </a:xfrm>
            </p:grpSpPr>
            <p:sp>
              <p:nvSpPr>
                <p:cNvPr id="23" name="Oval 22">
                  <a:extLst>
                    <a:ext uri="{FF2B5EF4-FFF2-40B4-BE49-F238E27FC236}">
                      <a16:creationId xmlns:a16="http://schemas.microsoft.com/office/drawing/2014/main" id="{A831FEC2-1B20-3771-120B-18F23C0370D7}"/>
                    </a:ext>
                  </a:extLst>
                </p:cNvPr>
                <p:cNvSpPr/>
                <p:nvPr/>
              </p:nvSpPr>
              <p:spPr>
                <a:xfrm>
                  <a:off x="299764" y="3646663"/>
                  <a:ext cx="828000" cy="828000"/>
                </a:xfrm>
                <a:prstGeom prst="ellipse">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24" name="object 56">
                  <a:extLst>
                    <a:ext uri="{FF2B5EF4-FFF2-40B4-BE49-F238E27FC236}">
                      <a16:creationId xmlns:a16="http://schemas.microsoft.com/office/drawing/2014/main" id="{8E0E141C-500E-B953-8450-7B5EB532CB7E}"/>
                    </a:ext>
                  </a:extLst>
                </p:cNvPr>
                <p:cNvSpPr/>
                <p:nvPr/>
              </p:nvSpPr>
              <p:spPr>
                <a:xfrm>
                  <a:off x="382214" y="3729114"/>
                  <a:ext cx="663100" cy="663099"/>
                </a:xfrm>
                <a:custGeom>
                  <a:avLst/>
                  <a:gdLst/>
                  <a:ahLst/>
                  <a:cxnLst/>
                  <a:rect l="l" t="t" r="r" b="b"/>
                  <a:pathLst>
                    <a:path w="463550" h="463550">
                      <a:moveTo>
                        <a:pt x="231648" y="0"/>
                      </a:moveTo>
                      <a:lnTo>
                        <a:pt x="184939" y="4702"/>
                      </a:lnTo>
                      <a:lnTo>
                        <a:pt x="141446" y="18192"/>
                      </a:lnTo>
                      <a:lnTo>
                        <a:pt x="102096" y="39540"/>
                      </a:lnTo>
                      <a:lnTo>
                        <a:pt x="67818" y="67818"/>
                      </a:lnTo>
                      <a:lnTo>
                        <a:pt x="39540" y="102096"/>
                      </a:lnTo>
                      <a:lnTo>
                        <a:pt x="18192" y="141446"/>
                      </a:lnTo>
                      <a:lnTo>
                        <a:pt x="4702" y="184939"/>
                      </a:lnTo>
                      <a:lnTo>
                        <a:pt x="0" y="231647"/>
                      </a:lnTo>
                      <a:lnTo>
                        <a:pt x="4702" y="278356"/>
                      </a:lnTo>
                      <a:lnTo>
                        <a:pt x="18192" y="321849"/>
                      </a:lnTo>
                      <a:lnTo>
                        <a:pt x="39540" y="361199"/>
                      </a:lnTo>
                      <a:lnTo>
                        <a:pt x="67818" y="395478"/>
                      </a:lnTo>
                      <a:lnTo>
                        <a:pt x="102096" y="423755"/>
                      </a:lnTo>
                      <a:lnTo>
                        <a:pt x="141446" y="445103"/>
                      </a:lnTo>
                      <a:lnTo>
                        <a:pt x="184939" y="458593"/>
                      </a:lnTo>
                      <a:lnTo>
                        <a:pt x="231648" y="463295"/>
                      </a:lnTo>
                      <a:lnTo>
                        <a:pt x="278356" y="458593"/>
                      </a:lnTo>
                      <a:lnTo>
                        <a:pt x="312329" y="448056"/>
                      </a:lnTo>
                      <a:lnTo>
                        <a:pt x="231648" y="448056"/>
                      </a:lnTo>
                      <a:lnTo>
                        <a:pt x="182231" y="442306"/>
                      </a:lnTo>
                      <a:lnTo>
                        <a:pt x="136760" y="425946"/>
                      </a:lnTo>
                      <a:lnTo>
                        <a:pt x="96567" y="400309"/>
                      </a:lnTo>
                      <a:lnTo>
                        <a:pt x="62986" y="366728"/>
                      </a:lnTo>
                      <a:lnTo>
                        <a:pt x="37349" y="326535"/>
                      </a:lnTo>
                      <a:lnTo>
                        <a:pt x="20989" y="281064"/>
                      </a:lnTo>
                      <a:lnTo>
                        <a:pt x="15240" y="231647"/>
                      </a:lnTo>
                      <a:lnTo>
                        <a:pt x="20989" y="182231"/>
                      </a:lnTo>
                      <a:lnTo>
                        <a:pt x="37349" y="136760"/>
                      </a:lnTo>
                      <a:lnTo>
                        <a:pt x="62986" y="96567"/>
                      </a:lnTo>
                      <a:lnTo>
                        <a:pt x="96567" y="62986"/>
                      </a:lnTo>
                      <a:lnTo>
                        <a:pt x="136760" y="37349"/>
                      </a:lnTo>
                      <a:lnTo>
                        <a:pt x="182231" y="20989"/>
                      </a:lnTo>
                      <a:lnTo>
                        <a:pt x="231648" y="15240"/>
                      </a:lnTo>
                      <a:lnTo>
                        <a:pt x="312329" y="15240"/>
                      </a:lnTo>
                      <a:lnTo>
                        <a:pt x="278356" y="4702"/>
                      </a:lnTo>
                      <a:lnTo>
                        <a:pt x="231648" y="0"/>
                      </a:lnTo>
                      <a:close/>
                    </a:path>
                    <a:path w="463550" h="463550">
                      <a:moveTo>
                        <a:pt x="312329" y="15240"/>
                      </a:moveTo>
                      <a:lnTo>
                        <a:pt x="231648" y="15240"/>
                      </a:lnTo>
                      <a:lnTo>
                        <a:pt x="281064" y="20989"/>
                      </a:lnTo>
                      <a:lnTo>
                        <a:pt x="326535" y="37349"/>
                      </a:lnTo>
                      <a:lnTo>
                        <a:pt x="366728" y="62986"/>
                      </a:lnTo>
                      <a:lnTo>
                        <a:pt x="400309" y="96567"/>
                      </a:lnTo>
                      <a:lnTo>
                        <a:pt x="425946" y="136760"/>
                      </a:lnTo>
                      <a:lnTo>
                        <a:pt x="442306" y="182231"/>
                      </a:lnTo>
                      <a:lnTo>
                        <a:pt x="448056" y="231647"/>
                      </a:lnTo>
                      <a:lnTo>
                        <a:pt x="442306" y="281064"/>
                      </a:lnTo>
                      <a:lnTo>
                        <a:pt x="425946" y="326535"/>
                      </a:lnTo>
                      <a:lnTo>
                        <a:pt x="400309" y="366728"/>
                      </a:lnTo>
                      <a:lnTo>
                        <a:pt x="366728" y="400309"/>
                      </a:lnTo>
                      <a:lnTo>
                        <a:pt x="326535" y="425946"/>
                      </a:lnTo>
                      <a:lnTo>
                        <a:pt x="281064" y="442306"/>
                      </a:lnTo>
                      <a:lnTo>
                        <a:pt x="231648" y="448056"/>
                      </a:lnTo>
                      <a:lnTo>
                        <a:pt x="312329" y="448056"/>
                      </a:lnTo>
                      <a:lnTo>
                        <a:pt x="361199" y="423755"/>
                      </a:lnTo>
                      <a:lnTo>
                        <a:pt x="395478" y="395478"/>
                      </a:lnTo>
                      <a:lnTo>
                        <a:pt x="423755" y="361199"/>
                      </a:lnTo>
                      <a:lnTo>
                        <a:pt x="445103" y="321849"/>
                      </a:lnTo>
                      <a:lnTo>
                        <a:pt x="458593" y="278356"/>
                      </a:lnTo>
                      <a:lnTo>
                        <a:pt x="463296" y="231647"/>
                      </a:lnTo>
                      <a:lnTo>
                        <a:pt x="458593" y="184939"/>
                      </a:lnTo>
                      <a:lnTo>
                        <a:pt x="445103" y="141446"/>
                      </a:lnTo>
                      <a:lnTo>
                        <a:pt x="423755" y="102096"/>
                      </a:lnTo>
                      <a:lnTo>
                        <a:pt x="395478" y="67818"/>
                      </a:lnTo>
                      <a:lnTo>
                        <a:pt x="361199" y="39540"/>
                      </a:lnTo>
                      <a:lnTo>
                        <a:pt x="321849" y="18192"/>
                      </a:lnTo>
                      <a:lnTo>
                        <a:pt x="312329" y="15240"/>
                      </a:lnTo>
                      <a:close/>
                    </a:path>
                  </a:pathLst>
                </a:custGeom>
                <a:solidFill>
                  <a:schemeClr val="bg1"/>
                </a:solid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5" name="Picture 2" descr="Principi Italiani di Valutazione (PIV): la bozza predisposta dall'Organismo  Italiano di Valutazione (OIV) - DB">
                  <a:extLst>
                    <a:ext uri="{FF2B5EF4-FFF2-40B4-BE49-F238E27FC236}">
                      <a16:creationId xmlns:a16="http://schemas.microsoft.com/office/drawing/2014/main" id="{21C64C15-C4D9-F360-0E24-5C6EC495B47F}"/>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01390" y="3933238"/>
                  <a:ext cx="424749" cy="254850"/>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1935823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4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F9AD92F-FC6B-E7B2-755B-F2F73B0511BD}"/>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A9BD0D9-B5F5-9815-6C05-E8FFD12ADF9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2" name="think-cell data - do not delete" hidden="1">
                        <a:extLst>
                          <a:ext uri="{FF2B5EF4-FFF2-40B4-BE49-F238E27FC236}">
                            <a16:creationId xmlns:a16="http://schemas.microsoft.com/office/drawing/2014/main" id="{CA9BD0D9-B5F5-9815-6C05-E8FFD12ADF9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F6E7AA03-DBE3-E7AC-F0CE-3BEBDB45B2BD}"/>
              </a:ext>
            </a:extLst>
          </p:cNvPr>
          <p:cNvSpPr/>
          <p:nvPr/>
        </p:nvSpPr>
        <p:spPr>
          <a:xfrm>
            <a:off x="0" y="1629109"/>
            <a:ext cx="10693400" cy="559565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7" name="object 11">
            <a:extLst>
              <a:ext uri="{FF2B5EF4-FFF2-40B4-BE49-F238E27FC236}">
                <a16:creationId xmlns:a16="http://schemas.microsoft.com/office/drawing/2014/main" id="{3EE8297D-2704-CFCA-ADF0-FF7FE2CA0ACA}"/>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latin typeface="Open Sans Light" panose="020B0306030504020204" pitchFamily="34" charset="0"/>
                <a:ea typeface="Open Sans Light" panose="020B0306030504020204" pitchFamily="34" charset="0"/>
                <a:cs typeface="Open Sans Light" panose="020B0306030504020204" pitchFamily="34" charset="0"/>
              </a:rPr>
              <a:t>Principi Italiani di Valutazione</a:t>
            </a:r>
            <a:endParaRPr lang="it-IT" sz="2000"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object 11">
            <a:extLst>
              <a:ext uri="{FF2B5EF4-FFF2-40B4-BE49-F238E27FC236}">
                <a16:creationId xmlns:a16="http://schemas.microsoft.com/office/drawing/2014/main" id="{DADBA4FB-3D51-509B-FE64-C7C407F9FD82}"/>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lvl="0">
              <a:spcBef>
                <a:spcPts val="105"/>
              </a:spcBef>
              <a:defRPr/>
            </a:pPr>
            <a:r>
              <a:rPr lang="it-IT" sz="200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Cosa prevedono i PIV (2/3)</a:t>
            </a:r>
          </a:p>
        </p:txBody>
      </p:sp>
      <p:sp>
        <p:nvSpPr>
          <p:cNvPr id="16" name="Rectangle 15">
            <a:extLst>
              <a:ext uri="{FF2B5EF4-FFF2-40B4-BE49-F238E27FC236}">
                <a16:creationId xmlns:a16="http://schemas.microsoft.com/office/drawing/2014/main" id="{C0040C58-90BC-96AB-5555-3DD7126782FF}"/>
              </a:ext>
            </a:extLst>
          </p:cNvPr>
          <p:cNvSpPr/>
          <p:nvPr/>
        </p:nvSpPr>
        <p:spPr bwMode="gray">
          <a:xfrm>
            <a:off x="0" y="1862180"/>
            <a:ext cx="10693400" cy="675893"/>
          </a:xfrm>
          <a:prstGeom prst="rect">
            <a:avLst/>
          </a:prstGeom>
          <a:solidFill>
            <a:schemeClr val="bg1"/>
          </a:solidFill>
          <a:ln w="19050" algn="ctr">
            <a:noFill/>
            <a:prstDash val="dash"/>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marL="12700" marR="5080" algn="ctr">
              <a:spcBef>
                <a:spcPts val="90"/>
              </a:spcBef>
            </a:pPr>
            <a:r>
              <a:rPr lang="it-IT" noProof="0">
                <a:latin typeface="Open Sans Light" panose="020B0306030504020204" pitchFamily="34" charset="0"/>
                <a:ea typeface="Open Sans Light" panose="020B0306030504020204" pitchFamily="34" charset="0"/>
                <a:cs typeface="Open Sans Light" panose="020B0306030504020204" pitchFamily="34" charset="0"/>
              </a:rPr>
              <a:t>Di seguito quanto illustrato nei Principi Italiani di Valutazione, sezione dedicata alla valutazione della quote di un socio che applica il diritto di recesso da una S.r.l.</a:t>
            </a:r>
          </a:p>
        </p:txBody>
      </p:sp>
      <p:grpSp>
        <p:nvGrpSpPr>
          <p:cNvPr id="34" name="Group 33">
            <a:extLst>
              <a:ext uri="{FF2B5EF4-FFF2-40B4-BE49-F238E27FC236}">
                <a16:creationId xmlns:a16="http://schemas.microsoft.com/office/drawing/2014/main" id="{4E4B0AC3-84BB-6C1A-E74B-70D132B08A1E}"/>
              </a:ext>
            </a:extLst>
          </p:cNvPr>
          <p:cNvGrpSpPr/>
          <p:nvPr/>
        </p:nvGrpSpPr>
        <p:grpSpPr>
          <a:xfrm>
            <a:off x="299764" y="2797407"/>
            <a:ext cx="9814163" cy="1706878"/>
            <a:chOff x="299764" y="2797407"/>
            <a:chExt cx="9814163" cy="1706878"/>
          </a:xfrm>
        </p:grpSpPr>
        <p:sp>
          <p:nvSpPr>
            <p:cNvPr id="56" name="object 6">
              <a:extLst>
                <a:ext uri="{FF2B5EF4-FFF2-40B4-BE49-F238E27FC236}">
                  <a16:creationId xmlns:a16="http://schemas.microsoft.com/office/drawing/2014/main" id="{CE624548-19CE-EF8A-19D5-875F31FBB7C6}"/>
                </a:ext>
              </a:extLst>
            </p:cNvPr>
            <p:cNvSpPr txBox="1"/>
            <p:nvPr/>
          </p:nvSpPr>
          <p:spPr>
            <a:xfrm>
              <a:off x="3132833" y="2797407"/>
              <a:ext cx="6981094" cy="1706878"/>
            </a:xfrm>
            <a:prstGeom prst="rect">
              <a:avLst/>
            </a:prstGeom>
          </p:spPr>
          <p:txBody>
            <a:bodyPr vert="horz" wrap="square" lIns="0" tIns="13970" rIns="0" bIns="0" rtlCol="0">
              <a:spAutoFit/>
            </a:bodyPr>
            <a:lstStyle/>
            <a:p>
              <a:pPr marL="12700" marR="5080" lvl="0" indent="0" algn="l" defTabSz="914400" eaLnBrk="1" fontAlgn="auto" latinLnBrk="0" hangingPunct="1">
                <a:lnSpc>
                  <a:spcPts val="2200"/>
                </a:lnSpc>
                <a:spcBef>
                  <a:spcPts val="110"/>
                </a:spcBef>
                <a:spcAft>
                  <a:spcPts val="0"/>
                </a:spcAft>
                <a:buClrTx/>
                <a:buSzTx/>
                <a:buFontTx/>
                <a:buNone/>
                <a:tabLst/>
                <a:defRPr/>
              </a:pPr>
              <a:r>
                <a:rPr lang="it-IT" sz="1900" noProof="0">
                  <a:latin typeface="Open Sans Light" panose="020B0306030504020204" pitchFamily="34" charset="0"/>
                  <a:ea typeface="Open Sans Light" panose="020B0306030504020204" pitchFamily="34" charset="0"/>
                  <a:cs typeface="Open Sans Light" panose="020B0306030504020204" pitchFamily="34" charset="0"/>
                </a:rPr>
                <a:t>Il comma 2 stabilisce che: “</a:t>
              </a:r>
              <a:r>
                <a:rPr lang="it-IT" sz="1900" b="1" noProof="0">
                  <a:latin typeface="Open Sans Light" panose="020B0306030504020204" pitchFamily="34" charset="0"/>
                  <a:ea typeface="Open Sans Light" panose="020B0306030504020204" pitchFamily="34" charset="0"/>
                  <a:cs typeface="Open Sans Light" panose="020B0306030504020204" pitchFamily="34" charset="0"/>
                </a:rPr>
                <a:t>Nel caso di società contratta a tempo indeterminato il diritto di recesso compete al socio in ogni momento</a:t>
              </a:r>
              <a:r>
                <a:rPr lang="it-IT" sz="1900" noProof="0">
                  <a:latin typeface="Open Sans Light" panose="020B0306030504020204" pitchFamily="34" charset="0"/>
                  <a:ea typeface="Open Sans Light" panose="020B0306030504020204" pitchFamily="34" charset="0"/>
                  <a:cs typeface="Open Sans Light" panose="020B0306030504020204" pitchFamily="34" charset="0"/>
                </a:rPr>
                <a:t> e può essere esercitato con un preavviso di almeno centottanta giorni; l'atto costitutivo può prevedere un periodo di preavviso di durata maggiore purché non superiore ad un anno.”</a:t>
              </a:r>
            </a:p>
          </p:txBody>
        </p:sp>
        <p:grpSp>
          <p:nvGrpSpPr>
            <p:cNvPr id="3" name="Group 2">
              <a:extLst>
                <a:ext uri="{FF2B5EF4-FFF2-40B4-BE49-F238E27FC236}">
                  <a16:creationId xmlns:a16="http://schemas.microsoft.com/office/drawing/2014/main" id="{075C05D6-BECB-591A-1E6C-4E6D342ED0D6}"/>
                </a:ext>
              </a:extLst>
            </p:cNvPr>
            <p:cNvGrpSpPr/>
            <p:nvPr/>
          </p:nvGrpSpPr>
          <p:grpSpPr>
            <a:xfrm>
              <a:off x="299764" y="2797407"/>
              <a:ext cx="3207577" cy="848243"/>
              <a:chOff x="299764" y="5968004"/>
              <a:chExt cx="3207577" cy="848243"/>
            </a:xfrm>
          </p:grpSpPr>
          <p:sp>
            <p:nvSpPr>
              <p:cNvPr id="57" name="object 24">
                <a:extLst>
                  <a:ext uri="{FF2B5EF4-FFF2-40B4-BE49-F238E27FC236}">
                    <a16:creationId xmlns:a16="http://schemas.microsoft.com/office/drawing/2014/main" id="{4BD0948F-EB1C-5D1B-F6E5-5E46C59ADB26}"/>
                  </a:ext>
                </a:extLst>
              </p:cNvPr>
              <p:cNvSpPr txBox="1"/>
              <p:nvPr/>
            </p:nvSpPr>
            <p:spPr>
              <a:xfrm>
                <a:off x="1583439" y="6118070"/>
                <a:ext cx="1923902" cy="584775"/>
              </a:xfrm>
              <a:prstGeom prst="rect">
                <a:avLst/>
              </a:prstGeom>
              <a:noFill/>
            </p:spPr>
            <p:txBody>
              <a:bodyPr wrap="square" rtlCol="0">
                <a:spAutoFit/>
              </a:bodyPr>
              <a:lstStyle>
                <a:defPPr>
                  <a:defRPr kern="0"/>
                </a:defPPr>
                <a:lvl1pPr marL="198120" marR="179705" indent="-12700" algn="l">
                  <a:spcBef>
                    <a:spcPts val="880"/>
                  </a:spcBef>
                  <a:defRPr sz="1200" b="1" spc="-10">
                    <a:solidFill>
                      <a:srgbClr val="007CB0"/>
                    </a:solidFill>
                    <a:latin typeface="Open Sans" panose="020B0606030504020204" pitchFamily="34" charset="0"/>
                    <a:ea typeface="Open Sans" panose="020B0606030504020204" pitchFamily="34" charset="0"/>
                    <a:cs typeface="Open Sans" panose="020B0606030504020204" pitchFamily="34" charset="0"/>
                  </a:defRPr>
                </a:lvl1pPr>
              </a:lstStyle>
              <a:p>
                <a:pPr marL="0"/>
                <a:r>
                  <a:rPr lang="it-IT" sz="16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SECONDO COMMA </a:t>
                </a:r>
              </a:p>
            </p:txBody>
          </p:sp>
          <p:sp>
            <p:nvSpPr>
              <p:cNvPr id="59" name="object 24">
                <a:extLst>
                  <a:ext uri="{FF2B5EF4-FFF2-40B4-BE49-F238E27FC236}">
                    <a16:creationId xmlns:a16="http://schemas.microsoft.com/office/drawing/2014/main" id="{C74FB2D6-1E0F-14D8-8AEB-5FECE411D4B4}"/>
                  </a:ext>
                </a:extLst>
              </p:cNvPr>
              <p:cNvSpPr txBox="1"/>
              <p:nvPr/>
            </p:nvSpPr>
            <p:spPr>
              <a:xfrm>
                <a:off x="1119597" y="6251715"/>
                <a:ext cx="795401" cy="338554"/>
              </a:xfrm>
              <a:prstGeom prst="rect">
                <a:avLst/>
              </a:prstGeom>
              <a:noFill/>
            </p:spPr>
            <p:txBody>
              <a:bodyPr wrap="square" rtlCol="0">
                <a:spAutoFit/>
              </a:bodyPr>
              <a:lstStyle>
                <a:defPPr>
                  <a:defRPr kern="0"/>
                </a:defPPr>
                <a:lvl1pPr marL="198120" marR="179705" indent="-12700" algn="l">
                  <a:spcBef>
                    <a:spcPts val="880"/>
                  </a:spcBef>
                  <a:defRPr sz="1200" b="1" spc="-10">
                    <a:solidFill>
                      <a:srgbClr val="007CB0"/>
                    </a:solidFill>
                    <a:latin typeface="Open Sans" panose="020B0606030504020204" pitchFamily="34" charset="0"/>
                    <a:ea typeface="Open Sans" panose="020B0606030504020204" pitchFamily="34" charset="0"/>
                    <a:cs typeface="Open Sans" panose="020B0606030504020204" pitchFamily="34" charset="0"/>
                  </a:defRPr>
                </a:lvl1pPr>
              </a:lstStyle>
              <a:p>
                <a:pPr marL="0"/>
                <a:r>
                  <a:rPr lang="it-IT" sz="16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PIV</a:t>
                </a:r>
              </a:p>
            </p:txBody>
          </p:sp>
          <p:cxnSp>
            <p:nvCxnSpPr>
              <p:cNvPr id="60" name="Straight Connector 59">
                <a:extLst>
                  <a:ext uri="{FF2B5EF4-FFF2-40B4-BE49-F238E27FC236}">
                    <a16:creationId xmlns:a16="http://schemas.microsoft.com/office/drawing/2014/main" id="{45659D85-2BE9-A1F4-32BF-ACA2DFD455D4}"/>
                  </a:ext>
                </a:extLst>
              </p:cNvPr>
              <p:cNvCxnSpPr>
                <a:cxnSpLocks/>
              </p:cNvCxnSpPr>
              <p:nvPr/>
            </p:nvCxnSpPr>
            <p:spPr>
              <a:xfrm>
                <a:off x="1583439" y="6004668"/>
                <a:ext cx="0" cy="81157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9B3907BF-34DB-6C7A-A123-372C943456E8}"/>
                  </a:ext>
                </a:extLst>
              </p:cNvPr>
              <p:cNvGrpSpPr/>
              <p:nvPr/>
            </p:nvGrpSpPr>
            <p:grpSpPr>
              <a:xfrm>
                <a:off x="299764" y="5968004"/>
                <a:ext cx="828000" cy="828000"/>
                <a:chOff x="299764" y="3646663"/>
                <a:chExt cx="828000" cy="828000"/>
              </a:xfrm>
            </p:grpSpPr>
            <p:sp>
              <p:nvSpPr>
                <p:cNvPr id="82" name="Oval 81">
                  <a:extLst>
                    <a:ext uri="{FF2B5EF4-FFF2-40B4-BE49-F238E27FC236}">
                      <a16:creationId xmlns:a16="http://schemas.microsoft.com/office/drawing/2014/main" id="{A9E7054C-6081-890D-7867-212FDE04F9F6}"/>
                    </a:ext>
                  </a:extLst>
                </p:cNvPr>
                <p:cNvSpPr/>
                <p:nvPr/>
              </p:nvSpPr>
              <p:spPr>
                <a:xfrm>
                  <a:off x="299764" y="3646663"/>
                  <a:ext cx="828000" cy="828000"/>
                </a:xfrm>
                <a:prstGeom prst="ellipse">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83" name="object 56">
                  <a:extLst>
                    <a:ext uri="{FF2B5EF4-FFF2-40B4-BE49-F238E27FC236}">
                      <a16:creationId xmlns:a16="http://schemas.microsoft.com/office/drawing/2014/main" id="{C27DEC59-2ACD-16A5-3AB7-682AB591549C}"/>
                    </a:ext>
                  </a:extLst>
                </p:cNvPr>
                <p:cNvSpPr/>
                <p:nvPr/>
              </p:nvSpPr>
              <p:spPr>
                <a:xfrm>
                  <a:off x="382214" y="3729114"/>
                  <a:ext cx="663100" cy="663099"/>
                </a:xfrm>
                <a:custGeom>
                  <a:avLst/>
                  <a:gdLst/>
                  <a:ahLst/>
                  <a:cxnLst/>
                  <a:rect l="l" t="t" r="r" b="b"/>
                  <a:pathLst>
                    <a:path w="463550" h="463550">
                      <a:moveTo>
                        <a:pt x="231648" y="0"/>
                      </a:moveTo>
                      <a:lnTo>
                        <a:pt x="184939" y="4702"/>
                      </a:lnTo>
                      <a:lnTo>
                        <a:pt x="141446" y="18192"/>
                      </a:lnTo>
                      <a:lnTo>
                        <a:pt x="102096" y="39540"/>
                      </a:lnTo>
                      <a:lnTo>
                        <a:pt x="67818" y="67818"/>
                      </a:lnTo>
                      <a:lnTo>
                        <a:pt x="39540" y="102096"/>
                      </a:lnTo>
                      <a:lnTo>
                        <a:pt x="18192" y="141446"/>
                      </a:lnTo>
                      <a:lnTo>
                        <a:pt x="4702" y="184939"/>
                      </a:lnTo>
                      <a:lnTo>
                        <a:pt x="0" y="231647"/>
                      </a:lnTo>
                      <a:lnTo>
                        <a:pt x="4702" y="278356"/>
                      </a:lnTo>
                      <a:lnTo>
                        <a:pt x="18192" y="321849"/>
                      </a:lnTo>
                      <a:lnTo>
                        <a:pt x="39540" y="361199"/>
                      </a:lnTo>
                      <a:lnTo>
                        <a:pt x="67818" y="395478"/>
                      </a:lnTo>
                      <a:lnTo>
                        <a:pt x="102096" y="423755"/>
                      </a:lnTo>
                      <a:lnTo>
                        <a:pt x="141446" y="445103"/>
                      </a:lnTo>
                      <a:lnTo>
                        <a:pt x="184939" y="458593"/>
                      </a:lnTo>
                      <a:lnTo>
                        <a:pt x="231648" y="463295"/>
                      </a:lnTo>
                      <a:lnTo>
                        <a:pt x="278356" y="458593"/>
                      </a:lnTo>
                      <a:lnTo>
                        <a:pt x="312329" y="448056"/>
                      </a:lnTo>
                      <a:lnTo>
                        <a:pt x="231648" y="448056"/>
                      </a:lnTo>
                      <a:lnTo>
                        <a:pt x="182231" y="442306"/>
                      </a:lnTo>
                      <a:lnTo>
                        <a:pt x="136760" y="425946"/>
                      </a:lnTo>
                      <a:lnTo>
                        <a:pt x="96567" y="400309"/>
                      </a:lnTo>
                      <a:lnTo>
                        <a:pt x="62986" y="366728"/>
                      </a:lnTo>
                      <a:lnTo>
                        <a:pt x="37349" y="326535"/>
                      </a:lnTo>
                      <a:lnTo>
                        <a:pt x="20989" y="281064"/>
                      </a:lnTo>
                      <a:lnTo>
                        <a:pt x="15240" y="231647"/>
                      </a:lnTo>
                      <a:lnTo>
                        <a:pt x="20989" y="182231"/>
                      </a:lnTo>
                      <a:lnTo>
                        <a:pt x="37349" y="136760"/>
                      </a:lnTo>
                      <a:lnTo>
                        <a:pt x="62986" y="96567"/>
                      </a:lnTo>
                      <a:lnTo>
                        <a:pt x="96567" y="62986"/>
                      </a:lnTo>
                      <a:lnTo>
                        <a:pt x="136760" y="37349"/>
                      </a:lnTo>
                      <a:lnTo>
                        <a:pt x="182231" y="20989"/>
                      </a:lnTo>
                      <a:lnTo>
                        <a:pt x="231648" y="15240"/>
                      </a:lnTo>
                      <a:lnTo>
                        <a:pt x="312329" y="15240"/>
                      </a:lnTo>
                      <a:lnTo>
                        <a:pt x="278356" y="4702"/>
                      </a:lnTo>
                      <a:lnTo>
                        <a:pt x="231648" y="0"/>
                      </a:lnTo>
                      <a:close/>
                    </a:path>
                    <a:path w="463550" h="463550">
                      <a:moveTo>
                        <a:pt x="312329" y="15240"/>
                      </a:moveTo>
                      <a:lnTo>
                        <a:pt x="231648" y="15240"/>
                      </a:lnTo>
                      <a:lnTo>
                        <a:pt x="281064" y="20989"/>
                      </a:lnTo>
                      <a:lnTo>
                        <a:pt x="326535" y="37349"/>
                      </a:lnTo>
                      <a:lnTo>
                        <a:pt x="366728" y="62986"/>
                      </a:lnTo>
                      <a:lnTo>
                        <a:pt x="400309" y="96567"/>
                      </a:lnTo>
                      <a:lnTo>
                        <a:pt x="425946" y="136760"/>
                      </a:lnTo>
                      <a:lnTo>
                        <a:pt x="442306" y="182231"/>
                      </a:lnTo>
                      <a:lnTo>
                        <a:pt x="448056" y="231647"/>
                      </a:lnTo>
                      <a:lnTo>
                        <a:pt x="442306" y="281064"/>
                      </a:lnTo>
                      <a:lnTo>
                        <a:pt x="425946" y="326535"/>
                      </a:lnTo>
                      <a:lnTo>
                        <a:pt x="400309" y="366728"/>
                      </a:lnTo>
                      <a:lnTo>
                        <a:pt x="366728" y="400309"/>
                      </a:lnTo>
                      <a:lnTo>
                        <a:pt x="326535" y="425946"/>
                      </a:lnTo>
                      <a:lnTo>
                        <a:pt x="281064" y="442306"/>
                      </a:lnTo>
                      <a:lnTo>
                        <a:pt x="231648" y="448056"/>
                      </a:lnTo>
                      <a:lnTo>
                        <a:pt x="312329" y="448056"/>
                      </a:lnTo>
                      <a:lnTo>
                        <a:pt x="361199" y="423755"/>
                      </a:lnTo>
                      <a:lnTo>
                        <a:pt x="395478" y="395478"/>
                      </a:lnTo>
                      <a:lnTo>
                        <a:pt x="423755" y="361199"/>
                      </a:lnTo>
                      <a:lnTo>
                        <a:pt x="445103" y="321849"/>
                      </a:lnTo>
                      <a:lnTo>
                        <a:pt x="458593" y="278356"/>
                      </a:lnTo>
                      <a:lnTo>
                        <a:pt x="463296" y="231647"/>
                      </a:lnTo>
                      <a:lnTo>
                        <a:pt x="458593" y="184939"/>
                      </a:lnTo>
                      <a:lnTo>
                        <a:pt x="445103" y="141446"/>
                      </a:lnTo>
                      <a:lnTo>
                        <a:pt x="423755" y="102096"/>
                      </a:lnTo>
                      <a:lnTo>
                        <a:pt x="395478" y="67818"/>
                      </a:lnTo>
                      <a:lnTo>
                        <a:pt x="361199" y="39540"/>
                      </a:lnTo>
                      <a:lnTo>
                        <a:pt x="321849" y="18192"/>
                      </a:lnTo>
                      <a:lnTo>
                        <a:pt x="312329" y="15240"/>
                      </a:lnTo>
                      <a:close/>
                    </a:path>
                  </a:pathLst>
                </a:custGeom>
                <a:solidFill>
                  <a:schemeClr val="bg1"/>
                </a:solid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84" name="Picture 2" descr="Principi Italiani di Valutazione (PIV): la bozza predisposta dall'Organismo  Italiano di Valutazione (OIV) - DB">
                  <a:extLst>
                    <a:ext uri="{FF2B5EF4-FFF2-40B4-BE49-F238E27FC236}">
                      <a16:creationId xmlns:a16="http://schemas.microsoft.com/office/drawing/2014/main" id="{4ACF41B9-C071-52FB-9BAD-1613F4411941}"/>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01390" y="3933238"/>
                  <a:ext cx="424749" cy="254850"/>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5" name="Oval 4">
            <a:extLst>
              <a:ext uri="{FF2B5EF4-FFF2-40B4-BE49-F238E27FC236}">
                <a16:creationId xmlns:a16="http://schemas.microsoft.com/office/drawing/2014/main" id="{5FC9E7CA-CE62-F807-E417-C0A240D2D013}"/>
              </a:ext>
            </a:extLst>
          </p:cNvPr>
          <p:cNvSpPr/>
          <p:nvPr/>
        </p:nvSpPr>
        <p:spPr>
          <a:xfrm>
            <a:off x="7833274" y="215414"/>
            <a:ext cx="228600" cy="228600"/>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12" name="Graphic 11" descr="Home outline">
            <a:hlinkClick r:id="" action="ppaction://noaction"/>
            <a:extLst>
              <a:ext uri="{FF2B5EF4-FFF2-40B4-BE49-F238E27FC236}">
                <a16:creationId xmlns:a16="http://schemas.microsoft.com/office/drawing/2014/main" id="{285962D2-2515-32B8-F821-EF5E984117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23500" y="129807"/>
            <a:ext cx="333658" cy="333658"/>
          </a:xfrm>
          <a:prstGeom prst="rect">
            <a:avLst/>
          </a:prstGeom>
        </p:spPr>
      </p:pic>
      <p:sp>
        <p:nvSpPr>
          <p:cNvPr id="13" name="Oval 12">
            <a:extLst>
              <a:ext uri="{FF2B5EF4-FFF2-40B4-BE49-F238E27FC236}">
                <a16:creationId xmlns:a16="http://schemas.microsoft.com/office/drawing/2014/main" id="{125E2DDA-2019-5FEE-11DC-B5F2FF7856E7}"/>
              </a:ext>
            </a:extLst>
          </p:cNvPr>
          <p:cNvSpPr/>
          <p:nvPr/>
        </p:nvSpPr>
        <p:spPr>
          <a:xfrm>
            <a:off x="8229354" y="215414"/>
            <a:ext cx="228600" cy="228600"/>
          </a:xfrm>
          <a:prstGeom prst="ellipse">
            <a:avLst/>
          </a:prstGeom>
          <a:solidFill>
            <a:srgbClr val="012169">
              <a:alpha val="3961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14" name="Oval 13">
            <a:extLst>
              <a:ext uri="{FF2B5EF4-FFF2-40B4-BE49-F238E27FC236}">
                <a16:creationId xmlns:a16="http://schemas.microsoft.com/office/drawing/2014/main" id="{6D8C90AC-DA32-3DAE-B7E3-C4D88F6C4BD0}"/>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15" name="Oval 14">
            <a:extLst>
              <a:ext uri="{FF2B5EF4-FFF2-40B4-BE49-F238E27FC236}">
                <a16:creationId xmlns:a16="http://schemas.microsoft.com/office/drawing/2014/main" id="{461B8AE6-3E69-B1F9-0C5A-BC9DC058C5C5}"/>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17" name="Oval 16">
            <a:extLst>
              <a:ext uri="{FF2B5EF4-FFF2-40B4-BE49-F238E27FC236}">
                <a16:creationId xmlns:a16="http://schemas.microsoft.com/office/drawing/2014/main" id="{2F9BABE9-0E9D-DFC3-E366-CEB57D917B47}"/>
              </a:ext>
            </a:extLst>
          </p:cNvPr>
          <p:cNvSpPr/>
          <p:nvPr/>
        </p:nvSpPr>
        <p:spPr>
          <a:xfrm>
            <a:off x="941759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18" name="Oval 17">
            <a:extLst>
              <a:ext uri="{FF2B5EF4-FFF2-40B4-BE49-F238E27FC236}">
                <a16:creationId xmlns:a16="http://schemas.microsoft.com/office/drawing/2014/main" id="{C432E2FD-AE77-9A9C-F40C-08827F5CFC85}"/>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cxnSp>
        <p:nvCxnSpPr>
          <p:cNvPr id="19" name="Straight Connector 18">
            <a:extLst>
              <a:ext uri="{FF2B5EF4-FFF2-40B4-BE49-F238E27FC236}">
                <a16:creationId xmlns:a16="http://schemas.microsoft.com/office/drawing/2014/main" id="{07A6354E-A182-64C6-3092-C62650BCB652}"/>
              </a:ext>
            </a:extLst>
          </p:cNvPr>
          <p:cNvCxnSpPr>
            <a:cxnSpLocks/>
          </p:cNvCxnSpPr>
          <p:nvPr/>
        </p:nvCxnSpPr>
        <p:spPr>
          <a:xfrm>
            <a:off x="241835" y="4615281"/>
            <a:ext cx="9689212" cy="0"/>
          </a:xfrm>
          <a:prstGeom prst="line">
            <a:avLst/>
          </a:prstGeom>
          <a:ln w="12700">
            <a:solidFill>
              <a:srgbClr val="007CB0"/>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35163CCE-BCC1-C56A-32EF-D290F371A0D4}"/>
              </a:ext>
            </a:extLst>
          </p:cNvPr>
          <p:cNvGrpSpPr/>
          <p:nvPr/>
        </p:nvGrpSpPr>
        <p:grpSpPr>
          <a:xfrm>
            <a:off x="299764" y="5050257"/>
            <a:ext cx="9830065" cy="1424749"/>
            <a:chOff x="299764" y="2757999"/>
            <a:chExt cx="9830065" cy="1424749"/>
          </a:xfrm>
        </p:grpSpPr>
        <p:sp>
          <p:nvSpPr>
            <p:cNvPr id="21" name="object 6">
              <a:extLst>
                <a:ext uri="{FF2B5EF4-FFF2-40B4-BE49-F238E27FC236}">
                  <a16:creationId xmlns:a16="http://schemas.microsoft.com/office/drawing/2014/main" id="{58300A8C-5123-66A9-DCB5-B11048750F71}"/>
                </a:ext>
              </a:extLst>
            </p:cNvPr>
            <p:cNvSpPr txBox="1"/>
            <p:nvPr/>
          </p:nvSpPr>
          <p:spPr>
            <a:xfrm>
              <a:off x="3148735" y="2757999"/>
              <a:ext cx="6981094" cy="1424749"/>
            </a:xfrm>
            <a:prstGeom prst="rect">
              <a:avLst/>
            </a:prstGeom>
          </p:spPr>
          <p:txBody>
            <a:bodyPr vert="horz" wrap="square" lIns="0" tIns="13970" rIns="0" bIns="0" rtlCol="0">
              <a:spAutoFit/>
            </a:bodyPr>
            <a:lstStyle/>
            <a:p>
              <a:pPr marL="12700" marR="5080" lvl="0" indent="0" algn="l" defTabSz="914400" eaLnBrk="1" fontAlgn="auto" latinLnBrk="0" hangingPunct="1">
                <a:lnSpc>
                  <a:spcPts val="2200"/>
                </a:lnSpc>
                <a:spcBef>
                  <a:spcPts val="110"/>
                </a:spcBef>
                <a:spcAft>
                  <a:spcPts val="0"/>
                </a:spcAft>
                <a:buClrTx/>
                <a:buSzTx/>
                <a:buFontTx/>
                <a:buNone/>
                <a:tabLst/>
                <a:defRPr/>
              </a:pPr>
              <a:r>
                <a:rPr lang="it-IT" sz="1900" noProof="0">
                  <a:latin typeface="Open Sans Light" panose="020B0306030504020204" pitchFamily="34" charset="0"/>
                  <a:ea typeface="Open Sans Light" panose="020B0306030504020204" pitchFamily="34" charset="0"/>
                  <a:cs typeface="Open Sans Light" panose="020B0306030504020204" pitchFamily="34" charset="0"/>
                </a:rPr>
                <a:t>Il successivo comma 3, prevede anche che: “</a:t>
              </a:r>
              <a:r>
                <a:rPr lang="it-IT" sz="1900" b="1" noProof="0">
                  <a:latin typeface="Open Sans Light" panose="020B0306030504020204" pitchFamily="34" charset="0"/>
                  <a:ea typeface="Open Sans Light" panose="020B0306030504020204" pitchFamily="34" charset="0"/>
                  <a:cs typeface="Open Sans Light" panose="020B0306030504020204" pitchFamily="34" charset="0"/>
                </a:rPr>
                <a:t>I soci che recedono dalla società hanno diritto di ottenere il rimborso della propria partecipazione in proporzione del patrimonio sociale</a:t>
              </a:r>
              <a:r>
                <a:rPr lang="it-IT" sz="1900" noProof="0">
                  <a:latin typeface="Open Sans Light" panose="020B0306030504020204" pitchFamily="34" charset="0"/>
                  <a:ea typeface="Open Sans Light" panose="020B0306030504020204" pitchFamily="34" charset="0"/>
                  <a:cs typeface="Open Sans Light" panose="020B0306030504020204" pitchFamily="34" charset="0"/>
                </a:rPr>
                <a:t>. Esso a tal fine è determinato tenendo conto del suo valore di mercato al momento della dichiarazione di recesso.” </a:t>
              </a:r>
            </a:p>
          </p:txBody>
        </p:sp>
        <p:grpSp>
          <p:nvGrpSpPr>
            <p:cNvPr id="23" name="Group 22">
              <a:extLst>
                <a:ext uri="{FF2B5EF4-FFF2-40B4-BE49-F238E27FC236}">
                  <a16:creationId xmlns:a16="http://schemas.microsoft.com/office/drawing/2014/main" id="{433EF2AA-714B-241E-3F16-1A5A4985B09B}"/>
                </a:ext>
              </a:extLst>
            </p:cNvPr>
            <p:cNvGrpSpPr/>
            <p:nvPr/>
          </p:nvGrpSpPr>
          <p:grpSpPr>
            <a:xfrm>
              <a:off x="299764" y="2757999"/>
              <a:ext cx="3059071" cy="840033"/>
              <a:chOff x="299764" y="2757999"/>
              <a:chExt cx="3059071" cy="840033"/>
            </a:xfrm>
          </p:grpSpPr>
          <p:cxnSp>
            <p:nvCxnSpPr>
              <p:cNvPr id="24" name="Straight Connector 23">
                <a:extLst>
                  <a:ext uri="{FF2B5EF4-FFF2-40B4-BE49-F238E27FC236}">
                    <a16:creationId xmlns:a16="http://schemas.microsoft.com/office/drawing/2014/main" id="{E317BF20-CF3E-65DE-199E-EEF88D200D14}"/>
                  </a:ext>
                </a:extLst>
              </p:cNvPr>
              <p:cNvCxnSpPr>
                <a:cxnSpLocks/>
              </p:cNvCxnSpPr>
              <p:nvPr/>
            </p:nvCxnSpPr>
            <p:spPr>
              <a:xfrm>
                <a:off x="1599341" y="2786453"/>
                <a:ext cx="0" cy="81157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object 24">
                <a:extLst>
                  <a:ext uri="{FF2B5EF4-FFF2-40B4-BE49-F238E27FC236}">
                    <a16:creationId xmlns:a16="http://schemas.microsoft.com/office/drawing/2014/main" id="{984E036D-A0B8-C68D-873F-524473E53FD8}"/>
                  </a:ext>
                </a:extLst>
              </p:cNvPr>
              <p:cNvSpPr txBox="1"/>
              <p:nvPr/>
            </p:nvSpPr>
            <p:spPr>
              <a:xfrm>
                <a:off x="1599341" y="2899855"/>
                <a:ext cx="1759494" cy="584775"/>
              </a:xfrm>
              <a:prstGeom prst="rect">
                <a:avLst/>
              </a:prstGeom>
              <a:noFill/>
            </p:spPr>
            <p:txBody>
              <a:bodyPr wrap="square" rtlCol="0">
                <a:spAutoFit/>
              </a:bodyPr>
              <a:lstStyle>
                <a:defPPr>
                  <a:defRPr kern="0"/>
                </a:defPPr>
                <a:lvl1pPr marL="198120" marR="179705" indent="-12700" algn="l">
                  <a:spcBef>
                    <a:spcPts val="880"/>
                  </a:spcBef>
                  <a:defRPr sz="1200" b="1" spc="-10">
                    <a:solidFill>
                      <a:srgbClr val="007CB0"/>
                    </a:solidFill>
                    <a:latin typeface="Open Sans" panose="020B0606030504020204" pitchFamily="34" charset="0"/>
                    <a:ea typeface="Open Sans" panose="020B0606030504020204" pitchFamily="34" charset="0"/>
                    <a:cs typeface="Open Sans" panose="020B0606030504020204" pitchFamily="34" charset="0"/>
                  </a:defRPr>
                </a:lvl1pPr>
              </a:lstStyle>
              <a:p>
                <a:pPr marL="0"/>
                <a:r>
                  <a:rPr lang="it-IT" sz="16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TERZO COMMA </a:t>
                </a:r>
              </a:p>
            </p:txBody>
          </p:sp>
          <p:sp>
            <p:nvSpPr>
              <p:cNvPr id="27" name="object 24">
                <a:extLst>
                  <a:ext uri="{FF2B5EF4-FFF2-40B4-BE49-F238E27FC236}">
                    <a16:creationId xmlns:a16="http://schemas.microsoft.com/office/drawing/2014/main" id="{0B641E03-20FE-0DCC-A8A4-44BBC97BC2EA}"/>
                  </a:ext>
                </a:extLst>
              </p:cNvPr>
              <p:cNvSpPr txBox="1"/>
              <p:nvPr/>
            </p:nvSpPr>
            <p:spPr>
              <a:xfrm>
                <a:off x="1119597" y="3033500"/>
                <a:ext cx="795401" cy="338554"/>
              </a:xfrm>
              <a:prstGeom prst="rect">
                <a:avLst/>
              </a:prstGeom>
              <a:noFill/>
            </p:spPr>
            <p:txBody>
              <a:bodyPr wrap="square" rtlCol="0">
                <a:spAutoFit/>
              </a:bodyPr>
              <a:lstStyle>
                <a:defPPr>
                  <a:defRPr kern="0"/>
                </a:defPPr>
                <a:lvl1pPr marL="198120" marR="179705" indent="-12700" algn="l">
                  <a:spcBef>
                    <a:spcPts val="880"/>
                  </a:spcBef>
                  <a:defRPr sz="1200" b="1" spc="-10">
                    <a:solidFill>
                      <a:srgbClr val="007CB0"/>
                    </a:solidFill>
                    <a:latin typeface="Open Sans" panose="020B0606030504020204" pitchFamily="34" charset="0"/>
                    <a:ea typeface="Open Sans" panose="020B0606030504020204" pitchFamily="34" charset="0"/>
                    <a:cs typeface="Open Sans" panose="020B0606030504020204" pitchFamily="34" charset="0"/>
                  </a:defRPr>
                </a:lvl1pPr>
              </a:lstStyle>
              <a:p>
                <a:pPr marL="0"/>
                <a:r>
                  <a:rPr lang="it-IT" sz="16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PIV</a:t>
                </a:r>
              </a:p>
            </p:txBody>
          </p:sp>
          <p:grpSp>
            <p:nvGrpSpPr>
              <p:cNvPr id="28" name="Group 27">
                <a:extLst>
                  <a:ext uri="{FF2B5EF4-FFF2-40B4-BE49-F238E27FC236}">
                    <a16:creationId xmlns:a16="http://schemas.microsoft.com/office/drawing/2014/main" id="{BE48764F-CFF7-7DA0-B836-C0F4CE6ED538}"/>
                  </a:ext>
                </a:extLst>
              </p:cNvPr>
              <p:cNvGrpSpPr/>
              <p:nvPr/>
            </p:nvGrpSpPr>
            <p:grpSpPr>
              <a:xfrm>
                <a:off x="299764" y="2757999"/>
                <a:ext cx="828000" cy="828000"/>
                <a:chOff x="299764" y="3646663"/>
                <a:chExt cx="828000" cy="828000"/>
              </a:xfrm>
            </p:grpSpPr>
            <p:sp>
              <p:nvSpPr>
                <p:cNvPr id="30" name="Oval 29">
                  <a:extLst>
                    <a:ext uri="{FF2B5EF4-FFF2-40B4-BE49-F238E27FC236}">
                      <a16:creationId xmlns:a16="http://schemas.microsoft.com/office/drawing/2014/main" id="{E2414B17-D7BD-512D-AEE3-E22DFD672CC1}"/>
                    </a:ext>
                  </a:extLst>
                </p:cNvPr>
                <p:cNvSpPr/>
                <p:nvPr/>
              </p:nvSpPr>
              <p:spPr>
                <a:xfrm>
                  <a:off x="299764" y="3646663"/>
                  <a:ext cx="828000" cy="828000"/>
                </a:xfrm>
                <a:prstGeom prst="ellipse">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32" name="object 56">
                  <a:extLst>
                    <a:ext uri="{FF2B5EF4-FFF2-40B4-BE49-F238E27FC236}">
                      <a16:creationId xmlns:a16="http://schemas.microsoft.com/office/drawing/2014/main" id="{01C6B2E2-0F34-BD78-4A9E-80DEABAA7D75}"/>
                    </a:ext>
                  </a:extLst>
                </p:cNvPr>
                <p:cNvSpPr/>
                <p:nvPr/>
              </p:nvSpPr>
              <p:spPr>
                <a:xfrm>
                  <a:off x="382214" y="3729114"/>
                  <a:ext cx="663100" cy="663099"/>
                </a:xfrm>
                <a:custGeom>
                  <a:avLst/>
                  <a:gdLst/>
                  <a:ahLst/>
                  <a:cxnLst/>
                  <a:rect l="l" t="t" r="r" b="b"/>
                  <a:pathLst>
                    <a:path w="463550" h="463550">
                      <a:moveTo>
                        <a:pt x="231648" y="0"/>
                      </a:moveTo>
                      <a:lnTo>
                        <a:pt x="184939" y="4702"/>
                      </a:lnTo>
                      <a:lnTo>
                        <a:pt x="141446" y="18192"/>
                      </a:lnTo>
                      <a:lnTo>
                        <a:pt x="102096" y="39540"/>
                      </a:lnTo>
                      <a:lnTo>
                        <a:pt x="67818" y="67818"/>
                      </a:lnTo>
                      <a:lnTo>
                        <a:pt x="39540" y="102096"/>
                      </a:lnTo>
                      <a:lnTo>
                        <a:pt x="18192" y="141446"/>
                      </a:lnTo>
                      <a:lnTo>
                        <a:pt x="4702" y="184939"/>
                      </a:lnTo>
                      <a:lnTo>
                        <a:pt x="0" y="231647"/>
                      </a:lnTo>
                      <a:lnTo>
                        <a:pt x="4702" y="278356"/>
                      </a:lnTo>
                      <a:lnTo>
                        <a:pt x="18192" y="321849"/>
                      </a:lnTo>
                      <a:lnTo>
                        <a:pt x="39540" y="361199"/>
                      </a:lnTo>
                      <a:lnTo>
                        <a:pt x="67818" y="395478"/>
                      </a:lnTo>
                      <a:lnTo>
                        <a:pt x="102096" y="423755"/>
                      </a:lnTo>
                      <a:lnTo>
                        <a:pt x="141446" y="445103"/>
                      </a:lnTo>
                      <a:lnTo>
                        <a:pt x="184939" y="458593"/>
                      </a:lnTo>
                      <a:lnTo>
                        <a:pt x="231648" y="463295"/>
                      </a:lnTo>
                      <a:lnTo>
                        <a:pt x="278356" y="458593"/>
                      </a:lnTo>
                      <a:lnTo>
                        <a:pt x="312329" y="448056"/>
                      </a:lnTo>
                      <a:lnTo>
                        <a:pt x="231648" y="448056"/>
                      </a:lnTo>
                      <a:lnTo>
                        <a:pt x="182231" y="442306"/>
                      </a:lnTo>
                      <a:lnTo>
                        <a:pt x="136760" y="425946"/>
                      </a:lnTo>
                      <a:lnTo>
                        <a:pt x="96567" y="400309"/>
                      </a:lnTo>
                      <a:lnTo>
                        <a:pt x="62986" y="366728"/>
                      </a:lnTo>
                      <a:lnTo>
                        <a:pt x="37349" y="326535"/>
                      </a:lnTo>
                      <a:lnTo>
                        <a:pt x="20989" y="281064"/>
                      </a:lnTo>
                      <a:lnTo>
                        <a:pt x="15240" y="231647"/>
                      </a:lnTo>
                      <a:lnTo>
                        <a:pt x="20989" y="182231"/>
                      </a:lnTo>
                      <a:lnTo>
                        <a:pt x="37349" y="136760"/>
                      </a:lnTo>
                      <a:lnTo>
                        <a:pt x="62986" y="96567"/>
                      </a:lnTo>
                      <a:lnTo>
                        <a:pt x="96567" y="62986"/>
                      </a:lnTo>
                      <a:lnTo>
                        <a:pt x="136760" y="37349"/>
                      </a:lnTo>
                      <a:lnTo>
                        <a:pt x="182231" y="20989"/>
                      </a:lnTo>
                      <a:lnTo>
                        <a:pt x="231648" y="15240"/>
                      </a:lnTo>
                      <a:lnTo>
                        <a:pt x="312329" y="15240"/>
                      </a:lnTo>
                      <a:lnTo>
                        <a:pt x="278356" y="4702"/>
                      </a:lnTo>
                      <a:lnTo>
                        <a:pt x="231648" y="0"/>
                      </a:lnTo>
                      <a:close/>
                    </a:path>
                    <a:path w="463550" h="463550">
                      <a:moveTo>
                        <a:pt x="312329" y="15240"/>
                      </a:moveTo>
                      <a:lnTo>
                        <a:pt x="231648" y="15240"/>
                      </a:lnTo>
                      <a:lnTo>
                        <a:pt x="281064" y="20989"/>
                      </a:lnTo>
                      <a:lnTo>
                        <a:pt x="326535" y="37349"/>
                      </a:lnTo>
                      <a:lnTo>
                        <a:pt x="366728" y="62986"/>
                      </a:lnTo>
                      <a:lnTo>
                        <a:pt x="400309" y="96567"/>
                      </a:lnTo>
                      <a:lnTo>
                        <a:pt x="425946" y="136760"/>
                      </a:lnTo>
                      <a:lnTo>
                        <a:pt x="442306" y="182231"/>
                      </a:lnTo>
                      <a:lnTo>
                        <a:pt x="448056" y="231647"/>
                      </a:lnTo>
                      <a:lnTo>
                        <a:pt x="442306" y="281064"/>
                      </a:lnTo>
                      <a:lnTo>
                        <a:pt x="425946" y="326535"/>
                      </a:lnTo>
                      <a:lnTo>
                        <a:pt x="400309" y="366728"/>
                      </a:lnTo>
                      <a:lnTo>
                        <a:pt x="366728" y="400309"/>
                      </a:lnTo>
                      <a:lnTo>
                        <a:pt x="326535" y="425946"/>
                      </a:lnTo>
                      <a:lnTo>
                        <a:pt x="281064" y="442306"/>
                      </a:lnTo>
                      <a:lnTo>
                        <a:pt x="231648" y="448056"/>
                      </a:lnTo>
                      <a:lnTo>
                        <a:pt x="312329" y="448056"/>
                      </a:lnTo>
                      <a:lnTo>
                        <a:pt x="361199" y="423755"/>
                      </a:lnTo>
                      <a:lnTo>
                        <a:pt x="395478" y="395478"/>
                      </a:lnTo>
                      <a:lnTo>
                        <a:pt x="423755" y="361199"/>
                      </a:lnTo>
                      <a:lnTo>
                        <a:pt x="445103" y="321849"/>
                      </a:lnTo>
                      <a:lnTo>
                        <a:pt x="458593" y="278356"/>
                      </a:lnTo>
                      <a:lnTo>
                        <a:pt x="463296" y="231647"/>
                      </a:lnTo>
                      <a:lnTo>
                        <a:pt x="458593" y="184939"/>
                      </a:lnTo>
                      <a:lnTo>
                        <a:pt x="445103" y="141446"/>
                      </a:lnTo>
                      <a:lnTo>
                        <a:pt x="423755" y="102096"/>
                      </a:lnTo>
                      <a:lnTo>
                        <a:pt x="395478" y="67818"/>
                      </a:lnTo>
                      <a:lnTo>
                        <a:pt x="361199" y="39540"/>
                      </a:lnTo>
                      <a:lnTo>
                        <a:pt x="321849" y="18192"/>
                      </a:lnTo>
                      <a:lnTo>
                        <a:pt x="312329" y="15240"/>
                      </a:lnTo>
                      <a:close/>
                    </a:path>
                  </a:pathLst>
                </a:custGeom>
                <a:solidFill>
                  <a:schemeClr val="bg1"/>
                </a:solid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3" name="Picture 2" descr="Principi Italiani di Valutazione (PIV): la bozza predisposta dall'Organismo  Italiano di Valutazione (OIV) - DB">
                  <a:extLst>
                    <a:ext uri="{FF2B5EF4-FFF2-40B4-BE49-F238E27FC236}">
                      <a16:creationId xmlns:a16="http://schemas.microsoft.com/office/drawing/2014/main" id="{BE4F3340-4A7E-DB49-B41A-574786D1CCE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01390" y="3933238"/>
                  <a:ext cx="424749" cy="254850"/>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1434038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B85B0-D0CA-4270-7E19-9EB63C859396}"/>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3AC8D9B-292F-654E-F79C-96587C7EB2E7}"/>
              </a:ext>
            </a:extLst>
          </p:cNvPr>
          <p:cNvGraphicFramePr>
            <a:graphicFrameLocks noChangeAspect="1"/>
          </p:cNvGraphicFramePr>
          <p:nvPr>
            <p:custDataLst>
              <p:tags r:id="rId1"/>
            </p:custDataLst>
            <p:extLst>
              <p:ext uri="{D42A27DB-BD31-4B8C-83A1-F6EECF244321}">
                <p14:modId xmlns:p14="http://schemas.microsoft.com/office/powerpoint/2010/main" val="16433928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2" name="think-cell data - do not delete" hidden="1">
                        <a:extLst>
                          <a:ext uri="{FF2B5EF4-FFF2-40B4-BE49-F238E27FC236}">
                            <a16:creationId xmlns:a16="http://schemas.microsoft.com/office/drawing/2014/main" id="{C3AC8D9B-292F-654E-F79C-96587C7EB2E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4" name="Rettangolo 5">
            <a:extLst>
              <a:ext uri="{FF2B5EF4-FFF2-40B4-BE49-F238E27FC236}">
                <a16:creationId xmlns:a16="http://schemas.microsoft.com/office/drawing/2014/main" id="{A7BB2163-45D9-01D9-FB52-968C48F47448}"/>
              </a:ext>
            </a:extLst>
          </p:cNvPr>
          <p:cNvSpPr/>
          <p:nvPr/>
        </p:nvSpPr>
        <p:spPr>
          <a:xfrm rot="10800000">
            <a:off x="-15096" y="0"/>
            <a:ext cx="10708495" cy="7562850"/>
          </a:xfrm>
          <a:prstGeom prst="rect">
            <a:avLst/>
          </a:prstGeom>
          <a:gradFill flip="none" rotWithShape="1">
            <a:gsLst>
              <a:gs pos="0">
                <a:srgbClr val="001A29"/>
              </a:gs>
              <a:gs pos="0">
                <a:srgbClr val="005587"/>
              </a:gs>
              <a:gs pos="3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5" name="TextBox 4">
            <a:extLst>
              <a:ext uri="{FF2B5EF4-FFF2-40B4-BE49-F238E27FC236}">
                <a16:creationId xmlns:a16="http://schemas.microsoft.com/office/drawing/2014/main" id="{97395C8E-8B88-7BA5-A25C-00A0BC00B256}"/>
              </a:ext>
            </a:extLst>
          </p:cNvPr>
          <p:cNvSpPr txBox="1"/>
          <p:nvPr/>
        </p:nvSpPr>
        <p:spPr>
          <a:xfrm>
            <a:off x="9927858" y="7177415"/>
            <a:ext cx="609600" cy="215444"/>
          </a:xfrm>
          <a:prstGeom prst="rect">
            <a:avLst/>
          </a:prstGeom>
          <a:noFill/>
        </p:spPr>
        <p:txBody>
          <a:bodyPr wrap="square" rtlCol="0">
            <a:spAutoFit/>
          </a:bodyPr>
          <a:lstStyle/>
          <a:p>
            <a:pPr algn="r"/>
            <a:fld id="{13F12736-CC06-BD49-A9D0-93445CBA72B0}" type="slidenum">
              <a:rPr lang="it-IT" sz="800" noProof="0" smtClean="0">
                <a:solidFill>
                  <a:schemeClr val="bg1"/>
                </a:solidFill>
              </a:rPr>
              <a:pPr algn="r"/>
              <a:t>2</a:t>
            </a:fld>
            <a:endParaRPr lang="it-IT" sz="800" noProof="0">
              <a:solidFill>
                <a:schemeClr val="bg1"/>
              </a:solidFill>
            </a:endParaRPr>
          </a:p>
        </p:txBody>
      </p:sp>
      <p:sp>
        <p:nvSpPr>
          <p:cNvPr id="3" name="object 11">
            <a:extLst>
              <a:ext uri="{FF2B5EF4-FFF2-40B4-BE49-F238E27FC236}">
                <a16:creationId xmlns:a16="http://schemas.microsoft.com/office/drawing/2014/main" id="{E81CF44B-07DD-2C61-B662-0ACA68616ABF}"/>
              </a:ext>
            </a:extLst>
          </p:cNvPr>
          <p:cNvSpPr txBox="1">
            <a:spLocks/>
          </p:cNvSpPr>
          <p:nvPr/>
        </p:nvSpPr>
        <p:spPr>
          <a:xfrm>
            <a:off x="385826" y="1261604"/>
            <a:ext cx="3581400" cy="567463"/>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6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Agenda</a:t>
            </a:r>
            <a:endParaRPr lang="it-IT" sz="28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object 11">
            <a:extLst>
              <a:ext uri="{FF2B5EF4-FFF2-40B4-BE49-F238E27FC236}">
                <a16:creationId xmlns:a16="http://schemas.microsoft.com/office/drawing/2014/main" id="{A4B3C022-6A7C-6404-171D-30B93834814C}"/>
              </a:ext>
            </a:extLst>
          </p:cNvPr>
          <p:cNvSpPr txBox="1">
            <a:spLocks/>
          </p:cNvSpPr>
          <p:nvPr/>
        </p:nvSpPr>
        <p:spPr>
          <a:xfrm>
            <a:off x="373601" y="2498325"/>
            <a:ext cx="10312655" cy="3886705"/>
          </a:xfrm>
          <a:prstGeom prst="rect">
            <a:avLst/>
          </a:prstGeom>
        </p:spPr>
        <p:txBody>
          <a:bodyPr vert="horz" wrap="square" lIns="0" tIns="13335" rIns="0" bIns="0" rtlCol="0">
            <a:spAutoFit/>
          </a:bodyPr>
          <a:lstStyle>
            <a:lvl1pPr>
              <a:defRPr>
                <a:latin typeface="+mj-lt"/>
                <a:ea typeface="+mj-ea"/>
                <a:cs typeface="+mj-cs"/>
              </a:defRPr>
            </a:lvl1pPr>
          </a:lstStyle>
          <a:p>
            <a:pPr marL="527050" indent="-514350">
              <a:lnSpc>
                <a:spcPct val="150000"/>
              </a:lnSpc>
              <a:spcBef>
                <a:spcPts val="105"/>
              </a:spcBef>
              <a:buFont typeface="+mj-lt"/>
              <a:buAutoNum type="arabicPeriod"/>
            </a:pPr>
            <a:r>
              <a:rPr lang="it-IT" sz="28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Il contesto di riferimento</a:t>
            </a:r>
          </a:p>
          <a:p>
            <a:pPr marL="527050" indent="-514350">
              <a:lnSpc>
                <a:spcPct val="150000"/>
              </a:lnSpc>
              <a:spcBef>
                <a:spcPts val="105"/>
              </a:spcBef>
              <a:buFont typeface="+mj-lt"/>
              <a:buAutoNum type="arabicPeriod"/>
            </a:pPr>
            <a:r>
              <a:rPr lang="it-IT" sz="28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Principi Italiani di Valutazione </a:t>
            </a:r>
          </a:p>
          <a:p>
            <a:pPr marL="527050" indent="-514350">
              <a:lnSpc>
                <a:spcPct val="150000"/>
              </a:lnSpc>
              <a:spcBef>
                <a:spcPts val="105"/>
              </a:spcBef>
              <a:buFont typeface="+mj-lt"/>
              <a:buAutoNum type="arabicPeriod"/>
            </a:pPr>
            <a:r>
              <a:rPr lang="it-IT" sz="28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Approcci di valutazione</a:t>
            </a:r>
          </a:p>
          <a:p>
            <a:pPr marL="527050" indent="-514350">
              <a:lnSpc>
                <a:spcPct val="150000"/>
              </a:lnSpc>
              <a:spcBef>
                <a:spcPts val="105"/>
              </a:spcBef>
              <a:buFont typeface="+mj-lt"/>
              <a:buAutoNum type="arabicPeriod"/>
            </a:pPr>
            <a:r>
              <a:rPr lang="it-IT" sz="280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Analisi dell’applicazione delle metodologie</a:t>
            </a:r>
          </a:p>
          <a:p>
            <a:pPr marL="527050" indent="-514350">
              <a:lnSpc>
                <a:spcPct val="150000"/>
              </a:lnSpc>
              <a:spcBef>
                <a:spcPts val="105"/>
              </a:spcBef>
              <a:buFont typeface="+mj-lt"/>
              <a:buAutoNum type="arabicPeriod"/>
            </a:pPr>
            <a:r>
              <a:rPr lang="it-IT" sz="28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Criticità nella stima del valore delle quote</a:t>
            </a:r>
          </a:p>
          <a:p>
            <a:pPr marL="527050" indent="-514350">
              <a:lnSpc>
                <a:spcPct val="150000"/>
              </a:lnSpc>
              <a:spcBef>
                <a:spcPts val="105"/>
              </a:spcBef>
              <a:buFont typeface="+mj-lt"/>
              <a:buAutoNum type="arabicPeriod"/>
            </a:pPr>
            <a:r>
              <a:rPr lang="it-IT" sz="28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Conclusioni</a:t>
            </a:r>
          </a:p>
        </p:txBody>
      </p:sp>
    </p:spTree>
    <p:extLst>
      <p:ext uri="{BB962C8B-B14F-4D97-AF65-F5344CB8AC3E}">
        <p14:creationId xmlns:p14="http://schemas.microsoft.com/office/powerpoint/2010/main" val="35207890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4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F3B313-6114-3BA6-7156-A73821CE2EE8}"/>
            </a:ext>
          </a:extLst>
        </p:cNvPr>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146C42D7-EC01-FB55-1627-015A40CEF4A5}"/>
              </a:ext>
            </a:extLst>
          </p:cNvPr>
          <p:cNvGraphicFramePr>
            <a:graphicFrameLocks noChangeAspect="1"/>
          </p:cNvGraphicFramePr>
          <p:nvPr>
            <p:custDataLst>
              <p:tags r:id="rId1"/>
            </p:custDataLst>
            <p:extLst>
              <p:ext uri="{D42A27DB-BD31-4B8C-83A1-F6EECF244321}">
                <p14:modId xmlns:p14="http://schemas.microsoft.com/office/powerpoint/2010/main" val="31313262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17" name="think-cell data - do not delete" hidden="1">
                        <a:extLst>
                          <a:ext uri="{FF2B5EF4-FFF2-40B4-BE49-F238E27FC236}">
                            <a16:creationId xmlns:a16="http://schemas.microsoft.com/office/drawing/2014/main" id="{146C42D7-EC01-FB55-1627-015A40CEF4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ttangolo 5">
            <a:extLst>
              <a:ext uri="{FF2B5EF4-FFF2-40B4-BE49-F238E27FC236}">
                <a16:creationId xmlns:a16="http://schemas.microsoft.com/office/drawing/2014/main" id="{0E3D64DF-CD34-EB6C-FB9C-5D740707537E}"/>
              </a:ext>
            </a:extLst>
          </p:cNvPr>
          <p:cNvSpPr/>
          <p:nvPr/>
        </p:nvSpPr>
        <p:spPr>
          <a:xfrm rot="10800000">
            <a:off x="-1" y="0"/>
            <a:ext cx="10701351" cy="7562850"/>
          </a:xfrm>
          <a:prstGeom prst="rect">
            <a:avLst/>
          </a:prstGeom>
          <a:gradFill flip="none" rotWithShape="1">
            <a:gsLst>
              <a:gs pos="0">
                <a:srgbClr val="005587"/>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7" name="object 11">
            <a:extLst>
              <a:ext uri="{FF2B5EF4-FFF2-40B4-BE49-F238E27FC236}">
                <a16:creationId xmlns:a16="http://schemas.microsoft.com/office/drawing/2014/main" id="{52F45C17-8A49-93CA-BCE2-E07BF24B4FB2}"/>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latin typeface="Open Sans Light" panose="020B0306030504020204" pitchFamily="34" charset="0"/>
                <a:ea typeface="Open Sans Light" panose="020B0306030504020204" pitchFamily="34" charset="0"/>
                <a:cs typeface="Open Sans Light" panose="020B0306030504020204" pitchFamily="34" charset="0"/>
              </a:rPr>
              <a:t>Principi Italiani di Valutazione</a:t>
            </a:r>
            <a:endParaRPr lang="it-IT" sz="2000"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Rectangle 5">
            <a:extLst>
              <a:ext uri="{FF2B5EF4-FFF2-40B4-BE49-F238E27FC236}">
                <a16:creationId xmlns:a16="http://schemas.microsoft.com/office/drawing/2014/main" id="{9B3EB0FF-26CD-E25E-95FB-947666261C90}"/>
              </a:ext>
            </a:extLst>
          </p:cNvPr>
          <p:cNvSpPr/>
          <p:nvPr/>
        </p:nvSpPr>
        <p:spPr>
          <a:xfrm>
            <a:off x="0" y="1629109"/>
            <a:ext cx="10693400" cy="559565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8" name="object 11">
            <a:extLst>
              <a:ext uri="{FF2B5EF4-FFF2-40B4-BE49-F238E27FC236}">
                <a16:creationId xmlns:a16="http://schemas.microsoft.com/office/drawing/2014/main" id="{98B963D0-423A-97D6-39BC-6696C8659029}"/>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lvl="0">
              <a:spcBef>
                <a:spcPts val="105"/>
              </a:spcBef>
              <a:defRPr/>
            </a:pPr>
            <a:r>
              <a:rPr lang="it-IT" sz="200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Cosa prevedono i PIV (3/3)</a:t>
            </a:r>
          </a:p>
        </p:txBody>
      </p:sp>
      <p:sp>
        <p:nvSpPr>
          <p:cNvPr id="16" name="Rectangle 15">
            <a:extLst>
              <a:ext uri="{FF2B5EF4-FFF2-40B4-BE49-F238E27FC236}">
                <a16:creationId xmlns:a16="http://schemas.microsoft.com/office/drawing/2014/main" id="{9549B455-49C0-641F-2B55-51A2012FFAA4}"/>
              </a:ext>
            </a:extLst>
          </p:cNvPr>
          <p:cNvSpPr/>
          <p:nvPr/>
        </p:nvSpPr>
        <p:spPr bwMode="gray">
          <a:xfrm>
            <a:off x="0" y="1862180"/>
            <a:ext cx="10693400" cy="675893"/>
          </a:xfrm>
          <a:prstGeom prst="rect">
            <a:avLst/>
          </a:prstGeom>
          <a:solidFill>
            <a:schemeClr val="bg1"/>
          </a:solidFill>
          <a:ln w="19050" algn="ctr">
            <a:noFill/>
            <a:prstDash val="dash"/>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marL="12700" marR="5080" algn="ctr">
              <a:spcBef>
                <a:spcPts val="90"/>
              </a:spcBef>
            </a:pPr>
            <a:r>
              <a:rPr lang="it-IT" noProof="0">
                <a:latin typeface="Open Sans Light" panose="020B0306030504020204" pitchFamily="34" charset="0"/>
                <a:ea typeface="Open Sans Light" panose="020B0306030504020204" pitchFamily="34" charset="0"/>
                <a:cs typeface="Open Sans Light" panose="020B0306030504020204" pitchFamily="34" charset="0"/>
              </a:rPr>
              <a:t>Di seguito quanto illustrato nei Principi Italiani di Valutazione, sezione dedicata alla valutazione della quote di un socio che applica il diritto di recesso da una S.r.l.</a:t>
            </a:r>
          </a:p>
        </p:txBody>
      </p:sp>
      <p:sp>
        <p:nvSpPr>
          <p:cNvPr id="3" name="Oval 2">
            <a:extLst>
              <a:ext uri="{FF2B5EF4-FFF2-40B4-BE49-F238E27FC236}">
                <a16:creationId xmlns:a16="http://schemas.microsoft.com/office/drawing/2014/main" id="{3F43FFEF-04C2-711A-8103-D99DD5CEB3A8}"/>
              </a:ext>
            </a:extLst>
          </p:cNvPr>
          <p:cNvSpPr/>
          <p:nvPr/>
        </p:nvSpPr>
        <p:spPr>
          <a:xfrm>
            <a:off x="7833274" y="215414"/>
            <a:ext cx="228600" cy="228600"/>
          </a:xfrm>
          <a:prstGeom prst="ellipse">
            <a:avLst/>
          </a:prstGeom>
          <a:solidFill>
            <a:schemeClr val="bg1">
              <a:lumMod val="8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5" name="Graphic 4" descr="Home outline">
            <a:hlinkClick r:id="" action="ppaction://noaction"/>
            <a:extLst>
              <a:ext uri="{FF2B5EF4-FFF2-40B4-BE49-F238E27FC236}">
                <a16:creationId xmlns:a16="http://schemas.microsoft.com/office/drawing/2014/main" id="{F8838CDF-F1DF-1839-49C3-5E452B7D49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3500" y="129807"/>
            <a:ext cx="333658" cy="333658"/>
          </a:xfrm>
          <a:prstGeom prst="rect">
            <a:avLst/>
          </a:prstGeom>
        </p:spPr>
      </p:pic>
      <p:sp>
        <p:nvSpPr>
          <p:cNvPr id="9" name="Oval 8">
            <a:extLst>
              <a:ext uri="{FF2B5EF4-FFF2-40B4-BE49-F238E27FC236}">
                <a16:creationId xmlns:a16="http://schemas.microsoft.com/office/drawing/2014/main" id="{F9DA3253-87C5-4647-322D-064E8BC6F8F2}"/>
              </a:ext>
            </a:extLst>
          </p:cNvPr>
          <p:cNvSpPr/>
          <p:nvPr/>
        </p:nvSpPr>
        <p:spPr>
          <a:xfrm>
            <a:off x="8229354" y="215414"/>
            <a:ext cx="228600" cy="228600"/>
          </a:xfrm>
          <a:prstGeom prst="ellipse">
            <a:avLst/>
          </a:prstGeom>
          <a:solidFill>
            <a:srgbClr val="012169">
              <a:alpha val="3961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11" name="Oval 10">
            <a:extLst>
              <a:ext uri="{FF2B5EF4-FFF2-40B4-BE49-F238E27FC236}">
                <a16:creationId xmlns:a16="http://schemas.microsoft.com/office/drawing/2014/main" id="{4F4D7E6D-2507-D843-29B3-0D378F9A01BC}"/>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12" name="Oval 11">
            <a:extLst>
              <a:ext uri="{FF2B5EF4-FFF2-40B4-BE49-F238E27FC236}">
                <a16:creationId xmlns:a16="http://schemas.microsoft.com/office/drawing/2014/main" id="{C239C23D-8C09-7A86-0B8F-D1890B14E586}"/>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14" name="Oval 13">
            <a:extLst>
              <a:ext uri="{FF2B5EF4-FFF2-40B4-BE49-F238E27FC236}">
                <a16:creationId xmlns:a16="http://schemas.microsoft.com/office/drawing/2014/main" id="{0BC91EC1-585D-5BC5-6F01-590C3A292DDE}"/>
              </a:ext>
            </a:extLst>
          </p:cNvPr>
          <p:cNvSpPr/>
          <p:nvPr/>
        </p:nvSpPr>
        <p:spPr>
          <a:xfrm>
            <a:off x="941759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15" name="Oval 14">
            <a:extLst>
              <a:ext uri="{FF2B5EF4-FFF2-40B4-BE49-F238E27FC236}">
                <a16:creationId xmlns:a16="http://schemas.microsoft.com/office/drawing/2014/main" id="{B3F9A733-2E68-0A3F-4680-2B60BC8CD85B}"/>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grpSp>
        <p:nvGrpSpPr>
          <p:cNvPr id="36" name="Group 35">
            <a:extLst>
              <a:ext uri="{FF2B5EF4-FFF2-40B4-BE49-F238E27FC236}">
                <a16:creationId xmlns:a16="http://schemas.microsoft.com/office/drawing/2014/main" id="{3A7455DC-733C-7A78-25E5-59C0F2B85829}"/>
              </a:ext>
            </a:extLst>
          </p:cNvPr>
          <p:cNvGrpSpPr/>
          <p:nvPr/>
        </p:nvGrpSpPr>
        <p:grpSpPr>
          <a:xfrm>
            <a:off x="299764" y="2797407"/>
            <a:ext cx="9830065" cy="1306300"/>
            <a:chOff x="299764" y="2797407"/>
            <a:chExt cx="9830065" cy="1306300"/>
          </a:xfrm>
        </p:grpSpPr>
        <p:sp>
          <p:nvSpPr>
            <p:cNvPr id="56" name="object 6">
              <a:extLst>
                <a:ext uri="{FF2B5EF4-FFF2-40B4-BE49-F238E27FC236}">
                  <a16:creationId xmlns:a16="http://schemas.microsoft.com/office/drawing/2014/main" id="{B8D7BAA2-3867-7558-C96D-97CE20376350}"/>
                </a:ext>
              </a:extLst>
            </p:cNvPr>
            <p:cNvSpPr txBox="1"/>
            <p:nvPr/>
          </p:nvSpPr>
          <p:spPr>
            <a:xfrm>
              <a:off x="3148735" y="2919152"/>
              <a:ext cx="6981094" cy="1184555"/>
            </a:xfrm>
            <a:prstGeom prst="rect">
              <a:avLst/>
            </a:prstGeom>
          </p:spPr>
          <p:txBody>
            <a:bodyPr vert="horz" wrap="square" lIns="0" tIns="13970" rIns="0" bIns="0" rtlCol="0">
              <a:spAutoFit/>
            </a:bodyPr>
            <a:lstStyle/>
            <a:p>
              <a:pPr marL="12700" marR="5080" lvl="0" indent="0" algn="l" defTabSz="914400" eaLnBrk="1" fontAlgn="auto" latinLnBrk="0" hangingPunct="1">
                <a:lnSpc>
                  <a:spcPct val="101299"/>
                </a:lnSpc>
                <a:spcBef>
                  <a:spcPts val="110"/>
                </a:spcBef>
                <a:spcAft>
                  <a:spcPts val="0"/>
                </a:spcAft>
                <a:buClrTx/>
                <a:buSzTx/>
                <a:buFontTx/>
                <a:buNone/>
                <a:tabLst/>
                <a:defRPr/>
              </a:pPr>
              <a:r>
                <a:rPr lang="it-IT" sz="1900" noProof="0">
                  <a:latin typeface="Open Sans Light" panose="020B0306030504020204" pitchFamily="34" charset="0"/>
                  <a:ea typeface="Open Sans Light" panose="020B0306030504020204" pitchFamily="34" charset="0"/>
                  <a:cs typeface="Open Sans Light" panose="020B0306030504020204" pitchFamily="34" charset="0"/>
                </a:rPr>
                <a:t>Sempre l’art. 2473 al comma 4, sancisce infine che: “</a:t>
              </a:r>
              <a:r>
                <a:rPr lang="it-IT" sz="1900" b="1" noProof="0">
                  <a:latin typeface="Open Sans Light" panose="020B0306030504020204" pitchFamily="34" charset="0"/>
                  <a:ea typeface="Open Sans Light" panose="020B0306030504020204" pitchFamily="34" charset="0"/>
                  <a:cs typeface="Open Sans Light" panose="020B0306030504020204" pitchFamily="34" charset="0"/>
                </a:rPr>
                <a:t>Il rimborso delle partecipazioni per cui è stato esercitato il diritto di recesso deve essere eseguito entro centottanta giorni dalla comunicazione del medesimo fatta alla società.</a:t>
              </a:r>
              <a:r>
                <a:rPr lang="it-IT" sz="1900" noProof="0">
                  <a:latin typeface="Open Sans Light" panose="020B0306030504020204" pitchFamily="34" charset="0"/>
                  <a:ea typeface="Open Sans Light" panose="020B0306030504020204" pitchFamily="34" charset="0"/>
                  <a:cs typeface="Open Sans Light" panose="020B0306030504020204" pitchFamily="34" charset="0"/>
                </a:rPr>
                <a:t>” </a:t>
              </a:r>
            </a:p>
          </p:txBody>
        </p:sp>
        <p:grpSp>
          <p:nvGrpSpPr>
            <p:cNvPr id="18" name="Group 17">
              <a:extLst>
                <a:ext uri="{FF2B5EF4-FFF2-40B4-BE49-F238E27FC236}">
                  <a16:creationId xmlns:a16="http://schemas.microsoft.com/office/drawing/2014/main" id="{10AA365A-413C-2541-5202-D99957F636B2}"/>
                </a:ext>
              </a:extLst>
            </p:cNvPr>
            <p:cNvGrpSpPr/>
            <p:nvPr/>
          </p:nvGrpSpPr>
          <p:grpSpPr>
            <a:xfrm>
              <a:off x="299764" y="2797407"/>
              <a:ext cx="3207577" cy="848243"/>
              <a:chOff x="299764" y="5968004"/>
              <a:chExt cx="3207577" cy="848243"/>
            </a:xfrm>
          </p:grpSpPr>
          <p:sp>
            <p:nvSpPr>
              <p:cNvPr id="19" name="object 24">
                <a:extLst>
                  <a:ext uri="{FF2B5EF4-FFF2-40B4-BE49-F238E27FC236}">
                    <a16:creationId xmlns:a16="http://schemas.microsoft.com/office/drawing/2014/main" id="{517BAD3C-D9B6-DB16-1C9D-C9530B1F0096}"/>
                  </a:ext>
                </a:extLst>
              </p:cNvPr>
              <p:cNvSpPr txBox="1"/>
              <p:nvPr/>
            </p:nvSpPr>
            <p:spPr>
              <a:xfrm>
                <a:off x="1583439" y="6118070"/>
                <a:ext cx="1923902" cy="584775"/>
              </a:xfrm>
              <a:prstGeom prst="rect">
                <a:avLst/>
              </a:prstGeom>
              <a:noFill/>
            </p:spPr>
            <p:txBody>
              <a:bodyPr wrap="square" rtlCol="0">
                <a:spAutoFit/>
              </a:bodyPr>
              <a:lstStyle>
                <a:defPPr>
                  <a:defRPr kern="0"/>
                </a:defPPr>
                <a:lvl1pPr marL="198120" marR="179705" indent="-12700" algn="l">
                  <a:spcBef>
                    <a:spcPts val="880"/>
                  </a:spcBef>
                  <a:defRPr sz="1200" b="1" spc="-10">
                    <a:solidFill>
                      <a:srgbClr val="007CB0"/>
                    </a:solidFill>
                    <a:latin typeface="Open Sans" panose="020B0606030504020204" pitchFamily="34" charset="0"/>
                    <a:ea typeface="Open Sans" panose="020B0606030504020204" pitchFamily="34" charset="0"/>
                    <a:cs typeface="Open Sans" panose="020B0606030504020204" pitchFamily="34" charset="0"/>
                  </a:defRPr>
                </a:lvl1pPr>
              </a:lstStyle>
              <a:p>
                <a:pPr marL="0"/>
                <a:r>
                  <a:rPr lang="it-IT" sz="16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QUARTO COMMA </a:t>
                </a:r>
              </a:p>
            </p:txBody>
          </p:sp>
          <p:sp>
            <p:nvSpPr>
              <p:cNvPr id="22" name="object 24">
                <a:extLst>
                  <a:ext uri="{FF2B5EF4-FFF2-40B4-BE49-F238E27FC236}">
                    <a16:creationId xmlns:a16="http://schemas.microsoft.com/office/drawing/2014/main" id="{D9E973D3-7871-FA19-E79A-9655CA2FCA90}"/>
                  </a:ext>
                </a:extLst>
              </p:cNvPr>
              <p:cNvSpPr txBox="1"/>
              <p:nvPr/>
            </p:nvSpPr>
            <p:spPr>
              <a:xfrm>
                <a:off x="1119597" y="6251715"/>
                <a:ext cx="795401" cy="338554"/>
              </a:xfrm>
              <a:prstGeom prst="rect">
                <a:avLst/>
              </a:prstGeom>
              <a:noFill/>
            </p:spPr>
            <p:txBody>
              <a:bodyPr wrap="square" rtlCol="0">
                <a:spAutoFit/>
              </a:bodyPr>
              <a:lstStyle>
                <a:defPPr>
                  <a:defRPr kern="0"/>
                </a:defPPr>
                <a:lvl1pPr marL="198120" marR="179705" indent="-12700" algn="l">
                  <a:spcBef>
                    <a:spcPts val="880"/>
                  </a:spcBef>
                  <a:defRPr sz="1200" b="1" spc="-10">
                    <a:solidFill>
                      <a:srgbClr val="007CB0"/>
                    </a:solidFill>
                    <a:latin typeface="Open Sans" panose="020B0606030504020204" pitchFamily="34" charset="0"/>
                    <a:ea typeface="Open Sans" panose="020B0606030504020204" pitchFamily="34" charset="0"/>
                    <a:cs typeface="Open Sans" panose="020B0606030504020204" pitchFamily="34" charset="0"/>
                  </a:defRPr>
                </a:lvl1pPr>
              </a:lstStyle>
              <a:p>
                <a:pPr marL="0"/>
                <a:r>
                  <a:rPr lang="it-IT" sz="16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PIV</a:t>
                </a:r>
              </a:p>
            </p:txBody>
          </p:sp>
          <p:cxnSp>
            <p:nvCxnSpPr>
              <p:cNvPr id="26" name="Straight Connector 25">
                <a:extLst>
                  <a:ext uri="{FF2B5EF4-FFF2-40B4-BE49-F238E27FC236}">
                    <a16:creationId xmlns:a16="http://schemas.microsoft.com/office/drawing/2014/main" id="{827E9D41-2B0D-4FD4-C115-C41987BAFEBE}"/>
                  </a:ext>
                </a:extLst>
              </p:cNvPr>
              <p:cNvCxnSpPr>
                <a:cxnSpLocks/>
              </p:cNvCxnSpPr>
              <p:nvPr/>
            </p:nvCxnSpPr>
            <p:spPr>
              <a:xfrm>
                <a:off x="1583439" y="6004668"/>
                <a:ext cx="0" cy="81157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72EFFDDE-2B53-2501-3D85-361990EC2A78}"/>
                  </a:ext>
                </a:extLst>
              </p:cNvPr>
              <p:cNvGrpSpPr/>
              <p:nvPr/>
            </p:nvGrpSpPr>
            <p:grpSpPr>
              <a:xfrm>
                <a:off x="299764" y="5968004"/>
                <a:ext cx="828000" cy="828000"/>
                <a:chOff x="299764" y="3646663"/>
                <a:chExt cx="828000" cy="828000"/>
              </a:xfrm>
            </p:grpSpPr>
            <p:sp>
              <p:nvSpPr>
                <p:cNvPr id="31" name="Oval 30">
                  <a:extLst>
                    <a:ext uri="{FF2B5EF4-FFF2-40B4-BE49-F238E27FC236}">
                      <a16:creationId xmlns:a16="http://schemas.microsoft.com/office/drawing/2014/main" id="{82C024DD-EFC8-12D9-3E9C-F83E7B3B1CC2}"/>
                    </a:ext>
                  </a:extLst>
                </p:cNvPr>
                <p:cNvSpPr/>
                <p:nvPr/>
              </p:nvSpPr>
              <p:spPr>
                <a:xfrm>
                  <a:off x="299764" y="3646663"/>
                  <a:ext cx="828000" cy="828000"/>
                </a:xfrm>
                <a:prstGeom prst="ellipse">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33" name="object 56">
                  <a:extLst>
                    <a:ext uri="{FF2B5EF4-FFF2-40B4-BE49-F238E27FC236}">
                      <a16:creationId xmlns:a16="http://schemas.microsoft.com/office/drawing/2014/main" id="{47DF8B7D-0FE5-C314-A2D8-D0DDBAB349D5}"/>
                    </a:ext>
                  </a:extLst>
                </p:cNvPr>
                <p:cNvSpPr/>
                <p:nvPr/>
              </p:nvSpPr>
              <p:spPr>
                <a:xfrm>
                  <a:off x="382214" y="3729114"/>
                  <a:ext cx="663100" cy="663099"/>
                </a:xfrm>
                <a:custGeom>
                  <a:avLst/>
                  <a:gdLst/>
                  <a:ahLst/>
                  <a:cxnLst/>
                  <a:rect l="l" t="t" r="r" b="b"/>
                  <a:pathLst>
                    <a:path w="463550" h="463550">
                      <a:moveTo>
                        <a:pt x="231648" y="0"/>
                      </a:moveTo>
                      <a:lnTo>
                        <a:pt x="184939" y="4702"/>
                      </a:lnTo>
                      <a:lnTo>
                        <a:pt x="141446" y="18192"/>
                      </a:lnTo>
                      <a:lnTo>
                        <a:pt x="102096" y="39540"/>
                      </a:lnTo>
                      <a:lnTo>
                        <a:pt x="67818" y="67818"/>
                      </a:lnTo>
                      <a:lnTo>
                        <a:pt x="39540" y="102096"/>
                      </a:lnTo>
                      <a:lnTo>
                        <a:pt x="18192" y="141446"/>
                      </a:lnTo>
                      <a:lnTo>
                        <a:pt x="4702" y="184939"/>
                      </a:lnTo>
                      <a:lnTo>
                        <a:pt x="0" y="231647"/>
                      </a:lnTo>
                      <a:lnTo>
                        <a:pt x="4702" y="278356"/>
                      </a:lnTo>
                      <a:lnTo>
                        <a:pt x="18192" y="321849"/>
                      </a:lnTo>
                      <a:lnTo>
                        <a:pt x="39540" y="361199"/>
                      </a:lnTo>
                      <a:lnTo>
                        <a:pt x="67818" y="395478"/>
                      </a:lnTo>
                      <a:lnTo>
                        <a:pt x="102096" y="423755"/>
                      </a:lnTo>
                      <a:lnTo>
                        <a:pt x="141446" y="445103"/>
                      </a:lnTo>
                      <a:lnTo>
                        <a:pt x="184939" y="458593"/>
                      </a:lnTo>
                      <a:lnTo>
                        <a:pt x="231648" y="463295"/>
                      </a:lnTo>
                      <a:lnTo>
                        <a:pt x="278356" y="458593"/>
                      </a:lnTo>
                      <a:lnTo>
                        <a:pt x="312329" y="448056"/>
                      </a:lnTo>
                      <a:lnTo>
                        <a:pt x="231648" y="448056"/>
                      </a:lnTo>
                      <a:lnTo>
                        <a:pt x="182231" y="442306"/>
                      </a:lnTo>
                      <a:lnTo>
                        <a:pt x="136760" y="425946"/>
                      </a:lnTo>
                      <a:lnTo>
                        <a:pt x="96567" y="400309"/>
                      </a:lnTo>
                      <a:lnTo>
                        <a:pt x="62986" y="366728"/>
                      </a:lnTo>
                      <a:lnTo>
                        <a:pt x="37349" y="326535"/>
                      </a:lnTo>
                      <a:lnTo>
                        <a:pt x="20989" y="281064"/>
                      </a:lnTo>
                      <a:lnTo>
                        <a:pt x="15240" y="231647"/>
                      </a:lnTo>
                      <a:lnTo>
                        <a:pt x="20989" y="182231"/>
                      </a:lnTo>
                      <a:lnTo>
                        <a:pt x="37349" y="136760"/>
                      </a:lnTo>
                      <a:lnTo>
                        <a:pt x="62986" y="96567"/>
                      </a:lnTo>
                      <a:lnTo>
                        <a:pt x="96567" y="62986"/>
                      </a:lnTo>
                      <a:lnTo>
                        <a:pt x="136760" y="37349"/>
                      </a:lnTo>
                      <a:lnTo>
                        <a:pt x="182231" y="20989"/>
                      </a:lnTo>
                      <a:lnTo>
                        <a:pt x="231648" y="15240"/>
                      </a:lnTo>
                      <a:lnTo>
                        <a:pt x="312329" y="15240"/>
                      </a:lnTo>
                      <a:lnTo>
                        <a:pt x="278356" y="4702"/>
                      </a:lnTo>
                      <a:lnTo>
                        <a:pt x="231648" y="0"/>
                      </a:lnTo>
                      <a:close/>
                    </a:path>
                    <a:path w="463550" h="463550">
                      <a:moveTo>
                        <a:pt x="312329" y="15240"/>
                      </a:moveTo>
                      <a:lnTo>
                        <a:pt x="231648" y="15240"/>
                      </a:lnTo>
                      <a:lnTo>
                        <a:pt x="281064" y="20989"/>
                      </a:lnTo>
                      <a:lnTo>
                        <a:pt x="326535" y="37349"/>
                      </a:lnTo>
                      <a:lnTo>
                        <a:pt x="366728" y="62986"/>
                      </a:lnTo>
                      <a:lnTo>
                        <a:pt x="400309" y="96567"/>
                      </a:lnTo>
                      <a:lnTo>
                        <a:pt x="425946" y="136760"/>
                      </a:lnTo>
                      <a:lnTo>
                        <a:pt x="442306" y="182231"/>
                      </a:lnTo>
                      <a:lnTo>
                        <a:pt x="448056" y="231647"/>
                      </a:lnTo>
                      <a:lnTo>
                        <a:pt x="442306" y="281064"/>
                      </a:lnTo>
                      <a:lnTo>
                        <a:pt x="425946" y="326535"/>
                      </a:lnTo>
                      <a:lnTo>
                        <a:pt x="400309" y="366728"/>
                      </a:lnTo>
                      <a:lnTo>
                        <a:pt x="366728" y="400309"/>
                      </a:lnTo>
                      <a:lnTo>
                        <a:pt x="326535" y="425946"/>
                      </a:lnTo>
                      <a:lnTo>
                        <a:pt x="281064" y="442306"/>
                      </a:lnTo>
                      <a:lnTo>
                        <a:pt x="231648" y="448056"/>
                      </a:lnTo>
                      <a:lnTo>
                        <a:pt x="312329" y="448056"/>
                      </a:lnTo>
                      <a:lnTo>
                        <a:pt x="361199" y="423755"/>
                      </a:lnTo>
                      <a:lnTo>
                        <a:pt x="395478" y="395478"/>
                      </a:lnTo>
                      <a:lnTo>
                        <a:pt x="423755" y="361199"/>
                      </a:lnTo>
                      <a:lnTo>
                        <a:pt x="445103" y="321849"/>
                      </a:lnTo>
                      <a:lnTo>
                        <a:pt x="458593" y="278356"/>
                      </a:lnTo>
                      <a:lnTo>
                        <a:pt x="463296" y="231647"/>
                      </a:lnTo>
                      <a:lnTo>
                        <a:pt x="458593" y="184939"/>
                      </a:lnTo>
                      <a:lnTo>
                        <a:pt x="445103" y="141446"/>
                      </a:lnTo>
                      <a:lnTo>
                        <a:pt x="423755" y="102096"/>
                      </a:lnTo>
                      <a:lnTo>
                        <a:pt x="395478" y="67818"/>
                      </a:lnTo>
                      <a:lnTo>
                        <a:pt x="361199" y="39540"/>
                      </a:lnTo>
                      <a:lnTo>
                        <a:pt x="321849" y="18192"/>
                      </a:lnTo>
                      <a:lnTo>
                        <a:pt x="312329" y="15240"/>
                      </a:lnTo>
                      <a:close/>
                    </a:path>
                  </a:pathLst>
                </a:custGeom>
                <a:solidFill>
                  <a:schemeClr val="bg1"/>
                </a:solid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4" name="Picture 2" descr="Principi Italiani di Valutazione (PIV): la bozza predisposta dall'Organismo  Italiano di Valutazione (OIV) - DB">
                  <a:extLst>
                    <a:ext uri="{FF2B5EF4-FFF2-40B4-BE49-F238E27FC236}">
                      <a16:creationId xmlns:a16="http://schemas.microsoft.com/office/drawing/2014/main" id="{E75DCA4E-3C44-7E46-C3EB-31B6C246C293}"/>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01390" y="3933238"/>
                  <a:ext cx="424749" cy="254850"/>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3866581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4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C35C569-B040-A7A5-31C3-AC32746A5013}"/>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2EEDDD82-FD53-EDE4-D8E0-A4E44FCA50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7" name="think-cell data - do not delete" hidden="1">
                        <a:extLst>
                          <a:ext uri="{FF2B5EF4-FFF2-40B4-BE49-F238E27FC236}">
                            <a16:creationId xmlns:a16="http://schemas.microsoft.com/office/drawing/2014/main" id="{2EEDDD82-FD53-EDE4-D8E0-A4E44FCA504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ttangolo 5">
            <a:extLst>
              <a:ext uri="{FF2B5EF4-FFF2-40B4-BE49-F238E27FC236}">
                <a16:creationId xmlns:a16="http://schemas.microsoft.com/office/drawing/2014/main" id="{1FD90F49-8F4F-569E-D665-3A4A4019D173}"/>
              </a:ext>
            </a:extLst>
          </p:cNvPr>
          <p:cNvSpPr/>
          <p:nvPr/>
        </p:nvSpPr>
        <p:spPr>
          <a:xfrm rot="10800000">
            <a:off x="-1" y="0"/>
            <a:ext cx="10701351" cy="7562850"/>
          </a:xfrm>
          <a:prstGeom prst="rect">
            <a:avLst/>
          </a:prstGeom>
          <a:gradFill flip="none" rotWithShape="1">
            <a:gsLst>
              <a:gs pos="0">
                <a:srgbClr val="005587"/>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6" name="Rectangle 5">
            <a:extLst>
              <a:ext uri="{FF2B5EF4-FFF2-40B4-BE49-F238E27FC236}">
                <a16:creationId xmlns:a16="http://schemas.microsoft.com/office/drawing/2014/main" id="{6551E5C4-155D-3480-5A2C-0935AED892FF}"/>
              </a:ext>
            </a:extLst>
          </p:cNvPr>
          <p:cNvSpPr/>
          <p:nvPr/>
        </p:nvSpPr>
        <p:spPr>
          <a:xfrm>
            <a:off x="7950" y="1644190"/>
            <a:ext cx="10693400" cy="555750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cxnSp>
        <p:nvCxnSpPr>
          <p:cNvPr id="24" name="Straight Connector 23">
            <a:extLst>
              <a:ext uri="{FF2B5EF4-FFF2-40B4-BE49-F238E27FC236}">
                <a16:creationId xmlns:a16="http://schemas.microsoft.com/office/drawing/2014/main" id="{63FAE79F-CD53-DE55-70EF-4B935D7A8465}"/>
              </a:ext>
            </a:extLst>
          </p:cNvPr>
          <p:cNvCxnSpPr>
            <a:cxnSpLocks/>
          </p:cNvCxnSpPr>
          <p:nvPr/>
        </p:nvCxnSpPr>
        <p:spPr>
          <a:xfrm>
            <a:off x="389514" y="5107491"/>
            <a:ext cx="9689212" cy="0"/>
          </a:xfrm>
          <a:prstGeom prst="line">
            <a:avLst/>
          </a:prstGeom>
          <a:ln w="12700">
            <a:solidFill>
              <a:srgbClr val="007CB0"/>
            </a:solidFill>
          </a:ln>
        </p:spPr>
        <p:style>
          <a:lnRef idx="1">
            <a:schemeClr val="accent1"/>
          </a:lnRef>
          <a:fillRef idx="0">
            <a:schemeClr val="accent1"/>
          </a:fillRef>
          <a:effectRef idx="0">
            <a:schemeClr val="accent1"/>
          </a:effectRef>
          <a:fontRef idx="minor">
            <a:schemeClr val="tx1"/>
          </a:fontRef>
        </p:style>
      </p:cxnSp>
      <p:sp>
        <p:nvSpPr>
          <p:cNvPr id="8" name="object 11">
            <a:extLst>
              <a:ext uri="{FF2B5EF4-FFF2-40B4-BE49-F238E27FC236}">
                <a16:creationId xmlns:a16="http://schemas.microsoft.com/office/drawing/2014/main" id="{034409E2-2E5C-1D65-714D-5E095BF4E9B0}"/>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lang="it-IT" sz="2000"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Le indicazioni dei PIV</a:t>
            </a: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Rectangle 15">
            <a:extLst>
              <a:ext uri="{FF2B5EF4-FFF2-40B4-BE49-F238E27FC236}">
                <a16:creationId xmlns:a16="http://schemas.microsoft.com/office/drawing/2014/main" id="{C118E6E8-656C-E4E7-7003-B55B0DBF059C}"/>
              </a:ext>
            </a:extLst>
          </p:cNvPr>
          <p:cNvSpPr/>
          <p:nvPr/>
        </p:nvSpPr>
        <p:spPr bwMode="gray">
          <a:xfrm>
            <a:off x="0" y="1862180"/>
            <a:ext cx="10693400" cy="675893"/>
          </a:xfrm>
          <a:prstGeom prst="rect">
            <a:avLst/>
          </a:prstGeom>
          <a:solidFill>
            <a:schemeClr val="bg1"/>
          </a:solidFill>
          <a:ln w="19050" algn="ctr">
            <a:noFill/>
            <a:prstDash val="dash"/>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marL="12700" marR="5080" algn="ctr">
              <a:spcBef>
                <a:spcPts val="90"/>
              </a:spcBef>
            </a:pPr>
            <a:r>
              <a:rPr lang="it-IT" sz="1600" noProof="0">
                <a:latin typeface="Open Sans Light" panose="020B0306030504020204" pitchFamily="34" charset="0"/>
                <a:ea typeface="Open Sans Light" panose="020B0306030504020204" pitchFamily="34" charset="0"/>
                <a:cs typeface="Open Sans Light" panose="020B0306030504020204" pitchFamily="34" charset="0"/>
              </a:rPr>
              <a:t>Di seguito quanto illustrato nei paragrafi IV 6.5- 6.8 dei Principi Italiani di Valutazione, sezione dedicata alla valutazione della quote di un socio che applica il diritto di recesso da una S.r.l.</a:t>
            </a:r>
          </a:p>
        </p:txBody>
      </p:sp>
      <p:cxnSp>
        <p:nvCxnSpPr>
          <p:cNvPr id="35" name="Straight Connector 34">
            <a:extLst>
              <a:ext uri="{FF2B5EF4-FFF2-40B4-BE49-F238E27FC236}">
                <a16:creationId xmlns:a16="http://schemas.microsoft.com/office/drawing/2014/main" id="{81560512-DD94-7A8C-192E-A386CA0FF007}"/>
              </a:ext>
            </a:extLst>
          </p:cNvPr>
          <p:cNvCxnSpPr>
            <a:cxnSpLocks/>
          </p:cNvCxnSpPr>
          <p:nvPr/>
        </p:nvCxnSpPr>
        <p:spPr>
          <a:xfrm>
            <a:off x="1607292" y="5272037"/>
            <a:ext cx="0" cy="81157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194EF9B-8C61-DB3E-6C3B-A10296934CDF}"/>
              </a:ext>
            </a:extLst>
          </p:cNvPr>
          <p:cNvSpPr/>
          <p:nvPr/>
        </p:nvSpPr>
        <p:spPr bwMode="gray">
          <a:xfrm>
            <a:off x="162961" y="5166894"/>
            <a:ext cx="10196416" cy="1406252"/>
          </a:xfrm>
          <a:prstGeom prst="rect">
            <a:avLst/>
          </a:prstGeom>
          <a:noFill/>
          <a:ln w="19050" algn="ctr">
            <a:solidFill>
              <a:srgbClr val="FF0000"/>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noProof="0">
              <a:solidFill>
                <a:schemeClr val="bg1"/>
              </a:solidFill>
            </a:endParaRPr>
          </a:p>
        </p:txBody>
      </p:sp>
      <p:pic>
        <p:nvPicPr>
          <p:cNvPr id="10" name="Graphic 9" descr="Exclamation mark with solid fill">
            <a:extLst>
              <a:ext uri="{FF2B5EF4-FFF2-40B4-BE49-F238E27FC236}">
                <a16:creationId xmlns:a16="http://schemas.microsoft.com/office/drawing/2014/main" id="{C76CD59E-D08F-4A46-3461-5A5165D1B94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62677" y="5611794"/>
            <a:ext cx="516452" cy="516452"/>
          </a:xfrm>
          <a:prstGeom prst="rect">
            <a:avLst/>
          </a:prstGeom>
        </p:spPr>
      </p:pic>
      <p:sp>
        <p:nvSpPr>
          <p:cNvPr id="18" name="Rectangle 17">
            <a:extLst>
              <a:ext uri="{FF2B5EF4-FFF2-40B4-BE49-F238E27FC236}">
                <a16:creationId xmlns:a16="http://schemas.microsoft.com/office/drawing/2014/main" id="{95EE8EB6-2549-6641-F05D-E94D65D397DE}"/>
              </a:ext>
            </a:extLst>
          </p:cNvPr>
          <p:cNvSpPr/>
          <p:nvPr/>
        </p:nvSpPr>
        <p:spPr bwMode="gray">
          <a:xfrm>
            <a:off x="190153" y="2598001"/>
            <a:ext cx="2822179" cy="253488"/>
          </a:xfrm>
          <a:prstGeom prst="rect">
            <a:avLst/>
          </a:prstGeom>
          <a:noFill/>
          <a:ln w="19050" algn="ctr">
            <a:solidFill>
              <a:srgbClr val="FF0000"/>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r>
              <a:rPr lang="it-IT" sz="1200" noProof="0">
                <a:latin typeface="Open Sans Light" panose="020B0306030504020204" pitchFamily="34" charset="0"/>
                <a:ea typeface="Open Sans Light" panose="020B0306030504020204" pitchFamily="34" charset="0"/>
                <a:cs typeface="Open Sans Light" panose="020B0306030504020204" pitchFamily="34" charset="0"/>
              </a:rPr>
              <a:t>Approfondimento nelle prossime slide</a:t>
            </a:r>
          </a:p>
        </p:txBody>
      </p:sp>
      <p:pic>
        <p:nvPicPr>
          <p:cNvPr id="25" name="Graphic 24" descr="Exclamation mark with solid fill">
            <a:extLst>
              <a:ext uri="{FF2B5EF4-FFF2-40B4-BE49-F238E27FC236}">
                <a16:creationId xmlns:a16="http://schemas.microsoft.com/office/drawing/2014/main" id="{B6700A55-4D8C-7013-02AE-F368078E2E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542" y="2598001"/>
            <a:ext cx="253488" cy="253488"/>
          </a:xfrm>
          <a:prstGeom prst="rect">
            <a:avLst/>
          </a:prstGeom>
        </p:spPr>
      </p:pic>
      <p:grpSp>
        <p:nvGrpSpPr>
          <p:cNvPr id="72" name="Group 71">
            <a:extLst>
              <a:ext uri="{FF2B5EF4-FFF2-40B4-BE49-F238E27FC236}">
                <a16:creationId xmlns:a16="http://schemas.microsoft.com/office/drawing/2014/main" id="{624FC2E4-3076-2392-99F6-77F324715EBB}"/>
              </a:ext>
            </a:extLst>
          </p:cNvPr>
          <p:cNvGrpSpPr/>
          <p:nvPr/>
        </p:nvGrpSpPr>
        <p:grpSpPr>
          <a:xfrm>
            <a:off x="206647" y="2946863"/>
            <a:ext cx="9931133" cy="2070567"/>
            <a:chOff x="206647" y="2821603"/>
            <a:chExt cx="9931133" cy="2070567"/>
          </a:xfrm>
        </p:grpSpPr>
        <p:sp>
          <p:nvSpPr>
            <p:cNvPr id="4" name="object 6">
              <a:extLst>
                <a:ext uri="{FF2B5EF4-FFF2-40B4-BE49-F238E27FC236}">
                  <a16:creationId xmlns:a16="http://schemas.microsoft.com/office/drawing/2014/main" id="{D07721A5-55B4-FE0A-326B-6FEB0F4B1467}"/>
                </a:ext>
              </a:extLst>
            </p:cNvPr>
            <p:cNvSpPr txBox="1"/>
            <p:nvPr/>
          </p:nvSpPr>
          <p:spPr>
            <a:xfrm>
              <a:off x="3156686" y="2821603"/>
              <a:ext cx="6981094" cy="2070567"/>
            </a:xfrm>
            <a:prstGeom prst="rect">
              <a:avLst/>
            </a:prstGeom>
          </p:spPr>
          <p:txBody>
            <a:bodyPr vert="horz" wrap="square" lIns="0" tIns="13970" rIns="0" bIns="0" rtlCol="0">
              <a:spAutoFit/>
            </a:bodyPr>
            <a:lstStyle/>
            <a:p>
              <a:pPr marL="12700" marR="5080" lvl="0" indent="0" algn="l" defTabSz="914400" eaLnBrk="1" fontAlgn="auto" latinLnBrk="0" hangingPunct="1">
                <a:lnSpc>
                  <a:spcPct val="101299"/>
                </a:lnSpc>
                <a:spcBef>
                  <a:spcPts val="110"/>
                </a:spcBef>
                <a:spcAft>
                  <a:spcPts val="0"/>
                </a:spcAft>
                <a:buClrTx/>
                <a:buSzTx/>
                <a:buFontTx/>
                <a:buNone/>
                <a:tabLst/>
                <a:defRPr/>
              </a:pPr>
              <a:r>
                <a:rPr lang="it-IT" sz="1900" noProof="0">
                  <a:latin typeface="Open Sans Light" panose="020B0306030504020204" pitchFamily="34" charset="0"/>
                  <a:ea typeface="Open Sans Light" panose="020B0306030504020204" pitchFamily="34" charset="0"/>
                  <a:cs typeface="Open Sans Light" panose="020B0306030504020204" pitchFamily="34" charset="0"/>
                </a:rPr>
                <a:t>L’ </a:t>
              </a:r>
              <a:r>
                <a:rPr lang="it-IT" sz="1900" b="1" noProof="0">
                  <a:latin typeface="Open Sans Light" panose="020B0306030504020204" pitchFamily="34" charset="0"/>
                  <a:ea typeface="Open Sans Light" panose="020B0306030504020204" pitchFamily="34" charset="0"/>
                  <a:cs typeface="Open Sans Light" panose="020B0306030504020204" pitchFamily="34" charset="0"/>
                </a:rPr>
                <a:t>unità di valutazione</a:t>
              </a:r>
              <a:r>
                <a:rPr lang="it-IT" sz="1900" noProof="0">
                  <a:latin typeface="Open Sans Light" panose="020B0306030504020204" pitchFamily="34" charset="0"/>
                  <a:ea typeface="Open Sans Light" panose="020B0306030504020204" pitchFamily="34" charset="0"/>
                  <a:cs typeface="Open Sans Light" panose="020B0306030504020204" pitchFamily="34" charset="0"/>
                </a:rPr>
                <a:t> di riferimento nel caso di valutazioni a fini di recesso da S.r.l è rappresentata all’</a:t>
              </a:r>
              <a:r>
                <a:rPr lang="it-IT" sz="1900" b="1" noProof="0">
                  <a:latin typeface="Open Sans Light" panose="020B0306030504020204" pitchFamily="34" charset="0"/>
                  <a:ea typeface="Open Sans Light" panose="020B0306030504020204" pitchFamily="34" charset="0"/>
                  <a:cs typeface="Open Sans Light" panose="020B0306030504020204" pitchFamily="34" charset="0"/>
                </a:rPr>
                <a:t>azienda nel suo complesso</a:t>
              </a:r>
              <a:r>
                <a:rPr lang="it-IT" sz="1900" noProof="0">
                  <a:latin typeface="Open Sans Light" panose="020B0306030504020204" pitchFamily="34" charset="0"/>
                  <a:ea typeface="Open Sans Light" panose="020B0306030504020204" pitchFamily="34" charset="0"/>
                  <a:cs typeface="Open Sans Light" panose="020B0306030504020204" pitchFamily="34" charset="0"/>
                </a:rPr>
                <a:t>. Il </a:t>
              </a:r>
              <a:r>
                <a:rPr lang="it-IT" sz="1900" b="1" noProof="0">
                  <a:latin typeface="Open Sans Light" panose="020B0306030504020204" pitchFamily="34" charset="0"/>
                  <a:ea typeface="Open Sans Light" panose="020B0306030504020204" pitchFamily="34" charset="0"/>
                  <a:cs typeface="Open Sans Light" panose="020B0306030504020204" pitchFamily="34" charset="0"/>
                </a:rPr>
                <a:t>valore della partecipazione</a:t>
              </a:r>
              <a:r>
                <a:rPr lang="it-IT" sz="1900" noProof="0">
                  <a:latin typeface="Open Sans Light" panose="020B0306030504020204" pitchFamily="34" charset="0"/>
                  <a:ea typeface="Open Sans Light" panose="020B0306030504020204" pitchFamily="34" charset="0"/>
                  <a:cs typeface="Open Sans Light" panose="020B0306030504020204" pitchFamily="34" charset="0"/>
                </a:rPr>
                <a:t> del socio recedente è calcolato in </a:t>
              </a:r>
              <a:r>
                <a:rPr lang="it-IT" sz="1900" b="1" noProof="0">
                  <a:latin typeface="Open Sans Light" panose="020B0306030504020204" pitchFamily="34" charset="0"/>
                  <a:ea typeface="Open Sans Light" panose="020B0306030504020204" pitchFamily="34" charset="0"/>
                  <a:cs typeface="Open Sans Light" panose="020B0306030504020204" pitchFamily="34" charset="0"/>
                </a:rPr>
                <a:t>percentuale rispetto al valore complessivo dell’azienda </a:t>
              </a:r>
              <a:r>
                <a:rPr lang="it-IT" sz="1900" noProof="0">
                  <a:latin typeface="Open Sans Light" panose="020B0306030504020204" pitchFamily="34" charset="0"/>
                  <a:ea typeface="Open Sans Light" panose="020B0306030504020204" pitchFamily="34" charset="0"/>
                  <a:cs typeface="Open Sans Light" panose="020B0306030504020204" pitchFamily="34" charset="0"/>
                </a:rPr>
                <a:t>nel suo complesso. Il valore della partecipazione deve essere determinato con riferimento alla </a:t>
              </a:r>
              <a:r>
                <a:rPr lang="it-IT" sz="1900" b="1" noProof="0">
                  <a:latin typeface="Open Sans Light" panose="020B0306030504020204" pitchFamily="34" charset="0"/>
                  <a:ea typeface="Open Sans Light" panose="020B0306030504020204" pitchFamily="34" charset="0"/>
                  <a:cs typeface="Open Sans Light" panose="020B0306030504020204" pitchFamily="34" charset="0"/>
                </a:rPr>
                <a:t>data di dichiarazione del recesso. </a:t>
              </a:r>
              <a:endParaRPr kumimoji="0" lang="it-IT" sz="1900" b="1"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object 24">
              <a:extLst>
                <a:ext uri="{FF2B5EF4-FFF2-40B4-BE49-F238E27FC236}">
                  <a16:creationId xmlns:a16="http://schemas.microsoft.com/office/drawing/2014/main" id="{824676B8-D3F8-CB11-3182-5F5EF8963875}"/>
                </a:ext>
              </a:extLst>
            </p:cNvPr>
            <p:cNvSpPr txBox="1"/>
            <p:nvPr/>
          </p:nvSpPr>
          <p:spPr>
            <a:xfrm>
              <a:off x="1607292" y="3137876"/>
              <a:ext cx="1908000" cy="461665"/>
            </a:xfrm>
            <a:prstGeom prst="rect">
              <a:avLst/>
            </a:prstGeom>
            <a:noFill/>
          </p:spPr>
          <p:txBody>
            <a:bodyPr wrap="square" rtlCol="0">
              <a:spAutoFit/>
            </a:bodyPr>
            <a:lstStyle>
              <a:defPPr>
                <a:defRPr kern="0"/>
              </a:defPPr>
              <a:lvl1pPr marL="198120" marR="179705" indent="-12700" algn="l">
                <a:spcBef>
                  <a:spcPts val="880"/>
                </a:spcBef>
                <a:defRPr sz="1200" b="1" spc="-10">
                  <a:solidFill>
                    <a:srgbClr val="007CB0"/>
                  </a:solidFill>
                  <a:latin typeface="Open Sans" panose="020B0606030504020204" pitchFamily="34" charset="0"/>
                  <a:ea typeface="Open Sans" panose="020B0606030504020204" pitchFamily="34" charset="0"/>
                  <a:cs typeface="Open Sans" panose="020B0606030504020204" pitchFamily="34" charset="0"/>
                </a:defRPr>
              </a:lvl1pPr>
            </a:lstStyle>
            <a:p>
              <a:pPr marL="0"/>
              <a:r>
                <a:rPr lang="it-IT"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UNITÀ DI VALUTAZIONE</a:t>
              </a:r>
            </a:p>
          </p:txBody>
        </p:sp>
        <p:sp>
          <p:nvSpPr>
            <p:cNvPr id="29" name="object 24">
              <a:extLst>
                <a:ext uri="{FF2B5EF4-FFF2-40B4-BE49-F238E27FC236}">
                  <a16:creationId xmlns:a16="http://schemas.microsoft.com/office/drawing/2014/main" id="{EAB2E565-C057-9000-617C-84A5513627E9}"/>
                </a:ext>
              </a:extLst>
            </p:cNvPr>
            <p:cNvSpPr txBox="1"/>
            <p:nvPr/>
          </p:nvSpPr>
          <p:spPr>
            <a:xfrm>
              <a:off x="994322" y="3230209"/>
              <a:ext cx="795401" cy="276999"/>
            </a:xfrm>
            <a:prstGeom prst="rect">
              <a:avLst/>
            </a:prstGeom>
            <a:noFill/>
          </p:spPr>
          <p:txBody>
            <a:bodyPr wrap="square" rtlCol="0">
              <a:spAutoFit/>
            </a:bodyPr>
            <a:lstStyle>
              <a:defPPr>
                <a:defRPr kern="0"/>
              </a:defPPr>
              <a:lvl1pPr marL="198120" marR="179705" indent="-12700" algn="l">
                <a:spcBef>
                  <a:spcPts val="880"/>
                </a:spcBef>
                <a:defRPr sz="1200" b="1" spc="-10">
                  <a:solidFill>
                    <a:srgbClr val="007CB0"/>
                  </a:solidFill>
                  <a:latin typeface="Open Sans" panose="020B0606030504020204" pitchFamily="34" charset="0"/>
                  <a:ea typeface="Open Sans" panose="020B0606030504020204" pitchFamily="34" charset="0"/>
                  <a:cs typeface="Open Sans" panose="020B0606030504020204" pitchFamily="34" charset="0"/>
                </a:defRPr>
              </a:lvl1pPr>
            </a:lstStyle>
            <a:p>
              <a:pPr marL="0"/>
              <a:r>
                <a:rPr lang="it-IT"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IV 6.5</a:t>
              </a:r>
            </a:p>
          </p:txBody>
        </p:sp>
        <p:cxnSp>
          <p:nvCxnSpPr>
            <p:cNvPr id="31" name="Straight Connector 30">
              <a:extLst>
                <a:ext uri="{FF2B5EF4-FFF2-40B4-BE49-F238E27FC236}">
                  <a16:creationId xmlns:a16="http://schemas.microsoft.com/office/drawing/2014/main" id="{FAEFCE7C-E81B-8B98-2A09-CD61D9A09DE1}"/>
                </a:ext>
              </a:extLst>
            </p:cNvPr>
            <p:cNvCxnSpPr>
              <a:cxnSpLocks/>
            </p:cNvCxnSpPr>
            <p:nvPr/>
          </p:nvCxnSpPr>
          <p:spPr>
            <a:xfrm>
              <a:off x="1607292" y="2962919"/>
              <a:ext cx="0" cy="81157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E56555FB-F96B-52DA-8399-B4E3BDB10D2A}"/>
                </a:ext>
              </a:extLst>
            </p:cNvPr>
            <p:cNvGrpSpPr/>
            <p:nvPr/>
          </p:nvGrpSpPr>
          <p:grpSpPr>
            <a:xfrm>
              <a:off x="206647" y="2981106"/>
              <a:ext cx="828000" cy="828000"/>
              <a:chOff x="299764" y="3646663"/>
              <a:chExt cx="828000" cy="828000"/>
            </a:xfrm>
          </p:grpSpPr>
          <p:sp>
            <p:nvSpPr>
              <p:cNvPr id="57" name="Oval 56">
                <a:extLst>
                  <a:ext uri="{FF2B5EF4-FFF2-40B4-BE49-F238E27FC236}">
                    <a16:creationId xmlns:a16="http://schemas.microsoft.com/office/drawing/2014/main" id="{9F7AA5C8-0DE4-5FC2-D659-A5A0E11C04F5}"/>
                  </a:ext>
                </a:extLst>
              </p:cNvPr>
              <p:cNvSpPr/>
              <p:nvPr/>
            </p:nvSpPr>
            <p:spPr>
              <a:xfrm>
                <a:off x="299764" y="3646663"/>
                <a:ext cx="828000" cy="828000"/>
              </a:xfrm>
              <a:prstGeom prst="ellipse">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58" name="object 56">
                <a:extLst>
                  <a:ext uri="{FF2B5EF4-FFF2-40B4-BE49-F238E27FC236}">
                    <a16:creationId xmlns:a16="http://schemas.microsoft.com/office/drawing/2014/main" id="{AB21E6C2-36BE-0FB2-0975-B8C2AB9536FA}"/>
                  </a:ext>
                </a:extLst>
              </p:cNvPr>
              <p:cNvSpPr/>
              <p:nvPr/>
            </p:nvSpPr>
            <p:spPr>
              <a:xfrm>
                <a:off x="382214" y="3729114"/>
                <a:ext cx="663100" cy="663099"/>
              </a:xfrm>
              <a:custGeom>
                <a:avLst/>
                <a:gdLst/>
                <a:ahLst/>
                <a:cxnLst/>
                <a:rect l="l" t="t" r="r" b="b"/>
                <a:pathLst>
                  <a:path w="463550" h="463550">
                    <a:moveTo>
                      <a:pt x="231648" y="0"/>
                    </a:moveTo>
                    <a:lnTo>
                      <a:pt x="184939" y="4702"/>
                    </a:lnTo>
                    <a:lnTo>
                      <a:pt x="141446" y="18192"/>
                    </a:lnTo>
                    <a:lnTo>
                      <a:pt x="102096" y="39540"/>
                    </a:lnTo>
                    <a:lnTo>
                      <a:pt x="67818" y="67818"/>
                    </a:lnTo>
                    <a:lnTo>
                      <a:pt x="39540" y="102096"/>
                    </a:lnTo>
                    <a:lnTo>
                      <a:pt x="18192" y="141446"/>
                    </a:lnTo>
                    <a:lnTo>
                      <a:pt x="4702" y="184939"/>
                    </a:lnTo>
                    <a:lnTo>
                      <a:pt x="0" y="231647"/>
                    </a:lnTo>
                    <a:lnTo>
                      <a:pt x="4702" y="278356"/>
                    </a:lnTo>
                    <a:lnTo>
                      <a:pt x="18192" y="321849"/>
                    </a:lnTo>
                    <a:lnTo>
                      <a:pt x="39540" y="361199"/>
                    </a:lnTo>
                    <a:lnTo>
                      <a:pt x="67818" y="395478"/>
                    </a:lnTo>
                    <a:lnTo>
                      <a:pt x="102096" y="423755"/>
                    </a:lnTo>
                    <a:lnTo>
                      <a:pt x="141446" y="445103"/>
                    </a:lnTo>
                    <a:lnTo>
                      <a:pt x="184939" y="458593"/>
                    </a:lnTo>
                    <a:lnTo>
                      <a:pt x="231648" y="463295"/>
                    </a:lnTo>
                    <a:lnTo>
                      <a:pt x="278356" y="458593"/>
                    </a:lnTo>
                    <a:lnTo>
                      <a:pt x="312329" y="448056"/>
                    </a:lnTo>
                    <a:lnTo>
                      <a:pt x="231648" y="448056"/>
                    </a:lnTo>
                    <a:lnTo>
                      <a:pt x="182231" y="442306"/>
                    </a:lnTo>
                    <a:lnTo>
                      <a:pt x="136760" y="425946"/>
                    </a:lnTo>
                    <a:lnTo>
                      <a:pt x="96567" y="400309"/>
                    </a:lnTo>
                    <a:lnTo>
                      <a:pt x="62986" y="366728"/>
                    </a:lnTo>
                    <a:lnTo>
                      <a:pt x="37349" y="326535"/>
                    </a:lnTo>
                    <a:lnTo>
                      <a:pt x="20989" y="281064"/>
                    </a:lnTo>
                    <a:lnTo>
                      <a:pt x="15240" y="231647"/>
                    </a:lnTo>
                    <a:lnTo>
                      <a:pt x="20989" y="182231"/>
                    </a:lnTo>
                    <a:lnTo>
                      <a:pt x="37349" y="136760"/>
                    </a:lnTo>
                    <a:lnTo>
                      <a:pt x="62986" y="96567"/>
                    </a:lnTo>
                    <a:lnTo>
                      <a:pt x="96567" y="62986"/>
                    </a:lnTo>
                    <a:lnTo>
                      <a:pt x="136760" y="37349"/>
                    </a:lnTo>
                    <a:lnTo>
                      <a:pt x="182231" y="20989"/>
                    </a:lnTo>
                    <a:lnTo>
                      <a:pt x="231648" y="15240"/>
                    </a:lnTo>
                    <a:lnTo>
                      <a:pt x="312329" y="15240"/>
                    </a:lnTo>
                    <a:lnTo>
                      <a:pt x="278356" y="4702"/>
                    </a:lnTo>
                    <a:lnTo>
                      <a:pt x="231648" y="0"/>
                    </a:lnTo>
                    <a:close/>
                  </a:path>
                  <a:path w="463550" h="463550">
                    <a:moveTo>
                      <a:pt x="312329" y="15240"/>
                    </a:moveTo>
                    <a:lnTo>
                      <a:pt x="231648" y="15240"/>
                    </a:lnTo>
                    <a:lnTo>
                      <a:pt x="281064" y="20989"/>
                    </a:lnTo>
                    <a:lnTo>
                      <a:pt x="326535" y="37349"/>
                    </a:lnTo>
                    <a:lnTo>
                      <a:pt x="366728" y="62986"/>
                    </a:lnTo>
                    <a:lnTo>
                      <a:pt x="400309" y="96567"/>
                    </a:lnTo>
                    <a:lnTo>
                      <a:pt x="425946" y="136760"/>
                    </a:lnTo>
                    <a:lnTo>
                      <a:pt x="442306" y="182231"/>
                    </a:lnTo>
                    <a:lnTo>
                      <a:pt x="448056" y="231647"/>
                    </a:lnTo>
                    <a:lnTo>
                      <a:pt x="442306" y="281064"/>
                    </a:lnTo>
                    <a:lnTo>
                      <a:pt x="425946" y="326535"/>
                    </a:lnTo>
                    <a:lnTo>
                      <a:pt x="400309" y="366728"/>
                    </a:lnTo>
                    <a:lnTo>
                      <a:pt x="366728" y="400309"/>
                    </a:lnTo>
                    <a:lnTo>
                      <a:pt x="326535" y="425946"/>
                    </a:lnTo>
                    <a:lnTo>
                      <a:pt x="281064" y="442306"/>
                    </a:lnTo>
                    <a:lnTo>
                      <a:pt x="231648" y="448056"/>
                    </a:lnTo>
                    <a:lnTo>
                      <a:pt x="312329" y="448056"/>
                    </a:lnTo>
                    <a:lnTo>
                      <a:pt x="361199" y="423755"/>
                    </a:lnTo>
                    <a:lnTo>
                      <a:pt x="395478" y="395478"/>
                    </a:lnTo>
                    <a:lnTo>
                      <a:pt x="423755" y="361199"/>
                    </a:lnTo>
                    <a:lnTo>
                      <a:pt x="445103" y="321849"/>
                    </a:lnTo>
                    <a:lnTo>
                      <a:pt x="458593" y="278356"/>
                    </a:lnTo>
                    <a:lnTo>
                      <a:pt x="463296" y="231647"/>
                    </a:lnTo>
                    <a:lnTo>
                      <a:pt x="458593" y="184939"/>
                    </a:lnTo>
                    <a:lnTo>
                      <a:pt x="445103" y="141446"/>
                    </a:lnTo>
                    <a:lnTo>
                      <a:pt x="423755" y="102096"/>
                    </a:lnTo>
                    <a:lnTo>
                      <a:pt x="395478" y="67818"/>
                    </a:lnTo>
                    <a:lnTo>
                      <a:pt x="361199" y="39540"/>
                    </a:lnTo>
                    <a:lnTo>
                      <a:pt x="321849" y="18192"/>
                    </a:lnTo>
                    <a:lnTo>
                      <a:pt x="312329" y="15240"/>
                    </a:lnTo>
                    <a:close/>
                  </a:path>
                </a:pathLst>
              </a:custGeom>
              <a:solidFill>
                <a:schemeClr val="bg1"/>
              </a:solid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59" name="Picture 2" descr="Principi Italiani di Valutazione (PIV): la bozza predisposta dall'Organismo  Italiano di Valutazione (OIV) - DB">
                <a:extLst>
                  <a:ext uri="{FF2B5EF4-FFF2-40B4-BE49-F238E27FC236}">
                    <a16:creationId xmlns:a16="http://schemas.microsoft.com/office/drawing/2014/main" id="{2ED14257-8A57-C156-5AFD-8D68FC996A28}"/>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01390" y="3933238"/>
                <a:ext cx="424749" cy="25485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3" name="Group 72">
            <a:extLst>
              <a:ext uri="{FF2B5EF4-FFF2-40B4-BE49-F238E27FC236}">
                <a16:creationId xmlns:a16="http://schemas.microsoft.com/office/drawing/2014/main" id="{FDDC9982-F13F-4666-C0EA-53B2D5A21FBF}"/>
              </a:ext>
            </a:extLst>
          </p:cNvPr>
          <p:cNvGrpSpPr/>
          <p:nvPr/>
        </p:nvGrpSpPr>
        <p:grpSpPr>
          <a:xfrm>
            <a:off x="215883" y="5269672"/>
            <a:ext cx="10143494" cy="1276031"/>
            <a:chOff x="215883" y="4117280"/>
            <a:chExt cx="10143494" cy="1276031"/>
          </a:xfrm>
        </p:grpSpPr>
        <p:sp>
          <p:nvSpPr>
            <p:cNvPr id="21" name="object 8">
              <a:extLst>
                <a:ext uri="{FF2B5EF4-FFF2-40B4-BE49-F238E27FC236}">
                  <a16:creationId xmlns:a16="http://schemas.microsoft.com/office/drawing/2014/main" id="{8E7ED88B-DD09-06C0-4005-96ADC6BC3648}"/>
                </a:ext>
              </a:extLst>
            </p:cNvPr>
            <p:cNvSpPr txBox="1"/>
            <p:nvPr/>
          </p:nvSpPr>
          <p:spPr>
            <a:xfrm>
              <a:off x="3157414" y="4199843"/>
              <a:ext cx="7201963" cy="1193468"/>
            </a:xfrm>
            <a:prstGeom prst="rect">
              <a:avLst/>
            </a:prstGeom>
          </p:spPr>
          <p:txBody>
            <a:bodyPr vert="horz" wrap="square" lIns="0" tIns="12065" rIns="0" bIns="0" rtlCol="0">
              <a:spAutoFit/>
            </a:bodyPr>
            <a:lstStyle/>
            <a:p>
              <a:pPr marL="12700" marR="5080" lvl="0" indent="0" algn="l" defTabSz="914400" eaLnBrk="1" fontAlgn="auto" latinLnBrk="0" hangingPunct="1">
                <a:lnSpc>
                  <a:spcPct val="101899"/>
                </a:lnSpc>
                <a:spcBef>
                  <a:spcPts val="95"/>
                </a:spcBef>
                <a:spcAft>
                  <a:spcPts val="0"/>
                </a:spcAft>
                <a:buClrTx/>
                <a:buSzTx/>
                <a:buFontTx/>
                <a:buNone/>
                <a:tabLst/>
                <a:defRPr/>
              </a:pPr>
              <a:r>
                <a:rPr kumimoji="0" lang="it-IT" sz="1900"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La </a:t>
              </a:r>
              <a:r>
                <a:rPr kumimoji="0" lang="it-IT" sz="1900" b="1"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configurazione di valore </a:t>
              </a:r>
              <a:r>
                <a:rPr kumimoji="0" lang="it-IT" sz="1900"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di riferimento nel caso di valutazioni a fini di recesso è il </a:t>
              </a:r>
              <a:r>
                <a:rPr kumimoji="0" lang="it-IT" sz="1900" b="1"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valore di mercato</a:t>
              </a:r>
              <a:r>
                <a:rPr kumimoji="0" lang="it-IT" sz="1900"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fatto salvo che l’atto costitutivo non definisca anche altre configurazioni di valore, eventualmente indicandone i possibili parametri di ponderazione.</a:t>
              </a:r>
            </a:p>
          </p:txBody>
        </p:sp>
        <p:sp>
          <p:nvSpPr>
            <p:cNvPr id="23" name="TextBox 22">
              <a:extLst>
                <a:ext uri="{FF2B5EF4-FFF2-40B4-BE49-F238E27FC236}">
                  <a16:creationId xmlns:a16="http://schemas.microsoft.com/office/drawing/2014/main" id="{01B0C1BC-810D-E0A9-9D89-A61EC4545494}"/>
                </a:ext>
              </a:extLst>
            </p:cNvPr>
            <p:cNvSpPr txBox="1"/>
            <p:nvPr/>
          </p:nvSpPr>
          <p:spPr>
            <a:xfrm>
              <a:off x="1607292" y="4300448"/>
              <a:ext cx="1908000" cy="461665"/>
            </a:xfrm>
            <a:prstGeom prst="rect">
              <a:avLst/>
            </a:prstGeom>
            <a:noFill/>
          </p:spPr>
          <p:txBody>
            <a:bodyPr wrap="square" rtlCol="0">
              <a:spAutoFit/>
            </a:bodyPr>
            <a:lstStyle/>
            <a:p>
              <a:pPr marR="179705" indent="-12700" algn="l">
                <a:spcBef>
                  <a:spcPts val="880"/>
                </a:spcBef>
                <a:defRPr/>
              </a:pPr>
              <a:r>
                <a:rPr lang="it-IT" sz="1200" b="1" spc="-1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CONFIGURAZIONE DEL VALORE</a:t>
              </a:r>
            </a:p>
          </p:txBody>
        </p:sp>
        <p:sp>
          <p:nvSpPr>
            <p:cNvPr id="39" name="object 24">
              <a:extLst>
                <a:ext uri="{FF2B5EF4-FFF2-40B4-BE49-F238E27FC236}">
                  <a16:creationId xmlns:a16="http://schemas.microsoft.com/office/drawing/2014/main" id="{B855B779-912A-D5D6-FAD8-0636E030F2F3}"/>
                </a:ext>
              </a:extLst>
            </p:cNvPr>
            <p:cNvSpPr txBox="1"/>
            <p:nvPr/>
          </p:nvSpPr>
          <p:spPr>
            <a:xfrm>
              <a:off x="994322" y="4392781"/>
              <a:ext cx="795401" cy="276999"/>
            </a:xfrm>
            <a:prstGeom prst="rect">
              <a:avLst/>
            </a:prstGeom>
            <a:noFill/>
          </p:spPr>
          <p:txBody>
            <a:bodyPr wrap="square" rtlCol="0">
              <a:spAutoFit/>
            </a:bodyPr>
            <a:lstStyle>
              <a:defPPr>
                <a:defRPr kern="0"/>
              </a:defPPr>
              <a:lvl1pPr marL="198120" marR="179705" indent="-12700" algn="l">
                <a:spcBef>
                  <a:spcPts val="880"/>
                </a:spcBef>
                <a:defRPr sz="1200" b="1" spc="-10">
                  <a:solidFill>
                    <a:srgbClr val="007CB0"/>
                  </a:solidFill>
                  <a:latin typeface="Open Sans" panose="020B0606030504020204" pitchFamily="34" charset="0"/>
                  <a:ea typeface="Open Sans" panose="020B0606030504020204" pitchFamily="34" charset="0"/>
                  <a:cs typeface="Open Sans" panose="020B0606030504020204" pitchFamily="34" charset="0"/>
                </a:defRPr>
              </a:lvl1pPr>
            </a:lstStyle>
            <a:p>
              <a:pPr marL="0"/>
              <a:r>
                <a:rPr lang="it-IT"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IV 6.6</a:t>
              </a:r>
            </a:p>
          </p:txBody>
        </p:sp>
        <p:grpSp>
          <p:nvGrpSpPr>
            <p:cNvPr id="60" name="Group 59">
              <a:extLst>
                <a:ext uri="{FF2B5EF4-FFF2-40B4-BE49-F238E27FC236}">
                  <a16:creationId xmlns:a16="http://schemas.microsoft.com/office/drawing/2014/main" id="{FEDE2441-FC06-CA33-F7E7-D0C94BB13111}"/>
                </a:ext>
              </a:extLst>
            </p:cNvPr>
            <p:cNvGrpSpPr/>
            <p:nvPr/>
          </p:nvGrpSpPr>
          <p:grpSpPr>
            <a:xfrm>
              <a:off x="215883" y="4117280"/>
              <a:ext cx="828000" cy="828000"/>
              <a:chOff x="299764" y="3646663"/>
              <a:chExt cx="828000" cy="828000"/>
            </a:xfrm>
          </p:grpSpPr>
          <p:sp>
            <p:nvSpPr>
              <p:cNvPr id="61" name="Oval 60">
                <a:extLst>
                  <a:ext uri="{FF2B5EF4-FFF2-40B4-BE49-F238E27FC236}">
                    <a16:creationId xmlns:a16="http://schemas.microsoft.com/office/drawing/2014/main" id="{FB090FCC-18DD-549B-A477-21096F43A224}"/>
                  </a:ext>
                </a:extLst>
              </p:cNvPr>
              <p:cNvSpPr/>
              <p:nvPr/>
            </p:nvSpPr>
            <p:spPr>
              <a:xfrm>
                <a:off x="299764" y="3646663"/>
                <a:ext cx="828000" cy="828000"/>
              </a:xfrm>
              <a:prstGeom prst="ellipse">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62" name="object 56">
                <a:extLst>
                  <a:ext uri="{FF2B5EF4-FFF2-40B4-BE49-F238E27FC236}">
                    <a16:creationId xmlns:a16="http://schemas.microsoft.com/office/drawing/2014/main" id="{F714F6AC-8E01-3C21-169E-CD77049C3556}"/>
                  </a:ext>
                </a:extLst>
              </p:cNvPr>
              <p:cNvSpPr/>
              <p:nvPr/>
            </p:nvSpPr>
            <p:spPr>
              <a:xfrm>
                <a:off x="382214" y="3729114"/>
                <a:ext cx="663100" cy="663099"/>
              </a:xfrm>
              <a:custGeom>
                <a:avLst/>
                <a:gdLst/>
                <a:ahLst/>
                <a:cxnLst/>
                <a:rect l="l" t="t" r="r" b="b"/>
                <a:pathLst>
                  <a:path w="463550" h="463550">
                    <a:moveTo>
                      <a:pt x="231648" y="0"/>
                    </a:moveTo>
                    <a:lnTo>
                      <a:pt x="184939" y="4702"/>
                    </a:lnTo>
                    <a:lnTo>
                      <a:pt x="141446" y="18192"/>
                    </a:lnTo>
                    <a:lnTo>
                      <a:pt x="102096" y="39540"/>
                    </a:lnTo>
                    <a:lnTo>
                      <a:pt x="67818" y="67818"/>
                    </a:lnTo>
                    <a:lnTo>
                      <a:pt x="39540" y="102096"/>
                    </a:lnTo>
                    <a:lnTo>
                      <a:pt x="18192" y="141446"/>
                    </a:lnTo>
                    <a:lnTo>
                      <a:pt x="4702" y="184939"/>
                    </a:lnTo>
                    <a:lnTo>
                      <a:pt x="0" y="231647"/>
                    </a:lnTo>
                    <a:lnTo>
                      <a:pt x="4702" y="278356"/>
                    </a:lnTo>
                    <a:lnTo>
                      <a:pt x="18192" y="321849"/>
                    </a:lnTo>
                    <a:lnTo>
                      <a:pt x="39540" y="361199"/>
                    </a:lnTo>
                    <a:lnTo>
                      <a:pt x="67818" y="395478"/>
                    </a:lnTo>
                    <a:lnTo>
                      <a:pt x="102096" y="423755"/>
                    </a:lnTo>
                    <a:lnTo>
                      <a:pt x="141446" y="445103"/>
                    </a:lnTo>
                    <a:lnTo>
                      <a:pt x="184939" y="458593"/>
                    </a:lnTo>
                    <a:lnTo>
                      <a:pt x="231648" y="463295"/>
                    </a:lnTo>
                    <a:lnTo>
                      <a:pt x="278356" y="458593"/>
                    </a:lnTo>
                    <a:lnTo>
                      <a:pt x="312329" y="448056"/>
                    </a:lnTo>
                    <a:lnTo>
                      <a:pt x="231648" y="448056"/>
                    </a:lnTo>
                    <a:lnTo>
                      <a:pt x="182231" y="442306"/>
                    </a:lnTo>
                    <a:lnTo>
                      <a:pt x="136760" y="425946"/>
                    </a:lnTo>
                    <a:lnTo>
                      <a:pt x="96567" y="400309"/>
                    </a:lnTo>
                    <a:lnTo>
                      <a:pt x="62986" y="366728"/>
                    </a:lnTo>
                    <a:lnTo>
                      <a:pt x="37349" y="326535"/>
                    </a:lnTo>
                    <a:lnTo>
                      <a:pt x="20989" y="281064"/>
                    </a:lnTo>
                    <a:lnTo>
                      <a:pt x="15240" y="231647"/>
                    </a:lnTo>
                    <a:lnTo>
                      <a:pt x="20989" y="182231"/>
                    </a:lnTo>
                    <a:lnTo>
                      <a:pt x="37349" y="136760"/>
                    </a:lnTo>
                    <a:lnTo>
                      <a:pt x="62986" y="96567"/>
                    </a:lnTo>
                    <a:lnTo>
                      <a:pt x="96567" y="62986"/>
                    </a:lnTo>
                    <a:lnTo>
                      <a:pt x="136760" y="37349"/>
                    </a:lnTo>
                    <a:lnTo>
                      <a:pt x="182231" y="20989"/>
                    </a:lnTo>
                    <a:lnTo>
                      <a:pt x="231648" y="15240"/>
                    </a:lnTo>
                    <a:lnTo>
                      <a:pt x="312329" y="15240"/>
                    </a:lnTo>
                    <a:lnTo>
                      <a:pt x="278356" y="4702"/>
                    </a:lnTo>
                    <a:lnTo>
                      <a:pt x="231648" y="0"/>
                    </a:lnTo>
                    <a:close/>
                  </a:path>
                  <a:path w="463550" h="463550">
                    <a:moveTo>
                      <a:pt x="312329" y="15240"/>
                    </a:moveTo>
                    <a:lnTo>
                      <a:pt x="231648" y="15240"/>
                    </a:lnTo>
                    <a:lnTo>
                      <a:pt x="281064" y="20989"/>
                    </a:lnTo>
                    <a:lnTo>
                      <a:pt x="326535" y="37349"/>
                    </a:lnTo>
                    <a:lnTo>
                      <a:pt x="366728" y="62986"/>
                    </a:lnTo>
                    <a:lnTo>
                      <a:pt x="400309" y="96567"/>
                    </a:lnTo>
                    <a:lnTo>
                      <a:pt x="425946" y="136760"/>
                    </a:lnTo>
                    <a:lnTo>
                      <a:pt x="442306" y="182231"/>
                    </a:lnTo>
                    <a:lnTo>
                      <a:pt x="448056" y="231647"/>
                    </a:lnTo>
                    <a:lnTo>
                      <a:pt x="442306" y="281064"/>
                    </a:lnTo>
                    <a:lnTo>
                      <a:pt x="425946" y="326535"/>
                    </a:lnTo>
                    <a:lnTo>
                      <a:pt x="400309" y="366728"/>
                    </a:lnTo>
                    <a:lnTo>
                      <a:pt x="366728" y="400309"/>
                    </a:lnTo>
                    <a:lnTo>
                      <a:pt x="326535" y="425946"/>
                    </a:lnTo>
                    <a:lnTo>
                      <a:pt x="281064" y="442306"/>
                    </a:lnTo>
                    <a:lnTo>
                      <a:pt x="231648" y="448056"/>
                    </a:lnTo>
                    <a:lnTo>
                      <a:pt x="312329" y="448056"/>
                    </a:lnTo>
                    <a:lnTo>
                      <a:pt x="361199" y="423755"/>
                    </a:lnTo>
                    <a:lnTo>
                      <a:pt x="395478" y="395478"/>
                    </a:lnTo>
                    <a:lnTo>
                      <a:pt x="423755" y="361199"/>
                    </a:lnTo>
                    <a:lnTo>
                      <a:pt x="445103" y="321849"/>
                    </a:lnTo>
                    <a:lnTo>
                      <a:pt x="458593" y="278356"/>
                    </a:lnTo>
                    <a:lnTo>
                      <a:pt x="463296" y="231647"/>
                    </a:lnTo>
                    <a:lnTo>
                      <a:pt x="458593" y="184939"/>
                    </a:lnTo>
                    <a:lnTo>
                      <a:pt x="445103" y="141446"/>
                    </a:lnTo>
                    <a:lnTo>
                      <a:pt x="423755" y="102096"/>
                    </a:lnTo>
                    <a:lnTo>
                      <a:pt x="395478" y="67818"/>
                    </a:lnTo>
                    <a:lnTo>
                      <a:pt x="361199" y="39540"/>
                    </a:lnTo>
                    <a:lnTo>
                      <a:pt x="321849" y="18192"/>
                    </a:lnTo>
                    <a:lnTo>
                      <a:pt x="312329" y="15240"/>
                    </a:lnTo>
                    <a:close/>
                  </a:path>
                </a:pathLst>
              </a:custGeom>
              <a:solidFill>
                <a:schemeClr val="bg1"/>
              </a:solid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63" name="Picture 2" descr="Principi Italiani di Valutazione (PIV): la bozza predisposta dall'Organismo  Italiano di Valutazione (OIV) - DB">
                <a:extLst>
                  <a:ext uri="{FF2B5EF4-FFF2-40B4-BE49-F238E27FC236}">
                    <a16:creationId xmlns:a16="http://schemas.microsoft.com/office/drawing/2014/main" id="{698BE995-5ECD-D0C9-B397-49C13FD5E9DE}"/>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01390" y="3933238"/>
                <a:ext cx="424749" cy="25485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2" name="object 11">
            <a:extLst>
              <a:ext uri="{FF2B5EF4-FFF2-40B4-BE49-F238E27FC236}">
                <a16:creationId xmlns:a16="http://schemas.microsoft.com/office/drawing/2014/main" id="{7384458A-92C5-60B2-4A85-04B07827FEB8}"/>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latin typeface="Open Sans Light" panose="020B0306030504020204" pitchFamily="34" charset="0"/>
                <a:ea typeface="Open Sans Light" panose="020B0306030504020204" pitchFamily="34" charset="0"/>
                <a:cs typeface="Open Sans Light" panose="020B0306030504020204" pitchFamily="34" charset="0"/>
              </a:rPr>
              <a:t>Principi Italiani di Valutazione</a:t>
            </a:r>
            <a:endParaRPr lang="it-IT" sz="2000"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6" name="Oval 45">
            <a:extLst>
              <a:ext uri="{FF2B5EF4-FFF2-40B4-BE49-F238E27FC236}">
                <a16:creationId xmlns:a16="http://schemas.microsoft.com/office/drawing/2014/main" id="{BC004DCB-F2A8-0C5C-F2A1-61553C495613}"/>
              </a:ext>
            </a:extLst>
          </p:cNvPr>
          <p:cNvSpPr/>
          <p:nvPr/>
        </p:nvSpPr>
        <p:spPr>
          <a:xfrm>
            <a:off x="7833274" y="215414"/>
            <a:ext cx="228600" cy="228600"/>
          </a:xfrm>
          <a:prstGeom prst="ellipse">
            <a:avLst/>
          </a:prstGeom>
          <a:solidFill>
            <a:schemeClr val="bg1">
              <a:lumMod val="8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47" name="Graphic 46" descr="Home outline">
            <a:hlinkClick r:id="" action="ppaction://noaction"/>
            <a:extLst>
              <a:ext uri="{FF2B5EF4-FFF2-40B4-BE49-F238E27FC236}">
                <a16:creationId xmlns:a16="http://schemas.microsoft.com/office/drawing/2014/main" id="{EA55123A-379D-0B75-2053-79A2B478685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23500" y="129807"/>
            <a:ext cx="333658" cy="333658"/>
          </a:xfrm>
          <a:prstGeom prst="rect">
            <a:avLst/>
          </a:prstGeom>
        </p:spPr>
      </p:pic>
      <p:sp>
        <p:nvSpPr>
          <p:cNvPr id="48" name="Oval 47">
            <a:extLst>
              <a:ext uri="{FF2B5EF4-FFF2-40B4-BE49-F238E27FC236}">
                <a16:creationId xmlns:a16="http://schemas.microsoft.com/office/drawing/2014/main" id="{B4B9ABD2-92C1-988C-4EF4-99C3767A7E62}"/>
              </a:ext>
            </a:extLst>
          </p:cNvPr>
          <p:cNvSpPr/>
          <p:nvPr/>
        </p:nvSpPr>
        <p:spPr>
          <a:xfrm>
            <a:off x="8229354" y="215414"/>
            <a:ext cx="228600" cy="228600"/>
          </a:xfrm>
          <a:prstGeom prst="ellipse">
            <a:avLst/>
          </a:prstGeom>
          <a:solidFill>
            <a:srgbClr val="012169">
              <a:alpha val="3961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49" name="Oval 48">
            <a:extLst>
              <a:ext uri="{FF2B5EF4-FFF2-40B4-BE49-F238E27FC236}">
                <a16:creationId xmlns:a16="http://schemas.microsoft.com/office/drawing/2014/main" id="{187DDB68-BAF3-9424-5F9D-9ACF1240963E}"/>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50" name="Oval 49">
            <a:extLst>
              <a:ext uri="{FF2B5EF4-FFF2-40B4-BE49-F238E27FC236}">
                <a16:creationId xmlns:a16="http://schemas.microsoft.com/office/drawing/2014/main" id="{C0D989CD-16B6-B7D0-8D6D-A461354BCAA7}"/>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51" name="Oval 50">
            <a:extLst>
              <a:ext uri="{FF2B5EF4-FFF2-40B4-BE49-F238E27FC236}">
                <a16:creationId xmlns:a16="http://schemas.microsoft.com/office/drawing/2014/main" id="{6DB396F5-427D-3A19-FAF5-95221BD49F19}"/>
              </a:ext>
            </a:extLst>
          </p:cNvPr>
          <p:cNvSpPr/>
          <p:nvPr/>
        </p:nvSpPr>
        <p:spPr>
          <a:xfrm>
            <a:off x="941759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52" name="Oval 51">
            <a:extLst>
              <a:ext uri="{FF2B5EF4-FFF2-40B4-BE49-F238E27FC236}">
                <a16:creationId xmlns:a16="http://schemas.microsoft.com/office/drawing/2014/main" id="{37E6520C-54A9-E6DA-95EA-F59A3D9B0177}"/>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Tree>
    <p:extLst>
      <p:ext uri="{BB962C8B-B14F-4D97-AF65-F5344CB8AC3E}">
        <p14:creationId xmlns:p14="http://schemas.microsoft.com/office/powerpoint/2010/main" val="664062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4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BA89407-6C48-0E41-96A7-71D9AC3B6E2E}"/>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76FD712-24E8-4C71-F208-ADE7F4102058}"/>
              </a:ext>
            </a:extLst>
          </p:cNvPr>
          <p:cNvGraphicFramePr>
            <a:graphicFrameLocks noChangeAspect="1"/>
          </p:cNvGraphicFramePr>
          <p:nvPr>
            <p:custDataLst>
              <p:tags r:id="rId1"/>
            </p:custDataLst>
            <p:extLst>
              <p:ext uri="{D42A27DB-BD31-4B8C-83A1-F6EECF244321}">
                <p14:modId xmlns:p14="http://schemas.microsoft.com/office/powerpoint/2010/main" val="3636646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7" name="think-cell data - do not delete" hidden="1">
                        <a:extLst>
                          <a:ext uri="{FF2B5EF4-FFF2-40B4-BE49-F238E27FC236}">
                            <a16:creationId xmlns:a16="http://schemas.microsoft.com/office/drawing/2014/main" id="{576FD712-24E8-4C71-F208-ADE7F410205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ttangolo 5">
            <a:extLst>
              <a:ext uri="{FF2B5EF4-FFF2-40B4-BE49-F238E27FC236}">
                <a16:creationId xmlns:a16="http://schemas.microsoft.com/office/drawing/2014/main" id="{C44F9762-5191-4FC0-60FA-AAAB2E81BA93}"/>
              </a:ext>
            </a:extLst>
          </p:cNvPr>
          <p:cNvSpPr/>
          <p:nvPr/>
        </p:nvSpPr>
        <p:spPr>
          <a:xfrm rot="10800000">
            <a:off x="-1" y="0"/>
            <a:ext cx="10701351" cy="7562850"/>
          </a:xfrm>
          <a:prstGeom prst="rect">
            <a:avLst/>
          </a:prstGeom>
          <a:gradFill flip="none" rotWithShape="1">
            <a:gsLst>
              <a:gs pos="0">
                <a:srgbClr val="005587"/>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6" name="Rectangle 5">
            <a:extLst>
              <a:ext uri="{FF2B5EF4-FFF2-40B4-BE49-F238E27FC236}">
                <a16:creationId xmlns:a16="http://schemas.microsoft.com/office/drawing/2014/main" id="{8068F4A0-30C1-BEF0-5811-7E480AC32192}"/>
              </a:ext>
            </a:extLst>
          </p:cNvPr>
          <p:cNvSpPr/>
          <p:nvPr/>
        </p:nvSpPr>
        <p:spPr>
          <a:xfrm>
            <a:off x="0" y="1629110"/>
            <a:ext cx="10693400" cy="555750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cxnSp>
        <p:nvCxnSpPr>
          <p:cNvPr id="13" name="Straight Connector 12">
            <a:extLst>
              <a:ext uri="{FF2B5EF4-FFF2-40B4-BE49-F238E27FC236}">
                <a16:creationId xmlns:a16="http://schemas.microsoft.com/office/drawing/2014/main" id="{E381D8DF-7C25-E265-21F8-581F5573A27F}"/>
              </a:ext>
            </a:extLst>
          </p:cNvPr>
          <p:cNvCxnSpPr>
            <a:cxnSpLocks/>
          </p:cNvCxnSpPr>
          <p:nvPr/>
        </p:nvCxnSpPr>
        <p:spPr>
          <a:xfrm>
            <a:off x="385069" y="4370067"/>
            <a:ext cx="9689212" cy="0"/>
          </a:xfrm>
          <a:prstGeom prst="line">
            <a:avLst/>
          </a:prstGeom>
          <a:ln w="12700">
            <a:solidFill>
              <a:srgbClr val="007CB0"/>
            </a:solidFill>
          </a:ln>
        </p:spPr>
        <p:style>
          <a:lnRef idx="1">
            <a:schemeClr val="accent1"/>
          </a:lnRef>
          <a:fillRef idx="0">
            <a:schemeClr val="accent1"/>
          </a:fillRef>
          <a:effectRef idx="0">
            <a:schemeClr val="accent1"/>
          </a:effectRef>
          <a:fontRef idx="minor">
            <a:schemeClr val="tx1"/>
          </a:fontRef>
        </p:style>
      </p:cxnSp>
      <p:sp>
        <p:nvSpPr>
          <p:cNvPr id="8" name="object 11">
            <a:extLst>
              <a:ext uri="{FF2B5EF4-FFF2-40B4-BE49-F238E27FC236}">
                <a16:creationId xmlns:a16="http://schemas.microsoft.com/office/drawing/2014/main" id="{D4D6C3D6-E6EB-269B-957C-BA9785DCB06A}"/>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lvl="0">
              <a:spcBef>
                <a:spcPts val="105"/>
              </a:spcBef>
              <a:defRPr/>
            </a:pPr>
            <a:r>
              <a:rPr lang="it-IT" sz="200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Le indicazioni dei PIV</a:t>
            </a:r>
          </a:p>
        </p:txBody>
      </p:sp>
      <p:sp>
        <p:nvSpPr>
          <p:cNvPr id="16" name="Rectangle 15">
            <a:extLst>
              <a:ext uri="{FF2B5EF4-FFF2-40B4-BE49-F238E27FC236}">
                <a16:creationId xmlns:a16="http://schemas.microsoft.com/office/drawing/2014/main" id="{93CFE41E-F98C-AF51-BB74-CFEE462A2003}"/>
              </a:ext>
            </a:extLst>
          </p:cNvPr>
          <p:cNvSpPr/>
          <p:nvPr/>
        </p:nvSpPr>
        <p:spPr bwMode="gray">
          <a:xfrm>
            <a:off x="0" y="1862180"/>
            <a:ext cx="10693400" cy="675893"/>
          </a:xfrm>
          <a:prstGeom prst="rect">
            <a:avLst/>
          </a:prstGeom>
          <a:solidFill>
            <a:schemeClr val="bg1"/>
          </a:solidFill>
          <a:ln w="19050" algn="ctr">
            <a:noFill/>
            <a:prstDash val="dash"/>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marL="12700" marR="5080" algn="ctr">
              <a:spcBef>
                <a:spcPts val="90"/>
              </a:spcBef>
            </a:pPr>
            <a:r>
              <a:rPr lang="it-IT" sz="1600" noProof="0">
                <a:latin typeface="Open Sans Light" panose="020B0306030504020204" pitchFamily="34" charset="0"/>
                <a:ea typeface="Open Sans Light" panose="020B0306030504020204" pitchFamily="34" charset="0"/>
                <a:cs typeface="Open Sans Light" panose="020B0306030504020204" pitchFamily="34" charset="0"/>
              </a:rPr>
              <a:t>Di seguito quanto illustrato nei paragrafi IV 6.5- 6.8 dei Principi Italiani di Valutazione, sezione dedicata alla valutazione della quote di un socio che applica il diritto di recesso da una S.r.l.</a:t>
            </a:r>
          </a:p>
        </p:txBody>
      </p:sp>
      <p:cxnSp>
        <p:nvCxnSpPr>
          <p:cNvPr id="36" name="Straight Connector 35">
            <a:extLst>
              <a:ext uri="{FF2B5EF4-FFF2-40B4-BE49-F238E27FC236}">
                <a16:creationId xmlns:a16="http://schemas.microsoft.com/office/drawing/2014/main" id="{7BCE510C-4388-BE1A-F2A0-0ADF3B1129BC}"/>
              </a:ext>
            </a:extLst>
          </p:cNvPr>
          <p:cNvCxnSpPr>
            <a:cxnSpLocks/>
          </p:cNvCxnSpPr>
          <p:nvPr/>
        </p:nvCxnSpPr>
        <p:spPr>
          <a:xfrm>
            <a:off x="1607292" y="3105844"/>
            <a:ext cx="0" cy="81157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25EB514-08EB-2A0B-DC65-E5B49724EFBB}"/>
              </a:ext>
            </a:extLst>
          </p:cNvPr>
          <p:cNvCxnSpPr>
            <a:cxnSpLocks/>
          </p:cNvCxnSpPr>
          <p:nvPr/>
        </p:nvCxnSpPr>
        <p:spPr>
          <a:xfrm>
            <a:off x="1607292" y="4542066"/>
            <a:ext cx="0" cy="81157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B7D7562-58B4-2DDC-CE09-D408573BA368}"/>
              </a:ext>
            </a:extLst>
          </p:cNvPr>
          <p:cNvSpPr/>
          <p:nvPr/>
        </p:nvSpPr>
        <p:spPr bwMode="gray">
          <a:xfrm>
            <a:off x="159385" y="2998120"/>
            <a:ext cx="10196416" cy="1137261"/>
          </a:xfrm>
          <a:prstGeom prst="rect">
            <a:avLst/>
          </a:prstGeom>
          <a:noFill/>
          <a:ln w="19050" algn="ctr">
            <a:solidFill>
              <a:srgbClr val="FF0000"/>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noProof="0">
              <a:solidFill>
                <a:schemeClr val="bg1"/>
              </a:solidFill>
            </a:endParaRPr>
          </a:p>
        </p:txBody>
      </p:sp>
      <p:pic>
        <p:nvPicPr>
          <p:cNvPr id="17" name="Graphic 16" descr="Exclamation mark with solid fill">
            <a:extLst>
              <a:ext uri="{FF2B5EF4-FFF2-40B4-BE49-F238E27FC236}">
                <a16:creationId xmlns:a16="http://schemas.microsoft.com/office/drawing/2014/main" id="{2EEE597A-2C30-6FEC-F54D-1818DB6C8A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59101" y="3308524"/>
            <a:ext cx="516452" cy="516452"/>
          </a:xfrm>
          <a:prstGeom prst="rect">
            <a:avLst/>
          </a:prstGeom>
        </p:spPr>
      </p:pic>
      <p:sp>
        <p:nvSpPr>
          <p:cNvPr id="18" name="Rectangle 17">
            <a:extLst>
              <a:ext uri="{FF2B5EF4-FFF2-40B4-BE49-F238E27FC236}">
                <a16:creationId xmlns:a16="http://schemas.microsoft.com/office/drawing/2014/main" id="{6679D5D1-E914-D861-105C-74F82DE2B7AD}"/>
              </a:ext>
            </a:extLst>
          </p:cNvPr>
          <p:cNvSpPr/>
          <p:nvPr/>
        </p:nvSpPr>
        <p:spPr bwMode="gray">
          <a:xfrm>
            <a:off x="190153" y="2598001"/>
            <a:ext cx="2822179" cy="253488"/>
          </a:xfrm>
          <a:prstGeom prst="rect">
            <a:avLst/>
          </a:prstGeom>
          <a:noFill/>
          <a:ln w="19050" algn="ctr">
            <a:solidFill>
              <a:srgbClr val="FF0000"/>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r>
              <a:rPr lang="it-IT" sz="1200" noProof="0">
                <a:latin typeface="Open Sans Light" panose="020B0306030504020204" pitchFamily="34" charset="0"/>
                <a:ea typeface="Open Sans Light" panose="020B0306030504020204" pitchFamily="34" charset="0"/>
                <a:cs typeface="Open Sans Light" panose="020B0306030504020204" pitchFamily="34" charset="0"/>
              </a:rPr>
              <a:t>Approfondimento nelle prossime slide</a:t>
            </a:r>
          </a:p>
        </p:txBody>
      </p:sp>
      <p:pic>
        <p:nvPicPr>
          <p:cNvPr id="25" name="Graphic 24" descr="Exclamation mark with solid fill">
            <a:extLst>
              <a:ext uri="{FF2B5EF4-FFF2-40B4-BE49-F238E27FC236}">
                <a16:creationId xmlns:a16="http://schemas.microsoft.com/office/drawing/2014/main" id="{8EA82FE0-6644-25A1-B235-8DBDB4D8805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542" y="2598001"/>
            <a:ext cx="253488" cy="253488"/>
          </a:xfrm>
          <a:prstGeom prst="rect">
            <a:avLst/>
          </a:prstGeom>
        </p:spPr>
      </p:pic>
      <p:grpSp>
        <p:nvGrpSpPr>
          <p:cNvPr id="74" name="Group 73">
            <a:extLst>
              <a:ext uri="{FF2B5EF4-FFF2-40B4-BE49-F238E27FC236}">
                <a16:creationId xmlns:a16="http://schemas.microsoft.com/office/drawing/2014/main" id="{1E4866D6-9035-AAD5-EDDC-2B5D1634EFE4}"/>
              </a:ext>
            </a:extLst>
          </p:cNvPr>
          <p:cNvGrpSpPr/>
          <p:nvPr/>
        </p:nvGrpSpPr>
        <p:grpSpPr>
          <a:xfrm>
            <a:off x="215883" y="3094937"/>
            <a:ext cx="9921897" cy="977640"/>
            <a:chOff x="215883" y="5124149"/>
            <a:chExt cx="9921897" cy="977640"/>
          </a:xfrm>
        </p:grpSpPr>
        <p:sp>
          <p:nvSpPr>
            <p:cNvPr id="5" name="object 8">
              <a:extLst>
                <a:ext uri="{FF2B5EF4-FFF2-40B4-BE49-F238E27FC236}">
                  <a16:creationId xmlns:a16="http://schemas.microsoft.com/office/drawing/2014/main" id="{C5062DCC-55C2-4F87-985E-06C52BB9E651}"/>
                </a:ext>
              </a:extLst>
            </p:cNvPr>
            <p:cNvSpPr txBox="1"/>
            <p:nvPr/>
          </p:nvSpPr>
          <p:spPr>
            <a:xfrm>
              <a:off x="3152970" y="5206544"/>
              <a:ext cx="6984810" cy="895245"/>
            </a:xfrm>
            <a:prstGeom prst="rect">
              <a:avLst/>
            </a:prstGeom>
          </p:spPr>
          <p:txBody>
            <a:bodyPr vert="horz" wrap="square" lIns="0" tIns="12065" rIns="0" bIns="0" rtlCol="0">
              <a:spAutoFit/>
            </a:bodyPr>
            <a:lstStyle/>
            <a:p>
              <a:pPr marL="12700" marR="5080" lvl="0" indent="0" algn="l" defTabSz="914400" eaLnBrk="1" fontAlgn="auto" latinLnBrk="0" hangingPunct="1">
                <a:lnSpc>
                  <a:spcPct val="101899"/>
                </a:lnSpc>
                <a:spcBef>
                  <a:spcPts val="95"/>
                </a:spcBef>
                <a:spcAft>
                  <a:spcPts val="0"/>
                </a:spcAft>
                <a:buClrTx/>
                <a:buSzTx/>
                <a:buFontTx/>
                <a:buNone/>
                <a:tabLst/>
                <a:defRPr/>
              </a:pPr>
              <a:r>
                <a:rPr kumimoji="0" lang="it-IT" sz="1900"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Il </a:t>
              </a:r>
              <a:r>
                <a:rPr kumimoji="0" lang="it-IT" sz="1900" b="1"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valore di mercato </a:t>
              </a:r>
              <a:r>
                <a:rPr kumimoji="0" lang="it-IT" sz="1900"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deve riferirsi all’</a:t>
              </a:r>
              <a:r>
                <a:rPr kumimoji="0" lang="it-IT" sz="1900" b="1"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impresa “</a:t>
              </a:r>
              <a:r>
                <a:rPr lang="it-IT" sz="1900" b="1" kern="0" noProof="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A</a:t>
              </a:r>
              <a:r>
                <a:rPr kumimoji="0" lang="it-IT" sz="1900" b="1"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a:t>
              </a:r>
              <a:r>
                <a:rPr lang="it-IT" sz="1900" b="1" kern="0" noProof="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I</a:t>
              </a:r>
              <a:r>
                <a:rPr kumimoji="0" lang="it-IT" sz="1900" b="1"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a:t>
              </a:r>
              <a:r>
                <a:rPr kumimoji="0" lang="it-IT" sz="1900"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e </a:t>
              </a:r>
              <a:r>
                <a:rPr kumimoji="0" lang="it-IT" sz="1900" b="1"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non deve riflettere i benefici attesi </a:t>
              </a:r>
              <a:r>
                <a:rPr kumimoji="0" lang="it-IT" sz="1900"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dalle decisioni che hanno fatto scattare il recesso. </a:t>
              </a:r>
            </a:p>
          </p:txBody>
        </p:sp>
        <p:sp>
          <p:nvSpPr>
            <p:cNvPr id="11" name="TextBox 10">
              <a:extLst>
                <a:ext uri="{FF2B5EF4-FFF2-40B4-BE49-F238E27FC236}">
                  <a16:creationId xmlns:a16="http://schemas.microsoft.com/office/drawing/2014/main" id="{F576C95B-949D-DEFC-8ED3-C50FBEA9931D}"/>
                </a:ext>
              </a:extLst>
            </p:cNvPr>
            <p:cNvSpPr txBox="1"/>
            <p:nvPr/>
          </p:nvSpPr>
          <p:spPr>
            <a:xfrm>
              <a:off x="1607292" y="5310013"/>
              <a:ext cx="1667354" cy="461665"/>
            </a:xfrm>
            <a:prstGeom prst="rect">
              <a:avLst/>
            </a:prstGeom>
            <a:noFill/>
          </p:spPr>
          <p:txBody>
            <a:bodyPr wrap="square" rtlCol="0">
              <a:spAutoFit/>
            </a:bodyPr>
            <a:lstStyle/>
            <a:p>
              <a:pPr marR="179705" indent="-12700" algn="l">
                <a:spcBef>
                  <a:spcPts val="880"/>
                </a:spcBef>
                <a:defRPr/>
              </a:pPr>
              <a:r>
                <a:rPr lang="it-IT" sz="1200" b="1" spc="-1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VALORE DI MERCATO</a:t>
              </a:r>
            </a:p>
          </p:txBody>
        </p:sp>
        <p:sp>
          <p:nvSpPr>
            <p:cNvPr id="40" name="object 24">
              <a:extLst>
                <a:ext uri="{FF2B5EF4-FFF2-40B4-BE49-F238E27FC236}">
                  <a16:creationId xmlns:a16="http://schemas.microsoft.com/office/drawing/2014/main" id="{C42C1AFB-F2AD-5E0E-77BE-DCE0EFCDA625}"/>
                </a:ext>
              </a:extLst>
            </p:cNvPr>
            <p:cNvSpPr txBox="1"/>
            <p:nvPr/>
          </p:nvSpPr>
          <p:spPr>
            <a:xfrm>
              <a:off x="994322" y="5402346"/>
              <a:ext cx="795401" cy="276999"/>
            </a:xfrm>
            <a:prstGeom prst="rect">
              <a:avLst/>
            </a:prstGeom>
            <a:noFill/>
          </p:spPr>
          <p:txBody>
            <a:bodyPr wrap="square" rtlCol="0">
              <a:spAutoFit/>
            </a:bodyPr>
            <a:lstStyle>
              <a:defPPr>
                <a:defRPr kern="0"/>
              </a:defPPr>
              <a:lvl1pPr marL="198120" marR="179705" indent="-12700" algn="l">
                <a:spcBef>
                  <a:spcPts val="880"/>
                </a:spcBef>
                <a:defRPr sz="1200" b="1" spc="-10">
                  <a:solidFill>
                    <a:srgbClr val="007CB0"/>
                  </a:solidFill>
                  <a:latin typeface="Open Sans" panose="020B0606030504020204" pitchFamily="34" charset="0"/>
                  <a:ea typeface="Open Sans" panose="020B0606030504020204" pitchFamily="34" charset="0"/>
                  <a:cs typeface="Open Sans" panose="020B0606030504020204" pitchFamily="34" charset="0"/>
                </a:defRPr>
              </a:lvl1pPr>
            </a:lstStyle>
            <a:p>
              <a:pPr marL="0"/>
              <a:r>
                <a:rPr lang="it-IT"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IV 6.7</a:t>
              </a:r>
            </a:p>
          </p:txBody>
        </p:sp>
        <p:grpSp>
          <p:nvGrpSpPr>
            <p:cNvPr id="64" name="Group 63">
              <a:extLst>
                <a:ext uri="{FF2B5EF4-FFF2-40B4-BE49-F238E27FC236}">
                  <a16:creationId xmlns:a16="http://schemas.microsoft.com/office/drawing/2014/main" id="{2DD0C0BE-1242-2332-CE03-A8D8C7B2466E}"/>
                </a:ext>
              </a:extLst>
            </p:cNvPr>
            <p:cNvGrpSpPr/>
            <p:nvPr/>
          </p:nvGrpSpPr>
          <p:grpSpPr>
            <a:xfrm>
              <a:off x="215883" y="5124149"/>
              <a:ext cx="828000" cy="828000"/>
              <a:chOff x="299764" y="3646663"/>
              <a:chExt cx="828000" cy="828000"/>
            </a:xfrm>
          </p:grpSpPr>
          <p:sp>
            <p:nvSpPr>
              <p:cNvPr id="65" name="Oval 64">
                <a:extLst>
                  <a:ext uri="{FF2B5EF4-FFF2-40B4-BE49-F238E27FC236}">
                    <a16:creationId xmlns:a16="http://schemas.microsoft.com/office/drawing/2014/main" id="{71BBF401-E8D5-EF07-A3F8-D8D6ED9179A2}"/>
                  </a:ext>
                </a:extLst>
              </p:cNvPr>
              <p:cNvSpPr/>
              <p:nvPr/>
            </p:nvSpPr>
            <p:spPr>
              <a:xfrm>
                <a:off x="299764" y="3646663"/>
                <a:ext cx="828000" cy="828000"/>
              </a:xfrm>
              <a:prstGeom prst="ellipse">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66" name="object 56">
                <a:extLst>
                  <a:ext uri="{FF2B5EF4-FFF2-40B4-BE49-F238E27FC236}">
                    <a16:creationId xmlns:a16="http://schemas.microsoft.com/office/drawing/2014/main" id="{38AD6926-6738-F5D3-B310-32A3CFFC5461}"/>
                  </a:ext>
                </a:extLst>
              </p:cNvPr>
              <p:cNvSpPr/>
              <p:nvPr/>
            </p:nvSpPr>
            <p:spPr>
              <a:xfrm>
                <a:off x="382214" y="3729114"/>
                <a:ext cx="663100" cy="663099"/>
              </a:xfrm>
              <a:custGeom>
                <a:avLst/>
                <a:gdLst/>
                <a:ahLst/>
                <a:cxnLst/>
                <a:rect l="l" t="t" r="r" b="b"/>
                <a:pathLst>
                  <a:path w="463550" h="463550">
                    <a:moveTo>
                      <a:pt x="231648" y="0"/>
                    </a:moveTo>
                    <a:lnTo>
                      <a:pt x="184939" y="4702"/>
                    </a:lnTo>
                    <a:lnTo>
                      <a:pt x="141446" y="18192"/>
                    </a:lnTo>
                    <a:lnTo>
                      <a:pt x="102096" y="39540"/>
                    </a:lnTo>
                    <a:lnTo>
                      <a:pt x="67818" y="67818"/>
                    </a:lnTo>
                    <a:lnTo>
                      <a:pt x="39540" y="102096"/>
                    </a:lnTo>
                    <a:lnTo>
                      <a:pt x="18192" y="141446"/>
                    </a:lnTo>
                    <a:lnTo>
                      <a:pt x="4702" y="184939"/>
                    </a:lnTo>
                    <a:lnTo>
                      <a:pt x="0" y="231647"/>
                    </a:lnTo>
                    <a:lnTo>
                      <a:pt x="4702" y="278356"/>
                    </a:lnTo>
                    <a:lnTo>
                      <a:pt x="18192" y="321849"/>
                    </a:lnTo>
                    <a:lnTo>
                      <a:pt x="39540" y="361199"/>
                    </a:lnTo>
                    <a:lnTo>
                      <a:pt x="67818" y="395478"/>
                    </a:lnTo>
                    <a:lnTo>
                      <a:pt x="102096" y="423755"/>
                    </a:lnTo>
                    <a:lnTo>
                      <a:pt x="141446" y="445103"/>
                    </a:lnTo>
                    <a:lnTo>
                      <a:pt x="184939" y="458593"/>
                    </a:lnTo>
                    <a:lnTo>
                      <a:pt x="231648" y="463295"/>
                    </a:lnTo>
                    <a:lnTo>
                      <a:pt x="278356" y="458593"/>
                    </a:lnTo>
                    <a:lnTo>
                      <a:pt x="312329" y="448056"/>
                    </a:lnTo>
                    <a:lnTo>
                      <a:pt x="231648" y="448056"/>
                    </a:lnTo>
                    <a:lnTo>
                      <a:pt x="182231" y="442306"/>
                    </a:lnTo>
                    <a:lnTo>
                      <a:pt x="136760" y="425946"/>
                    </a:lnTo>
                    <a:lnTo>
                      <a:pt x="96567" y="400309"/>
                    </a:lnTo>
                    <a:lnTo>
                      <a:pt x="62986" y="366728"/>
                    </a:lnTo>
                    <a:lnTo>
                      <a:pt x="37349" y="326535"/>
                    </a:lnTo>
                    <a:lnTo>
                      <a:pt x="20989" y="281064"/>
                    </a:lnTo>
                    <a:lnTo>
                      <a:pt x="15240" y="231647"/>
                    </a:lnTo>
                    <a:lnTo>
                      <a:pt x="20989" y="182231"/>
                    </a:lnTo>
                    <a:lnTo>
                      <a:pt x="37349" y="136760"/>
                    </a:lnTo>
                    <a:lnTo>
                      <a:pt x="62986" y="96567"/>
                    </a:lnTo>
                    <a:lnTo>
                      <a:pt x="96567" y="62986"/>
                    </a:lnTo>
                    <a:lnTo>
                      <a:pt x="136760" y="37349"/>
                    </a:lnTo>
                    <a:lnTo>
                      <a:pt x="182231" y="20989"/>
                    </a:lnTo>
                    <a:lnTo>
                      <a:pt x="231648" y="15240"/>
                    </a:lnTo>
                    <a:lnTo>
                      <a:pt x="312329" y="15240"/>
                    </a:lnTo>
                    <a:lnTo>
                      <a:pt x="278356" y="4702"/>
                    </a:lnTo>
                    <a:lnTo>
                      <a:pt x="231648" y="0"/>
                    </a:lnTo>
                    <a:close/>
                  </a:path>
                  <a:path w="463550" h="463550">
                    <a:moveTo>
                      <a:pt x="312329" y="15240"/>
                    </a:moveTo>
                    <a:lnTo>
                      <a:pt x="231648" y="15240"/>
                    </a:lnTo>
                    <a:lnTo>
                      <a:pt x="281064" y="20989"/>
                    </a:lnTo>
                    <a:lnTo>
                      <a:pt x="326535" y="37349"/>
                    </a:lnTo>
                    <a:lnTo>
                      <a:pt x="366728" y="62986"/>
                    </a:lnTo>
                    <a:lnTo>
                      <a:pt x="400309" y="96567"/>
                    </a:lnTo>
                    <a:lnTo>
                      <a:pt x="425946" y="136760"/>
                    </a:lnTo>
                    <a:lnTo>
                      <a:pt x="442306" y="182231"/>
                    </a:lnTo>
                    <a:lnTo>
                      <a:pt x="448056" y="231647"/>
                    </a:lnTo>
                    <a:lnTo>
                      <a:pt x="442306" y="281064"/>
                    </a:lnTo>
                    <a:lnTo>
                      <a:pt x="425946" y="326535"/>
                    </a:lnTo>
                    <a:lnTo>
                      <a:pt x="400309" y="366728"/>
                    </a:lnTo>
                    <a:lnTo>
                      <a:pt x="366728" y="400309"/>
                    </a:lnTo>
                    <a:lnTo>
                      <a:pt x="326535" y="425946"/>
                    </a:lnTo>
                    <a:lnTo>
                      <a:pt x="281064" y="442306"/>
                    </a:lnTo>
                    <a:lnTo>
                      <a:pt x="231648" y="448056"/>
                    </a:lnTo>
                    <a:lnTo>
                      <a:pt x="312329" y="448056"/>
                    </a:lnTo>
                    <a:lnTo>
                      <a:pt x="361199" y="423755"/>
                    </a:lnTo>
                    <a:lnTo>
                      <a:pt x="395478" y="395478"/>
                    </a:lnTo>
                    <a:lnTo>
                      <a:pt x="423755" y="361199"/>
                    </a:lnTo>
                    <a:lnTo>
                      <a:pt x="445103" y="321849"/>
                    </a:lnTo>
                    <a:lnTo>
                      <a:pt x="458593" y="278356"/>
                    </a:lnTo>
                    <a:lnTo>
                      <a:pt x="463296" y="231647"/>
                    </a:lnTo>
                    <a:lnTo>
                      <a:pt x="458593" y="184939"/>
                    </a:lnTo>
                    <a:lnTo>
                      <a:pt x="445103" y="141446"/>
                    </a:lnTo>
                    <a:lnTo>
                      <a:pt x="423755" y="102096"/>
                    </a:lnTo>
                    <a:lnTo>
                      <a:pt x="395478" y="67818"/>
                    </a:lnTo>
                    <a:lnTo>
                      <a:pt x="361199" y="39540"/>
                    </a:lnTo>
                    <a:lnTo>
                      <a:pt x="321849" y="18192"/>
                    </a:lnTo>
                    <a:lnTo>
                      <a:pt x="312329" y="15240"/>
                    </a:lnTo>
                    <a:close/>
                  </a:path>
                </a:pathLst>
              </a:custGeom>
              <a:solidFill>
                <a:schemeClr val="bg1"/>
              </a:solid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67" name="Picture 2" descr="Principi Italiani di Valutazione (PIV): la bozza predisposta dall'Organismo  Italiano di Valutazione (OIV) - DB">
                <a:extLst>
                  <a:ext uri="{FF2B5EF4-FFF2-40B4-BE49-F238E27FC236}">
                    <a16:creationId xmlns:a16="http://schemas.microsoft.com/office/drawing/2014/main" id="{7661E970-250E-C237-D2F5-097D35060F19}"/>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01390" y="3933238"/>
                <a:ext cx="424749" cy="25485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5" name="Group 74">
            <a:extLst>
              <a:ext uri="{FF2B5EF4-FFF2-40B4-BE49-F238E27FC236}">
                <a16:creationId xmlns:a16="http://schemas.microsoft.com/office/drawing/2014/main" id="{542C8A28-791A-4264-7B43-AD269652B129}"/>
              </a:ext>
            </a:extLst>
          </p:cNvPr>
          <p:cNvGrpSpPr/>
          <p:nvPr/>
        </p:nvGrpSpPr>
        <p:grpSpPr>
          <a:xfrm>
            <a:off x="215883" y="4509562"/>
            <a:ext cx="9921897" cy="1479892"/>
            <a:chOff x="215883" y="6150468"/>
            <a:chExt cx="9921897" cy="1479892"/>
          </a:xfrm>
        </p:grpSpPr>
        <p:sp>
          <p:nvSpPr>
            <p:cNvPr id="14" name="object 6">
              <a:extLst>
                <a:ext uri="{FF2B5EF4-FFF2-40B4-BE49-F238E27FC236}">
                  <a16:creationId xmlns:a16="http://schemas.microsoft.com/office/drawing/2014/main" id="{C2E23125-D6D0-0864-F9B8-D2FE8589AE15}"/>
                </a:ext>
              </a:extLst>
            </p:cNvPr>
            <p:cNvSpPr txBox="1"/>
            <p:nvPr/>
          </p:nvSpPr>
          <p:spPr>
            <a:xfrm>
              <a:off x="3156686" y="6150468"/>
              <a:ext cx="6981094" cy="1479892"/>
            </a:xfrm>
            <a:prstGeom prst="rect">
              <a:avLst/>
            </a:prstGeom>
          </p:spPr>
          <p:txBody>
            <a:bodyPr vert="horz" wrap="square" lIns="0" tIns="13970" rIns="0" bIns="0" rtlCol="0">
              <a:spAutoFit/>
            </a:bodyPr>
            <a:lstStyle/>
            <a:p>
              <a:pPr marL="12700" marR="5080" lvl="0" indent="0" algn="l" defTabSz="914400" eaLnBrk="1" fontAlgn="auto" latinLnBrk="0" hangingPunct="1">
                <a:lnSpc>
                  <a:spcPct val="101299"/>
                </a:lnSpc>
                <a:spcBef>
                  <a:spcPts val="110"/>
                </a:spcBef>
                <a:spcAft>
                  <a:spcPts val="0"/>
                </a:spcAft>
                <a:buClrTx/>
                <a:buSzTx/>
                <a:buFontTx/>
                <a:buNone/>
                <a:tabLst/>
                <a:defRPr/>
              </a:pPr>
              <a:r>
                <a:rPr kumimoji="0" lang="it-IT" sz="1900"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Nei casi particolari di società che si caratterizzano per un profilo di assorbimento di cassa, incapacità di distribuire dividendi, esigenze di riequilibrio finanziario, è necessario considerare nella stima del valore di mercato il rischio di diluizione del valore pro-quota a seguito del ricorso futuro a capitale esterno.</a:t>
              </a:r>
            </a:p>
          </p:txBody>
        </p:sp>
        <p:sp>
          <p:nvSpPr>
            <p:cNvPr id="20" name="object 24">
              <a:extLst>
                <a:ext uri="{FF2B5EF4-FFF2-40B4-BE49-F238E27FC236}">
                  <a16:creationId xmlns:a16="http://schemas.microsoft.com/office/drawing/2014/main" id="{A467E15A-D299-B26A-C7CE-3676C4BFE460}"/>
                </a:ext>
              </a:extLst>
            </p:cNvPr>
            <p:cNvSpPr txBox="1"/>
            <p:nvPr/>
          </p:nvSpPr>
          <p:spPr>
            <a:xfrm>
              <a:off x="1607292" y="6357929"/>
              <a:ext cx="1908000" cy="461665"/>
            </a:xfrm>
            <a:prstGeom prst="rect">
              <a:avLst/>
            </a:prstGeom>
            <a:noFill/>
          </p:spPr>
          <p:txBody>
            <a:bodyPr wrap="square" rtlCol="0">
              <a:spAutoFit/>
            </a:bodyPr>
            <a:lstStyle>
              <a:defPPr>
                <a:defRPr kern="0"/>
              </a:defPPr>
              <a:lvl1pPr marL="198120" marR="179705" indent="-12700" algn="l">
                <a:spcBef>
                  <a:spcPts val="880"/>
                </a:spcBef>
                <a:defRPr sz="1200" b="1" spc="-10">
                  <a:solidFill>
                    <a:srgbClr val="007CB0"/>
                  </a:solidFill>
                  <a:latin typeface="Open Sans" panose="020B0606030504020204" pitchFamily="34" charset="0"/>
                  <a:ea typeface="Open Sans" panose="020B0606030504020204" pitchFamily="34" charset="0"/>
                  <a:cs typeface="Open Sans" panose="020B0606030504020204" pitchFamily="34" charset="0"/>
                </a:defRPr>
              </a:lvl1pPr>
            </a:lstStyle>
            <a:p>
              <a:pPr marL="0"/>
              <a:r>
                <a:rPr lang="it-IT"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RISCHIO DI DILUIZIONE</a:t>
              </a:r>
            </a:p>
          </p:txBody>
        </p:sp>
        <p:sp>
          <p:nvSpPr>
            <p:cNvPr id="41" name="object 24">
              <a:extLst>
                <a:ext uri="{FF2B5EF4-FFF2-40B4-BE49-F238E27FC236}">
                  <a16:creationId xmlns:a16="http://schemas.microsoft.com/office/drawing/2014/main" id="{ED9D0A11-56AE-1CA6-F7C5-C6BB9EFBDC0F}"/>
                </a:ext>
              </a:extLst>
            </p:cNvPr>
            <p:cNvSpPr txBox="1"/>
            <p:nvPr/>
          </p:nvSpPr>
          <p:spPr>
            <a:xfrm>
              <a:off x="994322" y="6450262"/>
              <a:ext cx="795401" cy="276999"/>
            </a:xfrm>
            <a:prstGeom prst="rect">
              <a:avLst/>
            </a:prstGeom>
            <a:noFill/>
          </p:spPr>
          <p:txBody>
            <a:bodyPr wrap="square" rtlCol="0">
              <a:spAutoFit/>
            </a:bodyPr>
            <a:lstStyle>
              <a:defPPr>
                <a:defRPr kern="0"/>
              </a:defPPr>
              <a:lvl1pPr marL="198120" marR="179705" indent="-12700" algn="l">
                <a:spcBef>
                  <a:spcPts val="880"/>
                </a:spcBef>
                <a:defRPr sz="1200" b="1" spc="-10">
                  <a:solidFill>
                    <a:srgbClr val="007CB0"/>
                  </a:solidFill>
                  <a:latin typeface="Open Sans" panose="020B0606030504020204" pitchFamily="34" charset="0"/>
                  <a:ea typeface="Open Sans" panose="020B0606030504020204" pitchFamily="34" charset="0"/>
                  <a:cs typeface="Open Sans" panose="020B0606030504020204" pitchFamily="34" charset="0"/>
                </a:defRPr>
              </a:lvl1pPr>
            </a:lstStyle>
            <a:p>
              <a:pPr marL="0"/>
              <a:r>
                <a:rPr lang="it-IT"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IV 6.8</a:t>
              </a:r>
            </a:p>
          </p:txBody>
        </p:sp>
        <p:grpSp>
          <p:nvGrpSpPr>
            <p:cNvPr id="68" name="Group 67">
              <a:extLst>
                <a:ext uri="{FF2B5EF4-FFF2-40B4-BE49-F238E27FC236}">
                  <a16:creationId xmlns:a16="http://schemas.microsoft.com/office/drawing/2014/main" id="{6B5E034F-5B4E-4612-0A4D-32C2890AFB56}"/>
                </a:ext>
              </a:extLst>
            </p:cNvPr>
            <p:cNvGrpSpPr/>
            <p:nvPr/>
          </p:nvGrpSpPr>
          <p:grpSpPr>
            <a:xfrm>
              <a:off x="215883" y="6174761"/>
              <a:ext cx="828000" cy="828000"/>
              <a:chOff x="299764" y="3646663"/>
              <a:chExt cx="828000" cy="828000"/>
            </a:xfrm>
          </p:grpSpPr>
          <p:sp>
            <p:nvSpPr>
              <p:cNvPr id="69" name="Oval 68">
                <a:extLst>
                  <a:ext uri="{FF2B5EF4-FFF2-40B4-BE49-F238E27FC236}">
                    <a16:creationId xmlns:a16="http://schemas.microsoft.com/office/drawing/2014/main" id="{9894D223-F0E9-3841-BAF9-4E8CD446C90E}"/>
                  </a:ext>
                </a:extLst>
              </p:cNvPr>
              <p:cNvSpPr/>
              <p:nvPr/>
            </p:nvSpPr>
            <p:spPr>
              <a:xfrm>
                <a:off x="299764" y="3646663"/>
                <a:ext cx="828000" cy="828000"/>
              </a:xfrm>
              <a:prstGeom prst="ellipse">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70" name="object 56">
                <a:extLst>
                  <a:ext uri="{FF2B5EF4-FFF2-40B4-BE49-F238E27FC236}">
                    <a16:creationId xmlns:a16="http://schemas.microsoft.com/office/drawing/2014/main" id="{799DDCC6-4734-56AE-4AD6-9A20A60258C7}"/>
                  </a:ext>
                </a:extLst>
              </p:cNvPr>
              <p:cNvSpPr/>
              <p:nvPr/>
            </p:nvSpPr>
            <p:spPr>
              <a:xfrm>
                <a:off x="382214" y="3729114"/>
                <a:ext cx="663100" cy="663099"/>
              </a:xfrm>
              <a:custGeom>
                <a:avLst/>
                <a:gdLst/>
                <a:ahLst/>
                <a:cxnLst/>
                <a:rect l="l" t="t" r="r" b="b"/>
                <a:pathLst>
                  <a:path w="463550" h="463550">
                    <a:moveTo>
                      <a:pt x="231648" y="0"/>
                    </a:moveTo>
                    <a:lnTo>
                      <a:pt x="184939" y="4702"/>
                    </a:lnTo>
                    <a:lnTo>
                      <a:pt x="141446" y="18192"/>
                    </a:lnTo>
                    <a:lnTo>
                      <a:pt x="102096" y="39540"/>
                    </a:lnTo>
                    <a:lnTo>
                      <a:pt x="67818" y="67818"/>
                    </a:lnTo>
                    <a:lnTo>
                      <a:pt x="39540" y="102096"/>
                    </a:lnTo>
                    <a:lnTo>
                      <a:pt x="18192" y="141446"/>
                    </a:lnTo>
                    <a:lnTo>
                      <a:pt x="4702" y="184939"/>
                    </a:lnTo>
                    <a:lnTo>
                      <a:pt x="0" y="231647"/>
                    </a:lnTo>
                    <a:lnTo>
                      <a:pt x="4702" y="278356"/>
                    </a:lnTo>
                    <a:lnTo>
                      <a:pt x="18192" y="321849"/>
                    </a:lnTo>
                    <a:lnTo>
                      <a:pt x="39540" y="361199"/>
                    </a:lnTo>
                    <a:lnTo>
                      <a:pt x="67818" y="395478"/>
                    </a:lnTo>
                    <a:lnTo>
                      <a:pt x="102096" y="423755"/>
                    </a:lnTo>
                    <a:lnTo>
                      <a:pt x="141446" y="445103"/>
                    </a:lnTo>
                    <a:lnTo>
                      <a:pt x="184939" y="458593"/>
                    </a:lnTo>
                    <a:lnTo>
                      <a:pt x="231648" y="463295"/>
                    </a:lnTo>
                    <a:lnTo>
                      <a:pt x="278356" y="458593"/>
                    </a:lnTo>
                    <a:lnTo>
                      <a:pt x="312329" y="448056"/>
                    </a:lnTo>
                    <a:lnTo>
                      <a:pt x="231648" y="448056"/>
                    </a:lnTo>
                    <a:lnTo>
                      <a:pt x="182231" y="442306"/>
                    </a:lnTo>
                    <a:lnTo>
                      <a:pt x="136760" y="425946"/>
                    </a:lnTo>
                    <a:lnTo>
                      <a:pt x="96567" y="400309"/>
                    </a:lnTo>
                    <a:lnTo>
                      <a:pt x="62986" y="366728"/>
                    </a:lnTo>
                    <a:lnTo>
                      <a:pt x="37349" y="326535"/>
                    </a:lnTo>
                    <a:lnTo>
                      <a:pt x="20989" y="281064"/>
                    </a:lnTo>
                    <a:lnTo>
                      <a:pt x="15240" y="231647"/>
                    </a:lnTo>
                    <a:lnTo>
                      <a:pt x="20989" y="182231"/>
                    </a:lnTo>
                    <a:lnTo>
                      <a:pt x="37349" y="136760"/>
                    </a:lnTo>
                    <a:lnTo>
                      <a:pt x="62986" y="96567"/>
                    </a:lnTo>
                    <a:lnTo>
                      <a:pt x="96567" y="62986"/>
                    </a:lnTo>
                    <a:lnTo>
                      <a:pt x="136760" y="37349"/>
                    </a:lnTo>
                    <a:lnTo>
                      <a:pt x="182231" y="20989"/>
                    </a:lnTo>
                    <a:lnTo>
                      <a:pt x="231648" y="15240"/>
                    </a:lnTo>
                    <a:lnTo>
                      <a:pt x="312329" y="15240"/>
                    </a:lnTo>
                    <a:lnTo>
                      <a:pt x="278356" y="4702"/>
                    </a:lnTo>
                    <a:lnTo>
                      <a:pt x="231648" y="0"/>
                    </a:lnTo>
                    <a:close/>
                  </a:path>
                  <a:path w="463550" h="463550">
                    <a:moveTo>
                      <a:pt x="312329" y="15240"/>
                    </a:moveTo>
                    <a:lnTo>
                      <a:pt x="231648" y="15240"/>
                    </a:lnTo>
                    <a:lnTo>
                      <a:pt x="281064" y="20989"/>
                    </a:lnTo>
                    <a:lnTo>
                      <a:pt x="326535" y="37349"/>
                    </a:lnTo>
                    <a:lnTo>
                      <a:pt x="366728" y="62986"/>
                    </a:lnTo>
                    <a:lnTo>
                      <a:pt x="400309" y="96567"/>
                    </a:lnTo>
                    <a:lnTo>
                      <a:pt x="425946" y="136760"/>
                    </a:lnTo>
                    <a:lnTo>
                      <a:pt x="442306" y="182231"/>
                    </a:lnTo>
                    <a:lnTo>
                      <a:pt x="448056" y="231647"/>
                    </a:lnTo>
                    <a:lnTo>
                      <a:pt x="442306" y="281064"/>
                    </a:lnTo>
                    <a:lnTo>
                      <a:pt x="425946" y="326535"/>
                    </a:lnTo>
                    <a:lnTo>
                      <a:pt x="400309" y="366728"/>
                    </a:lnTo>
                    <a:lnTo>
                      <a:pt x="366728" y="400309"/>
                    </a:lnTo>
                    <a:lnTo>
                      <a:pt x="326535" y="425946"/>
                    </a:lnTo>
                    <a:lnTo>
                      <a:pt x="281064" y="442306"/>
                    </a:lnTo>
                    <a:lnTo>
                      <a:pt x="231648" y="448056"/>
                    </a:lnTo>
                    <a:lnTo>
                      <a:pt x="312329" y="448056"/>
                    </a:lnTo>
                    <a:lnTo>
                      <a:pt x="361199" y="423755"/>
                    </a:lnTo>
                    <a:lnTo>
                      <a:pt x="395478" y="395478"/>
                    </a:lnTo>
                    <a:lnTo>
                      <a:pt x="423755" y="361199"/>
                    </a:lnTo>
                    <a:lnTo>
                      <a:pt x="445103" y="321849"/>
                    </a:lnTo>
                    <a:lnTo>
                      <a:pt x="458593" y="278356"/>
                    </a:lnTo>
                    <a:lnTo>
                      <a:pt x="463296" y="231647"/>
                    </a:lnTo>
                    <a:lnTo>
                      <a:pt x="458593" y="184939"/>
                    </a:lnTo>
                    <a:lnTo>
                      <a:pt x="445103" y="141446"/>
                    </a:lnTo>
                    <a:lnTo>
                      <a:pt x="423755" y="102096"/>
                    </a:lnTo>
                    <a:lnTo>
                      <a:pt x="395478" y="67818"/>
                    </a:lnTo>
                    <a:lnTo>
                      <a:pt x="361199" y="39540"/>
                    </a:lnTo>
                    <a:lnTo>
                      <a:pt x="321849" y="18192"/>
                    </a:lnTo>
                    <a:lnTo>
                      <a:pt x="312329" y="15240"/>
                    </a:lnTo>
                    <a:close/>
                  </a:path>
                </a:pathLst>
              </a:custGeom>
              <a:solidFill>
                <a:schemeClr val="bg1"/>
              </a:solid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71" name="Picture 2" descr="Principi Italiani di Valutazione (PIV): la bozza predisposta dall'Organismo  Italiano di Valutazione (OIV) - DB">
                <a:extLst>
                  <a:ext uri="{FF2B5EF4-FFF2-40B4-BE49-F238E27FC236}">
                    <a16:creationId xmlns:a16="http://schemas.microsoft.com/office/drawing/2014/main" id="{694DC1F3-C40A-CD97-7731-732165ED550E}"/>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01390" y="3933238"/>
                <a:ext cx="424749" cy="25485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2" name="object 11">
            <a:extLst>
              <a:ext uri="{FF2B5EF4-FFF2-40B4-BE49-F238E27FC236}">
                <a16:creationId xmlns:a16="http://schemas.microsoft.com/office/drawing/2014/main" id="{54705B1A-9EF9-5DEE-14A7-F849DFB8080F}"/>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latin typeface="Open Sans Light" panose="020B0306030504020204" pitchFamily="34" charset="0"/>
                <a:ea typeface="Open Sans Light" panose="020B0306030504020204" pitchFamily="34" charset="0"/>
                <a:cs typeface="Open Sans Light" panose="020B0306030504020204" pitchFamily="34" charset="0"/>
              </a:rPr>
              <a:t>Principi Italiani di Valutazione</a:t>
            </a:r>
            <a:endParaRPr lang="it-IT" sz="2000"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6" name="Oval 45">
            <a:extLst>
              <a:ext uri="{FF2B5EF4-FFF2-40B4-BE49-F238E27FC236}">
                <a16:creationId xmlns:a16="http://schemas.microsoft.com/office/drawing/2014/main" id="{0231D4A3-2E05-A4C3-61E3-EF2A51FF3A4E}"/>
              </a:ext>
            </a:extLst>
          </p:cNvPr>
          <p:cNvSpPr/>
          <p:nvPr/>
        </p:nvSpPr>
        <p:spPr>
          <a:xfrm>
            <a:off x="7833274" y="215414"/>
            <a:ext cx="228600" cy="228600"/>
          </a:xfrm>
          <a:prstGeom prst="ellipse">
            <a:avLst/>
          </a:prstGeom>
          <a:solidFill>
            <a:schemeClr val="bg1">
              <a:lumMod val="8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47" name="Graphic 46" descr="Home outline">
            <a:hlinkClick r:id="" action="ppaction://noaction"/>
            <a:extLst>
              <a:ext uri="{FF2B5EF4-FFF2-40B4-BE49-F238E27FC236}">
                <a16:creationId xmlns:a16="http://schemas.microsoft.com/office/drawing/2014/main" id="{75CF54B6-839D-5F29-D679-ABE0EF010CF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23500" y="129807"/>
            <a:ext cx="333658" cy="333658"/>
          </a:xfrm>
          <a:prstGeom prst="rect">
            <a:avLst/>
          </a:prstGeom>
        </p:spPr>
      </p:pic>
      <p:sp>
        <p:nvSpPr>
          <p:cNvPr id="48" name="Oval 47">
            <a:extLst>
              <a:ext uri="{FF2B5EF4-FFF2-40B4-BE49-F238E27FC236}">
                <a16:creationId xmlns:a16="http://schemas.microsoft.com/office/drawing/2014/main" id="{433C2136-2D29-0675-A541-D39118A32668}"/>
              </a:ext>
            </a:extLst>
          </p:cNvPr>
          <p:cNvSpPr/>
          <p:nvPr/>
        </p:nvSpPr>
        <p:spPr>
          <a:xfrm>
            <a:off x="8229354" y="215414"/>
            <a:ext cx="228600" cy="228600"/>
          </a:xfrm>
          <a:prstGeom prst="ellipse">
            <a:avLst/>
          </a:prstGeom>
          <a:solidFill>
            <a:srgbClr val="012169">
              <a:alpha val="3961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49" name="Oval 48">
            <a:extLst>
              <a:ext uri="{FF2B5EF4-FFF2-40B4-BE49-F238E27FC236}">
                <a16:creationId xmlns:a16="http://schemas.microsoft.com/office/drawing/2014/main" id="{27E0B5F9-E50F-D4C8-6913-2D84FD9C2523}"/>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50" name="Oval 49">
            <a:extLst>
              <a:ext uri="{FF2B5EF4-FFF2-40B4-BE49-F238E27FC236}">
                <a16:creationId xmlns:a16="http://schemas.microsoft.com/office/drawing/2014/main" id="{BBADD26E-8BB0-41E2-2A0F-A992CB159CB4}"/>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51" name="Oval 50">
            <a:extLst>
              <a:ext uri="{FF2B5EF4-FFF2-40B4-BE49-F238E27FC236}">
                <a16:creationId xmlns:a16="http://schemas.microsoft.com/office/drawing/2014/main" id="{39C9FE09-3B36-C59B-5821-1C7CA35A46E8}"/>
              </a:ext>
            </a:extLst>
          </p:cNvPr>
          <p:cNvSpPr/>
          <p:nvPr/>
        </p:nvSpPr>
        <p:spPr>
          <a:xfrm>
            <a:off x="941759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52" name="Oval 51">
            <a:extLst>
              <a:ext uri="{FF2B5EF4-FFF2-40B4-BE49-F238E27FC236}">
                <a16:creationId xmlns:a16="http://schemas.microsoft.com/office/drawing/2014/main" id="{04C9AE46-BF8B-15C5-829B-C48A34B665B9}"/>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Tree>
    <p:extLst>
      <p:ext uri="{BB962C8B-B14F-4D97-AF65-F5344CB8AC3E}">
        <p14:creationId xmlns:p14="http://schemas.microsoft.com/office/powerpoint/2010/main" val="2806027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4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AE9DBDA-296B-6A42-1C8A-217F53D8E328}"/>
            </a:ext>
          </a:extLst>
        </p:cNvPr>
        <p:cNvGrpSpPr/>
        <p:nvPr/>
      </p:nvGrpSpPr>
      <p:grpSpPr>
        <a:xfrm>
          <a:off x="0" y="0"/>
          <a:ext cx="0" cy="0"/>
          <a:chOff x="0" y="0"/>
          <a:chExt cx="0" cy="0"/>
        </a:xfrm>
      </p:grpSpPr>
      <p:graphicFrame>
        <p:nvGraphicFramePr>
          <p:cNvPr id="28" name="think-cell data - do not delete" hidden="1">
            <a:extLst>
              <a:ext uri="{FF2B5EF4-FFF2-40B4-BE49-F238E27FC236}">
                <a16:creationId xmlns:a16="http://schemas.microsoft.com/office/drawing/2014/main" id="{461B47B1-0E7A-498D-6292-5A100ACBAE1B}"/>
              </a:ext>
            </a:extLst>
          </p:cNvPr>
          <p:cNvGraphicFramePr>
            <a:graphicFrameLocks noChangeAspect="1"/>
          </p:cNvGraphicFramePr>
          <p:nvPr>
            <p:custDataLst>
              <p:tags r:id="rId1"/>
            </p:custDataLst>
            <p:extLst>
              <p:ext uri="{D42A27DB-BD31-4B8C-83A1-F6EECF244321}">
                <p14:modId xmlns:p14="http://schemas.microsoft.com/office/powerpoint/2010/main" val="1866050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28" name="think-cell data - do not delete" hidden="1">
                        <a:extLst>
                          <a:ext uri="{FF2B5EF4-FFF2-40B4-BE49-F238E27FC236}">
                            <a16:creationId xmlns:a16="http://schemas.microsoft.com/office/drawing/2014/main" id="{461B47B1-0E7A-498D-6292-5A100ACBAE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ttangolo 5">
            <a:extLst>
              <a:ext uri="{FF2B5EF4-FFF2-40B4-BE49-F238E27FC236}">
                <a16:creationId xmlns:a16="http://schemas.microsoft.com/office/drawing/2014/main" id="{ED20885B-2AED-645F-D9D4-3B0C6592DF19}"/>
              </a:ext>
            </a:extLst>
          </p:cNvPr>
          <p:cNvSpPr/>
          <p:nvPr/>
        </p:nvSpPr>
        <p:spPr>
          <a:xfrm rot="10800000">
            <a:off x="-1" y="0"/>
            <a:ext cx="10701351" cy="7562850"/>
          </a:xfrm>
          <a:prstGeom prst="rect">
            <a:avLst/>
          </a:prstGeom>
          <a:gradFill flip="none" rotWithShape="1">
            <a:gsLst>
              <a:gs pos="0">
                <a:srgbClr val="005587"/>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7" name="Rectangle 16">
            <a:extLst>
              <a:ext uri="{FF2B5EF4-FFF2-40B4-BE49-F238E27FC236}">
                <a16:creationId xmlns:a16="http://schemas.microsoft.com/office/drawing/2014/main" id="{3847B271-D4D0-8DB0-1425-3B125972B1E0}"/>
              </a:ext>
            </a:extLst>
          </p:cNvPr>
          <p:cNvSpPr/>
          <p:nvPr/>
        </p:nvSpPr>
        <p:spPr>
          <a:xfrm>
            <a:off x="0" y="1872192"/>
            <a:ext cx="10693399" cy="5292696"/>
          </a:xfrm>
          <a:prstGeom prst="rect">
            <a:avLst/>
          </a:prstGeom>
          <a:solidFill>
            <a:schemeClr val="bg1">
              <a:lumMod val="9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2" name="Group 11">
            <a:extLst>
              <a:ext uri="{FF2B5EF4-FFF2-40B4-BE49-F238E27FC236}">
                <a16:creationId xmlns:a16="http://schemas.microsoft.com/office/drawing/2014/main" id="{FBEF38B8-C8C0-6D52-30E8-EC02075B89D1}"/>
              </a:ext>
            </a:extLst>
          </p:cNvPr>
          <p:cNvGrpSpPr/>
          <p:nvPr/>
        </p:nvGrpSpPr>
        <p:grpSpPr>
          <a:xfrm>
            <a:off x="2850953" y="2011943"/>
            <a:ext cx="4303981" cy="361560"/>
            <a:chOff x="2616365" y="3239111"/>
            <a:chExt cx="4303981" cy="361560"/>
          </a:xfrm>
        </p:grpSpPr>
        <p:sp>
          <p:nvSpPr>
            <p:cNvPr id="35" name="object 82">
              <a:extLst>
                <a:ext uri="{FF2B5EF4-FFF2-40B4-BE49-F238E27FC236}">
                  <a16:creationId xmlns:a16="http://schemas.microsoft.com/office/drawing/2014/main" id="{5CE62B39-FBE3-24B4-8E99-5EED54A6B206}"/>
                </a:ext>
              </a:extLst>
            </p:cNvPr>
            <p:cNvSpPr txBox="1"/>
            <p:nvPr/>
          </p:nvSpPr>
          <p:spPr>
            <a:xfrm>
              <a:off x="2676449" y="3274980"/>
              <a:ext cx="4243897" cy="289823"/>
            </a:xfrm>
            <a:prstGeom prst="rect">
              <a:avLst/>
            </a:prstGeom>
          </p:spPr>
          <p:txBody>
            <a:bodyPr vert="horz" wrap="square" lIns="0" tIns="12700" rIns="0" bIns="0" rtlCol="0">
              <a:spAutoFit/>
            </a:bodyPr>
            <a:lstStyle/>
            <a:p>
              <a:pPr marL="12700">
                <a:spcBef>
                  <a:spcPts val="100"/>
                </a:spcBef>
              </a:pPr>
              <a:r>
                <a:rPr lang="it-IT" b="1" spc="-2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CONFIGURAZIONE DI VALORE</a:t>
              </a:r>
              <a:endParaRPr lang="it-IT"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9" name="Rectangle 48">
              <a:extLst>
                <a:ext uri="{FF2B5EF4-FFF2-40B4-BE49-F238E27FC236}">
                  <a16:creationId xmlns:a16="http://schemas.microsoft.com/office/drawing/2014/main" id="{4549E4F7-7370-D501-A8F5-ED96E5338ECF}"/>
                </a:ext>
              </a:extLst>
            </p:cNvPr>
            <p:cNvSpPr/>
            <p:nvPr/>
          </p:nvSpPr>
          <p:spPr bwMode="gray">
            <a:xfrm>
              <a:off x="2616365" y="3239111"/>
              <a:ext cx="4126857" cy="361560"/>
            </a:xfrm>
            <a:prstGeom prst="rect">
              <a:avLst/>
            </a:prstGeom>
            <a:noFill/>
            <a:ln w="19050" algn="ctr">
              <a:solidFill>
                <a:srgbClr val="0076A8"/>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endParaRPr lang="it-IT" sz="1400" noProof="0">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3" name="object 11">
            <a:extLst>
              <a:ext uri="{FF2B5EF4-FFF2-40B4-BE49-F238E27FC236}">
                <a16:creationId xmlns:a16="http://schemas.microsoft.com/office/drawing/2014/main" id="{9BC3FDF6-5E7C-D8BC-4EFC-400D206B3105}"/>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lang="it-IT" sz="2000"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Configurazione di valore</a:t>
            </a: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object 11">
            <a:extLst>
              <a:ext uri="{FF2B5EF4-FFF2-40B4-BE49-F238E27FC236}">
                <a16:creationId xmlns:a16="http://schemas.microsoft.com/office/drawing/2014/main" id="{5CC631E5-978C-C0E8-4BC2-4737170755F2}"/>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latin typeface="Open Sans Light" panose="020B0306030504020204" pitchFamily="34" charset="0"/>
                <a:ea typeface="Open Sans Light" panose="020B0306030504020204" pitchFamily="34" charset="0"/>
                <a:cs typeface="Open Sans Light" panose="020B0306030504020204" pitchFamily="34" charset="0"/>
              </a:rPr>
              <a:t>Principi Italiani di Valutazione</a:t>
            </a:r>
            <a:endParaRPr lang="it-IT" sz="2000"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Oval 13">
            <a:extLst>
              <a:ext uri="{FF2B5EF4-FFF2-40B4-BE49-F238E27FC236}">
                <a16:creationId xmlns:a16="http://schemas.microsoft.com/office/drawing/2014/main" id="{FB18F495-0670-F442-BE8F-47067885EBF6}"/>
              </a:ext>
            </a:extLst>
          </p:cNvPr>
          <p:cNvSpPr/>
          <p:nvPr/>
        </p:nvSpPr>
        <p:spPr>
          <a:xfrm>
            <a:off x="7833274" y="215414"/>
            <a:ext cx="228600" cy="228600"/>
          </a:xfrm>
          <a:prstGeom prst="ellipse">
            <a:avLst/>
          </a:prstGeom>
          <a:solidFill>
            <a:schemeClr val="bg1">
              <a:lumMod val="8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15" name="Graphic 14" descr="Home outline">
            <a:hlinkClick r:id="" action="ppaction://noaction"/>
            <a:extLst>
              <a:ext uri="{FF2B5EF4-FFF2-40B4-BE49-F238E27FC236}">
                <a16:creationId xmlns:a16="http://schemas.microsoft.com/office/drawing/2014/main" id="{1F696180-FB64-E8AA-5623-6490D0B3F5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3500" y="129807"/>
            <a:ext cx="333658" cy="333658"/>
          </a:xfrm>
          <a:prstGeom prst="rect">
            <a:avLst/>
          </a:prstGeom>
        </p:spPr>
      </p:pic>
      <p:sp>
        <p:nvSpPr>
          <p:cNvPr id="16" name="Oval 15">
            <a:extLst>
              <a:ext uri="{FF2B5EF4-FFF2-40B4-BE49-F238E27FC236}">
                <a16:creationId xmlns:a16="http://schemas.microsoft.com/office/drawing/2014/main" id="{63F67494-D1A3-A363-D184-F1C1B81FB7F4}"/>
              </a:ext>
            </a:extLst>
          </p:cNvPr>
          <p:cNvSpPr/>
          <p:nvPr/>
        </p:nvSpPr>
        <p:spPr>
          <a:xfrm>
            <a:off x="8229354" y="215414"/>
            <a:ext cx="228600" cy="228600"/>
          </a:xfrm>
          <a:prstGeom prst="ellipse">
            <a:avLst/>
          </a:prstGeom>
          <a:solidFill>
            <a:srgbClr val="012169">
              <a:alpha val="3961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18" name="Oval 17">
            <a:extLst>
              <a:ext uri="{FF2B5EF4-FFF2-40B4-BE49-F238E27FC236}">
                <a16:creationId xmlns:a16="http://schemas.microsoft.com/office/drawing/2014/main" id="{B7E306F2-C083-3BA0-4205-C072F1894483}"/>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19" name="Oval 18">
            <a:extLst>
              <a:ext uri="{FF2B5EF4-FFF2-40B4-BE49-F238E27FC236}">
                <a16:creationId xmlns:a16="http://schemas.microsoft.com/office/drawing/2014/main" id="{CADF8F33-52D4-1E8A-5662-BE73E9587491}"/>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25" name="Oval 24">
            <a:extLst>
              <a:ext uri="{FF2B5EF4-FFF2-40B4-BE49-F238E27FC236}">
                <a16:creationId xmlns:a16="http://schemas.microsoft.com/office/drawing/2014/main" id="{A908F313-5A4F-BC34-E243-84F904191652}"/>
              </a:ext>
            </a:extLst>
          </p:cNvPr>
          <p:cNvSpPr/>
          <p:nvPr/>
        </p:nvSpPr>
        <p:spPr>
          <a:xfrm>
            <a:off x="941759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26" name="Oval 25">
            <a:extLst>
              <a:ext uri="{FF2B5EF4-FFF2-40B4-BE49-F238E27FC236}">
                <a16:creationId xmlns:a16="http://schemas.microsoft.com/office/drawing/2014/main" id="{8EAF53B1-4B8B-F09B-FBAD-DB2A7D074594}"/>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cxnSp>
        <p:nvCxnSpPr>
          <p:cNvPr id="7" name="Connector: Elbow 6">
            <a:extLst>
              <a:ext uri="{FF2B5EF4-FFF2-40B4-BE49-F238E27FC236}">
                <a16:creationId xmlns:a16="http://schemas.microsoft.com/office/drawing/2014/main" id="{93759876-B912-48CD-169C-23365679FCA1}"/>
              </a:ext>
            </a:extLst>
          </p:cNvPr>
          <p:cNvCxnSpPr>
            <a:cxnSpLocks/>
          </p:cNvCxnSpPr>
          <p:nvPr/>
        </p:nvCxnSpPr>
        <p:spPr>
          <a:xfrm rot="10800000" flipH="1" flipV="1">
            <a:off x="2850953" y="2192723"/>
            <a:ext cx="28050" cy="1611558"/>
          </a:xfrm>
          <a:prstGeom prst="bentConnector3">
            <a:avLst>
              <a:gd name="adj1" fmla="val -814973"/>
            </a:avLst>
          </a:prstGeom>
          <a:ln>
            <a:solidFill>
              <a:srgbClr val="0076A8"/>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DCDD92D-01E6-7C56-B88D-BDA1AD8FA3F8}"/>
              </a:ext>
            </a:extLst>
          </p:cNvPr>
          <p:cNvSpPr/>
          <p:nvPr/>
        </p:nvSpPr>
        <p:spPr bwMode="gray">
          <a:xfrm>
            <a:off x="2879002" y="2544519"/>
            <a:ext cx="7650101" cy="4455857"/>
          </a:xfrm>
          <a:prstGeom prst="rect">
            <a:avLst/>
          </a:prstGeom>
          <a:solidFill>
            <a:srgbClr val="F2F2F2"/>
          </a:solidFill>
          <a:ln w="19050" algn="ctr">
            <a:solidFill>
              <a:srgbClr val="0076A8"/>
            </a:solidFill>
            <a:prstDash val="dash"/>
            <a:miter lim="800000"/>
            <a:headEnd/>
            <a:tailEnd/>
          </a:ln>
        </p:spPr>
        <p:txBody>
          <a:bodyPr wrap="square" lIns="88900" tIns="88900" rIns="88900" bIns="88900" rtlCol="0" anchor="ctr"/>
          <a:lstStyle/>
          <a:p>
            <a:pPr algn="just">
              <a:lnSpc>
                <a:spcPct val="106000"/>
              </a:lnSpc>
              <a:buFont typeface="Wingdings 2" pitchFamily="18" charset="2"/>
              <a:buNone/>
            </a:pPr>
            <a:r>
              <a:rPr lang="it-IT" noProof="0">
                <a:latin typeface="Open Sans Light" panose="020B0306030504020204" pitchFamily="34" charset="0"/>
                <a:ea typeface="Open Sans Light" panose="020B0306030504020204" pitchFamily="34" charset="0"/>
                <a:cs typeface="Open Sans Light" panose="020B0306030504020204" pitchFamily="34" charset="0"/>
              </a:rPr>
              <a:t> La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configurazione di valore </a:t>
            </a:r>
            <a:r>
              <a:rPr lang="it-IT" noProof="0">
                <a:latin typeface="Open Sans Light" panose="020B0306030504020204" pitchFamily="34" charset="0"/>
                <a:ea typeface="Open Sans Light" panose="020B0306030504020204" pitchFamily="34" charset="0"/>
                <a:cs typeface="Open Sans Light" panose="020B0306030504020204" pitchFamily="34" charset="0"/>
              </a:rPr>
              <a:t>risponde alla domanda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“valore per chi ?”</a:t>
            </a:r>
            <a:r>
              <a:rPr lang="it-IT" noProof="0">
                <a:latin typeface="Open Sans Light" panose="020B0306030504020204" pitchFamily="34" charset="0"/>
                <a:ea typeface="Open Sans Light" panose="020B0306030504020204" pitchFamily="34" charset="0"/>
                <a:cs typeface="Open Sans Light" panose="020B0306030504020204" pitchFamily="34" charset="0"/>
              </a:rPr>
              <a:t>. I diversi soggetti nella cui prospettiva è svolta la valutazione possono essere: i partecipanti al mercato o più in generale i partecipanti alla transazione (un potenziale acquirente, l’attuale soggetto che ne detiene la proprietà e/o il controllo, due specifiche parti venditrice ed acquirente).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Ciascuna configurazione di valore contiene numerose assunzioni che rappresentano le fondamenta della tipologia di valore oggetto di stima.</a:t>
            </a:r>
            <a:r>
              <a:rPr lang="it-IT" noProof="0">
                <a:latin typeface="Open Sans Light" panose="020B0306030504020204" pitchFamily="34" charset="0"/>
                <a:ea typeface="Open Sans Light" panose="020B0306030504020204" pitchFamily="34" charset="0"/>
                <a:cs typeface="Open Sans Light" panose="020B0306030504020204" pitchFamily="34" charset="0"/>
              </a:rPr>
              <a:t> Una stessa attività può assumere valori molto diversi in relazione alla configurazione di valore  adottata nella stima. I PIV non esauriscono tutte le possibili configurazioni di valore.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L’esperto può essere incaricato di svolgere una valutazione adottando una specifica configurazione di valore definita dalle parti, da uno statuto, da un contratto</a:t>
            </a:r>
            <a:r>
              <a:rPr lang="it-IT" noProof="0">
                <a:latin typeface="Open Sans Light" panose="020B0306030504020204" pitchFamily="34" charset="0"/>
                <a:ea typeface="Open Sans Light" panose="020B0306030504020204" pitchFamily="34" charset="0"/>
                <a:cs typeface="Open Sans Light" panose="020B0306030504020204" pitchFamily="34" charset="0"/>
              </a:rPr>
              <a:t>, ecc. L’esperto deve in questi casi fornire una precisa definizione della configurazione di valore illustrandone le implicazioni ai fini dell’incarico.  </a:t>
            </a:r>
            <a:endParaRPr lang="it-IT" b="1"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a:extLst>
              <a:ext uri="{FF2B5EF4-FFF2-40B4-BE49-F238E27FC236}">
                <a16:creationId xmlns:a16="http://schemas.microsoft.com/office/drawing/2014/main" id="{E29BEBFC-E947-E35E-E886-81926E0A82CE}"/>
              </a:ext>
            </a:extLst>
          </p:cNvPr>
          <p:cNvSpPr txBox="1"/>
          <p:nvPr/>
        </p:nvSpPr>
        <p:spPr>
          <a:xfrm>
            <a:off x="1466932" y="2162434"/>
            <a:ext cx="4465711" cy="369332"/>
          </a:xfrm>
          <a:prstGeom prst="rect">
            <a:avLst/>
          </a:prstGeom>
          <a:noFill/>
        </p:spPr>
        <p:txBody>
          <a:bodyPr wrap="square" rtlCol="0">
            <a:spAutoFit/>
          </a:bodyPr>
          <a:lstStyle/>
          <a:p>
            <a:pPr algn="l"/>
            <a:r>
              <a:rPr lang="it-IT" b="1" noProof="0">
                <a:latin typeface="Open Sans Light" panose="020B0306030504020204" pitchFamily="34" charset="0"/>
                <a:ea typeface="Open Sans Light" panose="020B0306030504020204" pitchFamily="34" charset="0"/>
                <a:cs typeface="Open Sans Light" panose="020B0306030504020204" pitchFamily="34" charset="0"/>
              </a:rPr>
              <a:t>Focus</a:t>
            </a:r>
          </a:p>
        </p:txBody>
      </p:sp>
      <p:cxnSp>
        <p:nvCxnSpPr>
          <p:cNvPr id="10" name="Straight Connector 9">
            <a:extLst>
              <a:ext uri="{FF2B5EF4-FFF2-40B4-BE49-F238E27FC236}">
                <a16:creationId xmlns:a16="http://schemas.microsoft.com/office/drawing/2014/main" id="{F65B6CDA-B616-37A6-0D93-4FBA323C6A87}"/>
              </a:ext>
            </a:extLst>
          </p:cNvPr>
          <p:cNvCxnSpPr>
            <a:cxnSpLocks/>
          </p:cNvCxnSpPr>
          <p:nvPr/>
        </p:nvCxnSpPr>
        <p:spPr>
          <a:xfrm>
            <a:off x="2241072" y="2484481"/>
            <a:ext cx="0" cy="37239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7831FCD-16A6-8FC8-BA1F-F3DBC3F662C6}"/>
              </a:ext>
            </a:extLst>
          </p:cNvPr>
          <p:cNvGrpSpPr>
            <a:grpSpLocks noChangeAspect="1"/>
          </p:cNvGrpSpPr>
          <p:nvPr/>
        </p:nvGrpSpPr>
        <p:grpSpPr>
          <a:xfrm>
            <a:off x="367032" y="3773475"/>
            <a:ext cx="1433773" cy="1433773"/>
            <a:chOff x="299764" y="3646663"/>
            <a:chExt cx="828000" cy="828000"/>
          </a:xfrm>
        </p:grpSpPr>
        <p:sp>
          <p:nvSpPr>
            <p:cNvPr id="29" name="Oval 28">
              <a:extLst>
                <a:ext uri="{FF2B5EF4-FFF2-40B4-BE49-F238E27FC236}">
                  <a16:creationId xmlns:a16="http://schemas.microsoft.com/office/drawing/2014/main" id="{A441D359-5F5F-72C4-8CE5-07283505B615}"/>
                </a:ext>
              </a:extLst>
            </p:cNvPr>
            <p:cNvSpPr/>
            <p:nvPr/>
          </p:nvSpPr>
          <p:spPr>
            <a:xfrm>
              <a:off x="299764" y="3646663"/>
              <a:ext cx="828000" cy="828000"/>
            </a:xfrm>
            <a:prstGeom prst="ellipse">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object 56">
              <a:extLst>
                <a:ext uri="{FF2B5EF4-FFF2-40B4-BE49-F238E27FC236}">
                  <a16:creationId xmlns:a16="http://schemas.microsoft.com/office/drawing/2014/main" id="{4FB9A717-B86F-AAF2-7FA0-49D14D0F255D}"/>
                </a:ext>
              </a:extLst>
            </p:cNvPr>
            <p:cNvSpPr/>
            <p:nvPr/>
          </p:nvSpPr>
          <p:spPr>
            <a:xfrm>
              <a:off x="382214" y="3729114"/>
              <a:ext cx="663100" cy="663099"/>
            </a:xfrm>
            <a:custGeom>
              <a:avLst/>
              <a:gdLst/>
              <a:ahLst/>
              <a:cxnLst/>
              <a:rect l="l" t="t" r="r" b="b"/>
              <a:pathLst>
                <a:path w="463550" h="463550">
                  <a:moveTo>
                    <a:pt x="231648" y="0"/>
                  </a:moveTo>
                  <a:lnTo>
                    <a:pt x="184939" y="4702"/>
                  </a:lnTo>
                  <a:lnTo>
                    <a:pt x="141446" y="18192"/>
                  </a:lnTo>
                  <a:lnTo>
                    <a:pt x="102096" y="39540"/>
                  </a:lnTo>
                  <a:lnTo>
                    <a:pt x="67818" y="67818"/>
                  </a:lnTo>
                  <a:lnTo>
                    <a:pt x="39540" y="102096"/>
                  </a:lnTo>
                  <a:lnTo>
                    <a:pt x="18192" y="141446"/>
                  </a:lnTo>
                  <a:lnTo>
                    <a:pt x="4702" y="184939"/>
                  </a:lnTo>
                  <a:lnTo>
                    <a:pt x="0" y="231647"/>
                  </a:lnTo>
                  <a:lnTo>
                    <a:pt x="4702" y="278356"/>
                  </a:lnTo>
                  <a:lnTo>
                    <a:pt x="18192" y="321849"/>
                  </a:lnTo>
                  <a:lnTo>
                    <a:pt x="39540" y="361199"/>
                  </a:lnTo>
                  <a:lnTo>
                    <a:pt x="67818" y="395478"/>
                  </a:lnTo>
                  <a:lnTo>
                    <a:pt x="102096" y="423755"/>
                  </a:lnTo>
                  <a:lnTo>
                    <a:pt x="141446" y="445103"/>
                  </a:lnTo>
                  <a:lnTo>
                    <a:pt x="184939" y="458593"/>
                  </a:lnTo>
                  <a:lnTo>
                    <a:pt x="231648" y="463295"/>
                  </a:lnTo>
                  <a:lnTo>
                    <a:pt x="278356" y="458593"/>
                  </a:lnTo>
                  <a:lnTo>
                    <a:pt x="312329" y="448056"/>
                  </a:lnTo>
                  <a:lnTo>
                    <a:pt x="231648" y="448056"/>
                  </a:lnTo>
                  <a:lnTo>
                    <a:pt x="182231" y="442306"/>
                  </a:lnTo>
                  <a:lnTo>
                    <a:pt x="136760" y="425946"/>
                  </a:lnTo>
                  <a:lnTo>
                    <a:pt x="96567" y="400309"/>
                  </a:lnTo>
                  <a:lnTo>
                    <a:pt x="62986" y="366728"/>
                  </a:lnTo>
                  <a:lnTo>
                    <a:pt x="37349" y="326535"/>
                  </a:lnTo>
                  <a:lnTo>
                    <a:pt x="20989" y="281064"/>
                  </a:lnTo>
                  <a:lnTo>
                    <a:pt x="15240" y="231647"/>
                  </a:lnTo>
                  <a:lnTo>
                    <a:pt x="20989" y="182231"/>
                  </a:lnTo>
                  <a:lnTo>
                    <a:pt x="37349" y="136760"/>
                  </a:lnTo>
                  <a:lnTo>
                    <a:pt x="62986" y="96567"/>
                  </a:lnTo>
                  <a:lnTo>
                    <a:pt x="96567" y="62986"/>
                  </a:lnTo>
                  <a:lnTo>
                    <a:pt x="136760" y="37349"/>
                  </a:lnTo>
                  <a:lnTo>
                    <a:pt x="182231" y="20989"/>
                  </a:lnTo>
                  <a:lnTo>
                    <a:pt x="231648" y="15240"/>
                  </a:lnTo>
                  <a:lnTo>
                    <a:pt x="312329" y="15240"/>
                  </a:lnTo>
                  <a:lnTo>
                    <a:pt x="278356" y="4702"/>
                  </a:lnTo>
                  <a:lnTo>
                    <a:pt x="231648" y="0"/>
                  </a:lnTo>
                  <a:close/>
                </a:path>
                <a:path w="463550" h="463550">
                  <a:moveTo>
                    <a:pt x="312329" y="15240"/>
                  </a:moveTo>
                  <a:lnTo>
                    <a:pt x="231648" y="15240"/>
                  </a:lnTo>
                  <a:lnTo>
                    <a:pt x="281064" y="20989"/>
                  </a:lnTo>
                  <a:lnTo>
                    <a:pt x="326535" y="37349"/>
                  </a:lnTo>
                  <a:lnTo>
                    <a:pt x="366728" y="62986"/>
                  </a:lnTo>
                  <a:lnTo>
                    <a:pt x="400309" y="96567"/>
                  </a:lnTo>
                  <a:lnTo>
                    <a:pt x="425946" y="136760"/>
                  </a:lnTo>
                  <a:lnTo>
                    <a:pt x="442306" y="182231"/>
                  </a:lnTo>
                  <a:lnTo>
                    <a:pt x="448056" y="231647"/>
                  </a:lnTo>
                  <a:lnTo>
                    <a:pt x="442306" y="281064"/>
                  </a:lnTo>
                  <a:lnTo>
                    <a:pt x="425946" y="326535"/>
                  </a:lnTo>
                  <a:lnTo>
                    <a:pt x="400309" y="366728"/>
                  </a:lnTo>
                  <a:lnTo>
                    <a:pt x="366728" y="400309"/>
                  </a:lnTo>
                  <a:lnTo>
                    <a:pt x="326535" y="425946"/>
                  </a:lnTo>
                  <a:lnTo>
                    <a:pt x="281064" y="442306"/>
                  </a:lnTo>
                  <a:lnTo>
                    <a:pt x="231648" y="448056"/>
                  </a:lnTo>
                  <a:lnTo>
                    <a:pt x="312329" y="448056"/>
                  </a:lnTo>
                  <a:lnTo>
                    <a:pt x="361199" y="423755"/>
                  </a:lnTo>
                  <a:lnTo>
                    <a:pt x="395478" y="395478"/>
                  </a:lnTo>
                  <a:lnTo>
                    <a:pt x="423755" y="361199"/>
                  </a:lnTo>
                  <a:lnTo>
                    <a:pt x="445103" y="321849"/>
                  </a:lnTo>
                  <a:lnTo>
                    <a:pt x="458593" y="278356"/>
                  </a:lnTo>
                  <a:lnTo>
                    <a:pt x="463296" y="231647"/>
                  </a:lnTo>
                  <a:lnTo>
                    <a:pt x="458593" y="184939"/>
                  </a:lnTo>
                  <a:lnTo>
                    <a:pt x="445103" y="141446"/>
                  </a:lnTo>
                  <a:lnTo>
                    <a:pt x="423755" y="102096"/>
                  </a:lnTo>
                  <a:lnTo>
                    <a:pt x="395478" y="67818"/>
                  </a:lnTo>
                  <a:lnTo>
                    <a:pt x="361199" y="39540"/>
                  </a:lnTo>
                  <a:lnTo>
                    <a:pt x="321849" y="18192"/>
                  </a:lnTo>
                  <a:lnTo>
                    <a:pt x="312329" y="15240"/>
                  </a:lnTo>
                  <a:close/>
                </a:path>
              </a:pathLst>
            </a:custGeom>
            <a:solidFill>
              <a:schemeClr val="bg1"/>
            </a:solid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1" name="Picture 2" descr="Principi Italiani di Valutazione (PIV): la bozza predisposta dall'Organismo  Italiano di Valutazione (OIV) - DB">
              <a:extLst>
                <a:ext uri="{FF2B5EF4-FFF2-40B4-BE49-F238E27FC236}">
                  <a16:creationId xmlns:a16="http://schemas.microsoft.com/office/drawing/2014/main" id="{399E2130-0E1E-BFBE-5C73-FD578983D558}"/>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01390" y="3933238"/>
              <a:ext cx="424749" cy="254850"/>
            </a:xfrm>
            <a:prstGeom prst="rect">
              <a:avLst/>
            </a:prstGeom>
            <a:noFill/>
            <a:extLst>
              <a:ext uri="{909E8E84-426E-40DD-AFC4-6F175D3DCCD1}">
                <a14:hiddenFill xmlns:a14="http://schemas.microsoft.com/office/drawing/2010/main">
                  <a:solidFill>
                    <a:srgbClr val="FFFFFF"/>
                  </a:solidFill>
                </a14:hiddenFill>
              </a:ext>
            </a:extLst>
          </p:spPr>
        </p:pic>
      </p:grpSp>
      <p:pic>
        <p:nvPicPr>
          <p:cNvPr id="32" name="Graphic 31" descr="Magnifying glass with solid fill">
            <a:extLst>
              <a:ext uri="{FF2B5EF4-FFF2-40B4-BE49-F238E27FC236}">
                <a16:creationId xmlns:a16="http://schemas.microsoft.com/office/drawing/2014/main" id="{13BA383D-BD3E-576B-AEF4-3E3FD73FD14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95910" y="2506118"/>
            <a:ext cx="833682" cy="833682"/>
          </a:xfrm>
          <a:prstGeom prst="rect">
            <a:avLst/>
          </a:prstGeom>
        </p:spPr>
      </p:pic>
    </p:spTree>
    <p:extLst>
      <p:ext uri="{BB962C8B-B14F-4D97-AF65-F5344CB8AC3E}">
        <p14:creationId xmlns:p14="http://schemas.microsoft.com/office/powerpoint/2010/main" val="2794523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4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2C90655-D6D9-F235-9B9E-A88030FE2B76}"/>
            </a:ext>
          </a:extLst>
        </p:cNvPr>
        <p:cNvGrpSpPr/>
        <p:nvPr/>
      </p:nvGrpSpPr>
      <p:grpSpPr>
        <a:xfrm>
          <a:off x="0" y="0"/>
          <a:ext cx="0" cy="0"/>
          <a:chOff x="0" y="0"/>
          <a:chExt cx="0" cy="0"/>
        </a:xfrm>
      </p:grpSpPr>
      <p:sp>
        <p:nvSpPr>
          <p:cNvPr id="4" name="Rettangolo 5">
            <a:extLst>
              <a:ext uri="{FF2B5EF4-FFF2-40B4-BE49-F238E27FC236}">
                <a16:creationId xmlns:a16="http://schemas.microsoft.com/office/drawing/2014/main" id="{5CCA982B-44CC-9E73-99A8-A2E822D4915B}"/>
              </a:ext>
            </a:extLst>
          </p:cNvPr>
          <p:cNvSpPr/>
          <p:nvPr/>
        </p:nvSpPr>
        <p:spPr>
          <a:xfrm rot="10800000">
            <a:off x="-1" y="0"/>
            <a:ext cx="10701351" cy="7562850"/>
          </a:xfrm>
          <a:prstGeom prst="rect">
            <a:avLst/>
          </a:prstGeom>
          <a:gradFill flip="none" rotWithShape="1">
            <a:gsLst>
              <a:gs pos="0">
                <a:srgbClr val="005587"/>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7" name="Rectangle 6">
            <a:extLst>
              <a:ext uri="{FF2B5EF4-FFF2-40B4-BE49-F238E27FC236}">
                <a16:creationId xmlns:a16="http://schemas.microsoft.com/office/drawing/2014/main" id="{E1FB5935-7013-AB37-71E2-A8E28E208CC8}"/>
              </a:ext>
            </a:extLst>
          </p:cNvPr>
          <p:cNvSpPr/>
          <p:nvPr/>
        </p:nvSpPr>
        <p:spPr>
          <a:xfrm>
            <a:off x="0" y="1872192"/>
            <a:ext cx="10693399" cy="5292696"/>
          </a:xfrm>
          <a:prstGeom prst="rect">
            <a:avLst/>
          </a:prstGeom>
          <a:solidFill>
            <a:schemeClr val="bg1">
              <a:lumMod val="9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latin typeface="Open Sans Light" panose="020B0306030504020204" pitchFamily="34" charset="0"/>
              <a:ea typeface="Open Sans Light" panose="020B0306030504020204" pitchFamily="34" charset="0"/>
              <a:cs typeface="Open Sans Light" panose="020B0306030504020204" pitchFamily="34" charset="0"/>
            </a:endParaRPr>
          </a:p>
        </p:txBody>
      </p:sp>
      <p:graphicFrame>
        <p:nvGraphicFramePr>
          <p:cNvPr id="29" name="think-cell data - do not delete" hidden="1">
            <a:extLst>
              <a:ext uri="{FF2B5EF4-FFF2-40B4-BE49-F238E27FC236}">
                <a16:creationId xmlns:a16="http://schemas.microsoft.com/office/drawing/2014/main" id="{0747977B-54BD-C98E-B33F-05C24F8FB0C5}"/>
              </a:ext>
            </a:extLst>
          </p:cNvPr>
          <p:cNvGraphicFramePr>
            <a:graphicFrameLocks noChangeAspect="1"/>
          </p:cNvGraphicFramePr>
          <p:nvPr>
            <p:custDataLst>
              <p:tags r:id="rId1"/>
            </p:custDataLst>
            <p:extLst>
              <p:ext uri="{D42A27DB-BD31-4B8C-83A1-F6EECF244321}">
                <p14:modId xmlns:p14="http://schemas.microsoft.com/office/powerpoint/2010/main" val="2195052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29" name="think-cell data - do not delete" hidden="1">
                        <a:extLst>
                          <a:ext uri="{FF2B5EF4-FFF2-40B4-BE49-F238E27FC236}">
                            <a16:creationId xmlns:a16="http://schemas.microsoft.com/office/drawing/2014/main" id="{0747977B-54BD-C98E-B33F-05C24F8FB0C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object 11">
            <a:extLst>
              <a:ext uri="{FF2B5EF4-FFF2-40B4-BE49-F238E27FC236}">
                <a16:creationId xmlns:a16="http://schemas.microsoft.com/office/drawing/2014/main" id="{42E2A7D5-3108-5516-127F-19825C32C3AF}"/>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Valore di Me</a:t>
            </a:r>
            <a:r>
              <a:rPr lang="it-IT" sz="2000"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rcato</a:t>
            </a: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TextBox 24">
            <a:extLst>
              <a:ext uri="{FF2B5EF4-FFF2-40B4-BE49-F238E27FC236}">
                <a16:creationId xmlns:a16="http://schemas.microsoft.com/office/drawing/2014/main" id="{AEB5D95D-A85E-B4E9-0E45-F46664F1CC32}"/>
              </a:ext>
            </a:extLst>
          </p:cNvPr>
          <p:cNvSpPr txBox="1"/>
          <p:nvPr/>
        </p:nvSpPr>
        <p:spPr>
          <a:xfrm>
            <a:off x="1466932" y="2162434"/>
            <a:ext cx="4465711" cy="369332"/>
          </a:xfrm>
          <a:prstGeom prst="rect">
            <a:avLst/>
          </a:prstGeom>
          <a:noFill/>
        </p:spPr>
        <p:txBody>
          <a:bodyPr wrap="square" rtlCol="0">
            <a:spAutoFit/>
          </a:bodyPr>
          <a:lstStyle/>
          <a:p>
            <a:pPr algn="l"/>
            <a:r>
              <a:rPr lang="it-IT" b="1" noProof="0">
                <a:latin typeface="Open Sans Light" panose="020B0306030504020204" pitchFamily="34" charset="0"/>
                <a:ea typeface="Open Sans Light" panose="020B0306030504020204" pitchFamily="34" charset="0"/>
                <a:cs typeface="Open Sans Light" panose="020B0306030504020204" pitchFamily="34" charset="0"/>
              </a:rPr>
              <a:t>Focus</a:t>
            </a:r>
          </a:p>
        </p:txBody>
      </p:sp>
      <p:cxnSp>
        <p:nvCxnSpPr>
          <p:cNvPr id="27" name="Straight Connector 26">
            <a:extLst>
              <a:ext uri="{FF2B5EF4-FFF2-40B4-BE49-F238E27FC236}">
                <a16:creationId xmlns:a16="http://schemas.microsoft.com/office/drawing/2014/main" id="{AAC424C0-31C1-C551-4BCD-EE054F577D41}"/>
              </a:ext>
            </a:extLst>
          </p:cNvPr>
          <p:cNvCxnSpPr>
            <a:cxnSpLocks/>
          </p:cNvCxnSpPr>
          <p:nvPr/>
        </p:nvCxnSpPr>
        <p:spPr>
          <a:xfrm>
            <a:off x="2241072" y="2484481"/>
            <a:ext cx="0" cy="37239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7C2C6D6-B0D4-A382-710D-44E4952ED424}"/>
              </a:ext>
            </a:extLst>
          </p:cNvPr>
          <p:cNvSpPr/>
          <p:nvPr/>
        </p:nvSpPr>
        <p:spPr bwMode="gray">
          <a:xfrm>
            <a:off x="2879003" y="3252102"/>
            <a:ext cx="7206556" cy="1943935"/>
          </a:xfrm>
          <a:prstGeom prst="rect">
            <a:avLst/>
          </a:prstGeom>
          <a:solidFill>
            <a:srgbClr val="F2F2F2"/>
          </a:solidFill>
          <a:ln w="19050" algn="ctr">
            <a:solidFill>
              <a:srgbClr val="0076A8"/>
            </a:solidFill>
            <a:prstDash val="dash"/>
            <a:miter lim="800000"/>
            <a:headEnd/>
            <a:tailEnd/>
          </a:ln>
        </p:spPr>
        <p:txBody>
          <a:bodyPr wrap="square" lIns="88900" tIns="88900" rIns="88900" bIns="88900" rtlCol="0" anchor="ctr"/>
          <a:lstStyle/>
          <a:p>
            <a:pPr algn="just">
              <a:lnSpc>
                <a:spcPct val="106000"/>
              </a:lnSpc>
              <a:buFont typeface="Wingdings 2" pitchFamily="18" charset="2"/>
              <a:buNone/>
            </a:pPr>
            <a:r>
              <a:rPr lang="it-IT" b="1" noProof="0">
                <a:latin typeface="Open Sans Light" panose="020B0306030504020204" pitchFamily="34" charset="0"/>
                <a:ea typeface="Open Sans Light" panose="020B0306030504020204" pitchFamily="34" charset="0"/>
                <a:cs typeface="Open Sans Light" panose="020B0306030504020204" pitchFamily="34" charset="0"/>
              </a:rPr>
              <a:t>È il prezzo stimato al quale un’attività potrebbe verosimilmente essere negoziata alla data di riferimento dopo un appropriato periodo di commercializzazione</a:t>
            </a:r>
            <a:r>
              <a:rPr lang="it-IT" noProof="0">
                <a:latin typeface="Open Sans Light" panose="020B0306030504020204" pitchFamily="34" charset="0"/>
                <a:ea typeface="Open Sans Light" panose="020B0306030504020204" pitchFamily="34" charset="0"/>
                <a:cs typeface="Open Sans Light" panose="020B0306030504020204" pitchFamily="34" charset="0"/>
              </a:rPr>
              <a:t>, fra un compratore motivato e un venditore motivato fra loro indipendenti che operano in modo informato, prudente e senza essere esposti a particolari pressioni (obblighi a comprare o a vendere).</a:t>
            </a:r>
            <a:endParaRPr lang="it-IT" b="1" noProof="0">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22" name="Group 21">
            <a:extLst>
              <a:ext uri="{FF2B5EF4-FFF2-40B4-BE49-F238E27FC236}">
                <a16:creationId xmlns:a16="http://schemas.microsoft.com/office/drawing/2014/main" id="{6393DC0C-B2B0-DC84-CB35-C41A3635AD81}"/>
              </a:ext>
            </a:extLst>
          </p:cNvPr>
          <p:cNvGrpSpPr>
            <a:grpSpLocks noChangeAspect="1"/>
          </p:cNvGrpSpPr>
          <p:nvPr/>
        </p:nvGrpSpPr>
        <p:grpSpPr>
          <a:xfrm>
            <a:off x="367032" y="3773475"/>
            <a:ext cx="1433773" cy="1433773"/>
            <a:chOff x="299764" y="3646663"/>
            <a:chExt cx="828000" cy="828000"/>
          </a:xfrm>
        </p:grpSpPr>
        <p:sp>
          <p:nvSpPr>
            <p:cNvPr id="23" name="Oval 22">
              <a:extLst>
                <a:ext uri="{FF2B5EF4-FFF2-40B4-BE49-F238E27FC236}">
                  <a16:creationId xmlns:a16="http://schemas.microsoft.com/office/drawing/2014/main" id="{9E338680-C8B4-BC19-A33E-87F5DA820AD0}"/>
                </a:ext>
              </a:extLst>
            </p:cNvPr>
            <p:cNvSpPr/>
            <p:nvPr/>
          </p:nvSpPr>
          <p:spPr>
            <a:xfrm>
              <a:off x="299764" y="3646663"/>
              <a:ext cx="828000" cy="828000"/>
            </a:xfrm>
            <a:prstGeom prst="ellipse">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24" name="object 56">
              <a:extLst>
                <a:ext uri="{FF2B5EF4-FFF2-40B4-BE49-F238E27FC236}">
                  <a16:creationId xmlns:a16="http://schemas.microsoft.com/office/drawing/2014/main" id="{4DD049FD-FE65-BF4F-E53A-FEC81E7D8FAD}"/>
                </a:ext>
              </a:extLst>
            </p:cNvPr>
            <p:cNvSpPr/>
            <p:nvPr/>
          </p:nvSpPr>
          <p:spPr>
            <a:xfrm>
              <a:off x="382214" y="3729114"/>
              <a:ext cx="663100" cy="663099"/>
            </a:xfrm>
            <a:custGeom>
              <a:avLst/>
              <a:gdLst/>
              <a:ahLst/>
              <a:cxnLst/>
              <a:rect l="l" t="t" r="r" b="b"/>
              <a:pathLst>
                <a:path w="463550" h="463550">
                  <a:moveTo>
                    <a:pt x="231648" y="0"/>
                  </a:moveTo>
                  <a:lnTo>
                    <a:pt x="184939" y="4702"/>
                  </a:lnTo>
                  <a:lnTo>
                    <a:pt x="141446" y="18192"/>
                  </a:lnTo>
                  <a:lnTo>
                    <a:pt x="102096" y="39540"/>
                  </a:lnTo>
                  <a:lnTo>
                    <a:pt x="67818" y="67818"/>
                  </a:lnTo>
                  <a:lnTo>
                    <a:pt x="39540" y="102096"/>
                  </a:lnTo>
                  <a:lnTo>
                    <a:pt x="18192" y="141446"/>
                  </a:lnTo>
                  <a:lnTo>
                    <a:pt x="4702" y="184939"/>
                  </a:lnTo>
                  <a:lnTo>
                    <a:pt x="0" y="231647"/>
                  </a:lnTo>
                  <a:lnTo>
                    <a:pt x="4702" y="278356"/>
                  </a:lnTo>
                  <a:lnTo>
                    <a:pt x="18192" y="321849"/>
                  </a:lnTo>
                  <a:lnTo>
                    <a:pt x="39540" y="361199"/>
                  </a:lnTo>
                  <a:lnTo>
                    <a:pt x="67818" y="395478"/>
                  </a:lnTo>
                  <a:lnTo>
                    <a:pt x="102096" y="423755"/>
                  </a:lnTo>
                  <a:lnTo>
                    <a:pt x="141446" y="445103"/>
                  </a:lnTo>
                  <a:lnTo>
                    <a:pt x="184939" y="458593"/>
                  </a:lnTo>
                  <a:lnTo>
                    <a:pt x="231648" y="463295"/>
                  </a:lnTo>
                  <a:lnTo>
                    <a:pt x="278356" y="458593"/>
                  </a:lnTo>
                  <a:lnTo>
                    <a:pt x="312329" y="448056"/>
                  </a:lnTo>
                  <a:lnTo>
                    <a:pt x="231648" y="448056"/>
                  </a:lnTo>
                  <a:lnTo>
                    <a:pt x="182231" y="442306"/>
                  </a:lnTo>
                  <a:lnTo>
                    <a:pt x="136760" y="425946"/>
                  </a:lnTo>
                  <a:lnTo>
                    <a:pt x="96567" y="400309"/>
                  </a:lnTo>
                  <a:lnTo>
                    <a:pt x="62986" y="366728"/>
                  </a:lnTo>
                  <a:lnTo>
                    <a:pt x="37349" y="326535"/>
                  </a:lnTo>
                  <a:lnTo>
                    <a:pt x="20989" y="281064"/>
                  </a:lnTo>
                  <a:lnTo>
                    <a:pt x="15240" y="231647"/>
                  </a:lnTo>
                  <a:lnTo>
                    <a:pt x="20989" y="182231"/>
                  </a:lnTo>
                  <a:lnTo>
                    <a:pt x="37349" y="136760"/>
                  </a:lnTo>
                  <a:lnTo>
                    <a:pt x="62986" y="96567"/>
                  </a:lnTo>
                  <a:lnTo>
                    <a:pt x="96567" y="62986"/>
                  </a:lnTo>
                  <a:lnTo>
                    <a:pt x="136760" y="37349"/>
                  </a:lnTo>
                  <a:lnTo>
                    <a:pt x="182231" y="20989"/>
                  </a:lnTo>
                  <a:lnTo>
                    <a:pt x="231648" y="15240"/>
                  </a:lnTo>
                  <a:lnTo>
                    <a:pt x="312329" y="15240"/>
                  </a:lnTo>
                  <a:lnTo>
                    <a:pt x="278356" y="4702"/>
                  </a:lnTo>
                  <a:lnTo>
                    <a:pt x="231648" y="0"/>
                  </a:lnTo>
                  <a:close/>
                </a:path>
                <a:path w="463550" h="463550">
                  <a:moveTo>
                    <a:pt x="312329" y="15240"/>
                  </a:moveTo>
                  <a:lnTo>
                    <a:pt x="231648" y="15240"/>
                  </a:lnTo>
                  <a:lnTo>
                    <a:pt x="281064" y="20989"/>
                  </a:lnTo>
                  <a:lnTo>
                    <a:pt x="326535" y="37349"/>
                  </a:lnTo>
                  <a:lnTo>
                    <a:pt x="366728" y="62986"/>
                  </a:lnTo>
                  <a:lnTo>
                    <a:pt x="400309" y="96567"/>
                  </a:lnTo>
                  <a:lnTo>
                    <a:pt x="425946" y="136760"/>
                  </a:lnTo>
                  <a:lnTo>
                    <a:pt x="442306" y="182231"/>
                  </a:lnTo>
                  <a:lnTo>
                    <a:pt x="448056" y="231647"/>
                  </a:lnTo>
                  <a:lnTo>
                    <a:pt x="442306" y="281064"/>
                  </a:lnTo>
                  <a:lnTo>
                    <a:pt x="425946" y="326535"/>
                  </a:lnTo>
                  <a:lnTo>
                    <a:pt x="400309" y="366728"/>
                  </a:lnTo>
                  <a:lnTo>
                    <a:pt x="366728" y="400309"/>
                  </a:lnTo>
                  <a:lnTo>
                    <a:pt x="326535" y="425946"/>
                  </a:lnTo>
                  <a:lnTo>
                    <a:pt x="281064" y="442306"/>
                  </a:lnTo>
                  <a:lnTo>
                    <a:pt x="231648" y="448056"/>
                  </a:lnTo>
                  <a:lnTo>
                    <a:pt x="312329" y="448056"/>
                  </a:lnTo>
                  <a:lnTo>
                    <a:pt x="361199" y="423755"/>
                  </a:lnTo>
                  <a:lnTo>
                    <a:pt x="395478" y="395478"/>
                  </a:lnTo>
                  <a:lnTo>
                    <a:pt x="423755" y="361199"/>
                  </a:lnTo>
                  <a:lnTo>
                    <a:pt x="445103" y="321849"/>
                  </a:lnTo>
                  <a:lnTo>
                    <a:pt x="458593" y="278356"/>
                  </a:lnTo>
                  <a:lnTo>
                    <a:pt x="463296" y="231647"/>
                  </a:lnTo>
                  <a:lnTo>
                    <a:pt x="458593" y="184939"/>
                  </a:lnTo>
                  <a:lnTo>
                    <a:pt x="445103" y="141446"/>
                  </a:lnTo>
                  <a:lnTo>
                    <a:pt x="423755" y="102096"/>
                  </a:lnTo>
                  <a:lnTo>
                    <a:pt x="395478" y="67818"/>
                  </a:lnTo>
                  <a:lnTo>
                    <a:pt x="361199" y="39540"/>
                  </a:lnTo>
                  <a:lnTo>
                    <a:pt x="321849" y="18192"/>
                  </a:lnTo>
                  <a:lnTo>
                    <a:pt x="312329" y="15240"/>
                  </a:lnTo>
                  <a:close/>
                </a:path>
              </a:pathLst>
            </a:custGeom>
            <a:solidFill>
              <a:schemeClr val="bg1"/>
            </a:solid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6" name="Picture 2" descr="Principi Italiani di Valutazione (PIV): la bozza predisposta dall'Organismo  Italiano di Valutazione (OIV) - DB">
              <a:extLst>
                <a:ext uri="{FF2B5EF4-FFF2-40B4-BE49-F238E27FC236}">
                  <a16:creationId xmlns:a16="http://schemas.microsoft.com/office/drawing/2014/main" id="{74EAEFDC-625F-B4F1-C8FF-7A9287DF2E37}"/>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01390" y="3933238"/>
              <a:ext cx="424749" cy="2548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a:extLst>
              <a:ext uri="{FF2B5EF4-FFF2-40B4-BE49-F238E27FC236}">
                <a16:creationId xmlns:a16="http://schemas.microsoft.com/office/drawing/2014/main" id="{91A34D52-5A4B-D29E-81C5-F9E5F42447F2}"/>
              </a:ext>
            </a:extLst>
          </p:cNvPr>
          <p:cNvGrpSpPr/>
          <p:nvPr/>
        </p:nvGrpSpPr>
        <p:grpSpPr>
          <a:xfrm>
            <a:off x="2850953" y="2287515"/>
            <a:ext cx="4303981" cy="361560"/>
            <a:chOff x="2616365" y="3239111"/>
            <a:chExt cx="4303981" cy="361560"/>
          </a:xfrm>
        </p:grpSpPr>
        <p:sp>
          <p:nvSpPr>
            <p:cNvPr id="46" name="object 82">
              <a:extLst>
                <a:ext uri="{FF2B5EF4-FFF2-40B4-BE49-F238E27FC236}">
                  <a16:creationId xmlns:a16="http://schemas.microsoft.com/office/drawing/2014/main" id="{57AC877F-932E-B550-2220-3A4BE125C2E5}"/>
                </a:ext>
              </a:extLst>
            </p:cNvPr>
            <p:cNvSpPr txBox="1"/>
            <p:nvPr/>
          </p:nvSpPr>
          <p:spPr>
            <a:xfrm>
              <a:off x="2676449" y="3274980"/>
              <a:ext cx="4243897" cy="289823"/>
            </a:xfrm>
            <a:prstGeom prst="rect">
              <a:avLst/>
            </a:prstGeom>
          </p:spPr>
          <p:txBody>
            <a:bodyPr vert="horz" wrap="square" lIns="0" tIns="12700" rIns="0" bIns="0" rtlCol="0">
              <a:spAutoFit/>
            </a:bodyPr>
            <a:lstStyle/>
            <a:p>
              <a:pPr marL="12700">
                <a:spcBef>
                  <a:spcPts val="100"/>
                </a:spcBef>
              </a:pPr>
              <a:r>
                <a:rPr lang="it-IT" b="1" spc="-2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VALORE DI MERCATO</a:t>
              </a:r>
              <a:endParaRPr lang="it-IT"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7" name="Rectangle 46">
              <a:extLst>
                <a:ext uri="{FF2B5EF4-FFF2-40B4-BE49-F238E27FC236}">
                  <a16:creationId xmlns:a16="http://schemas.microsoft.com/office/drawing/2014/main" id="{E1A729B8-D1CC-10DC-41FA-6215C0ED31F2}"/>
                </a:ext>
              </a:extLst>
            </p:cNvPr>
            <p:cNvSpPr/>
            <p:nvPr/>
          </p:nvSpPr>
          <p:spPr bwMode="gray">
            <a:xfrm>
              <a:off x="2616365" y="3239111"/>
              <a:ext cx="4126857" cy="361560"/>
            </a:xfrm>
            <a:prstGeom prst="rect">
              <a:avLst/>
            </a:prstGeom>
            <a:noFill/>
            <a:ln w="19050" algn="ctr">
              <a:solidFill>
                <a:srgbClr val="0076A8"/>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endParaRPr lang="it-IT" sz="1400" noProof="0">
                <a:latin typeface="Open Sans Light" panose="020B0306030504020204" pitchFamily="34" charset="0"/>
                <a:ea typeface="Open Sans Light" panose="020B0306030504020204" pitchFamily="34" charset="0"/>
                <a:cs typeface="Open Sans Light" panose="020B0306030504020204" pitchFamily="34" charset="0"/>
              </a:endParaRPr>
            </a:p>
          </p:txBody>
        </p:sp>
      </p:grpSp>
      <p:pic>
        <p:nvPicPr>
          <p:cNvPr id="50" name="Graphic 49" descr="Magnifying glass with solid fill">
            <a:extLst>
              <a:ext uri="{FF2B5EF4-FFF2-40B4-BE49-F238E27FC236}">
                <a16:creationId xmlns:a16="http://schemas.microsoft.com/office/drawing/2014/main" id="{C8A6F0A9-C4E9-5940-487F-42828EC057F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95910" y="2506118"/>
            <a:ext cx="833682" cy="833682"/>
          </a:xfrm>
          <a:prstGeom prst="rect">
            <a:avLst/>
          </a:prstGeom>
        </p:spPr>
      </p:pic>
      <p:sp>
        <p:nvSpPr>
          <p:cNvPr id="3" name="object 11">
            <a:extLst>
              <a:ext uri="{FF2B5EF4-FFF2-40B4-BE49-F238E27FC236}">
                <a16:creationId xmlns:a16="http://schemas.microsoft.com/office/drawing/2014/main" id="{118128CB-1344-C03D-4390-8A535422BB6A}"/>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latin typeface="Open Sans Light" panose="020B0306030504020204" pitchFamily="34" charset="0"/>
                <a:ea typeface="Open Sans Light" panose="020B0306030504020204" pitchFamily="34" charset="0"/>
                <a:cs typeface="Open Sans Light" panose="020B0306030504020204" pitchFamily="34" charset="0"/>
              </a:rPr>
              <a:t>Principi Italiani di Valutazione</a:t>
            </a:r>
            <a:endParaRPr lang="it-IT" sz="2000"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Oval 11">
            <a:extLst>
              <a:ext uri="{FF2B5EF4-FFF2-40B4-BE49-F238E27FC236}">
                <a16:creationId xmlns:a16="http://schemas.microsoft.com/office/drawing/2014/main" id="{DA5AA803-AB11-8E00-12D0-C26D9C16592A}"/>
              </a:ext>
            </a:extLst>
          </p:cNvPr>
          <p:cNvSpPr/>
          <p:nvPr/>
        </p:nvSpPr>
        <p:spPr>
          <a:xfrm>
            <a:off x="7833274" y="215414"/>
            <a:ext cx="228600" cy="228600"/>
          </a:xfrm>
          <a:prstGeom prst="ellipse">
            <a:avLst/>
          </a:prstGeom>
          <a:solidFill>
            <a:schemeClr val="bg1">
              <a:lumMod val="8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13" name="Graphic 12" descr="Home outline">
            <a:hlinkClick r:id="" action="ppaction://noaction"/>
            <a:extLst>
              <a:ext uri="{FF2B5EF4-FFF2-40B4-BE49-F238E27FC236}">
                <a16:creationId xmlns:a16="http://schemas.microsoft.com/office/drawing/2014/main" id="{3F644968-F503-BCF1-0542-6527A418A5D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23500" y="129807"/>
            <a:ext cx="333658" cy="333658"/>
          </a:xfrm>
          <a:prstGeom prst="rect">
            <a:avLst/>
          </a:prstGeom>
        </p:spPr>
      </p:pic>
      <p:sp>
        <p:nvSpPr>
          <p:cNvPr id="16" name="Oval 15">
            <a:extLst>
              <a:ext uri="{FF2B5EF4-FFF2-40B4-BE49-F238E27FC236}">
                <a16:creationId xmlns:a16="http://schemas.microsoft.com/office/drawing/2014/main" id="{243CD1B1-854E-9B2F-FDB9-03994BDFD139}"/>
              </a:ext>
            </a:extLst>
          </p:cNvPr>
          <p:cNvSpPr/>
          <p:nvPr/>
        </p:nvSpPr>
        <p:spPr>
          <a:xfrm>
            <a:off x="8229354" y="215414"/>
            <a:ext cx="228600" cy="228600"/>
          </a:xfrm>
          <a:prstGeom prst="ellipse">
            <a:avLst/>
          </a:prstGeom>
          <a:solidFill>
            <a:srgbClr val="012169">
              <a:alpha val="3961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18" name="Oval 17">
            <a:extLst>
              <a:ext uri="{FF2B5EF4-FFF2-40B4-BE49-F238E27FC236}">
                <a16:creationId xmlns:a16="http://schemas.microsoft.com/office/drawing/2014/main" id="{71BCD8A6-B031-BF49-11DC-572F00A9BE74}"/>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19" name="Oval 18">
            <a:extLst>
              <a:ext uri="{FF2B5EF4-FFF2-40B4-BE49-F238E27FC236}">
                <a16:creationId xmlns:a16="http://schemas.microsoft.com/office/drawing/2014/main" id="{4541DFD0-7169-6BBF-B401-8DD2C16CD32B}"/>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20" name="Oval 19">
            <a:extLst>
              <a:ext uri="{FF2B5EF4-FFF2-40B4-BE49-F238E27FC236}">
                <a16:creationId xmlns:a16="http://schemas.microsoft.com/office/drawing/2014/main" id="{5310D77B-7BEA-D1CB-B45E-84F4BFABD2BF}"/>
              </a:ext>
            </a:extLst>
          </p:cNvPr>
          <p:cNvSpPr/>
          <p:nvPr/>
        </p:nvSpPr>
        <p:spPr>
          <a:xfrm>
            <a:off x="941759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28" name="Oval 27">
            <a:extLst>
              <a:ext uri="{FF2B5EF4-FFF2-40B4-BE49-F238E27FC236}">
                <a16:creationId xmlns:a16="http://schemas.microsoft.com/office/drawing/2014/main" id="{B8DC97ED-63E1-E15E-E9CD-DE772839B755}"/>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cxnSp>
        <p:nvCxnSpPr>
          <p:cNvPr id="6" name="Connector: Elbow 5">
            <a:extLst>
              <a:ext uri="{FF2B5EF4-FFF2-40B4-BE49-F238E27FC236}">
                <a16:creationId xmlns:a16="http://schemas.microsoft.com/office/drawing/2014/main" id="{D3859E36-F75C-63C1-4D69-DB6AE1ACDE38}"/>
              </a:ext>
            </a:extLst>
          </p:cNvPr>
          <p:cNvCxnSpPr>
            <a:cxnSpLocks/>
          </p:cNvCxnSpPr>
          <p:nvPr/>
        </p:nvCxnSpPr>
        <p:spPr>
          <a:xfrm rot="10800000" flipH="1" flipV="1">
            <a:off x="2850953" y="2468295"/>
            <a:ext cx="28050" cy="1611558"/>
          </a:xfrm>
          <a:prstGeom prst="bentConnector3">
            <a:avLst>
              <a:gd name="adj1" fmla="val -814973"/>
            </a:avLst>
          </a:prstGeom>
          <a:ln>
            <a:solidFill>
              <a:srgbClr val="0076A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103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4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549E7C0-038C-1A8A-6E20-D5A294CCEA67}"/>
            </a:ext>
          </a:extLst>
        </p:cNvPr>
        <p:cNvGrpSpPr/>
        <p:nvPr/>
      </p:nvGrpSpPr>
      <p:grpSpPr>
        <a:xfrm>
          <a:off x="0" y="0"/>
          <a:ext cx="0" cy="0"/>
          <a:chOff x="0" y="0"/>
          <a:chExt cx="0" cy="0"/>
        </a:xfrm>
      </p:grpSpPr>
      <p:graphicFrame>
        <p:nvGraphicFramePr>
          <p:cNvPr id="29" name="think-cell data - do not delete" hidden="1">
            <a:extLst>
              <a:ext uri="{FF2B5EF4-FFF2-40B4-BE49-F238E27FC236}">
                <a16:creationId xmlns:a16="http://schemas.microsoft.com/office/drawing/2014/main" id="{297A9CE5-F7CD-3486-D5DE-47591E9BAAE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29" name="think-cell data - do not delete" hidden="1">
                        <a:extLst>
                          <a:ext uri="{FF2B5EF4-FFF2-40B4-BE49-F238E27FC236}">
                            <a16:creationId xmlns:a16="http://schemas.microsoft.com/office/drawing/2014/main" id="{297A9CE5-F7CD-3486-D5DE-47591E9BAAE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ttangolo 5">
            <a:extLst>
              <a:ext uri="{FF2B5EF4-FFF2-40B4-BE49-F238E27FC236}">
                <a16:creationId xmlns:a16="http://schemas.microsoft.com/office/drawing/2014/main" id="{9202D098-16A2-8A26-699C-C95E5E8F751B}"/>
              </a:ext>
            </a:extLst>
          </p:cNvPr>
          <p:cNvSpPr/>
          <p:nvPr/>
        </p:nvSpPr>
        <p:spPr>
          <a:xfrm rot="10800000">
            <a:off x="-1" y="0"/>
            <a:ext cx="10701351" cy="7562850"/>
          </a:xfrm>
          <a:prstGeom prst="rect">
            <a:avLst/>
          </a:prstGeom>
          <a:gradFill flip="none" rotWithShape="1">
            <a:gsLst>
              <a:gs pos="0">
                <a:srgbClr val="005587"/>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7" name="Rectangle 16">
            <a:extLst>
              <a:ext uri="{FF2B5EF4-FFF2-40B4-BE49-F238E27FC236}">
                <a16:creationId xmlns:a16="http://schemas.microsoft.com/office/drawing/2014/main" id="{A9303323-3B25-3673-80E6-BB44C9DFDFE4}"/>
              </a:ext>
            </a:extLst>
          </p:cNvPr>
          <p:cNvSpPr/>
          <p:nvPr/>
        </p:nvSpPr>
        <p:spPr>
          <a:xfrm>
            <a:off x="0" y="1654871"/>
            <a:ext cx="10693399" cy="5569895"/>
          </a:xfrm>
          <a:prstGeom prst="rect">
            <a:avLst/>
          </a:prstGeom>
          <a:solidFill>
            <a:schemeClr val="bg1">
              <a:lumMod val="9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object 11">
            <a:extLst>
              <a:ext uri="{FF2B5EF4-FFF2-40B4-BE49-F238E27FC236}">
                <a16:creationId xmlns:a16="http://schemas.microsoft.com/office/drawing/2014/main" id="{41CCE771-B656-44FB-7588-33989D271CCA}"/>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Valore di Mercato - Descrizione</a:t>
            </a:r>
          </a:p>
        </p:txBody>
      </p:sp>
      <p:sp>
        <p:nvSpPr>
          <p:cNvPr id="3" name="object 11">
            <a:extLst>
              <a:ext uri="{FF2B5EF4-FFF2-40B4-BE49-F238E27FC236}">
                <a16:creationId xmlns:a16="http://schemas.microsoft.com/office/drawing/2014/main" id="{4A17B401-CEAF-0B8A-B43F-87614EC83A1D}"/>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latin typeface="Open Sans Light" panose="020B0306030504020204" pitchFamily="34" charset="0"/>
                <a:ea typeface="Open Sans Light" panose="020B0306030504020204" pitchFamily="34" charset="0"/>
                <a:cs typeface="Open Sans Light" panose="020B0306030504020204" pitchFamily="34" charset="0"/>
              </a:rPr>
              <a:t>Principi Italiani di Valutazione</a:t>
            </a:r>
            <a:endParaRPr lang="it-IT" sz="2000"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Oval 11">
            <a:extLst>
              <a:ext uri="{FF2B5EF4-FFF2-40B4-BE49-F238E27FC236}">
                <a16:creationId xmlns:a16="http://schemas.microsoft.com/office/drawing/2014/main" id="{D83E3AEC-723B-16D7-2D44-736C826AF910}"/>
              </a:ext>
            </a:extLst>
          </p:cNvPr>
          <p:cNvSpPr/>
          <p:nvPr/>
        </p:nvSpPr>
        <p:spPr>
          <a:xfrm>
            <a:off x="7833274" y="215414"/>
            <a:ext cx="228600" cy="228600"/>
          </a:xfrm>
          <a:prstGeom prst="ellipse">
            <a:avLst/>
          </a:prstGeom>
          <a:solidFill>
            <a:schemeClr val="bg1">
              <a:lumMod val="8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13" name="Graphic 12" descr="Home outline">
            <a:hlinkClick r:id="" action="ppaction://noaction"/>
            <a:extLst>
              <a:ext uri="{FF2B5EF4-FFF2-40B4-BE49-F238E27FC236}">
                <a16:creationId xmlns:a16="http://schemas.microsoft.com/office/drawing/2014/main" id="{D667A4EA-F438-D1DD-7470-B0A7973EDD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3500" y="129807"/>
            <a:ext cx="333658" cy="333658"/>
          </a:xfrm>
          <a:prstGeom prst="rect">
            <a:avLst/>
          </a:prstGeom>
        </p:spPr>
      </p:pic>
      <p:sp>
        <p:nvSpPr>
          <p:cNvPr id="16" name="Oval 15">
            <a:extLst>
              <a:ext uri="{FF2B5EF4-FFF2-40B4-BE49-F238E27FC236}">
                <a16:creationId xmlns:a16="http://schemas.microsoft.com/office/drawing/2014/main" id="{F3077146-19A3-B9C5-D4EC-38BF29DDDAFE}"/>
              </a:ext>
            </a:extLst>
          </p:cNvPr>
          <p:cNvSpPr/>
          <p:nvPr/>
        </p:nvSpPr>
        <p:spPr>
          <a:xfrm>
            <a:off x="8229354" y="215414"/>
            <a:ext cx="228600" cy="228600"/>
          </a:xfrm>
          <a:prstGeom prst="ellipse">
            <a:avLst/>
          </a:prstGeom>
          <a:solidFill>
            <a:srgbClr val="012169">
              <a:alpha val="3961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18" name="Oval 17">
            <a:extLst>
              <a:ext uri="{FF2B5EF4-FFF2-40B4-BE49-F238E27FC236}">
                <a16:creationId xmlns:a16="http://schemas.microsoft.com/office/drawing/2014/main" id="{6D5EEF86-142B-E580-A959-85FBC36F5698}"/>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19" name="Oval 18">
            <a:extLst>
              <a:ext uri="{FF2B5EF4-FFF2-40B4-BE49-F238E27FC236}">
                <a16:creationId xmlns:a16="http://schemas.microsoft.com/office/drawing/2014/main" id="{2D9DE6A5-607C-A8C4-0169-A7D74C1C7FED}"/>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20" name="Oval 19">
            <a:extLst>
              <a:ext uri="{FF2B5EF4-FFF2-40B4-BE49-F238E27FC236}">
                <a16:creationId xmlns:a16="http://schemas.microsoft.com/office/drawing/2014/main" id="{D83B0021-B46A-B530-5BCA-CCB71BAE6594}"/>
              </a:ext>
            </a:extLst>
          </p:cNvPr>
          <p:cNvSpPr/>
          <p:nvPr/>
        </p:nvSpPr>
        <p:spPr>
          <a:xfrm>
            <a:off x="941759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28" name="Oval 27">
            <a:extLst>
              <a:ext uri="{FF2B5EF4-FFF2-40B4-BE49-F238E27FC236}">
                <a16:creationId xmlns:a16="http://schemas.microsoft.com/office/drawing/2014/main" id="{12A4C7E7-EDCB-F284-A066-F7AEEF62BA1D}"/>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
        <p:nvSpPr>
          <p:cNvPr id="8" name="TextBox 7">
            <a:extLst>
              <a:ext uri="{FF2B5EF4-FFF2-40B4-BE49-F238E27FC236}">
                <a16:creationId xmlns:a16="http://schemas.microsoft.com/office/drawing/2014/main" id="{CEA0B284-04D3-DF3C-5C89-3DA7F698661D}"/>
              </a:ext>
            </a:extLst>
          </p:cNvPr>
          <p:cNvSpPr txBox="1"/>
          <p:nvPr/>
        </p:nvSpPr>
        <p:spPr>
          <a:xfrm>
            <a:off x="2399740" y="1652200"/>
            <a:ext cx="8164150" cy="5632311"/>
          </a:xfrm>
          <a:prstGeom prst="rect">
            <a:avLst/>
          </a:prstGeom>
          <a:noFill/>
        </p:spPr>
        <p:txBody>
          <a:bodyPr wrap="square">
            <a:spAutoFit/>
          </a:bodyPr>
          <a:lstStyle/>
          <a:p>
            <a:r>
              <a:rPr lang="it-IT" sz="1600">
                <a:latin typeface="Open Sans Light" panose="020B0306030504020204" pitchFamily="34" charset="0"/>
                <a:ea typeface="Open Sans Light" panose="020B0306030504020204" pitchFamily="34" charset="0"/>
                <a:cs typeface="Open Sans Light" panose="020B0306030504020204" pitchFamily="34" charset="0"/>
              </a:rPr>
              <a:t>“</a:t>
            </a:r>
            <a:r>
              <a:rPr lang="it-IT" sz="1600" b="1">
                <a:latin typeface="Open Sans Light" panose="020B0306030504020204" pitchFamily="34" charset="0"/>
                <a:ea typeface="Open Sans Light" panose="020B0306030504020204" pitchFamily="34" charset="0"/>
                <a:cs typeface="Open Sans Light" panose="020B0306030504020204" pitchFamily="34" charset="0"/>
              </a:rPr>
              <a:t>prezzo</a:t>
            </a:r>
            <a:r>
              <a:rPr lang="it-IT" sz="1600">
                <a:latin typeface="Open Sans Light" panose="020B0306030504020204" pitchFamily="34" charset="0"/>
                <a:ea typeface="Open Sans Light" panose="020B0306030504020204" pitchFamily="34" charset="0"/>
                <a:cs typeface="Open Sans Light" panose="020B0306030504020204" pitchFamily="34" charset="0"/>
              </a:rPr>
              <a:t>”: Si riferisce al </a:t>
            </a:r>
            <a:r>
              <a:rPr lang="it-IT" sz="1600" b="1">
                <a:solidFill>
                  <a:srgbClr val="007680"/>
                </a:solidFill>
                <a:latin typeface="Open Sans Light" panose="020B0306030504020204" pitchFamily="34" charset="0"/>
                <a:ea typeface="Open Sans Light" panose="020B0306030504020204" pitchFamily="34" charset="0"/>
                <a:cs typeface="Open Sans Light" panose="020B0306030504020204" pitchFamily="34" charset="0"/>
              </a:rPr>
              <a:t>prezzo più probabile ragionevolmente realizzabile sul mercato </a:t>
            </a:r>
            <a:r>
              <a:rPr lang="it-IT" sz="1600">
                <a:latin typeface="Open Sans Light" panose="020B0306030504020204" pitchFamily="34" charset="0"/>
                <a:ea typeface="Open Sans Light" panose="020B0306030504020204" pitchFamily="34" charset="0"/>
                <a:cs typeface="Open Sans Light" panose="020B0306030504020204" pitchFamily="34" charset="0"/>
              </a:rPr>
              <a:t>alla data della valutazione. Il valore stimato si riferisce sempre ad un prezzo interamente regolato per cassa, non per scambio di altre attività o per estinzione di passività. Il valore stimato </a:t>
            </a:r>
            <a:r>
              <a:rPr lang="it-IT" sz="1600" b="1">
                <a:solidFill>
                  <a:srgbClr val="007680"/>
                </a:solidFill>
                <a:latin typeface="Open Sans Light" panose="020B0306030504020204" pitchFamily="34" charset="0"/>
                <a:ea typeface="Open Sans Light" panose="020B0306030504020204" pitchFamily="34" charset="0"/>
                <a:cs typeface="Open Sans Light" panose="020B0306030504020204" pitchFamily="34" charset="0"/>
              </a:rPr>
              <a:t>esclude circostanze specifiche che possono aumentare o ridurre il prezzo </a:t>
            </a:r>
            <a:r>
              <a:rPr lang="it-IT" sz="1600">
                <a:latin typeface="Open Sans Light" panose="020B0306030504020204" pitchFamily="34" charset="0"/>
                <a:ea typeface="Open Sans Light" panose="020B0306030504020204" pitchFamily="34" charset="0"/>
                <a:cs typeface="Open Sans Light" panose="020B0306030504020204" pitchFamily="34" charset="0"/>
              </a:rPr>
              <a:t>dell’attività quali ad esempio finanziamenti concessi dal venditore (</a:t>
            </a:r>
            <a:r>
              <a:rPr lang="it-IT" sz="1600" err="1">
                <a:latin typeface="Open Sans Light" panose="020B0306030504020204" pitchFamily="34" charset="0"/>
                <a:ea typeface="Open Sans Light" panose="020B0306030504020204" pitchFamily="34" charset="0"/>
                <a:cs typeface="Open Sans Light" panose="020B0306030504020204" pitchFamily="34" charset="0"/>
              </a:rPr>
              <a:t>vendor</a:t>
            </a:r>
            <a:r>
              <a:rPr lang="it-IT" sz="1600">
                <a:latin typeface="Open Sans Light" panose="020B0306030504020204" pitchFamily="34" charset="0"/>
                <a:ea typeface="Open Sans Light" panose="020B0306030504020204" pitchFamily="34" charset="0"/>
                <a:cs typeface="Open Sans Light" panose="020B0306030504020204" pitchFamily="34" charset="0"/>
              </a:rPr>
              <a:t> financing), sales and leaseback, speciali concessioni riferite ad uno specifico acquirente, ecc. </a:t>
            </a:r>
          </a:p>
          <a:p>
            <a:endParaRPr lang="it-IT" sz="800">
              <a:latin typeface="Open Sans Light" panose="020B0306030504020204" pitchFamily="34" charset="0"/>
              <a:ea typeface="Open Sans Light" panose="020B0306030504020204" pitchFamily="34" charset="0"/>
              <a:cs typeface="Open Sans Light" panose="020B0306030504020204" pitchFamily="34" charset="0"/>
            </a:endParaRPr>
          </a:p>
          <a:p>
            <a:r>
              <a:rPr lang="it-IT" sz="1600" b="1">
                <a:latin typeface="Open Sans Light" panose="020B0306030504020204" pitchFamily="34" charset="0"/>
                <a:ea typeface="Open Sans Light" panose="020B0306030504020204" pitchFamily="34" charset="0"/>
                <a:cs typeface="Open Sans Light" panose="020B0306030504020204" pitchFamily="34" charset="0"/>
              </a:rPr>
              <a:t>“al quale l’attività dovrebbe essere scambiata”:</a:t>
            </a:r>
            <a:r>
              <a:rPr lang="it-IT" sz="1600">
                <a:latin typeface="Open Sans Light" panose="020B0306030504020204" pitchFamily="34" charset="0"/>
                <a:ea typeface="Open Sans Light" panose="020B0306030504020204" pitchFamily="34" charset="0"/>
                <a:cs typeface="Open Sans Light" panose="020B0306030504020204" pitchFamily="34" charset="0"/>
              </a:rPr>
              <a:t> Si riferisce al fatto che il prezzo di riferimento </a:t>
            </a:r>
            <a:r>
              <a:rPr lang="it-IT" sz="1600" b="1">
                <a:solidFill>
                  <a:srgbClr val="007680"/>
                </a:solidFill>
                <a:latin typeface="Open Sans Light" panose="020B0306030504020204" pitchFamily="34" charset="0"/>
                <a:ea typeface="Open Sans Light" panose="020B0306030504020204" pitchFamily="34" charset="0"/>
                <a:cs typeface="Open Sans Light" panose="020B0306030504020204" pitchFamily="34" charset="0"/>
              </a:rPr>
              <a:t>non è il prezzo di una transazione già realizzata </a:t>
            </a:r>
            <a:r>
              <a:rPr lang="it-IT" sz="1600">
                <a:latin typeface="Open Sans Light" panose="020B0306030504020204" pitchFamily="34" charset="0"/>
                <a:ea typeface="Open Sans Light" panose="020B0306030504020204" pitchFamily="34" charset="0"/>
                <a:cs typeface="Open Sans Light" panose="020B0306030504020204" pitchFamily="34" charset="0"/>
              </a:rPr>
              <a:t>(prezzo fatto), ma un prezzo fattibile che prescinde quindi dal potere contrattuale di una specifica parte. </a:t>
            </a:r>
          </a:p>
          <a:p>
            <a:endParaRPr lang="it-IT" sz="800">
              <a:latin typeface="Open Sans Light" panose="020B0306030504020204" pitchFamily="34" charset="0"/>
              <a:ea typeface="Open Sans Light" panose="020B0306030504020204" pitchFamily="34" charset="0"/>
              <a:cs typeface="Open Sans Light" panose="020B0306030504020204" pitchFamily="34" charset="0"/>
            </a:endParaRPr>
          </a:p>
          <a:p>
            <a:r>
              <a:rPr lang="it-IT" sz="1600" b="1">
                <a:latin typeface="Open Sans Light" panose="020B0306030504020204" pitchFamily="34" charset="0"/>
                <a:ea typeface="Open Sans Light" panose="020B0306030504020204" pitchFamily="34" charset="0"/>
                <a:cs typeface="Open Sans Light" panose="020B0306030504020204" pitchFamily="34" charset="0"/>
              </a:rPr>
              <a:t>“alla data della valutazione”:</a:t>
            </a:r>
            <a:r>
              <a:rPr lang="it-IT" sz="1600">
                <a:latin typeface="Open Sans Light" panose="020B0306030504020204" pitchFamily="34" charset="0"/>
                <a:ea typeface="Open Sans Light" panose="020B0306030504020204" pitchFamily="34" charset="0"/>
                <a:cs typeface="Open Sans Light" panose="020B0306030504020204" pitchFamily="34" charset="0"/>
              </a:rPr>
              <a:t> Si riferisce al fatto che il valore di mercato è funzione della </a:t>
            </a:r>
            <a:r>
              <a:rPr lang="it-IT" sz="1600" b="1">
                <a:solidFill>
                  <a:srgbClr val="007680"/>
                </a:solidFill>
                <a:latin typeface="Open Sans Light" panose="020B0306030504020204" pitchFamily="34" charset="0"/>
                <a:ea typeface="Open Sans Light" panose="020B0306030504020204" pitchFamily="34" charset="0"/>
                <a:cs typeface="Open Sans Light" panose="020B0306030504020204" pitchFamily="34" charset="0"/>
              </a:rPr>
              <a:t>data di riferimento della valutazione</a:t>
            </a:r>
            <a:r>
              <a:rPr lang="it-IT" sz="1600">
                <a:latin typeface="Open Sans Light" panose="020B0306030504020204" pitchFamily="34" charset="0"/>
                <a:ea typeface="Open Sans Light" panose="020B0306030504020204" pitchFamily="34" charset="0"/>
                <a:cs typeface="Open Sans Light" panose="020B0306030504020204" pitchFamily="34" charset="0"/>
              </a:rPr>
              <a:t>, che definisce le condizioni del mercato ed il market sentiment a quella specifica data. La valutazione deve riflettere lo stato del mercato alla specifica data e deve escludere le condizioni riferibili ad altre date. </a:t>
            </a:r>
          </a:p>
          <a:p>
            <a:endParaRPr lang="it-IT" sz="800">
              <a:latin typeface="Open Sans Light" panose="020B0306030504020204" pitchFamily="34" charset="0"/>
              <a:ea typeface="Open Sans Light" panose="020B0306030504020204" pitchFamily="34" charset="0"/>
              <a:cs typeface="Open Sans Light" panose="020B0306030504020204" pitchFamily="34" charset="0"/>
            </a:endParaRPr>
          </a:p>
          <a:p>
            <a:r>
              <a:rPr lang="it-IT" sz="1600" b="1">
                <a:latin typeface="Open Sans Light" panose="020B0306030504020204" pitchFamily="34" charset="0"/>
                <a:ea typeface="Open Sans Light" panose="020B0306030504020204" pitchFamily="34" charset="0"/>
                <a:cs typeface="Open Sans Light" panose="020B0306030504020204" pitchFamily="34" charset="0"/>
              </a:rPr>
              <a:t>“fra un compratore motivato”:</a:t>
            </a:r>
            <a:r>
              <a:rPr lang="it-IT" sz="1600">
                <a:latin typeface="Open Sans Light" panose="020B0306030504020204" pitchFamily="34" charset="0"/>
                <a:ea typeface="Open Sans Light" panose="020B0306030504020204" pitchFamily="34" charset="0"/>
                <a:cs typeface="Open Sans Light" panose="020B0306030504020204" pitchFamily="34" charset="0"/>
              </a:rPr>
              <a:t> Si riferisce ad un </a:t>
            </a:r>
            <a:r>
              <a:rPr lang="it-IT" sz="1600" b="1">
                <a:solidFill>
                  <a:srgbClr val="007680"/>
                </a:solidFill>
                <a:latin typeface="Open Sans Light" panose="020B0306030504020204" pitchFamily="34" charset="0"/>
                <a:ea typeface="Open Sans Light" panose="020B0306030504020204" pitchFamily="34" charset="0"/>
                <a:cs typeface="Open Sans Light" panose="020B0306030504020204" pitchFamily="34" charset="0"/>
              </a:rPr>
              <a:t>generico potenziale acquirente interessato, ma non obbligato a comprare</a:t>
            </a:r>
            <a:r>
              <a:rPr lang="it-IT" sz="1600">
                <a:latin typeface="Open Sans Light" panose="020B0306030504020204" pitchFamily="34" charset="0"/>
                <a:ea typeface="Open Sans Light" panose="020B0306030504020204" pitchFamily="34" charset="0"/>
                <a:cs typeface="Open Sans Light" panose="020B0306030504020204" pitchFamily="34" charset="0"/>
              </a:rPr>
              <a:t>. Il potenziale acquirente </a:t>
            </a:r>
            <a:r>
              <a:rPr lang="it-IT" sz="1600" b="1">
                <a:solidFill>
                  <a:srgbClr val="007680"/>
                </a:solidFill>
                <a:latin typeface="Open Sans Light" panose="020B0306030504020204" pitchFamily="34" charset="0"/>
                <a:ea typeface="Open Sans Light" panose="020B0306030504020204" pitchFamily="34" charset="0"/>
                <a:cs typeface="Open Sans Light" panose="020B0306030504020204" pitchFamily="34" charset="0"/>
              </a:rPr>
              <a:t>non è impaziente </a:t>
            </a:r>
            <a:r>
              <a:rPr lang="it-IT" sz="1600">
                <a:latin typeface="Open Sans Light" panose="020B0306030504020204" pitchFamily="34" charset="0"/>
                <a:ea typeface="Open Sans Light" panose="020B0306030504020204" pitchFamily="34" charset="0"/>
                <a:cs typeface="Open Sans Light" panose="020B0306030504020204" pitchFamily="34" charset="0"/>
              </a:rPr>
              <a:t>(non ha fretta di acquistare) né è determinato ad acquistare a qualunque prezzo. Il potenziale acquirente se esiste un mercato dell’attività fa riferimento alle condizioni di mercato correnti, piuttosto che a condizioni ipotetiche. </a:t>
            </a:r>
            <a:r>
              <a:rPr lang="it-IT" sz="1600" b="1">
                <a:solidFill>
                  <a:srgbClr val="007680"/>
                </a:solidFill>
                <a:latin typeface="Open Sans Light" panose="020B0306030504020204" pitchFamily="34" charset="0"/>
                <a:ea typeface="Open Sans Light" panose="020B0306030504020204" pitchFamily="34" charset="0"/>
                <a:cs typeface="Open Sans Light" panose="020B0306030504020204" pitchFamily="34" charset="0"/>
              </a:rPr>
              <a:t>Il potenziale acquirente non è disposto a riconoscere un prezzo superiore a quello espresso dal mercato per la specifica attività. </a:t>
            </a:r>
          </a:p>
        </p:txBody>
      </p:sp>
      <p:cxnSp>
        <p:nvCxnSpPr>
          <p:cNvPr id="10" name="Straight Connector 9">
            <a:extLst>
              <a:ext uri="{FF2B5EF4-FFF2-40B4-BE49-F238E27FC236}">
                <a16:creationId xmlns:a16="http://schemas.microsoft.com/office/drawing/2014/main" id="{4204D3CC-2C11-6961-E93B-E0CB5FA10956}"/>
              </a:ext>
            </a:extLst>
          </p:cNvPr>
          <p:cNvCxnSpPr>
            <a:cxnSpLocks/>
          </p:cNvCxnSpPr>
          <p:nvPr/>
        </p:nvCxnSpPr>
        <p:spPr>
          <a:xfrm>
            <a:off x="2291176" y="2484481"/>
            <a:ext cx="0" cy="37239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6E367DC-7931-ED7B-C24C-076E15C635AA}"/>
              </a:ext>
            </a:extLst>
          </p:cNvPr>
          <p:cNvGrpSpPr>
            <a:grpSpLocks noChangeAspect="1"/>
          </p:cNvGrpSpPr>
          <p:nvPr/>
        </p:nvGrpSpPr>
        <p:grpSpPr>
          <a:xfrm>
            <a:off x="367032" y="3773475"/>
            <a:ext cx="1433773" cy="1433773"/>
            <a:chOff x="299764" y="3646663"/>
            <a:chExt cx="828000" cy="828000"/>
          </a:xfrm>
        </p:grpSpPr>
        <p:sp>
          <p:nvSpPr>
            <p:cNvPr id="21" name="Oval 20">
              <a:extLst>
                <a:ext uri="{FF2B5EF4-FFF2-40B4-BE49-F238E27FC236}">
                  <a16:creationId xmlns:a16="http://schemas.microsoft.com/office/drawing/2014/main" id="{7AD3A9D4-859C-C5D9-AFA6-1C7C3158673C}"/>
                </a:ext>
              </a:extLst>
            </p:cNvPr>
            <p:cNvSpPr/>
            <p:nvPr/>
          </p:nvSpPr>
          <p:spPr>
            <a:xfrm>
              <a:off x="299764" y="3646663"/>
              <a:ext cx="828000" cy="828000"/>
            </a:xfrm>
            <a:prstGeom prst="ellipse">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object 56">
              <a:extLst>
                <a:ext uri="{FF2B5EF4-FFF2-40B4-BE49-F238E27FC236}">
                  <a16:creationId xmlns:a16="http://schemas.microsoft.com/office/drawing/2014/main" id="{68404048-6DAB-B784-6E90-E3BDAFA6F86C}"/>
                </a:ext>
              </a:extLst>
            </p:cNvPr>
            <p:cNvSpPr/>
            <p:nvPr/>
          </p:nvSpPr>
          <p:spPr>
            <a:xfrm>
              <a:off x="382214" y="3729114"/>
              <a:ext cx="663100" cy="663099"/>
            </a:xfrm>
            <a:custGeom>
              <a:avLst/>
              <a:gdLst/>
              <a:ahLst/>
              <a:cxnLst/>
              <a:rect l="l" t="t" r="r" b="b"/>
              <a:pathLst>
                <a:path w="463550" h="463550">
                  <a:moveTo>
                    <a:pt x="231648" y="0"/>
                  </a:moveTo>
                  <a:lnTo>
                    <a:pt x="184939" y="4702"/>
                  </a:lnTo>
                  <a:lnTo>
                    <a:pt x="141446" y="18192"/>
                  </a:lnTo>
                  <a:lnTo>
                    <a:pt x="102096" y="39540"/>
                  </a:lnTo>
                  <a:lnTo>
                    <a:pt x="67818" y="67818"/>
                  </a:lnTo>
                  <a:lnTo>
                    <a:pt x="39540" y="102096"/>
                  </a:lnTo>
                  <a:lnTo>
                    <a:pt x="18192" y="141446"/>
                  </a:lnTo>
                  <a:lnTo>
                    <a:pt x="4702" y="184939"/>
                  </a:lnTo>
                  <a:lnTo>
                    <a:pt x="0" y="231647"/>
                  </a:lnTo>
                  <a:lnTo>
                    <a:pt x="4702" y="278356"/>
                  </a:lnTo>
                  <a:lnTo>
                    <a:pt x="18192" y="321849"/>
                  </a:lnTo>
                  <a:lnTo>
                    <a:pt x="39540" y="361199"/>
                  </a:lnTo>
                  <a:lnTo>
                    <a:pt x="67818" y="395478"/>
                  </a:lnTo>
                  <a:lnTo>
                    <a:pt x="102096" y="423755"/>
                  </a:lnTo>
                  <a:lnTo>
                    <a:pt x="141446" y="445103"/>
                  </a:lnTo>
                  <a:lnTo>
                    <a:pt x="184939" y="458593"/>
                  </a:lnTo>
                  <a:lnTo>
                    <a:pt x="231648" y="463295"/>
                  </a:lnTo>
                  <a:lnTo>
                    <a:pt x="278356" y="458593"/>
                  </a:lnTo>
                  <a:lnTo>
                    <a:pt x="312329" y="448056"/>
                  </a:lnTo>
                  <a:lnTo>
                    <a:pt x="231648" y="448056"/>
                  </a:lnTo>
                  <a:lnTo>
                    <a:pt x="182231" y="442306"/>
                  </a:lnTo>
                  <a:lnTo>
                    <a:pt x="136760" y="425946"/>
                  </a:lnTo>
                  <a:lnTo>
                    <a:pt x="96567" y="400309"/>
                  </a:lnTo>
                  <a:lnTo>
                    <a:pt x="62986" y="366728"/>
                  </a:lnTo>
                  <a:lnTo>
                    <a:pt x="37349" y="326535"/>
                  </a:lnTo>
                  <a:lnTo>
                    <a:pt x="20989" y="281064"/>
                  </a:lnTo>
                  <a:lnTo>
                    <a:pt x="15240" y="231647"/>
                  </a:lnTo>
                  <a:lnTo>
                    <a:pt x="20989" y="182231"/>
                  </a:lnTo>
                  <a:lnTo>
                    <a:pt x="37349" y="136760"/>
                  </a:lnTo>
                  <a:lnTo>
                    <a:pt x="62986" y="96567"/>
                  </a:lnTo>
                  <a:lnTo>
                    <a:pt x="96567" y="62986"/>
                  </a:lnTo>
                  <a:lnTo>
                    <a:pt x="136760" y="37349"/>
                  </a:lnTo>
                  <a:lnTo>
                    <a:pt x="182231" y="20989"/>
                  </a:lnTo>
                  <a:lnTo>
                    <a:pt x="231648" y="15240"/>
                  </a:lnTo>
                  <a:lnTo>
                    <a:pt x="312329" y="15240"/>
                  </a:lnTo>
                  <a:lnTo>
                    <a:pt x="278356" y="4702"/>
                  </a:lnTo>
                  <a:lnTo>
                    <a:pt x="231648" y="0"/>
                  </a:lnTo>
                  <a:close/>
                </a:path>
                <a:path w="463550" h="463550">
                  <a:moveTo>
                    <a:pt x="312329" y="15240"/>
                  </a:moveTo>
                  <a:lnTo>
                    <a:pt x="231648" y="15240"/>
                  </a:lnTo>
                  <a:lnTo>
                    <a:pt x="281064" y="20989"/>
                  </a:lnTo>
                  <a:lnTo>
                    <a:pt x="326535" y="37349"/>
                  </a:lnTo>
                  <a:lnTo>
                    <a:pt x="366728" y="62986"/>
                  </a:lnTo>
                  <a:lnTo>
                    <a:pt x="400309" y="96567"/>
                  </a:lnTo>
                  <a:lnTo>
                    <a:pt x="425946" y="136760"/>
                  </a:lnTo>
                  <a:lnTo>
                    <a:pt x="442306" y="182231"/>
                  </a:lnTo>
                  <a:lnTo>
                    <a:pt x="448056" y="231647"/>
                  </a:lnTo>
                  <a:lnTo>
                    <a:pt x="442306" y="281064"/>
                  </a:lnTo>
                  <a:lnTo>
                    <a:pt x="425946" y="326535"/>
                  </a:lnTo>
                  <a:lnTo>
                    <a:pt x="400309" y="366728"/>
                  </a:lnTo>
                  <a:lnTo>
                    <a:pt x="366728" y="400309"/>
                  </a:lnTo>
                  <a:lnTo>
                    <a:pt x="326535" y="425946"/>
                  </a:lnTo>
                  <a:lnTo>
                    <a:pt x="281064" y="442306"/>
                  </a:lnTo>
                  <a:lnTo>
                    <a:pt x="231648" y="448056"/>
                  </a:lnTo>
                  <a:lnTo>
                    <a:pt x="312329" y="448056"/>
                  </a:lnTo>
                  <a:lnTo>
                    <a:pt x="361199" y="423755"/>
                  </a:lnTo>
                  <a:lnTo>
                    <a:pt x="395478" y="395478"/>
                  </a:lnTo>
                  <a:lnTo>
                    <a:pt x="423755" y="361199"/>
                  </a:lnTo>
                  <a:lnTo>
                    <a:pt x="445103" y="321849"/>
                  </a:lnTo>
                  <a:lnTo>
                    <a:pt x="458593" y="278356"/>
                  </a:lnTo>
                  <a:lnTo>
                    <a:pt x="463296" y="231647"/>
                  </a:lnTo>
                  <a:lnTo>
                    <a:pt x="458593" y="184939"/>
                  </a:lnTo>
                  <a:lnTo>
                    <a:pt x="445103" y="141446"/>
                  </a:lnTo>
                  <a:lnTo>
                    <a:pt x="423755" y="102096"/>
                  </a:lnTo>
                  <a:lnTo>
                    <a:pt x="395478" y="67818"/>
                  </a:lnTo>
                  <a:lnTo>
                    <a:pt x="361199" y="39540"/>
                  </a:lnTo>
                  <a:lnTo>
                    <a:pt x="321849" y="18192"/>
                  </a:lnTo>
                  <a:lnTo>
                    <a:pt x="312329" y="15240"/>
                  </a:lnTo>
                  <a:close/>
                </a:path>
              </a:pathLst>
            </a:custGeom>
            <a:solidFill>
              <a:schemeClr val="bg1"/>
            </a:solid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1" name="Picture 2" descr="Principi Italiani di Valutazione (PIV): la bozza predisposta dall'Organismo  Italiano di Valutazione (OIV) - DB">
              <a:extLst>
                <a:ext uri="{FF2B5EF4-FFF2-40B4-BE49-F238E27FC236}">
                  <a16:creationId xmlns:a16="http://schemas.microsoft.com/office/drawing/2014/main" id="{40B608EE-AAF8-2DB1-6788-FE1E5E6A7FBE}"/>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01390" y="3933238"/>
              <a:ext cx="424749" cy="254850"/>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object 82">
            <a:extLst>
              <a:ext uri="{FF2B5EF4-FFF2-40B4-BE49-F238E27FC236}">
                <a16:creationId xmlns:a16="http://schemas.microsoft.com/office/drawing/2014/main" id="{1A50AC64-7492-8FB1-21DF-682B0DEF6240}"/>
              </a:ext>
            </a:extLst>
          </p:cNvPr>
          <p:cNvSpPr txBox="1"/>
          <p:nvPr/>
        </p:nvSpPr>
        <p:spPr>
          <a:xfrm>
            <a:off x="36300" y="3097239"/>
            <a:ext cx="2232703" cy="566822"/>
          </a:xfrm>
          <a:prstGeom prst="rect">
            <a:avLst/>
          </a:prstGeom>
        </p:spPr>
        <p:txBody>
          <a:bodyPr vert="horz" wrap="square" lIns="0" tIns="12700" rIns="0" bIns="0" rtlCol="0">
            <a:spAutoFit/>
          </a:bodyPr>
          <a:lstStyle/>
          <a:p>
            <a:pPr marL="12700" algn="ctr">
              <a:spcBef>
                <a:spcPts val="100"/>
              </a:spcBef>
            </a:pPr>
            <a:r>
              <a:rPr lang="it-IT" b="1" spc="-2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DEFINIZIONE</a:t>
            </a:r>
            <a:br>
              <a:rPr lang="it-IT" b="1" spc="-2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br>
            <a:r>
              <a:rPr lang="it-IT" b="1" spc="-2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VALORE DI MERCATO</a:t>
            </a:r>
            <a:endParaRPr lang="it-IT"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50671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4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189E85C-27A1-9416-09CE-A8EE1D2C9FA0}"/>
            </a:ext>
          </a:extLst>
        </p:cNvPr>
        <p:cNvGrpSpPr/>
        <p:nvPr/>
      </p:nvGrpSpPr>
      <p:grpSpPr>
        <a:xfrm>
          <a:off x="0" y="0"/>
          <a:ext cx="0" cy="0"/>
          <a:chOff x="0" y="0"/>
          <a:chExt cx="0" cy="0"/>
        </a:xfrm>
      </p:grpSpPr>
      <p:graphicFrame>
        <p:nvGraphicFramePr>
          <p:cNvPr id="29" name="think-cell data - do not delete" hidden="1">
            <a:extLst>
              <a:ext uri="{FF2B5EF4-FFF2-40B4-BE49-F238E27FC236}">
                <a16:creationId xmlns:a16="http://schemas.microsoft.com/office/drawing/2014/main" id="{46372A22-1283-5903-552F-154AF3B682A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29" name="think-cell data - do not delete" hidden="1">
                        <a:extLst>
                          <a:ext uri="{FF2B5EF4-FFF2-40B4-BE49-F238E27FC236}">
                            <a16:creationId xmlns:a16="http://schemas.microsoft.com/office/drawing/2014/main" id="{46372A22-1283-5903-552F-154AF3B682A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ttangolo 5">
            <a:extLst>
              <a:ext uri="{FF2B5EF4-FFF2-40B4-BE49-F238E27FC236}">
                <a16:creationId xmlns:a16="http://schemas.microsoft.com/office/drawing/2014/main" id="{42B83E4F-B466-D016-0704-AE55E07CC769}"/>
              </a:ext>
            </a:extLst>
          </p:cNvPr>
          <p:cNvSpPr/>
          <p:nvPr/>
        </p:nvSpPr>
        <p:spPr>
          <a:xfrm rot="10800000">
            <a:off x="-1" y="0"/>
            <a:ext cx="10701351" cy="7562850"/>
          </a:xfrm>
          <a:prstGeom prst="rect">
            <a:avLst/>
          </a:prstGeom>
          <a:gradFill flip="none" rotWithShape="1">
            <a:gsLst>
              <a:gs pos="0">
                <a:srgbClr val="005587"/>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7" name="Rectangle 16">
            <a:extLst>
              <a:ext uri="{FF2B5EF4-FFF2-40B4-BE49-F238E27FC236}">
                <a16:creationId xmlns:a16="http://schemas.microsoft.com/office/drawing/2014/main" id="{6544E3A4-B1F5-C3FE-2897-F9EAB6F8756F}"/>
              </a:ext>
            </a:extLst>
          </p:cNvPr>
          <p:cNvSpPr/>
          <p:nvPr/>
        </p:nvSpPr>
        <p:spPr>
          <a:xfrm>
            <a:off x="0" y="1654871"/>
            <a:ext cx="10693399" cy="5569895"/>
          </a:xfrm>
          <a:prstGeom prst="rect">
            <a:avLst/>
          </a:prstGeom>
          <a:solidFill>
            <a:schemeClr val="bg1">
              <a:lumMod val="9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object 11">
            <a:extLst>
              <a:ext uri="{FF2B5EF4-FFF2-40B4-BE49-F238E27FC236}">
                <a16:creationId xmlns:a16="http://schemas.microsoft.com/office/drawing/2014/main" id="{D0889568-4B4F-B867-B72F-F34FFA44BF68}"/>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Valore di Mercato - Descrizione</a:t>
            </a:r>
          </a:p>
        </p:txBody>
      </p:sp>
      <p:sp>
        <p:nvSpPr>
          <p:cNvPr id="3" name="object 11">
            <a:extLst>
              <a:ext uri="{FF2B5EF4-FFF2-40B4-BE49-F238E27FC236}">
                <a16:creationId xmlns:a16="http://schemas.microsoft.com/office/drawing/2014/main" id="{710F3670-A01D-69BE-5F74-48D67FAFADDD}"/>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latin typeface="Open Sans Light" panose="020B0306030504020204" pitchFamily="34" charset="0"/>
                <a:ea typeface="Open Sans Light" panose="020B0306030504020204" pitchFamily="34" charset="0"/>
                <a:cs typeface="Open Sans Light" panose="020B0306030504020204" pitchFamily="34" charset="0"/>
              </a:rPr>
              <a:t>Principi Italiani di Valutazione</a:t>
            </a:r>
            <a:endParaRPr lang="it-IT" sz="2000"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Oval 11">
            <a:extLst>
              <a:ext uri="{FF2B5EF4-FFF2-40B4-BE49-F238E27FC236}">
                <a16:creationId xmlns:a16="http://schemas.microsoft.com/office/drawing/2014/main" id="{DB90548F-D52B-B75A-8D91-A8DBCC7E5318}"/>
              </a:ext>
            </a:extLst>
          </p:cNvPr>
          <p:cNvSpPr/>
          <p:nvPr/>
        </p:nvSpPr>
        <p:spPr>
          <a:xfrm>
            <a:off x="7833274" y="215414"/>
            <a:ext cx="228600" cy="228600"/>
          </a:xfrm>
          <a:prstGeom prst="ellipse">
            <a:avLst/>
          </a:prstGeom>
          <a:solidFill>
            <a:schemeClr val="bg1">
              <a:lumMod val="8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13" name="Graphic 12" descr="Home outline">
            <a:hlinkClick r:id="" action="ppaction://noaction"/>
            <a:extLst>
              <a:ext uri="{FF2B5EF4-FFF2-40B4-BE49-F238E27FC236}">
                <a16:creationId xmlns:a16="http://schemas.microsoft.com/office/drawing/2014/main" id="{09BE8AEE-72D9-5816-690C-5B146C46FD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3500" y="129807"/>
            <a:ext cx="333658" cy="333658"/>
          </a:xfrm>
          <a:prstGeom prst="rect">
            <a:avLst/>
          </a:prstGeom>
        </p:spPr>
      </p:pic>
      <p:sp>
        <p:nvSpPr>
          <p:cNvPr id="16" name="Oval 15">
            <a:extLst>
              <a:ext uri="{FF2B5EF4-FFF2-40B4-BE49-F238E27FC236}">
                <a16:creationId xmlns:a16="http://schemas.microsoft.com/office/drawing/2014/main" id="{9CD836EE-DFEE-C72E-DA12-F2BEAB157E54}"/>
              </a:ext>
            </a:extLst>
          </p:cNvPr>
          <p:cNvSpPr/>
          <p:nvPr/>
        </p:nvSpPr>
        <p:spPr>
          <a:xfrm>
            <a:off x="8229354" y="215414"/>
            <a:ext cx="228600" cy="228600"/>
          </a:xfrm>
          <a:prstGeom prst="ellipse">
            <a:avLst/>
          </a:prstGeom>
          <a:solidFill>
            <a:srgbClr val="012169">
              <a:alpha val="3961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18" name="Oval 17">
            <a:extLst>
              <a:ext uri="{FF2B5EF4-FFF2-40B4-BE49-F238E27FC236}">
                <a16:creationId xmlns:a16="http://schemas.microsoft.com/office/drawing/2014/main" id="{05A27125-85E5-16FC-40FB-A78F98925BDF}"/>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19" name="Oval 18">
            <a:extLst>
              <a:ext uri="{FF2B5EF4-FFF2-40B4-BE49-F238E27FC236}">
                <a16:creationId xmlns:a16="http://schemas.microsoft.com/office/drawing/2014/main" id="{C03E2753-FAB9-AB42-556E-89D90CD90307}"/>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20" name="Oval 19">
            <a:extLst>
              <a:ext uri="{FF2B5EF4-FFF2-40B4-BE49-F238E27FC236}">
                <a16:creationId xmlns:a16="http://schemas.microsoft.com/office/drawing/2014/main" id="{A027E0B5-342E-3A92-CA92-4AFFF81E8594}"/>
              </a:ext>
            </a:extLst>
          </p:cNvPr>
          <p:cNvSpPr/>
          <p:nvPr/>
        </p:nvSpPr>
        <p:spPr>
          <a:xfrm>
            <a:off x="941759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28" name="Oval 27">
            <a:extLst>
              <a:ext uri="{FF2B5EF4-FFF2-40B4-BE49-F238E27FC236}">
                <a16:creationId xmlns:a16="http://schemas.microsoft.com/office/drawing/2014/main" id="{C99E6E57-0B5B-FFA3-7858-F22EE8685AC2}"/>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
        <p:nvSpPr>
          <p:cNvPr id="8" name="TextBox 7">
            <a:extLst>
              <a:ext uri="{FF2B5EF4-FFF2-40B4-BE49-F238E27FC236}">
                <a16:creationId xmlns:a16="http://schemas.microsoft.com/office/drawing/2014/main" id="{FA46C0A6-1179-D346-99FF-74C3A347FF91}"/>
              </a:ext>
            </a:extLst>
          </p:cNvPr>
          <p:cNvSpPr txBox="1"/>
          <p:nvPr/>
        </p:nvSpPr>
        <p:spPr>
          <a:xfrm>
            <a:off x="2399739" y="1662754"/>
            <a:ext cx="8386241" cy="5509200"/>
          </a:xfrm>
          <a:prstGeom prst="rect">
            <a:avLst/>
          </a:prstGeom>
          <a:noFill/>
        </p:spPr>
        <p:txBody>
          <a:bodyPr wrap="square">
            <a:spAutoFit/>
          </a:bodyPr>
          <a:lstStyle/>
          <a:p>
            <a:r>
              <a:rPr lang="it-IT" sz="1600" b="1">
                <a:latin typeface="Open Sans Light" panose="020B0306030504020204" pitchFamily="34" charset="0"/>
                <a:ea typeface="Open Sans Light" panose="020B0306030504020204" pitchFamily="34" charset="0"/>
                <a:cs typeface="Open Sans Light" panose="020B0306030504020204" pitchFamily="34" charset="0"/>
              </a:rPr>
              <a:t>“e un venditore motivato”:</a:t>
            </a:r>
            <a:r>
              <a:rPr lang="it-IT" sz="1600">
                <a:latin typeface="Open Sans Light" panose="020B0306030504020204" pitchFamily="34" charset="0"/>
                <a:ea typeface="Open Sans Light" panose="020B0306030504020204" pitchFamily="34" charset="0"/>
                <a:cs typeface="Open Sans Light" panose="020B0306030504020204" pitchFamily="34" charset="0"/>
              </a:rPr>
              <a:t> Si riferisce ad un </a:t>
            </a:r>
            <a:r>
              <a:rPr lang="it-IT" sz="1600" b="1">
                <a:solidFill>
                  <a:srgbClr val="007680"/>
                </a:solidFill>
                <a:latin typeface="Open Sans Light" panose="020B0306030504020204" pitchFamily="34" charset="0"/>
                <a:ea typeface="Open Sans Light" panose="020B0306030504020204" pitchFamily="34" charset="0"/>
                <a:cs typeface="Open Sans Light" panose="020B0306030504020204" pitchFamily="34" charset="0"/>
              </a:rPr>
              <a:t>potenziale venditore che non è impaziente </a:t>
            </a:r>
            <a:r>
              <a:rPr lang="it-IT" sz="1600">
                <a:latin typeface="Open Sans Light" panose="020B0306030504020204" pitchFamily="34" charset="0"/>
                <a:ea typeface="Open Sans Light" panose="020B0306030504020204" pitchFamily="34" charset="0"/>
                <a:cs typeface="Open Sans Light" panose="020B0306030504020204" pitchFamily="34" charset="0"/>
              </a:rPr>
              <a:t>(non ha fretta di vendere) né è disposto a </a:t>
            </a:r>
            <a:r>
              <a:rPr lang="it-IT" sz="1600" b="1">
                <a:solidFill>
                  <a:srgbClr val="007680"/>
                </a:solidFill>
                <a:latin typeface="Open Sans Light" panose="020B0306030504020204" pitchFamily="34" charset="0"/>
                <a:ea typeface="Open Sans Light" panose="020B0306030504020204" pitchFamily="34" charset="0"/>
                <a:cs typeface="Open Sans Light" panose="020B0306030504020204" pitchFamily="34" charset="0"/>
              </a:rPr>
              <a:t>vendere a qualunque prezzo</a:t>
            </a:r>
            <a:r>
              <a:rPr lang="it-IT" sz="1600">
                <a:latin typeface="Open Sans Light" panose="020B0306030504020204" pitchFamily="34" charset="0"/>
                <a:ea typeface="Open Sans Light" panose="020B0306030504020204" pitchFamily="34" charset="0"/>
                <a:cs typeface="Open Sans Light" panose="020B0306030504020204" pitchFamily="34" charset="0"/>
              </a:rPr>
              <a:t>, né a considerare un prezzo che non sia ragionevole rispetto alle condizioni correnti di mercato. Il venditore motivato intende </a:t>
            </a:r>
            <a:r>
              <a:rPr lang="it-IT" sz="1600" b="1">
                <a:solidFill>
                  <a:srgbClr val="007680"/>
                </a:solidFill>
                <a:latin typeface="Open Sans Light" panose="020B0306030504020204" pitchFamily="34" charset="0"/>
                <a:ea typeface="Open Sans Light" panose="020B0306030504020204" pitchFamily="34" charset="0"/>
                <a:cs typeface="Open Sans Light" panose="020B0306030504020204" pitchFamily="34" charset="0"/>
              </a:rPr>
              <a:t>vendere l’attività al miglior prezzo </a:t>
            </a:r>
            <a:r>
              <a:rPr lang="it-IT" sz="1600">
                <a:latin typeface="Open Sans Light" panose="020B0306030504020204" pitchFamily="34" charset="0"/>
                <a:ea typeface="Open Sans Light" panose="020B0306030504020204" pitchFamily="34" charset="0"/>
                <a:cs typeface="Open Sans Light" panose="020B0306030504020204" pitchFamily="34" charset="0"/>
              </a:rPr>
              <a:t>realizzabile nel mercato libero (open market) dopo un </a:t>
            </a:r>
            <a:r>
              <a:rPr lang="it-IT" sz="1600" b="1">
                <a:solidFill>
                  <a:srgbClr val="007680"/>
                </a:solidFill>
                <a:latin typeface="Open Sans Light" panose="020B0306030504020204" pitchFamily="34" charset="0"/>
                <a:ea typeface="Open Sans Light" panose="020B0306030504020204" pitchFamily="34" charset="0"/>
                <a:cs typeface="Open Sans Light" panose="020B0306030504020204" pitchFamily="34" charset="0"/>
              </a:rPr>
              <a:t>appropriato periodo di commercializzazione</a:t>
            </a:r>
            <a:r>
              <a:rPr lang="it-IT" sz="1600">
                <a:latin typeface="Open Sans Light" panose="020B0306030504020204" pitchFamily="34" charset="0"/>
                <a:ea typeface="Open Sans Light" panose="020B0306030504020204" pitchFamily="34" charset="0"/>
                <a:cs typeface="Open Sans Light" panose="020B0306030504020204" pitchFamily="34" charset="0"/>
              </a:rPr>
              <a:t>. Le circostanze fattuali dell’attuale proprietario non attengono al venditore motivato poiché quest’ultimo è un venditor ipotetico.  Ad esempio, il valore di mercato dell’attività non è il valore realizzabile dalla vendita dell’attività da uno specifico venditore in difficoltà. Tuttavia il prezzo di mercato di un’attività in un settore in crisi considera l’eccesso di offerta rispetto alla domanda, perché questa condizione si riferisce al mercato e non allo specifico venditore. </a:t>
            </a:r>
          </a:p>
          <a:p>
            <a:endParaRPr lang="it-IT" sz="800">
              <a:latin typeface="Open Sans Light" panose="020B0306030504020204" pitchFamily="34" charset="0"/>
              <a:ea typeface="Open Sans Light" panose="020B0306030504020204" pitchFamily="34" charset="0"/>
              <a:cs typeface="Open Sans Light" panose="020B0306030504020204" pitchFamily="34" charset="0"/>
            </a:endParaRPr>
          </a:p>
          <a:p>
            <a:r>
              <a:rPr lang="it-IT" sz="1600" b="1">
                <a:latin typeface="Open Sans Light" panose="020B0306030504020204" pitchFamily="34" charset="0"/>
                <a:ea typeface="Open Sans Light" panose="020B0306030504020204" pitchFamily="34" charset="0"/>
                <a:cs typeface="Open Sans Light" panose="020B0306030504020204" pitchFamily="34" charset="0"/>
              </a:rPr>
              <a:t>“transazione fra soggetti indipendenti”:</a:t>
            </a:r>
            <a:r>
              <a:rPr lang="it-IT" sz="1600">
                <a:latin typeface="Open Sans Light" panose="020B0306030504020204" pitchFamily="34" charset="0"/>
                <a:ea typeface="Open Sans Light" panose="020B0306030504020204" pitchFamily="34" charset="0"/>
                <a:cs typeface="Open Sans Light" panose="020B0306030504020204" pitchFamily="34" charset="0"/>
              </a:rPr>
              <a:t> In una transazione fra </a:t>
            </a:r>
            <a:r>
              <a:rPr lang="it-IT" sz="1600" b="1">
                <a:solidFill>
                  <a:srgbClr val="007680"/>
                </a:solidFill>
                <a:latin typeface="Open Sans Light" panose="020B0306030504020204" pitchFamily="34" charset="0"/>
                <a:ea typeface="Open Sans Light" panose="020B0306030504020204" pitchFamily="34" charset="0"/>
                <a:cs typeface="Open Sans Light" panose="020B0306030504020204" pitchFamily="34" charset="0"/>
              </a:rPr>
              <a:t>soggetti indipendenti </a:t>
            </a:r>
            <a:r>
              <a:rPr lang="it-IT" sz="1600">
                <a:latin typeface="Open Sans Light" panose="020B0306030504020204" pitchFamily="34" charset="0"/>
                <a:ea typeface="Open Sans Light" panose="020B0306030504020204" pitchFamily="34" charset="0"/>
                <a:cs typeface="Open Sans Light" panose="020B0306030504020204" pitchFamily="34" charset="0"/>
              </a:rPr>
              <a:t>i contraenti </a:t>
            </a:r>
            <a:r>
              <a:rPr lang="it-IT" sz="1600" b="1">
                <a:solidFill>
                  <a:srgbClr val="007680"/>
                </a:solidFill>
                <a:latin typeface="Open Sans Light" panose="020B0306030504020204" pitchFamily="34" charset="0"/>
                <a:ea typeface="Open Sans Light" panose="020B0306030504020204" pitchFamily="34" charset="0"/>
                <a:cs typeface="Open Sans Light" panose="020B0306030504020204" pitchFamily="34" charset="0"/>
              </a:rPr>
              <a:t>non hanno relazioni particolari o speciali fra loro </a:t>
            </a:r>
            <a:r>
              <a:rPr lang="it-IT" sz="1600">
                <a:latin typeface="Open Sans Light" panose="020B0306030504020204" pitchFamily="34" charset="0"/>
                <a:ea typeface="Open Sans Light" panose="020B0306030504020204" pitchFamily="34" charset="0"/>
                <a:cs typeface="Open Sans Light" panose="020B0306030504020204" pitchFamily="34" charset="0"/>
              </a:rPr>
              <a:t>(ad esempio controllante e controllata, proprietario e affittuario) che possano rendere il prezzo non espressivo di condizioni generali di mercato. </a:t>
            </a:r>
          </a:p>
          <a:p>
            <a:endParaRPr lang="it-IT" sz="800">
              <a:latin typeface="Open Sans Light" panose="020B0306030504020204" pitchFamily="34" charset="0"/>
              <a:ea typeface="Open Sans Light" panose="020B0306030504020204" pitchFamily="34" charset="0"/>
              <a:cs typeface="Open Sans Light" panose="020B0306030504020204" pitchFamily="34" charset="0"/>
            </a:endParaRPr>
          </a:p>
          <a:p>
            <a:r>
              <a:rPr lang="it-IT" sz="1600" b="1">
                <a:latin typeface="Open Sans Light" panose="020B0306030504020204" pitchFamily="34" charset="0"/>
                <a:ea typeface="Open Sans Light" panose="020B0306030504020204" pitchFamily="34" charset="0"/>
                <a:cs typeface="Open Sans Light" panose="020B0306030504020204" pitchFamily="34" charset="0"/>
              </a:rPr>
              <a:t>“dopo un adeguato periodo di commercializzazione”:</a:t>
            </a:r>
            <a:r>
              <a:rPr lang="it-IT" sz="1600">
                <a:latin typeface="Open Sans Light" panose="020B0306030504020204" pitchFamily="34" charset="0"/>
                <a:ea typeface="Open Sans Light" panose="020B0306030504020204" pitchFamily="34" charset="0"/>
                <a:cs typeface="Open Sans Light" panose="020B0306030504020204" pitchFamily="34" charset="0"/>
              </a:rPr>
              <a:t> Si riferisce al fatto che l’attività è stata </a:t>
            </a:r>
            <a:r>
              <a:rPr lang="it-IT" sz="1600" b="1">
                <a:solidFill>
                  <a:srgbClr val="007680"/>
                </a:solidFill>
                <a:latin typeface="Open Sans Light" panose="020B0306030504020204" pitchFamily="34" charset="0"/>
                <a:ea typeface="Open Sans Light" panose="020B0306030504020204" pitchFamily="34" charset="0"/>
                <a:cs typeface="Open Sans Light" panose="020B0306030504020204" pitchFamily="34" charset="0"/>
              </a:rPr>
              <a:t>esposta al mercato nella forma più appropriata per poter realizzare il miglior prezzo ragionevolmente possibile</a:t>
            </a:r>
            <a:r>
              <a:rPr lang="it-IT" sz="1600">
                <a:latin typeface="Open Sans Light" panose="020B0306030504020204" pitchFamily="34" charset="0"/>
                <a:ea typeface="Open Sans Light" panose="020B0306030504020204" pitchFamily="34" charset="0"/>
                <a:cs typeface="Open Sans Light" panose="020B0306030504020204" pitchFamily="34" charset="0"/>
              </a:rPr>
              <a:t>. L’estensione del periodo di commercializzazione non è un periodo stabilito a priori, dipendendo dal tipo e dalle condizioni dell’attività. La stima del valore di mercato presuppone che ci sia stato un periodo sufficiente a permettere di portare </a:t>
            </a:r>
            <a:r>
              <a:rPr lang="it-IT" sz="1600" b="1">
                <a:solidFill>
                  <a:srgbClr val="007680"/>
                </a:solidFill>
                <a:latin typeface="Open Sans Light" panose="020B0306030504020204" pitchFamily="34" charset="0"/>
                <a:ea typeface="Open Sans Light" panose="020B0306030504020204" pitchFamily="34" charset="0"/>
                <a:cs typeface="Open Sans Light" panose="020B0306030504020204" pitchFamily="34" charset="0"/>
              </a:rPr>
              <a:t>l’attività all’attenzione di un adeguato numero di partecipanti al mercato</a:t>
            </a:r>
            <a:r>
              <a:rPr lang="it-IT" sz="1600">
                <a:latin typeface="Open Sans Light" panose="020B0306030504020204" pitchFamily="34" charset="0"/>
                <a:ea typeface="Open Sans Light" panose="020B0306030504020204" pitchFamily="34" charset="0"/>
                <a:cs typeface="Open Sans Light" panose="020B0306030504020204" pitchFamily="34" charset="0"/>
              </a:rPr>
              <a:t>. Il periodo di commercializzazione si assume si sia già svolto prima della data di valutazione. </a:t>
            </a:r>
          </a:p>
        </p:txBody>
      </p:sp>
      <p:cxnSp>
        <p:nvCxnSpPr>
          <p:cNvPr id="10" name="Straight Connector 9">
            <a:extLst>
              <a:ext uri="{FF2B5EF4-FFF2-40B4-BE49-F238E27FC236}">
                <a16:creationId xmlns:a16="http://schemas.microsoft.com/office/drawing/2014/main" id="{04AC3354-5F61-8F00-46C2-45C0B5AF7AA3}"/>
              </a:ext>
            </a:extLst>
          </p:cNvPr>
          <p:cNvCxnSpPr>
            <a:cxnSpLocks/>
          </p:cNvCxnSpPr>
          <p:nvPr/>
        </p:nvCxnSpPr>
        <p:spPr>
          <a:xfrm>
            <a:off x="2291176" y="2484481"/>
            <a:ext cx="0" cy="37239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E86B585-48C8-9179-3DE2-F7537D880517}"/>
              </a:ext>
            </a:extLst>
          </p:cNvPr>
          <p:cNvGrpSpPr>
            <a:grpSpLocks noChangeAspect="1"/>
          </p:cNvGrpSpPr>
          <p:nvPr/>
        </p:nvGrpSpPr>
        <p:grpSpPr>
          <a:xfrm>
            <a:off x="367032" y="3773475"/>
            <a:ext cx="1433773" cy="1433773"/>
            <a:chOff x="299764" y="3646663"/>
            <a:chExt cx="828000" cy="828000"/>
          </a:xfrm>
        </p:grpSpPr>
        <p:sp>
          <p:nvSpPr>
            <p:cNvPr id="21" name="Oval 20">
              <a:extLst>
                <a:ext uri="{FF2B5EF4-FFF2-40B4-BE49-F238E27FC236}">
                  <a16:creationId xmlns:a16="http://schemas.microsoft.com/office/drawing/2014/main" id="{71F702F0-0596-940A-91FE-58218F37D839}"/>
                </a:ext>
              </a:extLst>
            </p:cNvPr>
            <p:cNvSpPr/>
            <p:nvPr/>
          </p:nvSpPr>
          <p:spPr>
            <a:xfrm>
              <a:off x="299764" y="3646663"/>
              <a:ext cx="828000" cy="828000"/>
            </a:xfrm>
            <a:prstGeom prst="ellipse">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object 56">
              <a:extLst>
                <a:ext uri="{FF2B5EF4-FFF2-40B4-BE49-F238E27FC236}">
                  <a16:creationId xmlns:a16="http://schemas.microsoft.com/office/drawing/2014/main" id="{49B127EE-E04B-93B8-08ED-4A90D5FC4EC8}"/>
                </a:ext>
              </a:extLst>
            </p:cNvPr>
            <p:cNvSpPr/>
            <p:nvPr/>
          </p:nvSpPr>
          <p:spPr>
            <a:xfrm>
              <a:off x="382214" y="3729114"/>
              <a:ext cx="663100" cy="663099"/>
            </a:xfrm>
            <a:custGeom>
              <a:avLst/>
              <a:gdLst/>
              <a:ahLst/>
              <a:cxnLst/>
              <a:rect l="l" t="t" r="r" b="b"/>
              <a:pathLst>
                <a:path w="463550" h="463550">
                  <a:moveTo>
                    <a:pt x="231648" y="0"/>
                  </a:moveTo>
                  <a:lnTo>
                    <a:pt x="184939" y="4702"/>
                  </a:lnTo>
                  <a:lnTo>
                    <a:pt x="141446" y="18192"/>
                  </a:lnTo>
                  <a:lnTo>
                    <a:pt x="102096" y="39540"/>
                  </a:lnTo>
                  <a:lnTo>
                    <a:pt x="67818" y="67818"/>
                  </a:lnTo>
                  <a:lnTo>
                    <a:pt x="39540" y="102096"/>
                  </a:lnTo>
                  <a:lnTo>
                    <a:pt x="18192" y="141446"/>
                  </a:lnTo>
                  <a:lnTo>
                    <a:pt x="4702" y="184939"/>
                  </a:lnTo>
                  <a:lnTo>
                    <a:pt x="0" y="231647"/>
                  </a:lnTo>
                  <a:lnTo>
                    <a:pt x="4702" y="278356"/>
                  </a:lnTo>
                  <a:lnTo>
                    <a:pt x="18192" y="321849"/>
                  </a:lnTo>
                  <a:lnTo>
                    <a:pt x="39540" y="361199"/>
                  </a:lnTo>
                  <a:lnTo>
                    <a:pt x="67818" y="395478"/>
                  </a:lnTo>
                  <a:lnTo>
                    <a:pt x="102096" y="423755"/>
                  </a:lnTo>
                  <a:lnTo>
                    <a:pt x="141446" y="445103"/>
                  </a:lnTo>
                  <a:lnTo>
                    <a:pt x="184939" y="458593"/>
                  </a:lnTo>
                  <a:lnTo>
                    <a:pt x="231648" y="463295"/>
                  </a:lnTo>
                  <a:lnTo>
                    <a:pt x="278356" y="458593"/>
                  </a:lnTo>
                  <a:lnTo>
                    <a:pt x="312329" y="448056"/>
                  </a:lnTo>
                  <a:lnTo>
                    <a:pt x="231648" y="448056"/>
                  </a:lnTo>
                  <a:lnTo>
                    <a:pt x="182231" y="442306"/>
                  </a:lnTo>
                  <a:lnTo>
                    <a:pt x="136760" y="425946"/>
                  </a:lnTo>
                  <a:lnTo>
                    <a:pt x="96567" y="400309"/>
                  </a:lnTo>
                  <a:lnTo>
                    <a:pt x="62986" y="366728"/>
                  </a:lnTo>
                  <a:lnTo>
                    <a:pt x="37349" y="326535"/>
                  </a:lnTo>
                  <a:lnTo>
                    <a:pt x="20989" y="281064"/>
                  </a:lnTo>
                  <a:lnTo>
                    <a:pt x="15240" y="231647"/>
                  </a:lnTo>
                  <a:lnTo>
                    <a:pt x="20989" y="182231"/>
                  </a:lnTo>
                  <a:lnTo>
                    <a:pt x="37349" y="136760"/>
                  </a:lnTo>
                  <a:lnTo>
                    <a:pt x="62986" y="96567"/>
                  </a:lnTo>
                  <a:lnTo>
                    <a:pt x="96567" y="62986"/>
                  </a:lnTo>
                  <a:lnTo>
                    <a:pt x="136760" y="37349"/>
                  </a:lnTo>
                  <a:lnTo>
                    <a:pt x="182231" y="20989"/>
                  </a:lnTo>
                  <a:lnTo>
                    <a:pt x="231648" y="15240"/>
                  </a:lnTo>
                  <a:lnTo>
                    <a:pt x="312329" y="15240"/>
                  </a:lnTo>
                  <a:lnTo>
                    <a:pt x="278356" y="4702"/>
                  </a:lnTo>
                  <a:lnTo>
                    <a:pt x="231648" y="0"/>
                  </a:lnTo>
                  <a:close/>
                </a:path>
                <a:path w="463550" h="463550">
                  <a:moveTo>
                    <a:pt x="312329" y="15240"/>
                  </a:moveTo>
                  <a:lnTo>
                    <a:pt x="231648" y="15240"/>
                  </a:lnTo>
                  <a:lnTo>
                    <a:pt x="281064" y="20989"/>
                  </a:lnTo>
                  <a:lnTo>
                    <a:pt x="326535" y="37349"/>
                  </a:lnTo>
                  <a:lnTo>
                    <a:pt x="366728" y="62986"/>
                  </a:lnTo>
                  <a:lnTo>
                    <a:pt x="400309" y="96567"/>
                  </a:lnTo>
                  <a:lnTo>
                    <a:pt x="425946" y="136760"/>
                  </a:lnTo>
                  <a:lnTo>
                    <a:pt x="442306" y="182231"/>
                  </a:lnTo>
                  <a:lnTo>
                    <a:pt x="448056" y="231647"/>
                  </a:lnTo>
                  <a:lnTo>
                    <a:pt x="442306" y="281064"/>
                  </a:lnTo>
                  <a:lnTo>
                    <a:pt x="425946" y="326535"/>
                  </a:lnTo>
                  <a:lnTo>
                    <a:pt x="400309" y="366728"/>
                  </a:lnTo>
                  <a:lnTo>
                    <a:pt x="366728" y="400309"/>
                  </a:lnTo>
                  <a:lnTo>
                    <a:pt x="326535" y="425946"/>
                  </a:lnTo>
                  <a:lnTo>
                    <a:pt x="281064" y="442306"/>
                  </a:lnTo>
                  <a:lnTo>
                    <a:pt x="231648" y="448056"/>
                  </a:lnTo>
                  <a:lnTo>
                    <a:pt x="312329" y="448056"/>
                  </a:lnTo>
                  <a:lnTo>
                    <a:pt x="361199" y="423755"/>
                  </a:lnTo>
                  <a:lnTo>
                    <a:pt x="395478" y="395478"/>
                  </a:lnTo>
                  <a:lnTo>
                    <a:pt x="423755" y="361199"/>
                  </a:lnTo>
                  <a:lnTo>
                    <a:pt x="445103" y="321849"/>
                  </a:lnTo>
                  <a:lnTo>
                    <a:pt x="458593" y="278356"/>
                  </a:lnTo>
                  <a:lnTo>
                    <a:pt x="463296" y="231647"/>
                  </a:lnTo>
                  <a:lnTo>
                    <a:pt x="458593" y="184939"/>
                  </a:lnTo>
                  <a:lnTo>
                    <a:pt x="445103" y="141446"/>
                  </a:lnTo>
                  <a:lnTo>
                    <a:pt x="423755" y="102096"/>
                  </a:lnTo>
                  <a:lnTo>
                    <a:pt x="395478" y="67818"/>
                  </a:lnTo>
                  <a:lnTo>
                    <a:pt x="361199" y="39540"/>
                  </a:lnTo>
                  <a:lnTo>
                    <a:pt x="321849" y="18192"/>
                  </a:lnTo>
                  <a:lnTo>
                    <a:pt x="312329" y="15240"/>
                  </a:lnTo>
                  <a:close/>
                </a:path>
              </a:pathLst>
            </a:custGeom>
            <a:solidFill>
              <a:schemeClr val="bg1"/>
            </a:solid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1" name="Picture 2" descr="Principi Italiani di Valutazione (PIV): la bozza predisposta dall'Organismo  Italiano di Valutazione (OIV) - DB">
              <a:extLst>
                <a:ext uri="{FF2B5EF4-FFF2-40B4-BE49-F238E27FC236}">
                  <a16:creationId xmlns:a16="http://schemas.microsoft.com/office/drawing/2014/main" id="{53165EDE-B2BC-7953-96F7-B514681F74B6}"/>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01390" y="3933238"/>
              <a:ext cx="424749" cy="254850"/>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object 82">
            <a:extLst>
              <a:ext uri="{FF2B5EF4-FFF2-40B4-BE49-F238E27FC236}">
                <a16:creationId xmlns:a16="http://schemas.microsoft.com/office/drawing/2014/main" id="{DFC0BD94-D2A8-FE34-31BC-68E55B5DB177}"/>
              </a:ext>
            </a:extLst>
          </p:cNvPr>
          <p:cNvSpPr txBox="1"/>
          <p:nvPr/>
        </p:nvSpPr>
        <p:spPr>
          <a:xfrm>
            <a:off x="36300" y="3097239"/>
            <a:ext cx="2232703" cy="566822"/>
          </a:xfrm>
          <a:prstGeom prst="rect">
            <a:avLst/>
          </a:prstGeom>
        </p:spPr>
        <p:txBody>
          <a:bodyPr vert="horz" wrap="square" lIns="0" tIns="12700" rIns="0" bIns="0" rtlCol="0">
            <a:spAutoFit/>
          </a:bodyPr>
          <a:lstStyle/>
          <a:p>
            <a:pPr marL="12700" algn="ctr">
              <a:spcBef>
                <a:spcPts val="100"/>
              </a:spcBef>
            </a:pPr>
            <a:r>
              <a:rPr lang="it-IT" b="1" spc="-2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DEFINIZIONE</a:t>
            </a:r>
            <a:br>
              <a:rPr lang="it-IT" b="1" spc="-2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br>
            <a:r>
              <a:rPr lang="it-IT" b="1" spc="-2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VALORE DI MERCATO</a:t>
            </a:r>
            <a:endParaRPr lang="it-IT"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284119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4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AE8AB24-BA1D-3D21-C7F5-E8A8A907882B}"/>
            </a:ext>
          </a:extLst>
        </p:cNvPr>
        <p:cNvGrpSpPr/>
        <p:nvPr/>
      </p:nvGrpSpPr>
      <p:grpSpPr>
        <a:xfrm>
          <a:off x="0" y="0"/>
          <a:ext cx="0" cy="0"/>
          <a:chOff x="0" y="0"/>
          <a:chExt cx="0" cy="0"/>
        </a:xfrm>
      </p:grpSpPr>
      <p:graphicFrame>
        <p:nvGraphicFramePr>
          <p:cNvPr id="29" name="think-cell data - do not delete" hidden="1">
            <a:extLst>
              <a:ext uri="{FF2B5EF4-FFF2-40B4-BE49-F238E27FC236}">
                <a16:creationId xmlns:a16="http://schemas.microsoft.com/office/drawing/2014/main" id="{EA8E2240-FF2A-20FD-1FB2-7D9316FEF8E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29" name="think-cell data - do not delete" hidden="1">
                        <a:extLst>
                          <a:ext uri="{FF2B5EF4-FFF2-40B4-BE49-F238E27FC236}">
                            <a16:creationId xmlns:a16="http://schemas.microsoft.com/office/drawing/2014/main" id="{EA8E2240-FF2A-20FD-1FB2-7D9316FEF8E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ttangolo 5">
            <a:extLst>
              <a:ext uri="{FF2B5EF4-FFF2-40B4-BE49-F238E27FC236}">
                <a16:creationId xmlns:a16="http://schemas.microsoft.com/office/drawing/2014/main" id="{214B356E-6580-15C5-BDA2-BF831F3C02DF}"/>
              </a:ext>
            </a:extLst>
          </p:cNvPr>
          <p:cNvSpPr/>
          <p:nvPr/>
        </p:nvSpPr>
        <p:spPr>
          <a:xfrm rot="10800000">
            <a:off x="-1" y="0"/>
            <a:ext cx="10701351" cy="7562850"/>
          </a:xfrm>
          <a:prstGeom prst="rect">
            <a:avLst/>
          </a:prstGeom>
          <a:gradFill flip="none" rotWithShape="1">
            <a:gsLst>
              <a:gs pos="0">
                <a:srgbClr val="005587"/>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7" name="Rectangle 16">
            <a:extLst>
              <a:ext uri="{FF2B5EF4-FFF2-40B4-BE49-F238E27FC236}">
                <a16:creationId xmlns:a16="http://schemas.microsoft.com/office/drawing/2014/main" id="{E30795BC-73D5-6569-A27C-67FD6C96D0F9}"/>
              </a:ext>
            </a:extLst>
          </p:cNvPr>
          <p:cNvSpPr/>
          <p:nvPr/>
        </p:nvSpPr>
        <p:spPr>
          <a:xfrm>
            <a:off x="0" y="1654871"/>
            <a:ext cx="10693399" cy="5569895"/>
          </a:xfrm>
          <a:prstGeom prst="rect">
            <a:avLst/>
          </a:prstGeom>
          <a:solidFill>
            <a:schemeClr val="bg1">
              <a:lumMod val="9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object 11">
            <a:extLst>
              <a:ext uri="{FF2B5EF4-FFF2-40B4-BE49-F238E27FC236}">
                <a16:creationId xmlns:a16="http://schemas.microsoft.com/office/drawing/2014/main" id="{E7628608-26D6-7B47-92D9-06404656EB02}"/>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Valore di Mercato - Descrizione</a:t>
            </a:r>
          </a:p>
        </p:txBody>
      </p:sp>
      <p:sp>
        <p:nvSpPr>
          <p:cNvPr id="3" name="object 11">
            <a:extLst>
              <a:ext uri="{FF2B5EF4-FFF2-40B4-BE49-F238E27FC236}">
                <a16:creationId xmlns:a16="http://schemas.microsoft.com/office/drawing/2014/main" id="{503212D5-FB64-B065-6AC7-4B0EA652295F}"/>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latin typeface="Open Sans Light" panose="020B0306030504020204" pitchFamily="34" charset="0"/>
                <a:ea typeface="Open Sans Light" panose="020B0306030504020204" pitchFamily="34" charset="0"/>
                <a:cs typeface="Open Sans Light" panose="020B0306030504020204" pitchFamily="34" charset="0"/>
              </a:rPr>
              <a:t>Principi Italiani di Valutazione</a:t>
            </a:r>
            <a:endParaRPr lang="it-IT" sz="2000"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Oval 11">
            <a:extLst>
              <a:ext uri="{FF2B5EF4-FFF2-40B4-BE49-F238E27FC236}">
                <a16:creationId xmlns:a16="http://schemas.microsoft.com/office/drawing/2014/main" id="{B6232991-EB21-6AF8-FC4A-33978B1F1634}"/>
              </a:ext>
            </a:extLst>
          </p:cNvPr>
          <p:cNvSpPr/>
          <p:nvPr/>
        </p:nvSpPr>
        <p:spPr>
          <a:xfrm>
            <a:off x="7833274" y="215414"/>
            <a:ext cx="228600" cy="228600"/>
          </a:xfrm>
          <a:prstGeom prst="ellipse">
            <a:avLst/>
          </a:prstGeom>
          <a:solidFill>
            <a:schemeClr val="bg1">
              <a:lumMod val="8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13" name="Graphic 12" descr="Home outline">
            <a:hlinkClick r:id="" action="ppaction://noaction"/>
            <a:extLst>
              <a:ext uri="{FF2B5EF4-FFF2-40B4-BE49-F238E27FC236}">
                <a16:creationId xmlns:a16="http://schemas.microsoft.com/office/drawing/2014/main" id="{74205259-3DED-46B4-C225-3ABBF89ED8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3500" y="129807"/>
            <a:ext cx="333658" cy="333658"/>
          </a:xfrm>
          <a:prstGeom prst="rect">
            <a:avLst/>
          </a:prstGeom>
        </p:spPr>
      </p:pic>
      <p:sp>
        <p:nvSpPr>
          <p:cNvPr id="16" name="Oval 15">
            <a:extLst>
              <a:ext uri="{FF2B5EF4-FFF2-40B4-BE49-F238E27FC236}">
                <a16:creationId xmlns:a16="http://schemas.microsoft.com/office/drawing/2014/main" id="{17000F9D-BD5B-60F4-B176-E64F0332A3AF}"/>
              </a:ext>
            </a:extLst>
          </p:cNvPr>
          <p:cNvSpPr/>
          <p:nvPr/>
        </p:nvSpPr>
        <p:spPr>
          <a:xfrm>
            <a:off x="8229354" y="215414"/>
            <a:ext cx="228600" cy="228600"/>
          </a:xfrm>
          <a:prstGeom prst="ellipse">
            <a:avLst/>
          </a:prstGeom>
          <a:solidFill>
            <a:srgbClr val="012169">
              <a:alpha val="3961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18" name="Oval 17">
            <a:extLst>
              <a:ext uri="{FF2B5EF4-FFF2-40B4-BE49-F238E27FC236}">
                <a16:creationId xmlns:a16="http://schemas.microsoft.com/office/drawing/2014/main" id="{D0470735-AB5F-1E6C-CE5D-7588BA205A9E}"/>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19" name="Oval 18">
            <a:extLst>
              <a:ext uri="{FF2B5EF4-FFF2-40B4-BE49-F238E27FC236}">
                <a16:creationId xmlns:a16="http://schemas.microsoft.com/office/drawing/2014/main" id="{E965CA08-A0D8-5BDD-037C-2FFEC58B36C3}"/>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20" name="Oval 19">
            <a:extLst>
              <a:ext uri="{FF2B5EF4-FFF2-40B4-BE49-F238E27FC236}">
                <a16:creationId xmlns:a16="http://schemas.microsoft.com/office/drawing/2014/main" id="{05C60BB8-A873-92E9-B2CB-B8F3429AAA67}"/>
              </a:ext>
            </a:extLst>
          </p:cNvPr>
          <p:cNvSpPr/>
          <p:nvPr/>
        </p:nvSpPr>
        <p:spPr>
          <a:xfrm>
            <a:off x="941759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28" name="Oval 27">
            <a:extLst>
              <a:ext uri="{FF2B5EF4-FFF2-40B4-BE49-F238E27FC236}">
                <a16:creationId xmlns:a16="http://schemas.microsoft.com/office/drawing/2014/main" id="{08EA2276-31D5-CF67-25C3-0DC615433AAD}"/>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
        <p:nvSpPr>
          <p:cNvPr id="8" name="TextBox 7">
            <a:extLst>
              <a:ext uri="{FF2B5EF4-FFF2-40B4-BE49-F238E27FC236}">
                <a16:creationId xmlns:a16="http://schemas.microsoft.com/office/drawing/2014/main" id="{8EF63BBE-B448-3500-133B-B9C845D3CF2E}"/>
              </a:ext>
            </a:extLst>
          </p:cNvPr>
          <p:cNvSpPr txBox="1"/>
          <p:nvPr/>
        </p:nvSpPr>
        <p:spPr>
          <a:xfrm>
            <a:off x="2399740" y="2373498"/>
            <a:ext cx="8157418" cy="4154984"/>
          </a:xfrm>
          <a:prstGeom prst="rect">
            <a:avLst/>
          </a:prstGeom>
          <a:noFill/>
        </p:spPr>
        <p:txBody>
          <a:bodyPr wrap="square">
            <a:spAutoFit/>
          </a:bodyPr>
          <a:lstStyle/>
          <a:p>
            <a:r>
              <a:rPr lang="it-IT" sz="1600" b="1">
                <a:latin typeface="Open Sans Light" panose="020B0306030504020204" pitchFamily="34" charset="0"/>
                <a:ea typeface="Open Sans Light" panose="020B0306030504020204" pitchFamily="34" charset="0"/>
                <a:cs typeface="Open Sans Light" panose="020B0306030504020204" pitchFamily="34" charset="0"/>
              </a:rPr>
              <a:t>“che operano in modo informato, prudente.”: </a:t>
            </a:r>
            <a:r>
              <a:rPr lang="it-IT" sz="1600">
                <a:latin typeface="Open Sans Light" panose="020B0306030504020204" pitchFamily="34" charset="0"/>
                <a:ea typeface="Open Sans Light" panose="020B0306030504020204" pitchFamily="34" charset="0"/>
                <a:cs typeface="Open Sans Light" panose="020B0306030504020204" pitchFamily="34" charset="0"/>
              </a:rPr>
              <a:t>Ai fini della stima del valore di mercato si presume che il </a:t>
            </a:r>
            <a:r>
              <a:rPr lang="it-IT" sz="1600" b="1">
                <a:solidFill>
                  <a:srgbClr val="007680"/>
                </a:solidFill>
                <a:latin typeface="Open Sans Light" panose="020B0306030504020204" pitchFamily="34" charset="0"/>
                <a:ea typeface="Open Sans Light" panose="020B0306030504020204" pitchFamily="34" charset="0"/>
                <a:cs typeface="Open Sans Light" panose="020B0306030504020204" pitchFamily="34" charset="0"/>
              </a:rPr>
              <a:t>compratore motivato ed il venditore motivato siano ragionevolmente informati della natura e delle caratteristiche dell’attività</a:t>
            </a:r>
            <a:r>
              <a:rPr lang="it-IT" sz="1600">
                <a:latin typeface="Open Sans Light" panose="020B0306030504020204" pitchFamily="34" charset="0"/>
                <a:ea typeface="Open Sans Light" panose="020B0306030504020204" pitchFamily="34" charset="0"/>
                <a:cs typeface="Open Sans Light" panose="020B0306030504020204" pitchFamily="34" charset="0"/>
              </a:rPr>
              <a:t>, del suo uso corrente e potenziale, e delle condizioni del mercato e che siano soggetti razionali. Si riferisce anche al fatto che ciascuna parte agisce con prudenza cercando di realizzare il prezzo che è più favorevole al proprio lato della transazione. La prudenza si riferisce allo stato del mercato alla data della valutazione e non invece a condizioni successive conoscibili solo ex post. Per esempio, non </a:t>
            </a:r>
            <a:r>
              <a:rPr lang="it-IT" sz="1600" b="1">
                <a:solidFill>
                  <a:srgbClr val="007680"/>
                </a:solidFill>
                <a:latin typeface="Open Sans Light" panose="020B0306030504020204" pitchFamily="34" charset="0"/>
                <a:ea typeface="Open Sans Light" panose="020B0306030504020204" pitchFamily="34" charset="0"/>
                <a:cs typeface="Open Sans Light" panose="020B0306030504020204" pitchFamily="34" charset="0"/>
              </a:rPr>
              <a:t>è imprudente per un venditore vendere l’attività in un mercato caratterizzato da prezzi calanti ad un prezzo che è inferiore rispetto al prezzo precedente alla fase di flessione o al valore intrinseco </a:t>
            </a:r>
            <a:r>
              <a:rPr lang="it-IT" sz="1600">
                <a:latin typeface="Open Sans Light" panose="020B0306030504020204" pitchFamily="34" charset="0"/>
                <a:ea typeface="Open Sans Light" panose="020B0306030504020204" pitchFamily="34" charset="0"/>
                <a:cs typeface="Open Sans Light" panose="020B0306030504020204" pitchFamily="34" charset="0"/>
              </a:rPr>
              <a:t>o fondamentale dell’attività. In una situazione del genere, compratore e venditore agirebbero sulla base della migliore informazione disponibile relativa allo stato corrente del mercato. </a:t>
            </a:r>
          </a:p>
          <a:p>
            <a:endParaRPr lang="it-IT" sz="800">
              <a:latin typeface="Open Sans Light" panose="020B0306030504020204" pitchFamily="34" charset="0"/>
              <a:ea typeface="Open Sans Light" panose="020B0306030504020204" pitchFamily="34" charset="0"/>
              <a:cs typeface="Open Sans Light" panose="020B0306030504020204" pitchFamily="34" charset="0"/>
            </a:endParaRPr>
          </a:p>
          <a:p>
            <a:r>
              <a:rPr lang="it-IT" sz="1600" b="1">
                <a:latin typeface="Open Sans Light" panose="020B0306030504020204" pitchFamily="34" charset="0"/>
                <a:ea typeface="Open Sans Light" panose="020B0306030504020204" pitchFamily="34" charset="0"/>
                <a:cs typeface="Open Sans Light" panose="020B0306030504020204" pitchFamily="34" charset="0"/>
              </a:rPr>
              <a:t> “senza essere soggetti all’obbligo di comprare e di vendere”:</a:t>
            </a:r>
            <a:r>
              <a:rPr lang="it-IT" sz="1600">
                <a:latin typeface="Open Sans Light" panose="020B0306030504020204" pitchFamily="34" charset="0"/>
                <a:ea typeface="Open Sans Light" panose="020B0306030504020204" pitchFamily="34" charset="0"/>
                <a:cs typeface="Open Sans Light" panose="020B0306030504020204" pitchFamily="34" charset="0"/>
              </a:rPr>
              <a:t> Si riferisce alla circostanza che </a:t>
            </a:r>
            <a:r>
              <a:rPr lang="it-IT" sz="1600" b="1">
                <a:solidFill>
                  <a:srgbClr val="007680"/>
                </a:solidFill>
                <a:latin typeface="Open Sans Light" panose="020B0306030504020204" pitchFamily="34" charset="0"/>
                <a:ea typeface="Open Sans Light" panose="020B0306030504020204" pitchFamily="34" charset="0"/>
                <a:cs typeface="Open Sans Light" panose="020B0306030504020204" pitchFamily="34" charset="0"/>
              </a:rPr>
              <a:t>ciascuna parte è motivata ad effettuare la transazione, ma non è in nessun modo obbligata o costretta </a:t>
            </a:r>
            <a:r>
              <a:rPr lang="it-IT" sz="1600">
                <a:latin typeface="Open Sans Light" panose="020B0306030504020204" pitchFamily="34" charset="0"/>
                <a:ea typeface="Open Sans Light" panose="020B0306030504020204" pitchFamily="34" charset="0"/>
                <a:cs typeface="Open Sans Light" panose="020B0306030504020204" pitchFamily="34" charset="0"/>
              </a:rPr>
              <a:t>ad effettuare l’acquisto o la vendita e quindi il prezzo deve risultare ragionevole per entrambe le parti. </a:t>
            </a:r>
          </a:p>
        </p:txBody>
      </p:sp>
      <p:cxnSp>
        <p:nvCxnSpPr>
          <p:cNvPr id="10" name="Straight Connector 9">
            <a:extLst>
              <a:ext uri="{FF2B5EF4-FFF2-40B4-BE49-F238E27FC236}">
                <a16:creationId xmlns:a16="http://schemas.microsoft.com/office/drawing/2014/main" id="{950ECAE8-ABB6-7E61-05F6-CA90FB950534}"/>
              </a:ext>
            </a:extLst>
          </p:cNvPr>
          <p:cNvCxnSpPr>
            <a:cxnSpLocks/>
          </p:cNvCxnSpPr>
          <p:nvPr/>
        </p:nvCxnSpPr>
        <p:spPr>
          <a:xfrm>
            <a:off x="2291176" y="2484481"/>
            <a:ext cx="0" cy="37239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36B5480B-8ABB-3758-90F4-D42C4611FF63}"/>
              </a:ext>
            </a:extLst>
          </p:cNvPr>
          <p:cNvGrpSpPr>
            <a:grpSpLocks noChangeAspect="1"/>
          </p:cNvGrpSpPr>
          <p:nvPr/>
        </p:nvGrpSpPr>
        <p:grpSpPr>
          <a:xfrm>
            <a:off x="367032" y="3773475"/>
            <a:ext cx="1433773" cy="1433773"/>
            <a:chOff x="299764" y="3646663"/>
            <a:chExt cx="828000" cy="828000"/>
          </a:xfrm>
        </p:grpSpPr>
        <p:sp>
          <p:nvSpPr>
            <p:cNvPr id="21" name="Oval 20">
              <a:extLst>
                <a:ext uri="{FF2B5EF4-FFF2-40B4-BE49-F238E27FC236}">
                  <a16:creationId xmlns:a16="http://schemas.microsoft.com/office/drawing/2014/main" id="{874F4889-D643-6E60-D38B-AD7F9A567B7E}"/>
                </a:ext>
              </a:extLst>
            </p:cNvPr>
            <p:cNvSpPr/>
            <p:nvPr/>
          </p:nvSpPr>
          <p:spPr>
            <a:xfrm>
              <a:off x="299764" y="3646663"/>
              <a:ext cx="828000" cy="828000"/>
            </a:xfrm>
            <a:prstGeom prst="ellipse">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object 56">
              <a:extLst>
                <a:ext uri="{FF2B5EF4-FFF2-40B4-BE49-F238E27FC236}">
                  <a16:creationId xmlns:a16="http://schemas.microsoft.com/office/drawing/2014/main" id="{B7D873C9-A2FC-F160-1D03-0CA8144C7C65}"/>
                </a:ext>
              </a:extLst>
            </p:cNvPr>
            <p:cNvSpPr/>
            <p:nvPr/>
          </p:nvSpPr>
          <p:spPr>
            <a:xfrm>
              <a:off x="382214" y="3729114"/>
              <a:ext cx="663100" cy="663099"/>
            </a:xfrm>
            <a:custGeom>
              <a:avLst/>
              <a:gdLst/>
              <a:ahLst/>
              <a:cxnLst/>
              <a:rect l="l" t="t" r="r" b="b"/>
              <a:pathLst>
                <a:path w="463550" h="463550">
                  <a:moveTo>
                    <a:pt x="231648" y="0"/>
                  </a:moveTo>
                  <a:lnTo>
                    <a:pt x="184939" y="4702"/>
                  </a:lnTo>
                  <a:lnTo>
                    <a:pt x="141446" y="18192"/>
                  </a:lnTo>
                  <a:lnTo>
                    <a:pt x="102096" y="39540"/>
                  </a:lnTo>
                  <a:lnTo>
                    <a:pt x="67818" y="67818"/>
                  </a:lnTo>
                  <a:lnTo>
                    <a:pt x="39540" y="102096"/>
                  </a:lnTo>
                  <a:lnTo>
                    <a:pt x="18192" y="141446"/>
                  </a:lnTo>
                  <a:lnTo>
                    <a:pt x="4702" y="184939"/>
                  </a:lnTo>
                  <a:lnTo>
                    <a:pt x="0" y="231647"/>
                  </a:lnTo>
                  <a:lnTo>
                    <a:pt x="4702" y="278356"/>
                  </a:lnTo>
                  <a:lnTo>
                    <a:pt x="18192" y="321849"/>
                  </a:lnTo>
                  <a:lnTo>
                    <a:pt x="39540" y="361199"/>
                  </a:lnTo>
                  <a:lnTo>
                    <a:pt x="67818" y="395478"/>
                  </a:lnTo>
                  <a:lnTo>
                    <a:pt x="102096" y="423755"/>
                  </a:lnTo>
                  <a:lnTo>
                    <a:pt x="141446" y="445103"/>
                  </a:lnTo>
                  <a:lnTo>
                    <a:pt x="184939" y="458593"/>
                  </a:lnTo>
                  <a:lnTo>
                    <a:pt x="231648" y="463295"/>
                  </a:lnTo>
                  <a:lnTo>
                    <a:pt x="278356" y="458593"/>
                  </a:lnTo>
                  <a:lnTo>
                    <a:pt x="312329" y="448056"/>
                  </a:lnTo>
                  <a:lnTo>
                    <a:pt x="231648" y="448056"/>
                  </a:lnTo>
                  <a:lnTo>
                    <a:pt x="182231" y="442306"/>
                  </a:lnTo>
                  <a:lnTo>
                    <a:pt x="136760" y="425946"/>
                  </a:lnTo>
                  <a:lnTo>
                    <a:pt x="96567" y="400309"/>
                  </a:lnTo>
                  <a:lnTo>
                    <a:pt x="62986" y="366728"/>
                  </a:lnTo>
                  <a:lnTo>
                    <a:pt x="37349" y="326535"/>
                  </a:lnTo>
                  <a:lnTo>
                    <a:pt x="20989" y="281064"/>
                  </a:lnTo>
                  <a:lnTo>
                    <a:pt x="15240" y="231647"/>
                  </a:lnTo>
                  <a:lnTo>
                    <a:pt x="20989" y="182231"/>
                  </a:lnTo>
                  <a:lnTo>
                    <a:pt x="37349" y="136760"/>
                  </a:lnTo>
                  <a:lnTo>
                    <a:pt x="62986" y="96567"/>
                  </a:lnTo>
                  <a:lnTo>
                    <a:pt x="96567" y="62986"/>
                  </a:lnTo>
                  <a:lnTo>
                    <a:pt x="136760" y="37349"/>
                  </a:lnTo>
                  <a:lnTo>
                    <a:pt x="182231" y="20989"/>
                  </a:lnTo>
                  <a:lnTo>
                    <a:pt x="231648" y="15240"/>
                  </a:lnTo>
                  <a:lnTo>
                    <a:pt x="312329" y="15240"/>
                  </a:lnTo>
                  <a:lnTo>
                    <a:pt x="278356" y="4702"/>
                  </a:lnTo>
                  <a:lnTo>
                    <a:pt x="231648" y="0"/>
                  </a:lnTo>
                  <a:close/>
                </a:path>
                <a:path w="463550" h="463550">
                  <a:moveTo>
                    <a:pt x="312329" y="15240"/>
                  </a:moveTo>
                  <a:lnTo>
                    <a:pt x="231648" y="15240"/>
                  </a:lnTo>
                  <a:lnTo>
                    <a:pt x="281064" y="20989"/>
                  </a:lnTo>
                  <a:lnTo>
                    <a:pt x="326535" y="37349"/>
                  </a:lnTo>
                  <a:lnTo>
                    <a:pt x="366728" y="62986"/>
                  </a:lnTo>
                  <a:lnTo>
                    <a:pt x="400309" y="96567"/>
                  </a:lnTo>
                  <a:lnTo>
                    <a:pt x="425946" y="136760"/>
                  </a:lnTo>
                  <a:lnTo>
                    <a:pt x="442306" y="182231"/>
                  </a:lnTo>
                  <a:lnTo>
                    <a:pt x="448056" y="231647"/>
                  </a:lnTo>
                  <a:lnTo>
                    <a:pt x="442306" y="281064"/>
                  </a:lnTo>
                  <a:lnTo>
                    <a:pt x="425946" y="326535"/>
                  </a:lnTo>
                  <a:lnTo>
                    <a:pt x="400309" y="366728"/>
                  </a:lnTo>
                  <a:lnTo>
                    <a:pt x="366728" y="400309"/>
                  </a:lnTo>
                  <a:lnTo>
                    <a:pt x="326535" y="425946"/>
                  </a:lnTo>
                  <a:lnTo>
                    <a:pt x="281064" y="442306"/>
                  </a:lnTo>
                  <a:lnTo>
                    <a:pt x="231648" y="448056"/>
                  </a:lnTo>
                  <a:lnTo>
                    <a:pt x="312329" y="448056"/>
                  </a:lnTo>
                  <a:lnTo>
                    <a:pt x="361199" y="423755"/>
                  </a:lnTo>
                  <a:lnTo>
                    <a:pt x="395478" y="395478"/>
                  </a:lnTo>
                  <a:lnTo>
                    <a:pt x="423755" y="361199"/>
                  </a:lnTo>
                  <a:lnTo>
                    <a:pt x="445103" y="321849"/>
                  </a:lnTo>
                  <a:lnTo>
                    <a:pt x="458593" y="278356"/>
                  </a:lnTo>
                  <a:lnTo>
                    <a:pt x="463296" y="231647"/>
                  </a:lnTo>
                  <a:lnTo>
                    <a:pt x="458593" y="184939"/>
                  </a:lnTo>
                  <a:lnTo>
                    <a:pt x="445103" y="141446"/>
                  </a:lnTo>
                  <a:lnTo>
                    <a:pt x="423755" y="102096"/>
                  </a:lnTo>
                  <a:lnTo>
                    <a:pt x="395478" y="67818"/>
                  </a:lnTo>
                  <a:lnTo>
                    <a:pt x="361199" y="39540"/>
                  </a:lnTo>
                  <a:lnTo>
                    <a:pt x="321849" y="18192"/>
                  </a:lnTo>
                  <a:lnTo>
                    <a:pt x="312329" y="15240"/>
                  </a:lnTo>
                  <a:close/>
                </a:path>
              </a:pathLst>
            </a:custGeom>
            <a:solidFill>
              <a:schemeClr val="bg1"/>
            </a:solid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a:ln>
                  <a:noFill/>
                </a:ln>
                <a:solidFill>
                  <a:sysClr val="windowText" lastClr="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1" name="Picture 2" descr="Principi Italiani di Valutazione (PIV): la bozza predisposta dall'Organismo  Italiano di Valutazione (OIV) - DB">
              <a:extLst>
                <a:ext uri="{FF2B5EF4-FFF2-40B4-BE49-F238E27FC236}">
                  <a16:creationId xmlns:a16="http://schemas.microsoft.com/office/drawing/2014/main" id="{E52A08A8-310F-FD77-92F8-6B057FC7A787}"/>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01390" y="3933238"/>
              <a:ext cx="424749" cy="254850"/>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object 82">
            <a:extLst>
              <a:ext uri="{FF2B5EF4-FFF2-40B4-BE49-F238E27FC236}">
                <a16:creationId xmlns:a16="http://schemas.microsoft.com/office/drawing/2014/main" id="{80E329CA-15B5-6EE0-EB8A-EC72E05517C0}"/>
              </a:ext>
            </a:extLst>
          </p:cNvPr>
          <p:cNvSpPr txBox="1"/>
          <p:nvPr/>
        </p:nvSpPr>
        <p:spPr>
          <a:xfrm>
            <a:off x="36300" y="3097239"/>
            <a:ext cx="2232703" cy="566822"/>
          </a:xfrm>
          <a:prstGeom prst="rect">
            <a:avLst/>
          </a:prstGeom>
        </p:spPr>
        <p:txBody>
          <a:bodyPr vert="horz" wrap="square" lIns="0" tIns="12700" rIns="0" bIns="0" rtlCol="0">
            <a:spAutoFit/>
          </a:bodyPr>
          <a:lstStyle/>
          <a:p>
            <a:pPr marL="12700" algn="ctr">
              <a:spcBef>
                <a:spcPts val="100"/>
              </a:spcBef>
            </a:pPr>
            <a:r>
              <a:rPr lang="it-IT" b="1" spc="-2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DEFINIZIONE</a:t>
            </a:r>
            <a:br>
              <a:rPr lang="it-IT" b="1" spc="-2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br>
            <a:r>
              <a:rPr lang="it-IT" b="1" spc="-2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VALORE DI MERCATO</a:t>
            </a:r>
            <a:endParaRPr lang="it-IT"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876209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09B233-CB9E-8ACD-9918-56A86E3C1291}"/>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525F5A8-219D-E1FD-B4E1-5EE3348DB17E}"/>
              </a:ext>
            </a:extLst>
          </p:cNvPr>
          <p:cNvGraphicFramePr>
            <a:graphicFrameLocks noChangeAspect="1"/>
          </p:cNvGraphicFramePr>
          <p:nvPr>
            <p:custDataLst>
              <p:tags r:id="rId1"/>
            </p:custDataLst>
            <p:extLst>
              <p:ext uri="{D42A27DB-BD31-4B8C-83A1-F6EECF244321}">
                <p14:modId xmlns:p14="http://schemas.microsoft.com/office/powerpoint/2010/main" val="19347928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3" name="think-cell data - do not delete" hidden="1">
                        <a:extLst>
                          <a:ext uri="{FF2B5EF4-FFF2-40B4-BE49-F238E27FC236}">
                            <a16:creationId xmlns:a16="http://schemas.microsoft.com/office/drawing/2014/main" id="{D525F5A8-219D-E1FD-B4E1-5EE3348DB17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8BB68024-F4D1-5521-3AF1-72E936514B30}"/>
              </a:ext>
            </a:extLst>
          </p:cNvPr>
          <p:cNvSpPr/>
          <p:nvPr/>
        </p:nvSpPr>
        <p:spPr>
          <a:xfrm>
            <a:off x="-1" y="5370066"/>
            <a:ext cx="10693401" cy="1066801"/>
          </a:xfrm>
          <a:prstGeom prst="rect">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0" name="object 11">
            <a:extLst>
              <a:ext uri="{FF2B5EF4-FFF2-40B4-BE49-F238E27FC236}">
                <a16:creationId xmlns:a16="http://schemas.microsoft.com/office/drawing/2014/main" id="{1095C8A6-18F9-2396-FF3D-A0982B3F7DE6}"/>
              </a:ext>
            </a:extLst>
          </p:cNvPr>
          <p:cNvSpPr txBox="1">
            <a:spLocks/>
          </p:cNvSpPr>
          <p:nvPr/>
        </p:nvSpPr>
        <p:spPr>
          <a:xfrm>
            <a:off x="395730" y="5619734"/>
            <a:ext cx="10148872" cy="1134285"/>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600" noProof="0">
                <a:solidFill>
                  <a:schemeClr val="bg1"/>
                </a:solidFill>
                <a:latin typeface="Open Sans" panose="020B0606030504020204" pitchFamily="34" charset="0"/>
                <a:ea typeface="Open Sans" panose="020B0606030504020204" pitchFamily="34" charset="0"/>
                <a:cs typeface="Open Sans" panose="020B0606030504020204" pitchFamily="34" charset="0"/>
              </a:rPr>
              <a:t>3. </a:t>
            </a:r>
            <a:r>
              <a:rPr lang="it-IT" sz="36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Approcci di valutazione</a:t>
            </a:r>
          </a:p>
          <a:p>
            <a:pPr marL="12700">
              <a:spcBef>
                <a:spcPts val="105"/>
              </a:spcBef>
            </a:pPr>
            <a:endParaRPr lang="it-IT" sz="36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 name="Graphic 3" descr="Home outline">
            <a:hlinkClick r:id="" action="ppaction://noaction"/>
            <a:extLst>
              <a:ext uri="{FF2B5EF4-FFF2-40B4-BE49-F238E27FC236}">
                <a16:creationId xmlns:a16="http://schemas.microsoft.com/office/drawing/2014/main" id="{CB8A5D4C-1FE3-6F04-9210-B2108A0F1E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23500" y="129807"/>
            <a:ext cx="333658" cy="333658"/>
          </a:xfrm>
          <a:prstGeom prst="rect">
            <a:avLst/>
          </a:prstGeom>
        </p:spPr>
      </p:pic>
      <p:sp>
        <p:nvSpPr>
          <p:cNvPr id="5" name="TextBox 4">
            <a:extLst>
              <a:ext uri="{FF2B5EF4-FFF2-40B4-BE49-F238E27FC236}">
                <a16:creationId xmlns:a16="http://schemas.microsoft.com/office/drawing/2014/main" id="{8EE51C85-49CC-9110-D99D-86B8BA467B13}"/>
              </a:ext>
            </a:extLst>
          </p:cNvPr>
          <p:cNvSpPr txBox="1"/>
          <p:nvPr/>
        </p:nvSpPr>
        <p:spPr>
          <a:xfrm>
            <a:off x="9935002" y="7177415"/>
            <a:ext cx="609600" cy="215444"/>
          </a:xfrm>
          <a:prstGeom prst="rect">
            <a:avLst/>
          </a:prstGeom>
          <a:noFill/>
        </p:spPr>
        <p:txBody>
          <a:bodyPr wrap="square" rtlCol="0">
            <a:spAutoFit/>
          </a:bodyPr>
          <a:lstStyle/>
          <a:p>
            <a:pPr algn="r"/>
            <a:fld id="{13F12736-CC06-BD49-A9D0-93445CBA72B0}" type="slidenum">
              <a:rPr lang="it-IT" sz="800" noProof="0" smtClean="0">
                <a:solidFill>
                  <a:schemeClr val="bg1"/>
                </a:solidFill>
              </a:rPr>
              <a:pPr algn="r"/>
              <a:t>28</a:t>
            </a:fld>
            <a:endParaRPr lang="it-IT" sz="800" noProof="0">
              <a:solidFill>
                <a:schemeClr val="bg1"/>
              </a:solidFill>
            </a:endParaRPr>
          </a:p>
        </p:txBody>
      </p:sp>
    </p:spTree>
    <p:extLst>
      <p:ext uri="{BB962C8B-B14F-4D97-AF65-F5344CB8AC3E}">
        <p14:creationId xmlns:p14="http://schemas.microsoft.com/office/powerpoint/2010/main" val="122517281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4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2F52AD8-27B7-0FA8-1C59-8FFC9811E64A}"/>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815A97C-63D7-3A49-DE1D-72C2994F15B8}"/>
              </a:ext>
            </a:extLst>
          </p:cNvPr>
          <p:cNvGraphicFramePr>
            <a:graphicFrameLocks noChangeAspect="1"/>
          </p:cNvGraphicFramePr>
          <p:nvPr>
            <p:custDataLst>
              <p:tags r:id="rId1"/>
            </p:custDataLst>
            <p:extLst>
              <p:ext uri="{D42A27DB-BD31-4B8C-83A1-F6EECF244321}">
                <p14:modId xmlns:p14="http://schemas.microsoft.com/office/powerpoint/2010/main" val="12093156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4" name="think-cell data - do not delete" hidden="1">
                        <a:extLst>
                          <a:ext uri="{FF2B5EF4-FFF2-40B4-BE49-F238E27FC236}">
                            <a16:creationId xmlns:a16="http://schemas.microsoft.com/office/drawing/2014/main" id="{4815A97C-63D7-3A49-DE1D-72C2994F15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ttangolo 5">
            <a:extLst>
              <a:ext uri="{FF2B5EF4-FFF2-40B4-BE49-F238E27FC236}">
                <a16:creationId xmlns:a16="http://schemas.microsoft.com/office/drawing/2014/main" id="{92D8D3CC-3F11-BF75-03F2-F31756A2895D}"/>
              </a:ext>
            </a:extLst>
          </p:cNvPr>
          <p:cNvSpPr/>
          <p:nvPr/>
        </p:nvSpPr>
        <p:spPr>
          <a:xfrm rot="10800000">
            <a:off x="-1" y="0"/>
            <a:ext cx="10701351" cy="7562850"/>
          </a:xfrm>
          <a:prstGeom prst="rect">
            <a:avLst/>
          </a:prstGeom>
          <a:gradFill flip="none" rotWithShape="1">
            <a:gsLst>
              <a:gs pos="0">
                <a:srgbClr val="005587"/>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50" name="Rectangle 49">
            <a:extLst>
              <a:ext uri="{FF2B5EF4-FFF2-40B4-BE49-F238E27FC236}">
                <a16:creationId xmlns:a16="http://schemas.microsoft.com/office/drawing/2014/main" id="{794DB60A-656A-A38D-2C02-A05720398876}"/>
              </a:ext>
            </a:extLst>
          </p:cNvPr>
          <p:cNvSpPr/>
          <p:nvPr/>
        </p:nvSpPr>
        <p:spPr>
          <a:xfrm>
            <a:off x="2440" y="1607725"/>
            <a:ext cx="10690959" cy="517221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i="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4" name="object 11">
            <a:extLst>
              <a:ext uri="{FF2B5EF4-FFF2-40B4-BE49-F238E27FC236}">
                <a16:creationId xmlns:a16="http://schemas.microsoft.com/office/drawing/2014/main" id="{1468AC23-7DE8-F040-C0AA-F141DB1CE46A}"/>
              </a:ext>
            </a:extLst>
          </p:cNvPr>
          <p:cNvSpPr txBox="1">
            <a:spLocks/>
          </p:cNvSpPr>
          <p:nvPr/>
        </p:nvSpPr>
        <p:spPr>
          <a:xfrm>
            <a:off x="367032" y="721794"/>
            <a:ext cx="10418953" cy="505908"/>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200" noProof="0">
                <a:latin typeface="Open Sans Light" panose="020B0306030504020204" pitchFamily="34" charset="0"/>
                <a:ea typeface="Open Sans Light" panose="020B0306030504020204" pitchFamily="34" charset="0"/>
                <a:cs typeface="Open Sans Light" panose="020B0306030504020204" pitchFamily="34" charset="0"/>
              </a:rPr>
              <a:t>Approcci di valutazione</a:t>
            </a:r>
          </a:p>
        </p:txBody>
      </p:sp>
      <p:sp>
        <p:nvSpPr>
          <p:cNvPr id="3" name="object 11">
            <a:extLst>
              <a:ext uri="{FF2B5EF4-FFF2-40B4-BE49-F238E27FC236}">
                <a16:creationId xmlns:a16="http://schemas.microsoft.com/office/drawing/2014/main" id="{580D0AD6-A9BC-0036-8BDF-8472BB9B233D}"/>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kumimoji="0" lang="it-IT" sz="2000" b="0" i="0" u="none" strike="noStrike" kern="1200" cap="none" spc="0" normalizeH="0" baseline="0" noProof="0" err="1">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Overview</a:t>
            </a:r>
            <a:r>
              <a:rPr kumimoji="0" lang="it-IT" sz="2000" b="0"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 generale</a:t>
            </a:r>
          </a:p>
        </p:txBody>
      </p:sp>
      <p:sp>
        <p:nvSpPr>
          <p:cNvPr id="61" name="Rectangle: Rounded Corners 60">
            <a:extLst>
              <a:ext uri="{FF2B5EF4-FFF2-40B4-BE49-F238E27FC236}">
                <a16:creationId xmlns:a16="http://schemas.microsoft.com/office/drawing/2014/main" id="{709C34A1-C8CE-7FA0-91BE-55BF184411D2}"/>
              </a:ext>
            </a:extLst>
          </p:cNvPr>
          <p:cNvSpPr/>
          <p:nvPr/>
        </p:nvSpPr>
        <p:spPr bwMode="gray">
          <a:xfrm>
            <a:off x="518215" y="1842824"/>
            <a:ext cx="3023645" cy="4702014"/>
          </a:xfrm>
          <a:prstGeom prst="roundRect">
            <a:avLst/>
          </a:prstGeom>
          <a:solidFill>
            <a:srgbClr val="A0DCFF">
              <a:alpha val="35000"/>
            </a:srgbClr>
          </a:solidFill>
          <a:ln w="19050" algn="ctr">
            <a:noFill/>
            <a:miter lim="800000"/>
            <a:headEnd/>
            <a:tailEnd/>
          </a:ln>
          <a:effectLst>
            <a:outerShdw blurRad="50800" dist="38100" dir="5400000" algn="t" rotWithShape="0">
              <a:prstClr val="black">
                <a:alpha val="40000"/>
              </a:prstClr>
            </a:outerShdw>
          </a:effectLst>
        </p:spPr>
        <p:txBody>
          <a:bodyPr wrap="square" lIns="88900" tIns="88900" rIns="88900" bIns="88900" rtlCol="0" anchor="ctr"/>
          <a:lstStyle/>
          <a:p>
            <a:pPr algn="ctr">
              <a:lnSpc>
                <a:spcPct val="106000"/>
              </a:lnSpc>
              <a:buFont typeface="Wingdings 2" pitchFamily="18" charset="2"/>
              <a:buNone/>
            </a:pPr>
            <a:endParaRPr lang="it-IT" sz="1600" b="1" noProof="0">
              <a:solidFill>
                <a:schemeClr val="bg1"/>
              </a:solidFill>
            </a:endParaRPr>
          </a:p>
        </p:txBody>
      </p:sp>
      <p:sp>
        <p:nvSpPr>
          <p:cNvPr id="62" name="Rectangle: Rounded Corners 61">
            <a:extLst>
              <a:ext uri="{FF2B5EF4-FFF2-40B4-BE49-F238E27FC236}">
                <a16:creationId xmlns:a16="http://schemas.microsoft.com/office/drawing/2014/main" id="{DEDC6867-951E-A483-9BCB-54A6C933B424}"/>
              </a:ext>
            </a:extLst>
          </p:cNvPr>
          <p:cNvSpPr/>
          <p:nvPr/>
        </p:nvSpPr>
        <p:spPr bwMode="gray">
          <a:xfrm>
            <a:off x="3844225" y="1842824"/>
            <a:ext cx="3023645" cy="4702014"/>
          </a:xfrm>
          <a:prstGeom prst="roundRect">
            <a:avLst/>
          </a:prstGeom>
          <a:solidFill>
            <a:srgbClr val="A0DCFF">
              <a:alpha val="35000"/>
            </a:srgbClr>
          </a:solidFill>
          <a:ln w="19050" algn="ctr">
            <a:noFill/>
            <a:miter lim="800000"/>
            <a:headEnd/>
            <a:tailEnd/>
          </a:ln>
          <a:effectLst>
            <a:outerShdw blurRad="50800" dist="38100" dir="5400000" algn="t" rotWithShape="0">
              <a:prstClr val="black">
                <a:alpha val="40000"/>
              </a:prstClr>
            </a:outerShdw>
          </a:effectLst>
        </p:spPr>
        <p:txBody>
          <a:bodyPr wrap="square" lIns="88900" tIns="88900" rIns="88900" bIns="88900" rtlCol="0" anchor="ctr"/>
          <a:lstStyle/>
          <a:p>
            <a:pPr algn="ctr">
              <a:lnSpc>
                <a:spcPct val="106000"/>
              </a:lnSpc>
              <a:buFont typeface="Wingdings 2" pitchFamily="18" charset="2"/>
              <a:buNone/>
            </a:pPr>
            <a:endParaRPr lang="it-IT" sz="1600" b="1" noProof="0">
              <a:solidFill>
                <a:schemeClr val="bg1"/>
              </a:solidFill>
            </a:endParaRPr>
          </a:p>
        </p:txBody>
      </p:sp>
      <p:sp>
        <p:nvSpPr>
          <p:cNvPr id="63" name="Rectangle: Rounded Corners 62">
            <a:extLst>
              <a:ext uri="{FF2B5EF4-FFF2-40B4-BE49-F238E27FC236}">
                <a16:creationId xmlns:a16="http://schemas.microsoft.com/office/drawing/2014/main" id="{B00910E0-43E2-9F05-B0BD-209B3977EFFA}"/>
              </a:ext>
            </a:extLst>
          </p:cNvPr>
          <p:cNvSpPr/>
          <p:nvPr/>
        </p:nvSpPr>
        <p:spPr bwMode="gray">
          <a:xfrm>
            <a:off x="7152687" y="1842823"/>
            <a:ext cx="3023645" cy="4702014"/>
          </a:xfrm>
          <a:prstGeom prst="roundRect">
            <a:avLst/>
          </a:prstGeom>
          <a:solidFill>
            <a:srgbClr val="A0DCFF">
              <a:alpha val="35000"/>
            </a:srgbClr>
          </a:solidFill>
          <a:ln w="19050" algn="ctr">
            <a:noFill/>
            <a:miter lim="800000"/>
            <a:headEnd/>
            <a:tailEnd/>
          </a:ln>
          <a:effectLst>
            <a:outerShdw blurRad="50800" dist="38100" dir="5400000" algn="t" rotWithShape="0">
              <a:prstClr val="black">
                <a:alpha val="40000"/>
              </a:prstClr>
            </a:outerShdw>
          </a:effectLst>
        </p:spPr>
        <p:txBody>
          <a:bodyPr wrap="square" lIns="88900" tIns="88900" rIns="88900" bIns="88900" rtlCol="0" anchor="ctr"/>
          <a:lstStyle/>
          <a:p>
            <a:pPr algn="ctr">
              <a:lnSpc>
                <a:spcPct val="106000"/>
              </a:lnSpc>
              <a:buFont typeface="Wingdings 2" pitchFamily="18" charset="2"/>
              <a:buNone/>
            </a:pPr>
            <a:endParaRPr lang="it-IT" sz="1600" b="1" noProof="0">
              <a:solidFill>
                <a:schemeClr val="bg1"/>
              </a:solidFill>
            </a:endParaRPr>
          </a:p>
        </p:txBody>
      </p:sp>
      <p:sp>
        <p:nvSpPr>
          <p:cNvPr id="28" name="Rettangolo con angoli arrotondati 4">
            <a:extLst>
              <a:ext uri="{FF2B5EF4-FFF2-40B4-BE49-F238E27FC236}">
                <a16:creationId xmlns:a16="http://schemas.microsoft.com/office/drawing/2014/main" id="{04DDE397-9056-4FDA-0E1D-E8BBD6F4B66F}"/>
              </a:ext>
            </a:extLst>
          </p:cNvPr>
          <p:cNvSpPr/>
          <p:nvPr/>
        </p:nvSpPr>
        <p:spPr>
          <a:xfrm>
            <a:off x="747464" y="3014484"/>
            <a:ext cx="2565146" cy="608098"/>
          </a:xfrm>
          <a:prstGeom prst="roundRect">
            <a:avLst/>
          </a:prstGeom>
          <a:solidFill>
            <a:srgbClr val="005587"/>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it-IT" b="1" noProof="0" err="1">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Discounted</a:t>
            </a:r>
            <a:r>
              <a:rPr lang="it-IT" b="1" noProof="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 Cash Flow</a:t>
            </a:r>
          </a:p>
        </p:txBody>
      </p:sp>
      <p:sp>
        <p:nvSpPr>
          <p:cNvPr id="29" name="Rettangolo con angoli arrotondati 5">
            <a:extLst>
              <a:ext uri="{FF2B5EF4-FFF2-40B4-BE49-F238E27FC236}">
                <a16:creationId xmlns:a16="http://schemas.microsoft.com/office/drawing/2014/main" id="{C0EB726E-4FA0-360F-6845-201A6267A614}"/>
              </a:ext>
            </a:extLst>
          </p:cNvPr>
          <p:cNvSpPr/>
          <p:nvPr/>
        </p:nvSpPr>
        <p:spPr>
          <a:xfrm>
            <a:off x="517067" y="2323438"/>
            <a:ext cx="3023645" cy="377038"/>
          </a:xfrm>
          <a:prstGeom prst="roundRect">
            <a:avLst/>
          </a:prstGeom>
          <a:noFill/>
          <a:ln w="19050">
            <a:solidFill>
              <a:srgbClr val="005587"/>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it-IT" sz="20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Approccio del reddito</a:t>
            </a:r>
          </a:p>
        </p:txBody>
      </p:sp>
      <p:sp>
        <p:nvSpPr>
          <p:cNvPr id="30" name="Rettangolo con angoli arrotondati 5">
            <a:extLst>
              <a:ext uri="{FF2B5EF4-FFF2-40B4-BE49-F238E27FC236}">
                <a16:creationId xmlns:a16="http://schemas.microsoft.com/office/drawing/2014/main" id="{8B6DFE5E-65D8-B630-CC77-6353B291837A}"/>
              </a:ext>
            </a:extLst>
          </p:cNvPr>
          <p:cNvSpPr/>
          <p:nvPr/>
        </p:nvSpPr>
        <p:spPr>
          <a:xfrm>
            <a:off x="3843077" y="2323438"/>
            <a:ext cx="3023645" cy="377038"/>
          </a:xfrm>
          <a:prstGeom prst="roundRect">
            <a:avLst/>
          </a:prstGeom>
          <a:noFill/>
          <a:ln w="19050">
            <a:solidFill>
              <a:srgbClr val="0076A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it-IT" sz="20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Approccio di Mercato</a:t>
            </a:r>
          </a:p>
        </p:txBody>
      </p:sp>
      <p:sp>
        <p:nvSpPr>
          <p:cNvPr id="31" name="Rettangolo con angoli arrotondati 5">
            <a:extLst>
              <a:ext uri="{FF2B5EF4-FFF2-40B4-BE49-F238E27FC236}">
                <a16:creationId xmlns:a16="http://schemas.microsoft.com/office/drawing/2014/main" id="{16B493E8-F365-74CD-B8E9-18FDC2C069B9}"/>
              </a:ext>
            </a:extLst>
          </p:cNvPr>
          <p:cNvSpPr/>
          <p:nvPr/>
        </p:nvSpPr>
        <p:spPr>
          <a:xfrm>
            <a:off x="7167939" y="2323437"/>
            <a:ext cx="3007246" cy="377038"/>
          </a:xfrm>
          <a:prstGeom prst="roundRect">
            <a:avLst/>
          </a:prstGeom>
          <a:noFill/>
          <a:ln w="19050">
            <a:solidFill>
              <a:srgbClr val="00ABAB"/>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it-IT" sz="20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Approccio del Costo</a:t>
            </a:r>
          </a:p>
        </p:txBody>
      </p:sp>
      <p:sp>
        <p:nvSpPr>
          <p:cNvPr id="32" name="Rettangolo con angoli arrotondati 4">
            <a:extLst>
              <a:ext uri="{FF2B5EF4-FFF2-40B4-BE49-F238E27FC236}">
                <a16:creationId xmlns:a16="http://schemas.microsoft.com/office/drawing/2014/main" id="{1430D104-3108-453F-C753-228FEB384556}"/>
              </a:ext>
            </a:extLst>
          </p:cNvPr>
          <p:cNvSpPr/>
          <p:nvPr/>
        </p:nvSpPr>
        <p:spPr>
          <a:xfrm>
            <a:off x="747464" y="3760666"/>
            <a:ext cx="2565146" cy="608098"/>
          </a:xfrm>
          <a:prstGeom prst="roundRect">
            <a:avLst/>
          </a:prstGeom>
          <a:solidFill>
            <a:srgbClr val="005587"/>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it-IT" b="1" noProof="0" err="1">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Adjusted</a:t>
            </a:r>
            <a:r>
              <a:rPr lang="it-IT" b="1" noProof="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 Present Value</a:t>
            </a:r>
          </a:p>
        </p:txBody>
      </p:sp>
      <p:sp>
        <p:nvSpPr>
          <p:cNvPr id="33" name="Rettangolo con angoli arrotondati 4">
            <a:extLst>
              <a:ext uri="{FF2B5EF4-FFF2-40B4-BE49-F238E27FC236}">
                <a16:creationId xmlns:a16="http://schemas.microsoft.com/office/drawing/2014/main" id="{F9D8C869-70E4-951E-A782-3EF9AD6DB542}"/>
              </a:ext>
            </a:extLst>
          </p:cNvPr>
          <p:cNvSpPr/>
          <p:nvPr/>
        </p:nvSpPr>
        <p:spPr>
          <a:xfrm>
            <a:off x="7388989" y="4558327"/>
            <a:ext cx="2565146" cy="608098"/>
          </a:xfrm>
          <a:prstGeom prst="roundRect">
            <a:avLst/>
          </a:prstGeom>
          <a:solidFill>
            <a:srgbClr val="00ABAB"/>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it-IT" b="1">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Economic Value Added</a:t>
            </a:r>
          </a:p>
        </p:txBody>
      </p:sp>
      <p:sp>
        <p:nvSpPr>
          <p:cNvPr id="34" name="Rettangolo con angoli arrotondati 4">
            <a:extLst>
              <a:ext uri="{FF2B5EF4-FFF2-40B4-BE49-F238E27FC236}">
                <a16:creationId xmlns:a16="http://schemas.microsoft.com/office/drawing/2014/main" id="{1A4F5C49-EAAB-8855-3DDF-D3053AB3B064}"/>
              </a:ext>
            </a:extLst>
          </p:cNvPr>
          <p:cNvSpPr/>
          <p:nvPr/>
        </p:nvSpPr>
        <p:spPr>
          <a:xfrm>
            <a:off x="747464" y="4467235"/>
            <a:ext cx="2565146" cy="608098"/>
          </a:xfrm>
          <a:prstGeom prst="roundRect">
            <a:avLst/>
          </a:prstGeom>
          <a:solidFill>
            <a:srgbClr val="005587"/>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it-IT" b="1" noProof="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Reddituale</a:t>
            </a:r>
          </a:p>
        </p:txBody>
      </p:sp>
      <p:sp>
        <p:nvSpPr>
          <p:cNvPr id="35" name="Rettangolo con angoli arrotondati 4">
            <a:extLst>
              <a:ext uri="{FF2B5EF4-FFF2-40B4-BE49-F238E27FC236}">
                <a16:creationId xmlns:a16="http://schemas.microsoft.com/office/drawing/2014/main" id="{51472D1C-5FC7-5754-EBC5-1C9E76F6A28C}"/>
              </a:ext>
            </a:extLst>
          </p:cNvPr>
          <p:cNvSpPr/>
          <p:nvPr/>
        </p:nvSpPr>
        <p:spPr>
          <a:xfrm>
            <a:off x="4073474" y="3014484"/>
            <a:ext cx="2565146" cy="608098"/>
          </a:xfrm>
          <a:prstGeom prst="roundRect">
            <a:avLst/>
          </a:prstGeom>
          <a:solidFill>
            <a:srgbClr val="0076A8"/>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it-IT" b="1" noProof="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Multipli di Borsa</a:t>
            </a:r>
          </a:p>
        </p:txBody>
      </p:sp>
      <p:sp>
        <p:nvSpPr>
          <p:cNvPr id="36" name="Rettangolo con angoli arrotondati 4">
            <a:extLst>
              <a:ext uri="{FF2B5EF4-FFF2-40B4-BE49-F238E27FC236}">
                <a16:creationId xmlns:a16="http://schemas.microsoft.com/office/drawing/2014/main" id="{56207DA8-2327-6D52-7E89-6A68A0546DCD}"/>
              </a:ext>
            </a:extLst>
          </p:cNvPr>
          <p:cNvSpPr/>
          <p:nvPr/>
        </p:nvSpPr>
        <p:spPr>
          <a:xfrm>
            <a:off x="4073474" y="3760666"/>
            <a:ext cx="2565146" cy="608098"/>
          </a:xfrm>
          <a:prstGeom prst="roundRect">
            <a:avLst/>
          </a:prstGeom>
          <a:solidFill>
            <a:srgbClr val="0076A8"/>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it-IT" b="1" noProof="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Multipli di Transazione</a:t>
            </a:r>
          </a:p>
        </p:txBody>
      </p:sp>
      <p:sp>
        <p:nvSpPr>
          <p:cNvPr id="41" name="Rettangolo con angoli arrotondati 4">
            <a:extLst>
              <a:ext uri="{FF2B5EF4-FFF2-40B4-BE49-F238E27FC236}">
                <a16:creationId xmlns:a16="http://schemas.microsoft.com/office/drawing/2014/main" id="{A69B7990-60C5-D6F8-97EB-C748468F0846}"/>
              </a:ext>
            </a:extLst>
          </p:cNvPr>
          <p:cNvSpPr/>
          <p:nvPr/>
        </p:nvSpPr>
        <p:spPr>
          <a:xfrm>
            <a:off x="7381936" y="3014484"/>
            <a:ext cx="2565146" cy="608098"/>
          </a:xfrm>
          <a:prstGeom prst="roundRect">
            <a:avLst/>
          </a:prstGeom>
          <a:solidFill>
            <a:srgbClr val="00ABAB"/>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it-IT" b="1" noProof="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Misto Patrimoniale-Reddituale</a:t>
            </a:r>
          </a:p>
        </p:txBody>
      </p:sp>
      <p:sp>
        <p:nvSpPr>
          <p:cNvPr id="42" name="Rettangolo con angoli arrotondati 4">
            <a:extLst>
              <a:ext uri="{FF2B5EF4-FFF2-40B4-BE49-F238E27FC236}">
                <a16:creationId xmlns:a16="http://schemas.microsoft.com/office/drawing/2014/main" id="{EA48FD04-9114-CEDD-9AFA-ED5D0B2AAA76}"/>
              </a:ext>
            </a:extLst>
          </p:cNvPr>
          <p:cNvSpPr/>
          <p:nvPr/>
        </p:nvSpPr>
        <p:spPr>
          <a:xfrm>
            <a:off x="7381936" y="3794537"/>
            <a:ext cx="2565146" cy="608098"/>
          </a:xfrm>
          <a:prstGeom prst="roundRect">
            <a:avLst/>
          </a:prstGeom>
          <a:solidFill>
            <a:srgbClr val="00ABAB"/>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it-IT" b="1" noProof="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Patrimoniale</a:t>
            </a:r>
          </a:p>
        </p:txBody>
      </p:sp>
      <p:cxnSp>
        <p:nvCxnSpPr>
          <p:cNvPr id="65" name="Straight Connector 64">
            <a:extLst>
              <a:ext uri="{FF2B5EF4-FFF2-40B4-BE49-F238E27FC236}">
                <a16:creationId xmlns:a16="http://schemas.microsoft.com/office/drawing/2014/main" id="{1E244EF3-1236-2EB9-46BC-BCDF2BF3E666}"/>
              </a:ext>
            </a:extLst>
          </p:cNvPr>
          <p:cNvCxnSpPr>
            <a:cxnSpLocks/>
          </p:cNvCxnSpPr>
          <p:nvPr/>
        </p:nvCxnSpPr>
        <p:spPr>
          <a:xfrm>
            <a:off x="619207" y="2821167"/>
            <a:ext cx="282166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4CD4791-0D19-03DC-A48A-24E3800087EE}"/>
              </a:ext>
            </a:extLst>
          </p:cNvPr>
          <p:cNvCxnSpPr>
            <a:cxnSpLocks/>
          </p:cNvCxnSpPr>
          <p:nvPr/>
        </p:nvCxnSpPr>
        <p:spPr>
          <a:xfrm>
            <a:off x="3945217" y="2821167"/>
            <a:ext cx="282166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DBCA958-060D-1B6E-0A8D-4DDBAA5665D3}"/>
              </a:ext>
            </a:extLst>
          </p:cNvPr>
          <p:cNvCxnSpPr>
            <a:cxnSpLocks/>
          </p:cNvCxnSpPr>
          <p:nvPr/>
        </p:nvCxnSpPr>
        <p:spPr>
          <a:xfrm>
            <a:off x="7253679" y="2821167"/>
            <a:ext cx="282166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5FF82771-974A-2CF2-A8B6-D40A47829625}"/>
              </a:ext>
            </a:extLst>
          </p:cNvPr>
          <p:cNvSpPr/>
          <p:nvPr/>
        </p:nvSpPr>
        <p:spPr>
          <a:xfrm>
            <a:off x="7833274" y="215414"/>
            <a:ext cx="228600" cy="228600"/>
          </a:xfrm>
          <a:prstGeom prst="ellipse">
            <a:avLst/>
          </a:prstGeom>
          <a:solidFill>
            <a:schemeClr val="bg1">
              <a:lumMod val="8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17" name="Graphic 16" descr="Home outline">
            <a:hlinkClick r:id="" action="ppaction://noaction"/>
            <a:extLst>
              <a:ext uri="{FF2B5EF4-FFF2-40B4-BE49-F238E27FC236}">
                <a16:creationId xmlns:a16="http://schemas.microsoft.com/office/drawing/2014/main" id="{8567FF78-7B2E-DB3D-3233-3627CD25F3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3500" y="129807"/>
            <a:ext cx="333658" cy="333658"/>
          </a:xfrm>
          <a:prstGeom prst="rect">
            <a:avLst/>
          </a:prstGeom>
        </p:spPr>
      </p:pic>
      <p:sp>
        <p:nvSpPr>
          <p:cNvPr id="18" name="Oval 17">
            <a:extLst>
              <a:ext uri="{FF2B5EF4-FFF2-40B4-BE49-F238E27FC236}">
                <a16:creationId xmlns:a16="http://schemas.microsoft.com/office/drawing/2014/main" id="{4AD9740D-6CA9-7720-801D-0E4CF9DF70DB}"/>
              </a:ext>
            </a:extLst>
          </p:cNvPr>
          <p:cNvSpPr/>
          <p:nvPr/>
        </p:nvSpPr>
        <p:spPr>
          <a:xfrm>
            <a:off x="8229354" y="215414"/>
            <a:ext cx="228600" cy="228600"/>
          </a:xfrm>
          <a:prstGeom prst="ellipse">
            <a:avLst/>
          </a:prstGeom>
          <a:solidFill>
            <a:schemeClr val="bg1">
              <a:lumMod val="8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27" name="Oval 26">
            <a:extLst>
              <a:ext uri="{FF2B5EF4-FFF2-40B4-BE49-F238E27FC236}">
                <a16:creationId xmlns:a16="http://schemas.microsoft.com/office/drawing/2014/main" id="{B5D6FFF9-2A46-ECF6-83D3-0EFDD39DB158}"/>
              </a:ext>
            </a:extLst>
          </p:cNvPr>
          <p:cNvSpPr/>
          <p:nvPr/>
        </p:nvSpPr>
        <p:spPr>
          <a:xfrm>
            <a:off x="8625434" y="215414"/>
            <a:ext cx="228600" cy="228600"/>
          </a:xfrm>
          <a:prstGeom prst="ellipse">
            <a:avLst/>
          </a:prstGeom>
          <a:solidFill>
            <a:srgbClr val="FFC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37" name="Oval 36">
            <a:extLst>
              <a:ext uri="{FF2B5EF4-FFF2-40B4-BE49-F238E27FC236}">
                <a16:creationId xmlns:a16="http://schemas.microsoft.com/office/drawing/2014/main" id="{66F1C112-5FEE-D66E-FFF3-B52D549CCC84}"/>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38" name="Oval 37">
            <a:extLst>
              <a:ext uri="{FF2B5EF4-FFF2-40B4-BE49-F238E27FC236}">
                <a16:creationId xmlns:a16="http://schemas.microsoft.com/office/drawing/2014/main" id="{49F43A5D-9BA1-406F-A778-C17BA1FFC188}"/>
              </a:ext>
            </a:extLst>
          </p:cNvPr>
          <p:cNvSpPr/>
          <p:nvPr/>
        </p:nvSpPr>
        <p:spPr>
          <a:xfrm>
            <a:off x="941759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39" name="Oval 38">
            <a:extLst>
              <a:ext uri="{FF2B5EF4-FFF2-40B4-BE49-F238E27FC236}">
                <a16:creationId xmlns:a16="http://schemas.microsoft.com/office/drawing/2014/main" id="{1ADD3A5B-C0EC-F778-1D82-8AF8C8BE66C4}"/>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Tree>
    <p:extLst>
      <p:ext uri="{BB962C8B-B14F-4D97-AF65-F5344CB8AC3E}">
        <p14:creationId xmlns:p14="http://schemas.microsoft.com/office/powerpoint/2010/main" val="3626628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49905C-5EFA-1F62-8DF7-4C4A7FD4FD1B}"/>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63E763D-57E7-0B3B-3B04-88FF51BCF483}"/>
              </a:ext>
            </a:extLst>
          </p:cNvPr>
          <p:cNvGraphicFramePr>
            <a:graphicFrameLocks noChangeAspect="1"/>
          </p:cNvGraphicFramePr>
          <p:nvPr>
            <p:custDataLst>
              <p:tags r:id="rId1"/>
            </p:custDataLst>
            <p:extLst>
              <p:ext uri="{D42A27DB-BD31-4B8C-83A1-F6EECF244321}">
                <p14:modId xmlns:p14="http://schemas.microsoft.com/office/powerpoint/2010/main" val="14712174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3" name="think-cell data - do not delete" hidden="1">
                        <a:extLst>
                          <a:ext uri="{FF2B5EF4-FFF2-40B4-BE49-F238E27FC236}">
                            <a16:creationId xmlns:a16="http://schemas.microsoft.com/office/drawing/2014/main" id="{F63E763D-57E7-0B3B-3B04-88FF51BCF48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BC333A6F-A4D9-DAA0-B780-9DCE5E9D4DAB}"/>
              </a:ext>
            </a:extLst>
          </p:cNvPr>
          <p:cNvSpPr/>
          <p:nvPr/>
        </p:nvSpPr>
        <p:spPr>
          <a:xfrm>
            <a:off x="-1" y="5370066"/>
            <a:ext cx="10693401" cy="1066801"/>
          </a:xfrm>
          <a:prstGeom prst="rect">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0" name="object 11">
            <a:extLst>
              <a:ext uri="{FF2B5EF4-FFF2-40B4-BE49-F238E27FC236}">
                <a16:creationId xmlns:a16="http://schemas.microsoft.com/office/drawing/2014/main" id="{2DFF350C-30A0-1D6A-F9CE-4371FBD08974}"/>
              </a:ext>
            </a:extLst>
          </p:cNvPr>
          <p:cNvSpPr txBox="1">
            <a:spLocks/>
          </p:cNvSpPr>
          <p:nvPr/>
        </p:nvSpPr>
        <p:spPr>
          <a:xfrm>
            <a:off x="395730" y="5619734"/>
            <a:ext cx="10148872" cy="567463"/>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600" noProof="0">
                <a:solidFill>
                  <a:schemeClr val="bg1"/>
                </a:solidFill>
                <a:latin typeface="Open Sans" panose="020B0606030504020204" pitchFamily="34" charset="0"/>
                <a:ea typeface="Open Sans" panose="020B0606030504020204" pitchFamily="34" charset="0"/>
                <a:cs typeface="Open Sans" panose="020B0606030504020204" pitchFamily="34" charset="0"/>
              </a:rPr>
              <a:t>1. </a:t>
            </a:r>
            <a:r>
              <a:rPr lang="it-IT" sz="36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Il contesto di riferimento</a:t>
            </a:r>
            <a:endParaRPr lang="it-IT" sz="28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 name="Graphic 3" descr="Home outline">
            <a:hlinkClick r:id="" action="ppaction://noaction"/>
            <a:extLst>
              <a:ext uri="{FF2B5EF4-FFF2-40B4-BE49-F238E27FC236}">
                <a16:creationId xmlns:a16="http://schemas.microsoft.com/office/drawing/2014/main" id="{1DC528F8-86F0-7074-743D-81E27ABED9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23500" y="129807"/>
            <a:ext cx="333658" cy="333658"/>
          </a:xfrm>
          <a:prstGeom prst="rect">
            <a:avLst/>
          </a:prstGeom>
        </p:spPr>
      </p:pic>
      <p:sp>
        <p:nvSpPr>
          <p:cNvPr id="5" name="TextBox 4">
            <a:extLst>
              <a:ext uri="{FF2B5EF4-FFF2-40B4-BE49-F238E27FC236}">
                <a16:creationId xmlns:a16="http://schemas.microsoft.com/office/drawing/2014/main" id="{F6FD6D97-A55F-7627-23A9-58449D95ED0B}"/>
              </a:ext>
            </a:extLst>
          </p:cNvPr>
          <p:cNvSpPr txBox="1"/>
          <p:nvPr/>
        </p:nvSpPr>
        <p:spPr>
          <a:xfrm>
            <a:off x="9935002" y="7177415"/>
            <a:ext cx="609600" cy="215444"/>
          </a:xfrm>
          <a:prstGeom prst="rect">
            <a:avLst/>
          </a:prstGeom>
          <a:noFill/>
        </p:spPr>
        <p:txBody>
          <a:bodyPr wrap="square" rtlCol="0">
            <a:spAutoFit/>
          </a:bodyPr>
          <a:lstStyle/>
          <a:p>
            <a:pPr algn="r"/>
            <a:fld id="{13F12736-CC06-BD49-A9D0-93445CBA72B0}" type="slidenum">
              <a:rPr lang="it-IT" sz="800" noProof="0" smtClean="0">
                <a:solidFill>
                  <a:schemeClr val="bg1"/>
                </a:solidFill>
              </a:rPr>
              <a:pPr algn="r"/>
              <a:t>3</a:t>
            </a:fld>
            <a:endParaRPr lang="it-IT" sz="800" noProof="0">
              <a:solidFill>
                <a:schemeClr val="bg1"/>
              </a:solidFill>
            </a:endParaRPr>
          </a:p>
        </p:txBody>
      </p:sp>
    </p:spTree>
    <p:extLst>
      <p:ext uri="{BB962C8B-B14F-4D97-AF65-F5344CB8AC3E}">
        <p14:creationId xmlns:p14="http://schemas.microsoft.com/office/powerpoint/2010/main" val="315199445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4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5224EBC-6DD1-34BE-ED0C-591A5C7AF47C}"/>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DD9BB0D-E44D-7BA5-8223-1B12662726C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5" name="think-cell data - do not delete" hidden="1">
                        <a:extLst>
                          <a:ext uri="{FF2B5EF4-FFF2-40B4-BE49-F238E27FC236}">
                            <a16:creationId xmlns:a16="http://schemas.microsoft.com/office/drawing/2014/main" id="{1DD9BB0D-E44D-7BA5-8223-1B12662726C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6" name="Rettangolo 5">
            <a:extLst>
              <a:ext uri="{FF2B5EF4-FFF2-40B4-BE49-F238E27FC236}">
                <a16:creationId xmlns:a16="http://schemas.microsoft.com/office/drawing/2014/main" id="{68D17C78-4B16-8298-AB41-9F61C40E1952}"/>
              </a:ext>
            </a:extLst>
          </p:cNvPr>
          <p:cNvSpPr/>
          <p:nvPr/>
        </p:nvSpPr>
        <p:spPr>
          <a:xfrm rot="10800000">
            <a:off x="-1" y="0"/>
            <a:ext cx="10701351" cy="7562850"/>
          </a:xfrm>
          <a:prstGeom prst="rect">
            <a:avLst/>
          </a:prstGeom>
          <a:gradFill flip="none" rotWithShape="1">
            <a:gsLst>
              <a:gs pos="0">
                <a:srgbClr val="005587"/>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50" name="Rectangle 49">
            <a:extLst>
              <a:ext uri="{FF2B5EF4-FFF2-40B4-BE49-F238E27FC236}">
                <a16:creationId xmlns:a16="http://schemas.microsoft.com/office/drawing/2014/main" id="{A6B0CBF5-CA94-CE66-CD72-FECF7FC04203}"/>
              </a:ext>
            </a:extLst>
          </p:cNvPr>
          <p:cNvSpPr/>
          <p:nvPr/>
        </p:nvSpPr>
        <p:spPr>
          <a:xfrm>
            <a:off x="1219" y="1607725"/>
            <a:ext cx="10690959" cy="517221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i="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4" name="object 11">
            <a:extLst>
              <a:ext uri="{FF2B5EF4-FFF2-40B4-BE49-F238E27FC236}">
                <a16:creationId xmlns:a16="http://schemas.microsoft.com/office/drawing/2014/main" id="{8357DE29-B5C0-CA0C-B31B-6A13359901AD}"/>
              </a:ext>
            </a:extLst>
          </p:cNvPr>
          <p:cNvSpPr txBox="1">
            <a:spLocks/>
          </p:cNvSpPr>
          <p:nvPr/>
        </p:nvSpPr>
        <p:spPr>
          <a:xfrm>
            <a:off x="367032" y="721794"/>
            <a:ext cx="10418953" cy="505908"/>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200">
                <a:latin typeface="Open Sans Light" panose="020B0306030504020204" pitchFamily="34" charset="0"/>
                <a:ea typeface="Open Sans Light" panose="020B0306030504020204" pitchFamily="34" charset="0"/>
                <a:cs typeface="Open Sans Light" panose="020B0306030504020204" pitchFamily="34" charset="0"/>
              </a:rPr>
              <a:t>Approcci di valutazione</a:t>
            </a:r>
            <a:endParaRPr lang="it-IT" sz="3000"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object 11">
            <a:extLst>
              <a:ext uri="{FF2B5EF4-FFF2-40B4-BE49-F238E27FC236}">
                <a16:creationId xmlns:a16="http://schemas.microsoft.com/office/drawing/2014/main" id="{BAB7C4F3-90CA-ABFD-6570-E97D9CBC6FAC}"/>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kumimoji="0" lang="it-IT" sz="2000" b="0"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Articolo 2437-ter  - Codice Civile</a:t>
            </a:r>
          </a:p>
        </p:txBody>
      </p:sp>
      <p:sp>
        <p:nvSpPr>
          <p:cNvPr id="38" name="Oval 37">
            <a:extLst>
              <a:ext uri="{FF2B5EF4-FFF2-40B4-BE49-F238E27FC236}">
                <a16:creationId xmlns:a16="http://schemas.microsoft.com/office/drawing/2014/main" id="{E6C13EB0-09C0-BDC1-A050-BBB2CD48E259}"/>
              </a:ext>
            </a:extLst>
          </p:cNvPr>
          <p:cNvSpPr/>
          <p:nvPr/>
        </p:nvSpPr>
        <p:spPr>
          <a:xfrm>
            <a:off x="7833274" y="215414"/>
            <a:ext cx="228600" cy="228600"/>
          </a:xfrm>
          <a:prstGeom prst="ellipse">
            <a:avLst/>
          </a:prstGeom>
          <a:solidFill>
            <a:schemeClr val="bg1">
              <a:lumMod val="8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39" name="Graphic 38" descr="Home outline">
            <a:hlinkClick r:id="" action="ppaction://noaction"/>
            <a:extLst>
              <a:ext uri="{FF2B5EF4-FFF2-40B4-BE49-F238E27FC236}">
                <a16:creationId xmlns:a16="http://schemas.microsoft.com/office/drawing/2014/main" id="{02B72F25-C1C2-8BF2-D0BE-A08A50C746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3500" y="129807"/>
            <a:ext cx="333658" cy="333658"/>
          </a:xfrm>
          <a:prstGeom prst="rect">
            <a:avLst/>
          </a:prstGeom>
        </p:spPr>
      </p:pic>
      <p:sp>
        <p:nvSpPr>
          <p:cNvPr id="40" name="Oval 39">
            <a:extLst>
              <a:ext uri="{FF2B5EF4-FFF2-40B4-BE49-F238E27FC236}">
                <a16:creationId xmlns:a16="http://schemas.microsoft.com/office/drawing/2014/main" id="{0E7E9BAF-741F-9055-39D9-6D591AC7D3B8}"/>
              </a:ext>
            </a:extLst>
          </p:cNvPr>
          <p:cNvSpPr/>
          <p:nvPr/>
        </p:nvSpPr>
        <p:spPr>
          <a:xfrm>
            <a:off x="8229354" y="215414"/>
            <a:ext cx="228600" cy="228600"/>
          </a:xfrm>
          <a:prstGeom prst="ellipse">
            <a:avLst/>
          </a:prstGeom>
          <a:solidFill>
            <a:schemeClr val="bg1">
              <a:lumMod val="8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43" name="Oval 42">
            <a:extLst>
              <a:ext uri="{FF2B5EF4-FFF2-40B4-BE49-F238E27FC236}">
                <a16:creationId xmlns:a16="http://schemas.microsoft.com/office/drawing/2014/main" id="{C7C2E223-0E13-710D-4D71-890FB207FB67}"/>
              </a:ext>
            </a:extLst>
          </p:cNvPr>
          <p:cNvSpPr/>
          <p:nvPr/>
        </p:nvSpPr>
        <p:spPr>
          <a:xfrm>
            <a:off x="8625434" y="215414"/>
            <a:ext cx="228600" cy="228600"/>
          </a:xfrm>
          <a:prstGeom prst="ellipse">
            <a:avLst/>
          </a:prstGeom>
          <a:solidFill>
            <a:srgbClr val="FFC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44" name="Oval 43">
            <a:extLst>
              <a:ext uri="{FF2B5EF4-FFF2-40B4-BE49-F238E27FC236}">
                <a16:creationId xmlns:a16="http://schemas.microsoft.com/office/drawing/2014/main" id="{08AA07A1-152C-4F62-B800-4BE281C8B98E}"/>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45" name="Oval 44">
            <a:extLst>
              <a:ext uri="{FF2B5EF4-FFF2-40B4-BE49-F238E27FC236}">
                <a16:creationId xmlns:a16="http://schemas.microsoft.com/office/drawing/2014/main" id="{259A5237-F125-2921-F70A-06821792E6B8}"/>
              </a:ext>
            </a:extLst>
          </p:cNvPr>
          <p:cNvSpPr/>
          <p:nvPr/>
        </p:nvSpPr>
        <p:spPr>
          <a:xfrm>
            <a:off x="941759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46" name="Oval 45">
            <a:extLst>
              <a:ext uri="{FF2B5EF4-FFF2-40B4-BE49-F238E27FC236}">
                <a16:creationId xmlns:a16="http://schemas.microsoft.com/office/drawing/2014/main" id="{50317123-E8DE-9D12-A9D2-9D6DC78DE34C}"/>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
        <p:nvSpPr>
          <p:cNvPr id="22" name="Rectangle: Rounded Corners 21">
            <a:extLst>
              <a:ext uri="{FF2B5EF4-FFF2-40B4-BE49-F238E27FC236}">
                <a16:creationId xmlns:a16="http://schemas.microsoft.com/office/drawing/2014/main" id="{9E452FEB-A571-D692-B184-C39B58D2CC99}"/>
              </a:ext>
            </a:extLst>
          </p:cNvPr>
          <p:cNvSpPr/>
          <p:nvPr/>
        </p:nvSpPr>
        <p:spPr bwMode="gray">
          <a:xfrm>
            <a:off x="864296" y="2139564"/>
            <a:ext cx="9172396" cy="4108537"/>
          </a:xfrm>
          <a:prstGeom prst="roundRect">
            <a:avLst>
              <a:gd name="adj" fmla="val 11983"/>
            </a:avLst>
          </a:prstGeom>
          <a:solidFill>
            <a:schemeClr val="bg1">
              <a:lumMod val="95000"/>
            </a:schemeClr>
          </a:solidFill>
          <a:ln w="19050" algn="ctr">
            <a:solidFill>
              <a:srgbClr val="005587"/>
            </a:solidFill>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algn="ctr">
              <a:lnSpc>
                <a:spcPct val="106000"/>
              </a:lnSpc>
              <a:buFont typeface="Wingdings 2" pitchFamily="18" charset="2"/>
              <a:buNone/>
            </a:pPr>
            <a:endParaRPr lang="it-IT" sz="1600" b="1">
              <a:solidFill>
                <a:schemeClr val="bg1"/>
              </a:solidFill>
            </a:endParaRPr>
          </a:p>
        </p:txBody>
      </p:sp>
      <p:sp>
        <p:nvSpPr>
          <p:cNvPr id="24" name="TextBox 23">
            <a:extLst>
              <a:ext uri="{FF2B5EF4-FFF2-40B4-BE49-F238E27FC236}">
                <a16:creationId xmlns:a16="http://schemas.microsoft.com/office/drawing/2014/main" id="{637434CE-2AF7-F219-DDBE-B7E019A077C3}"/>
              </a:ext>
            </a:extLst>
          </p:cNvPr>
          <p:cNvSpPr txBox="1"/>
          <p:nvPr/>
        </p:nvSpPr>
        <p:spPr>
          <a:xfrm>
            <a:off x="1643737" y="2380098"/>
            <a:ext cx="8271710" cy="3627468"/>
          </a:xfrm>
          <a:prstGeom prst="rect">
            <a:avLst/>
          </a:prstGeom>
          <a:noFill/>
        </p:spPr>
        <p:txBody>
          <a:bodyPr wrap="square">
            <a:spAutoFit/>
          </a:bodyPr>
          <a:lstStyle/>
          <a:p>
            <a:pPr marR="5080" algn="just">
              <a:lnSpc>
                <a:spcPct val="101299"/>
              </a:lnSpc>
              <a:spcBef>
                <a:spcPts val="459"/>
              </a:spcBef>
            </a:pPr>
            <a:r>
              <a:rPr lang="it-IT" sz="2200">
                <a:latin typeface="Open Sans Light" panose="020B0306030504020204" pitchFamily="34" charset="0"/>
                <a:ea typeface="Open Sans Light" panose="020B0306030504020204" pitchFamily="34" charset="0"/>
                <a:cs typeface="Open Sans Light" panose="020B0306030504020204" pitchFamily="34" charset="0"/>
              </a:rPr>
              <a:t>Negli articoli del Codice Civile che disciplinano il </a:t>
            </a:r>
            <a:r>
              <a:rPr lang="it-IT" sz="2200" b="1">
                <a:latin typeface="Open Sans Light" panose="020B0306030504020204" pitchFamily="34" charset="0"/>
                <a:ea typeface="Open Sans Light" panose="020B0306030504020204" pitchFamily="34" charset="0"/>
                <a:cs typeface="Open Sans Light" panose="020B0306030504020204" pitchFamily="34" charset="0"/>
              </a:rPr>
              <a:t>recesso nelle S.r.l.</a:t>
            </a:r>
            <a:r>
              <a:rPr lang="it-IT" sz="2200">
                <a:latin typeface="Open Sans Light" panose="020B0306030504020204" pitchFamily="34" charset="0"/>
                <a:ea typeface="Open Sans Light" panose="020B0306030504020204" pitchFamily="34" charset="0"/>
                <a:cs typeface="Open Sans Light" panose="020B0306030504020204" pitchFamily="34" charset="0"/>
              </a:rPr>
              <a:t> </a:t>
            </a:r>
            <a:r>
              <a:rPr lang="it-IT" sz="2200" b="1">
                <a:latin typeface="Open Sans Light" panose="020B0306030504020204" pitchFamily="34" charset="0"/>
                <a:ea typeface="Open Sans Light" panose="020B0306030504020204" pitchFamily="34" charset="0"/>
                <a:cs typeface="Open Sans Light" panose="020B0306030504020204" pitchFamily="34" charset="0"/>
              </a:rPr>
              <a:t>non sono previsti metodi specifici di valutazione.</a:t>
            </a:r>
            <a:r>
              <a:rPr lang="it-IT" sz="2200">
                <a:latin typeface="Open Sans Light" panose="020B0306030504020204" pitchFamily="34" charset="0"/>
                <a:ea typeface="Open Sans Light" panose="020B0306030504020204" pitchFamily="34" charset="0"/>
                <a:cs typeface="Open Sans Light" panose="020B0306030504020204" pitchFamily="34" charset="0"/>
              </a:rPr>
              <a:t> </a:t>
            </a:r>
          </a:p>
          <a:p>
            <a:pPr marR="5080" algn="just">
              <a:lnSpc>
                <a:spcPct val="101299"/>
              </a:lnSpc>
              <a:spcBef>
                <a:spcPts val="459"/>
              </a:spcBef>
            </a:pPr>
            <a:r>
              <a:rPr lang="it-IT" sz="2200">
                <a:latin typeface="Open Sans Light" panose="020B0306030504020204" pitchFamily="34" charset="0"/>
                <a:ea typeface="Open Sans Light" panose="020B0306030504020204" pitchFamily="34" charset="0"/>
                <a:cs typeface="Open Sans Light" panose="020B0306030504020204" pitchFamily="34" charset="0"/>
              </a:rPr>
              <a:t>Diversamente, </a:t>
            </a:r>
            <a:r>
              <a:rPr lang="it-IT" sz="2200" b="1">
                <a:latin typeface="Open Sans Light" panose="020B0306030504020204" pitchFamily="34" charset="0"/>
                <a:ea typeface="Open Sans Light" panose="020B0306030504020204" pitchFamily="34" charset="0"/>
                <a:cs typeface="Open Sans Light" panose="020B0306030504020204" pitchFamily="34" charset="0"/>
              </a:rPr>
              <a:t>per le S.p.A., l’art. 2437-ter c.c. richiama espressamente alcuni approcci valutativi</a:t>
            </a:r>
            <a:r>
              <a:rPr lang="it-IT" sz="2200">
                <a:latin typeface="Open Sans Light" panose="020B0306030504020204" pitchFamily="34" charset="0"/>
                <a:ea typeface="Open Sans Light" panose="020B0306030504020204" pitchFamily="34" charset="0"/>
                <a:cs typeface="Open Sans Light" panose="020B0306030504020204" pitchFamily="34" charset="0"/>
              </a:rPr>
              <a:t> da considerare nella determinazione del valore della partecipazione. </a:t>
            </a:r>
          </a:p>
          <a:p>
            <a:pPr marR="5080" algn="just">
              <a:lnSpc>
                <a:spcPct val="101299"/>
              </a:lnSpc>
              <a:spcBef>
                <a:spcPts val="459"/>
              </a:spcBef>
            </a:pPr>
            <a:r>
              <a:rPr lang="it-IT" sz="2200">
                <a:latin typeface="Open Sans Light" panose="020B0306030504020204" pitchFamily="34" charset="0"/>
                <a:ea typeface="Open Sans Light" panose="020B0306030504020204" pitchFamily="34" charset="0"/>
                <a:cs typeface="Open Sans Light" panose="020B0306030504020204" pitchFamily="34" charset="0"/>
              </a:rPr>
              <a:t>Pur in assenza di un analogo rinvio normativo </a:t>
            </a:r>
            <a:r>
              <a:rPr lang="it-IT" sz="2200" b="1">
                <a:latin typeface="Open Sans Light" panose="020B0306030504020204" pitchFamily="34" charset="0"/>
                <a:ea typeface="Open Sans Light" panose="020B0306030504020204" pitchFamily="34" charset="0"/>
                <a:cs typeface="Open Sans Light" panose="020B0306030504020204" pitchFamily="34" charset="0"/>
              </a:rPr>
              <a:t>per le S.r.l., può essere opportuno considerare le indicazioni previste per le S.p.A. nella scelta dei metodi valutativi </a:t>
            </a:r>
            <a:r>
              <a:rPr lang="it-IT" sz="2200">
                <a:latin typeface="Open Sans Light" panose="020B0306030504020204" pitchFamily="34" charset="0"/>
                <a:ea typeface="Open Sans Light" panose="020B0306030504020204" pitchFamily="34" charset="0"/>
                <a:cs typeface="Open Sans Light" panose="020B0306030504020204" pitchFamily="34" charset="0"/>
              </a:rPr>
              <a:t>finalizzati alla determinazione </a:t>
            </a:r>
            <a:r>
              <a:rPr lang="it-IT" sz="2200" b="1">
                <a:latin typeface="Open Sans Light" panose="020B0306030504020204" pitchFamily="34" charset="0"/>
                <a:ea typeface="Open Sans Light" panose="020B0306030504020204" pitchFamily="34" charset="0"/>
                <a:cs typeface="Open Sans Light" panose="020B0306030504020204" pitchFamily="34" charset="0"/>
              </a:rPr>
              <a:t>del valore di mercato delle quote oggetto di recesso, in quanto in linea con la prassi valutativa. </a:t>
            </a:r>
          </a:p>
        </p:txBody>
      </p:sp>
      <p:sp>
        <p:nvSpPr>
          <p:cNvPr id="25" name="Oval 24">
            <a:extLst>
              <a:ext uri="{FF2B5EF4-FFF2-40B4-BE49-F238E27FC236}">
                <a16:creationId xmlns:a16="http://schemas.microsoft.com/office/drawing/2014/main" id="{C062C1D6-8CD0-EB48-A25F-58FEF1CD3E6F}"/>
              </a:ext>
            </a:extLst>
          </p:cNvPr>
          <p:cNvSpPr/>
          <p:nvPr/>
        </p:nvSpPr>
        <p:spPr bwMode="gray">
          <a:xfrm>
            <a:off x="298184" y="3599832"/>
            <a:ext cx="1188000" cy="1188000"/>
          </a:xfrm>
          <a:prstGeom prst="ellipse">
            <a:avLst/>
          </a:prstGeom>
          <a:solidFill>
            <a:schemeClr val="bg1">
              <a:lumMod val="95000"/>
            </a:schemeClr>
          </a:solidFill>
          <a:ln w="19050" algn="ctr">
            <a:solidFill>
              <a:srgbClr val="005587"/>
            </a:solidFill>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algn="ctr">
              <a:lnSpc>
                <a:spcPct val="106000"/>
              </a:lnSpc>
              <a:buFont typeface="Wingdings 2" pitchFamily="18" charset="2"/>
              <a:buNone/>
            </a:pPr>
            <a:endParaRPr lang="it-IT" sz="1600" b="1">
              <a:solidFill>
                <a:schemeClr val="bg1"/>
              </a:solidFill>
            </a:endParaRPr>
          </a:p>
        </p:txBody>
      </p:sp>
      <p:pic>
        <p:nvPicPr>
          <p:cNvPr id="27" name="Picture 2" descr="Legal document ">
            <a:extLst>
              <a:ext uri="{FF2B5EF4-FFF2-40B4-BE49-F238E27FC236}">
                <a16:creationId xmlns:a16="http://schemas.microsoft.com/office/drawing/2014/main" id="{1C9C3E90-BBA5-E031-84F0-451BFEED93E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002" y="3849729"/>
            <a:ext cx="688207" cy="688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45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4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F9EABEC-EB3A-CB2E-033B-66711D308A96}"/>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2EB056C-054F-2A8A-4AE0-F2A539695A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5" name="think-cell data - do not delete" hidden="1">
                        <a:extLst>
                          <a:ext uri="{FF2B5EF4-FFF2-40B4-BE49-F238E27FC236}">
                            <a16:creationId xmlns:a16="http://schemas.microsoft.com/office/drawing/2014/main" id="{D2EB056C-054F-2A8A-4AE0-F2A539695A8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6" name="Rettangolo 5">
            <a:extLst>
              <a:ext uri="{FF2B5EF4-FFF2-40B4-BE49-F238E27FC236}">
                <a16:creationId xmlns:a16="http://schemas.microsoft.com/office/drawing/2014/main" id="{9E911B5E-2914-4B97-2155-6B6B3A92DB76}"/>
              </a:ext>
            </a:extLst>
          </p:cNvPr>
          <p:cNvSpPr/>
          <p:nvPr/>
        </p:nvSpPr>
        <p:spPr>
          <a:xfrm rot="10800000">
            <a:off x="-1" y="0"/>
            <a:ext cx="10701351" cy="7562850"/>
          </a:xfrm>
          <a:prstGeom prst="rect">
            <a:avLst/>
          </a:prstGeom>
          <a:gradFill flip="none" rotWithShape="1">
            <a:gsLst>
              <a:gs pos="0">
                <a:srgbClr val="005587"/>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50" name="Rectangle 49">
            <a:extLst>
              <a:ext uri="{FF2B5EF4-FFF2-40B4-BE49-F238E27FC236}">
                <a16:creationId xmlns:a16="http://schemas.microsoft.com/office/drawing/2014/main" id="{B1B44127-A399-A3CC-FF2F-82FE414D12CB}"/>
              </a:ext>
            </a:extLst>
          </p:cNvPr>
          <p:cNvSpPr/>
          <p:nvPr/>
        </p:nvSpPr>
        <p:spPr>
          <a:xfrm>
            <a:off x="2440" y="1607725"/>
            <a:ext cx="10690959" cy="517221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i="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4" name="object 11">
            <a:extLst>
              <a:ext uri="{FF2B5EF4-FFF2-40B4-BE49-F238E27FC236}">
                <a16:creationId xmlns:a16="http://schemas.microsoft.com/office/drawing/2014/main" id="{DE491E80-1328-0EB4-5977-C205B9F96ACE}"/>
              </a:ext>
            </a:extLst>
          </p:cNvPr>
          <p:cNvSpPr txBox="1">
            <a:spLocks/>
          </p:cNvSpPr>
          <p:nvPr/>
        </p:nvSpPr>
        <p:spPr>
          <a:xfrm>
            <a:off x="367032" y="721794"/>
            <a:ext cx="10418953" cy="505908"/>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200">
                <a:latin typeface="Open Sans Light" panose="020B0306030504020204" pitchFamily="34" charset="0"/>
                <a:ea typeface="Open Sans Light" panose="020B0306030504020204" pitchFamily="34" charset="0"/>
                <a:cs typeface="Open Sans Light" panose="020B0306030504020204" pitchFamily="34" charset="0"/>
              </a:rPr>
              <a:t>Approcci di valutazione</a:t>
            </a:r>
          </a:p>
        </p:txBody>
      </p:sp>
      <p:sp>
        <p:nvSpPr>
          <p:cNvPr id="3" name="object 11">
            <a:extLst>
              <a:ext uri="{FF2B5EF4-FFF2-40B4-BE49-F238E27FC236}">
                <a16:creationId xmlns:a16="http://schemas.microsoft.com/office/drawing/2014/main" id="{F7964607-54D3-52B2-D5D3-5E87B4143983}"/>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kumimoji="0" lang="it-IT" sz="2000" b="0"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Articolo 2437-ter  - Codice Civile</a:t>
            </a:r>
          </a:p>
        </p:txBody>
      </p:sp>
      <p:sp>
        <p:nvSpPr>
          <p:cNvPr id="2" name="object 48">
            <a:extLst>
              <a:ext uri="{FF2B5EF4-FFF2-40B4-BE49-F238E27FC236}">
                <a16:creationId xmlns:a16="http://schemas.microsoft.com/office/drawing/2014/main" id="{B0AAA583-671E-708A-4788-24D67CABDB4A}"/>
              </a:ext>
            </a:extLst>
          </p:cNvPr>
          <p:cNvSpPr txBox="1"/>
          <p:nvPr/>
        </p:nvSpPr>
        <p:spPr>
          <a:xfrm>
            <a:off x="0" y="1708847"/>
            <a:ext cx="10693400" cy="1254171"/>
          </a:xfrm>
          <a:prstGeom prst="rect">
            <a:avLst/>
          </a:prstGeom>
          <a:solidFill>
            <a:schemeClr val="bg1">
              <a:lumMod val="85000"/>
            </a:schemeClr>
          </a:solidFill>
          <a:effectLst>
            <a:outerShdw blurRad="50800" dist="38100" dir="2700000" algn="tl" rotWithShape="0">
              <a:prstClr val="black">
                <a:alpha val="40000"/>
              </a:prstClr>
            </a:outerShdw>
          </a:effectLst>
        </p:spPr>
        <p:txBody>
          <a:bodyPr vert="horz" wrap="square" lIns="468000" tIns="72000" rIns="468000" bIns="72000" rtlCol="0">
            <a:spAutoFit/>
          </a:bodyPr>
          <a:lstStyle/>
          <a:p>
            <a:pPr marL="12700" marR="5080" algn="ctr">
              <a:lnSpc>
                <a:spcPct val="101299"/>
              </a:lnSpc>
              <a:spcBef>
                <a:spcPts val="459"/>
              </a:spcBef>
            </a:pPr>
            <a:r>
              <a:rPr lang="it-IT" noProof="0">
                <a:latin typeface="Open Sans Light" panose="020B0306030504020204" pitchFamily="34" charset="0"/>
                <a:ea typeface="Open Sans Light" panose="020B0306030504020204" pitchFamily="34" charset="0"/>
                <a:cs typeface="Open Sans Light" panose="020B0306030504020204" pitchFamily="34" charset="0"/>
              </a:rPr>
              <a:t>"…Il valore di liquidazione delle azioni è determinato dagli amministratori, sentito il parere del collegio sindacale e del soggetto incaricato della revisione legale dei conti, tenuto</a:t>
            </a:r>
            <a:r>
              <a:rPr lang="it-IT" b="1" noProof="0">
                <a:latin typeface="Open Sans Light" panose="020B0306030504020204" pitchFamily="34" charset="0"/>
                <a:ea typeface="Open Sans Light" panose="020B0306030504020204" pitchFamily="34" charset="0"/>
                <a:cs typeface="Open Sans Light" panose="020B0306030504020204" pitchFamily="34" charset="0"/>
              </a:rPr>
              <a:t> </a:t>
            </a:r>
            <a:r>
              <a:rPr lang="it-IT" noProof="0">
                <a:latin typeface="Open Sans Light" panose="020B0306030504020204" pitchFamily="34" charset="0"/>
                <a:ea typeface="Open Sans Light" panose="020B0306030504020204" pitchFamily="34" charset="0"/>
                <a:cs typeface="Open Sans Light" panose="020B0306030504020204" pitchFamily="34" charset="0"/>
              </a:rPr>
              <a:t>conto</a:t>
            </a:r>
            <a:r>
              <a:rPr lang="it-IT" b="1" noProof="0">
                <a:latin typeface="Open Sans Light" panose="020B0306030504020204" pitchFamily="34" charset="0"/>
                <a:ea typeface="Open Sans Light" panose="020B0306030504020204" pitchFamily="34" charset="0"/>
                <a:cs typeface="Open Sans Light" panose="020B0306030504020204" pitchFamily="34" charset="0"/>
              </a:rPr>
              <a:t> </a:t>
            </a:r>
            <a:r>
              <a:rPr lang="it-IT" noProof="0">
                <a:latin typeface="Open Sans Light" panose="020B0306030504020204" pitchFamily="34" charset="0"/>
                <a:ea typeface="Open Sans Light" panose="020B0306030504020204" pitchFamily="34" charset="0"/>
                <a:cs typeface="Open Sans Light" panose="020B0306030504020204" pitchFamily="34" charset="0"/>
              </a:rPr>
              <a:t>della</a:t>
            </a:r>
            <a:r>
              <a:rPr lang="it-IT" b="1" noProof="0">
                <a:latin typeface="Open Sans Light" panose="020B0306030504020204" pitchFamily="34" charset="0"/>
                <a:ea typeface="Open Sans Light" panose="020B0306030504020204" pitchFamily="34" charset="0"/>
                <a:cs typeface="Open Sans Light" panose="020B0306030504020204" pitchFamily="34" charset="0"/>
              </a:rPr>
              <a:t> </a:t>
            </a:r>
            <a:r>
              <a:rPr lang="it-IT" b="1"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consistenza patrimoniale </a:t>
            </a:r>
            <a:r>
              <a:rPr lang="it-IT" noProof="0">
                <a:latin typeface="Open Sans Light" panose="020B0306030504020204" pitchFamily="34" charset="0"/>
                <a:ea typeface="Open Sans Light" panose="020B0306030504020204" pitchFamily="34" charset="0"/>
                <a:cs typeface="Open Sans Light" panose="020B0306030504020204" pitchFamily="34" charset="0"/>
              </a:rPr>
              <a:t>della</a:t>
            </a:r>
            <a:r>
              <a:rPr lang="it-IT" b="1" noProof="0">
                <a:latin typeface="Open Sans Light" panose="020B0306030504020204" pitchFamily="34" charset="0"/>
                <a:ea typeface="Open Sans Light" panose="020B0306030504020204" pitchFamily="34" charset="0"/>
                <a:cs typeface="Open Sans Light" panose="020B0306030504020204" pitchFamily="34" charset="0"/>
              </a:rPr>
              <a:t> </a:t>
            </a:r>
            <a:r>
              <a:rPr lang="it-IT" noProof="0">
                <a:latin typeface="Open Sans Light" panose="020B0306030504020204" pitchFamily="34" charset="0"/>
                <a:ea typeface="Open Sans Light" panose="020B0306030504020204" pitchFamily="34" charset="0"/>
                <a:cs typeface="Open Sans Light" panose="020B0306030504020204" pitchFamily="34" charset="0"/>
              </a:rPr>
              <a:t>società</a:t>
            </a:r>
            <a:r>
              <a:rPr lang="it-IT" b="1" noProof="0">
                <a:latin typeface="Open Sans Light" panose="020B0306030504020204" pitchFamily="34" charset="0"/>
                <a:ea typeface="Open Sans Light" panose="020B0306030504020204" pitchFamily="34" charset="0"/>
                <a:cs typeface="Open Sans Light" panose="020B0306030504020204" pitchFamily="34" charset="0"/>
              </a:rPr>
              <a:t> </a:t>
            </a:r>
            <a:r>
              <a:rPr lang="it-IT" noProof="0">
                <a:latin typeface="Open Sans Light" panose="020B0306030504020204" pitchFamily="34" charset="0"/>
                <a:ea typeface="Open Sans Light" panose="020B0306030504020204" pitchFamily="34" charset="0"/>
                <a:cs typeface="Open Sans Light" panose="020B0306030504020204" pitchFamily="34" charset="0"/>
              </a:rPr>
              <a:t>e</a:t>
            </a:r>
            <a:r>
              <a:rPr lang="it-IT" b="1" noProof="0">
                <a:latin typeface="Open Sans Light" panose="020B0306030504020204" pitchFamily="34" charset="0"/>
                <a:ea typeface="Open Sans Light" panose="020B0306030504020204" pitchFamily="34" charset="0"/>
                <a:cs typeface="Open Sans Light" panose="020B0306030504020204" pitchFamily="34" charset="0"/>
              </a:rPr>
              <a:t> </a:t>
            </a:r>
            <a:r>
              <a:rPr lang="it-IT" noProof="0">
                <a:latin typeface="Open Sans Light" panose="020B0306030504020204" pitchFamily="34" charset="0"/>
                <a:ea typeface="Open Sans Light" panose="020B0306030504020204" pitchFamily="34" charset="0"/>
                <a:cs typeface="Open Sans Light" panose="020B0306030504020204" pitchFamily="34" charset="0"/>
              </a:rPr>
              <a:t>delle</a:t>
            </a:r>
            <a:r>
              <a:rPr lang="it-IT" b="1" noProof="0">
                <a:latin typeface="Open Sans Light" panose="020B0306030504020204" pitchFamily="34" charset="0"/>
                <a:ea typeface="Open Sans Light" panose="020B0306030504020204" pitchFamily="34" charset="0"/>
                <a:cs typeface="Open Sans Light" panose="020B0306030504020204" pitchFamily="34" charset="0"/>
              </a:rPr>
              <a:t> </a:t>
            </a:r>
            <a:r>
              <a:rPr lang="it-IT" noProof="0">
                <a:latin typeface="Open Sans Light" panose="020B0306030504020204" pitchFamily="34" charset="0"/>
                <a:ea typeface="Open Sans Light" panose="020B0306030504020204" pitchFamily="34" charset="0"/>
                <a:cs typeface="Open Sans Light" panose="020B0306030504020204" pitchFamily="34" charset="0"/>
              </a:rPr>
              <a:t>sue</a:t>
            </a:r>
            <a:r>
              <a:rPr lang="it-IT" b="1" noProof="0">
                <a:latin typeface="Open Sans Light" panose="020B0306030504020204" pitchFamily="34" charset="0"/>
                <a:ea typeface="Open Sans Light" panose="020B0306030504020204" pitchFamily="34" charset="0"/>
                <a:cs typeface="Open Sans Light" panose="020B0306030504020204" pitchFamily="34" charset="0"/>
              </a:rPr>
              <a:t> </a:t>
            </a:r>
            <a:r>
              <a:rPr lang="it-IT" b="1" noProof="0">
                <a:solidFill>
                  <a:srgbClr val="0076A8"/>
                </a:solidFill>
                <a:latin typeface="Open Sans Light" panose="020B0306030504020204" pitchFamily="34" charset="0"/>
                <a:ea typeface="Open Sans Light" panose="020B0306030504020204" pitchFamily="34" charset="0"/>
                <a:cs typeface="Open Sans Light" panose="020B0306030504020204" pitchFamily="34" charset="0"/>
              </a:rPr>
              <a:t>prospettive reddituali</a:t>
            </a:r>
            <a:r>
              <a:rPr lang="it-IT" b="1" noProof="0">
                <a:latin typeface="Open Sans Light" panose="020B0306030504020204" pitchFamily="34" charset="0"/>
                <a:ea typeface="Open Sans Light" panose="020B0306030504020204" pitchFamily="34" charset="0"/>
                <a:cs typeface="Open Sans Light" panose="020B0306030504020204" pitchFamily="34" charset="0"/>
              </a:rPr>
              <a:t>, </a:t>
            </a:r>
            <a:r>
              <a:rPr lang="it-IT" noProof="0">
                <a:latin typeface="Open Sans Light" panose="020B0306030504020204" pitchFamily="34" charset="0"/>
                <a:ea typeface="Open Sans Light" panose="020B0306030504020204" pitchFamily="34" charset="0"/>
                <a:cs typeface="Open Sans Light" panose="020B0306030504020204" pitchFamily="34" charset="0"/>
              </a:rPr>
              <a:t>nonché</a:t>
            </a:r>
            <a:r>
              <a:rPr lang="it-IT" b="1" noProof="0">
                <a:latin typeface="Open Sans Light" panose="020B0306030504020204" pitchFamily="34" charset="0"/>
                <a:ea typeface="Open Sans Light" panose="020B0306030504020204" pitchFamily="34" charset="0"/>
                <a:cs typeface="Open Sans Light" panose="020B0306030504020204" pitchFamily="34" charset="0"/>
              </a:rPr>
              <a:t> </a:t>
            </a:r>
            <a:r>
              <a:rPr lang="it-IT" noProof="0">
                <a:latin typeface="Open Sans Light" panose="020B0306030504020204" pitchFamily="34" charset="0"/>
                <a:ea typeface="Open Sans Light" panose="020B0306030504020204" pitchFamily="34" charset="0"/>
                <a:cs typeface="Open Sans Light" panose="020B0306030504020204" pitchFamily="34" charset="0"/>
              </a:rPr>
              <a:t>dell'eventuale</a:t>
            </a:r>
            <a:r>
              <a:rPr lang="it-IT" b="1" noProof="0">
                <a:latin typeface="Open Sans Light" panose="020B0306030504020204" pitchFamily="34" charset="0"/>
                <a:ea typeface="Open Sans Light" panose="020B0306030504020204" pitchFamily="34" charset="0"/>
                <a:cs typeface="Open Sans Light" panose="020B0306030504020204" pitchFamily="34" charset="0"/>
              </a:rPr>
              <a:t> </a:t>
            </a:r>
            <a:r>
              <a:rPr lang="it-IT" b="1" noProof="0">
                <a:solidFill>
                  <a:srgbClr val="00A3E0"/>
                </a:solidFill>
                <a:latin typeface="Open Sans Light" panose="020B0306030504020204" pitchFamily="34" charset="0"/>
                <a:ea typeface="Open Sans Light" panose="020B0306030504020204" pitchFamily="34" charset="0"/>
                <a:cs typeface="Open Sans Light" panose="020B0306030504020204" pitchFamily="34" charset="0"/>
              </a:rPr>
              <a:t>valore di mercato </a:t>
            </a:r>
            <a:r>
              <a:rPr lang="it-IT" noProof="0">
                <a:latin typeface="Open Sans Light" panose="020B0306030504020204" pitchFamily="34" charset="0"/>
                <a:ea typeface="Open Sans Light" panose="020B0306030504020204" pitchFamily="34" charset="0"/>
                <a:cs typeface="Open Sans Light" panose="020B0306030504020204" pitchFamily="34" charset="0"/>
              </a:rPr>
              <a:t>delle</a:t>
            </a:r>
            <a:r>
              <a:rPr lang="it-IT" b="1" noProof="0">
                <a:latin typeface="Open Sans Light" panose="020B0306030504020204" pitchFamily="34" charset="0"/>
                <a:ea typeface="Open Sans Light" panose="020B0306030504020204" pitchFamily="34" charset="0"/>
                <a:cs typeface="Open Sans Light" panose="020B0306030504020204" pitchFamily="34" charset="0"/>
              </a:rPr>
              <a:t> </a:t>
            </a:r>
            <a:r>
              <a:rPr lang="it-IT" noProof="0">
                <a:latin typeface="Open Sans Light" panose="020B0306030504020204" pitchFamily="34" charset="0"/>
                <a:ea typeface="Open Sans Light" panose="020B0306030504020204" pitchFamily="34" charset="0"/>
                <a:cs typeface="Open Sans Light" panose="020B0306030504020204" pitchFamily="34" charset="0"/>
              </a:rPr>
              <a:t>azioni…."</a:t>
            </a:r>
            <a:endParaRPr lang="it-IT"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object 48">
            <a:extLst>
              <a:ext uri="{FF2B5EF4-FFF2-40B4-BE49-F238E27FC236}">
                <a16:creationId xmlns:a16="http://schemas.microsoft.com/office/drawing/2014/main" id="{397AFE5A-63F8-8C4C-EAE5-D1CE47CEC080}"/>
              </a:ext>
            </a:extLst>
          </p:cNvPr>
          <p:cNvSpPr txBox="1"/>
          <p:nvPr/>
        </p:nvSpPr>
        <p:spPr>
          <a:xfrm>
            <a:off x="-2" y="3078889"/>
            <a:ext cx="10693400" cy="1254171"/>
          </a:xfrm>
          <a:prstGeom prst="rect">
            <a:avLst/>
          </a:prstGeom>
          <a:solidFill>
            <a:schemeClr val="bg1">
              <a:lumMod val="85000"/>
            </a:schemeClr>
          </a:solidFill>
          <a:effectLst>
            <a:outerShdw blurRad="50800" dist="38100" dir="2700000" algn="tl" rotWithShape="0">
              <a:prstClr val="black">
                <a:alpha val="40000"/>
              </a:prstClr>
            </a:outerShdw>
          </a:effectLst>
        </p:spPr>
        <p:txBody>
          <a:bodyPr vert="horz" wrap="square" lIns="468000" tIns="72000" rIns="468000" bIns="72000" rtlCol="0">
            <a:spAutoFit/>
          </a:bodyPr>
          <a:lstStyle/>
          <a:p>
            <a:pPr marL="12700" marR="5080" algn="ctr">
              <a:lnSpc>
                <a:spcPct val="101299"/>
              </a:lnSpc>
              <a:spcBef>
                <a:spcPts val="459"/>
              </a:spcBef>
            </a:pPr>
            <a:r>
              <a:rPr lang="it-IT" noProof="0">
                <a:latin typeface="Open Sans Light" panose="020B0306030504020204" pitchFamily="34" charset="0"/>
                <a:ea typeface="Open Sans Light" panose="020B0306030504020204" pitchFamily="34" charset="0"/>
                <a:cs typeface="Open Sans Light" panose="020B0306030504020204" pitchFamily="34" charset="0"/>
              </a:rPr>
              <a:t>"…</a:t>
            </a:r>
            <a:r>
              <a:rPr lang="it-IT" b="1" noProof="0">
                <a:latin typeface="Open Sans Light" panose="020B0306030504020204" pitchFamily="34" charset="0"/>
                <a:ea typeface="Open Sans Light" panose="020B0306030504020204" pitchFamily="34" charset="0"/>
                <a:cs typeface="Open Sans Light" panose="020B0306030504020204" pitchFamily="34" charset="0"/>
              </a:rPr>
              <a:t>Lo statuto può stabilire criteri diversi di determinazione del valore di liquidazione</a:t>
            </a:r>
            <a:r>
              <a:rPr lang="it-IT" noProof="0">
                <a:latin typeface="Open Sans Light" panose="020B0306030504020204" pitchFamily="34" charset="0"/>
                <a:ea typeface="Open Sans Light" panose="020B0306030504020204" pitchFamily="34" charset="0"/>
                <a:cs typeface="Open Sans Light" panose="020B0306030504020204" pitchFamily="34" charset="0"/>
              </a:rPr>
              <a:t>, indicando gli elementi dell'attivo e del passivo del bilancio che possono essere rettificati rispetto ai valori risultanti dal bilancio, unitamente ai criteri di rettifica, nonché altri elementi suscettibili di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valutazione patrimoniale da tenere in considerazione</a:t>
            </a:r>
            <a:r>
              <a:rPr lang="it-IT" noProof="0">
                <a:latin typeface="Open Sans Light" panose="020B0306030504020204" pitchFamily="34" charset="0"/>
                <a:ea typeface="Open Sans Light" panose="020B0306030504020204" pitchFamily="34" charset="0"/>
                <a:cs typeface="Open Sans Light" panose="020B0306030504020204" pitchFamily="34" charset="0"/>
              </a:rPr>
              <a:t>…."</a:t>
            </a:r>
            <a:endParaRPr lang="it-IT"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8" name="Oval 37">
            <a:extLst>
              <a:ext uri="{FF2B5EF4-FFF2-40B4-BE49-F238E27FC236}">
                <a16:creationId xmlns:a16="http://schemas.microsoft.com/office/drawing/2014/main" id="{CDDF3E18-4B01-66C9-8737-A2C0B1F50AB9}"/>
              </a:ext>
            </a:extLst>
          </p:cNvPr>
          <p:cNvSpPr/>
          <p:nvPr/>
        </p:nvSpPr>
        <p:spPr>
          <a:xfrm>
            <a:off x="7833274" y="215414"/>
            <a:ext cx="228600" cy="228600"/>
          </a:xfrm>
          <a:prstGeom prst="ellipse">
            <a:avLst/>
          </a:prstGeom>
          <a:solidFill>
            <a:schemeClr val="bg1">
              <a:lumMod val="8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39" name="Graphic 38" descr="Home outline">
            <a:hlinkClick r:id="" action="ppaction://noaction"/>
            <a:extLst>
              <a:ext uri="{FF2B5EF4-FFF2-40B4-BE49-F238E27FC236}">
                <a16:creationId xmlns:a16="http://schemas.microsoft.com/office/drawing/2014/main" id="{C97E6B72-0002-E2D1-758C-4027B440DC4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3500" y="129807"/>
            <a:ext cx="333658" cy="333658"/>
          </a:xfrm>
          <a:prstGeom prst="rect">
            <a:avLst/>
          </a:prstGeom>
        </p:spPr>
      </p:pic>
      <p:sp>
        <p:nvSpPr>
          <p:cNvPr id="40" name="Oval 39">
            <a:extLst>
              <a:ext uri="{FF2B5EF4-FFF2-40B4-BE49-F238E27FC236}">
                <a16:creationId xmlns:a16="http://schemas.microsoft.com/office/drawing/2014/main" id="{4309D22E-3212-8F31-7418-E97E5A99B275}"/>
              </a:ext>
            </a:extLst>
          </p:cNvPr>
          <p:cNvSpPr/>
          <p:nvPr/>
        </p:nvSpPr>
        <p:spPr>
          <a:xfrm>
            <a:off x="8229354" y="215414"/>
            <a:ext cx="228600" cy="228600"/>
          </a:xfrm>
          <a:prstGeom prst="ellipse">
            <a:avLst/>
          </a:prstGeom>
          <a:solidFill>
            <a:schemeClr val="bg1">
              <a:lumMod val="8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43" name="Oval 42">
            <a:extLst>
              <a:ext uri="{FF2B5EF4-FFF2-40B4-BE49-F238E27FC236}">
                <a16:creationId xmlns:a16="http://schemas.microsoft.com/office/drawing/2014/main" id="{E3D156D9-22C1-A084-A037-A08519B82A7E}"/>
              </a:ext>
            </a:extLst>
          </p:cNvPr>
          <p:cNvSpPr/>
          <p:nvPr/>
        </p:nvSpPr>
        <p:spPr>
          <a:xfrm>
            <a:off x="8625434" y="215414"/>
            <a:ext cx="228600" cy="228600"/>
          </a:xfrm>
          <a:prstGeom prst="ellipse">
            <a:avLst/>
          </a:prstGeom>
          <a:solidFill>
            <a:srgbClr val="FFC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44" name="Oval 43">
            <a:extLst>
              <a:ext uri="{FF2B5EF4-FFF2-40B4-BE49-F238E27FC236}">
                <a16:creationId xmlns:a16="http://schemas.microsoft.com/office/drawing/2014/main" id="{A0FD31A9-6DFA-1512-6E27-76E0604A4F2C}"/>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45" name="Oval 44">
            <a:extLst>
              <a:ext uri="{FF2B5EF4-FFF2-40B4-BE49-F238E27FC236}">
                <a16:creationId xmlns:a16="http://schemas.microsoft.com/office/drawing/2014/main" id="{74F96EF3-E611-91BE-5D7D-8FF361415178}"/>
              </a:ext>
            </a:extLst>
          </p:cNvPr>
          <p:cNvSpPr/>
          <p:nvPr/>
        </p:nvSpPr>
        <p:spPr>
          <a:xfrm>
            <a:off x="941759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46" name="Oval 45">
            <a:extLst>
              <a:ext uri="{FF2B5EF4-FFF2-40B4-BE49-F238E27FC236}">
                <a16:creationId xmlns:a16="http://schemas.microsoft.com/office/drawing/2014/main" id="{9B0136ED-E2F5-AD44-B701-E8D96F626320}"/>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grpSp>
        <p:nvGrpSpPr>
          <p:cNvPr id="7" name="Group 6">
            <a:extLst>
              <a:ext uri="{FF2B5EF4-FFF2-40B4-BE49-F238E27FC236}">
                <a16:creationId xmlns:a16="http://schemas.microsoft.com/office/drawing/2014/main" id="{1106C5F8-EF81-DEAD-FFFD-E4BA89877CA1}"/>
              </a:ext>
            </a:extLst>
          </p:cNvPr>
          <p:cNvGrpSpPr/>
          <p:nvPr/>
        </p:nvGrpSpPr>
        <p:grpSpPr>
          <a:xfrm>
            <a:off x="284067" y="4385630"/>
            <a:ext cx="10125264" cy="608979"/>
            <a:chOff x="279786" y="3451893"/>
            <a:chExt cx="10125264" cy="608979"/>
          </a:xfrm>
        </p:grpSpPr>
        <p:sp>
          <p:nvSpPr>
            <p:cNvPr id="18" name="Rectangle 17">
              <a:extLst>
                <a:ext uri="{FF2B5EF4-FFF2-40B4-BE49-F238E27FC236}">
                  <a16:creationId xmlns:a16="http://schemas.microsoft.com/office/drawing/2014/main" id="{7AC88DAA-1DC7-D181-F12C-EE3E0BB9D7BF}"/>
                </a:ext>
              </a:extLst>
            </p:cNvPr>
            <p:cNvSpPr/>
            <p:nvPr/>
          </p:nvSpPr>
          <p:spPr>
            <a:xfrm>
              <a:off x="3979380" y="3451893"/>
              <a:ext cx="6425670" cy="608979"/>
            </a:xfrm>
            <a:prstGeom prst="rect">
              <a:avLst/>
            </a:prstGeom>
            <a:solidFill>
              <a:srgbClr val="005587">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it-IT" sz="20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Approcci patrimoniali/misti</a:t>
              </a:r>
              <a:endParaRPr lang="it-IT" sz="2000" noProof="0">
                <a:solidFill>
                  <a:schemeClr val="tx1"/>
                </a:solidFill>
              </a:endParaRPr>
            </a:p>
          </p:txBody>
        </p:sp>
        <p:sp>
          <p:nvSpPr>
            <p:cNvPr id="19" name="Rectangle 18">
              <a:extLst>
                <a:ext uri="{FF2B5EF4-FFF2-40B4-BE49-F238E27FC236}">
                  <a16:creationId xmlns:a16="http://schemas.microsoft.com/office/drawing/2014/main" id="{58B49332-2C4B-481E-844C-4DAD814AF5FE}"/>
                </a:ext>
              </a:extLst>
            </p:cNvPr>
            <p:cNvSpPr/>
            <p:nvPr/>
          </p:nvSpPr>
          <p:spPr>
            <a:xfrm>
              <a:off x="599964" y="3451893"/>
              <a:ext cx="3397818" cy="608979"/>
            </a:xfrm>
            <a:prstGeom prst="rect">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object 23">
              <a:extLst>
                <a:ext uri="{FF2B5EF4-FFF2-40B4-BE49-F238E27FC236}">
                  <a16:creationId xmlns:a16="http://schemas.microsoft.com/office/drawing/2014/main" id="{CBA56934-0028-80F7-2D79-ACB1EF032EE4}"/>
                </a:ext>
              </a:extLst>
            </p:cNvPr>
            <p:cNvSpPr txBox="1"/>
            <p:nvPr/>
          </p:nvSpPr>
          <p:spPr>
            <a:xfrm>
              <a:off x="844192" y="3612112"/>
              <a:ext cx="3147362" cy="319318"/>
            </a:xfrm>
            <a:prstGeom prst="rect">
              <a:avLst/>
            </a:prstGeom>
          </p:spPr>
          <p:txBody>
            <a:bodyPr vert="horz" wrap="square" lIns="0" tIns="1143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indent="635" algn="l">
                <a:lnSpc>
                  <a:spcPct val="100000"/>
                </a:lnSpc>
                <a:spcBef>
                  <a:spcPts val="90"/>
                </a:spcBef>
              </a:pPr>
              <a:r>
                <a:rPr lang="it-IT" sz="2000" spc="-1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Consistenza patrimoniale</a:t>
              </a:r>
            </a:p>
          </p:txBody>
        </p:sp>
        <p:sp>
          <p:nvSpPr>
            <p:cNvPr id="21" name="Oval 20">
              <a:extLst>
                <a:ext uri="{FF2B5EF4-FFF2-40B4-BE49-F238E27FC236}">
                  <a16:creationId xmlns:a16="http://schemas.microsoft.com/office/drawing/2014/main" id="{2D28A41C-7080-5672-59BC-2C91382421FF}"/>
                </a:ext>
              </a:extLst>
            </p:cNvPr>
            <p:cNvSpPr/>
            <p:nvPr/>
          </p:nvSpPr>
          <p:spPr bwMode="gray">
            <a:xfrm>
              <a:off x="279786" y="3518817"/>
              <a:ext cx="475200" cy="475130"/>
            </a:xfrm>
            <a:prstGeom prst="ellipse">
              <a:avLst/>
            </a:prstGeom>
            <a:solidFill>
              <a:schemeClr val="bg1">
                <a:lumMod val="95000"/>
              </a:schemeClr>
            </a:solidFill>
            <a:ln w="19050" algn="ctr">
              <a:solidFill>
                <a:srgbClr val="005587"/>
              </a:solid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it-IT" sz="1600" b="1" noProof="0">
                  <a:solidFill>
                    <a:srgbClr val="005587"/>
                  </a:solidFill>
                </a:rPr>
                <a:t>1</a:t>
              </a:r>
            </a:p>
          </p:txBody>
        </p:sp>
      </p:grpSp>
      <p:grpSp>
        <p:nvGrpSpPr>
          <p:cNvPr id="8" name="Group 7">
            <a:extLst>
              <a:ext uri="{FF2B5EF4-FFF2-40B4-BE49-F238E27FC236}">
                <a16:creationId xmlns:a16="http://schemas.microsoft.com/office/drawing/2014/main" id="{7523D2F8-1192-E7B6-9EB0-4C562B4885BA}"/>
              </a:ext>
            </a:extLst>
          </p:cNvPr>
          <p:cNvGrpSpPr/>
          <p:nvPr/>
        </p:nvGrpSpPr>
        <p:grpSpPr>
          <a:xfrm>
            <a:off x="284067" y="5223910"/>
            <a:ext cx="10125264" cy="606364"/>
            <a:chOff x="279786" y="4290173"/>
            <a:chExt cx="10125264" cy="606364"/>
          </a:xfrm>
        </p:grpSpPr>
        <p:sp>
          <p:nvSpPr>
            <p:cNvPr id="14" name="Rectangle 13">
              <a:extLst>
                <a:ext uri="{FF2B5EF4-FFF2-40B4-BE49-F238E27FC236}">
                  <a16:creationId xmlns:a16="http://schemas.microsoft.com/office/drawing/2014/main" id="{9411DABB-548C-9F99-2E90-E6812FC4D46E}"/>
                </a:ext>
              </a:extLst>
            </p:cNvPr>
            <p:cNvSpPr/>
            <p:nvPr/>
          </p:nvSpPr>
          <p:spPr>
            <a:xfrm>
              <a:off x="3991554" y="4295475"/>
              <a:ext cx="6413496" cy="601062"/>
            </a:xfrm>
            <a:prstGeom prst="rect">
              <a:avLst/>
            </a:prstGeom>
            <a:solidFill>
              <a:srgbClr val="0076A8">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it-IT" sz="2000" noProof="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Unlevered</a:t>
              </a:r>
              <a:r>
                <a:rPr lang="it-IT" sz="20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it-IT" sz="2000" noProof="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Discounted</a:t>
              </a:r>
              <a:r>
                <a:rPr lang="it-IT" sz="20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Cash Flow</a:t>
              </a:r>
              <a:endParaRPr lang="it-IT" sz="2000" noProof="0">
                <a:solidFill>
                  <a:schemeClr val="tx1"/>
                </a:solidFill>
              </a:endParaRPr>
            </a:p>
          </p:txBody>
        </p:sp>
        <p:sp>
          <p:nvSpPr>
            <p:cNvPr id="15" name="Rectangle 14">
              <a:extLst>
                <a:ext uri="{FF2B5EF4-FFF2-40B4-BE49-F238E27FC236}">
                  <a16:creationId xmlns:a16="http://schemas.microsoft.com/office/drawing/2014/main" id="{F9983701-C290-FC60-80EC-D0B9C32F9572}"/>
                </a:ext>
              </a:extLst>
            </p:cNvPr>
            <p:cNvSpPr/>
            <p:nvPr/>
          </p:nvSpPr>
          <p:spPr>
            <a:xfrm>
              <a:off x="599963" y="4290173"/>
              <a:ext cx="3391591" cy="606364"/>
            </a:xfrm>
            <a:prstGeom prst="rect">
              <a:avLst/>
            </a:prstGeom>
            <a:solidFill>
              <a:srgbClr val="007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object 29">
              <a:extLst>
                <a:ext uri="{FF2B5EF4-FFF2-40B4-BE49-F238E27FC236}">
                  <a16:creationId xmlns:a16="http://schemas.microsoft.com/office/drawing/2014/main" id="{1AD1448D-F52F-558D-D155-2A6714BF370B}"/>
                </a:ext>
              </a:extLst>
            </p:cNvPr>
            <p:cNvSpPr txBox="1"/>
            <p:nvPr/>
          </p:nvSpPr>
          <p:spPr>
            <a:xfrm>
              <a:off x="844192" y="4449085"/>
              <a:ext cx="3135188" cy="319318"/>
            </a:xfrm>
            <a:prstGeom prst="rect">
              <a:avLst/>
            </a:prstGeom>
          </p:spPr>
          <p:txBody>
            <a:bodyPr vert="horz" wrap="square" lIns="0" tIns="1143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algn="l">
                <a:lnSpc>
                  <a:spcPct val="100000"/>
                </a:lnSpc>
                <a:spcBef>
                  <a:spcPts val="90"/>
                </a:spcBef>
              </a:pPr>
              <a:r>
                <a:rPr lang="it-IT" sz="20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Prospettive reddituali</a:t>
              </a:r>
            </a:p>
          </p:txBody>
        </p:sp>
        <p:sp>
          <p:nvSpPr>
            <p:cNvPr id="17" name="Oval 16">
              <a:extLst>
                <a:ext uri="{FF2B5EF4-FFF2-40B4-BE49-F238E27FC236}">
                  <a16:creationId xmlns:a16="http://schemas.microsoft.com/office/drawing/2014/main" id="{DC0B2D9E-BACD-8428-D704-E01B28117018}"/>
                </a:ext>
              </a:extLst>
            </p:cNvPr>
            <p:cNvSpPr/>
            <p:nvPr/>
          </p:nvSpPr>
          <p:spPr bwMode="gray">
            <a:xfrm>
              <a:off x="279786" y="4355790"/>
              <a:ext cx="475200" cy="475130"/>
            </a:xfrm>
            <a:prstGeom prst="ellipse">
              <a:avLst/>
            </a:prstGeom>
            <a:solidFill>
              <a:schemeClr val="bg1">
                <a:lumMod val="95000"/>
              </a:schemeClr>
            </a:solidFill>
            <a:ln w="19050" algn="ctr">
              <a:solidFill>
                <a:srgbClr val="005587"/>
              </a:solid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it-IT" sz="1600" b="1" noProof="0">
                  <a:solidFill>
                    <a:srgbClr val="005587"/>
                  </a:solidFill>
                </a:rPr>
                <a:t>2</a:t>
              </a:r>
            </a:p>
          </p:txBody>
        </p:sp>
      </p:grpSp>
      <p:grpSp>
        <p:nvGrpSpPr>
          <p:cNvPr id="9" name="Group 8">
            <a:extLst>
              <a:ext uri="{FF2B5EF4-FFF2-40B4-BE49-F238E27FC236}">
                <a16:creationId xmlns:a16="http://schemas.microsoft.com/office/drawing/2014/main" id="{F1F79628-2D56-A7EB-EC44-35524662E1DF}"/>
              </a:ext>
            </a:extLst>
          </p:cNvPr>
          <p:cNvGrpSpPr/>
          <p:nvPr/>
        </p:nvGrpSpPr>
        <p:grpSpPr>
          <a:xfrm>
            <a:off x="284067" y="6059575"/>
            <a:ext cx="10125266" cy="608980"/>
            <a:chOff x="279786" y="5125838"/>
            <a:chExt cx="10125266" cy="608980"/>
          </a:xfrm>
        </p:grpSpPr>
        <p:sp>
          <p:nvSpPr>
            <p:cNvPr id="10" name="Rectangle 9">
              <a:extLst>
                <a:ext uri="{FF2B5EF4-FFF2-40B4-BE49-F238E27FC236}">
                  <a16:creationId xmlns:a16="http://schemas.microsoft.com/office/drawing/2014/main" id="{E9A0B37B-76B6-2603-0DB7-DDAFAACCC353}"/>
                </a:ext>
              </a:extLst>
            </p:cNvPr>
            <p:cNvSpPr/>
            <p:nvPr/>
          </p:nvSpPr>
          <p:spPr>
            <a:xfrm>
              <a:off x="594449" y="5128454"/>
              <a:ext cx="3397817" cy="606364"/>
            </a:xfrm>
            <a:prstGeom prst="rect">
              <a:avLst/>
            </a:prstGeom>
            <a:solidFill>
              <a:srgbClr val="00A3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Rectangle 10">
              <a:extLst>
                <a:ext uri="{FF2B5EF4-FFF2-40B4-BE49-F238E27FC236}">
                  <a16:creationId xmlns:a16="http://schemas.microsoft.com/office/drawing/2014/main" id="{34E2E365-0D34-C2C6-7621-EA0ABA3A6F49}"/>
                </a:ext>
              </a:extLst>
            </p:cNvPr>
            <p:cNvSpPr/>
            <p:nvPr/>
          </p:nvSpPr>
          <p:spPr>
            <a:xfrm>
              <a:off x="3991555" y="5125838"/>
              <a:ext cx="6413497" cy="608979"/>
            </a:xfrm>
            <a:prstGeom prst="rect">
              <a:avLst/>
            </a:prstGeom>
            <a:solidFill>
              <a:srgbClr val="00A3E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it-IT" sz="20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Metodo dei Multipli</a:t>
              </a:r>
              <a:endParaRPr lang="it-IT" sz="2000" noProof="0">
                <a:solidFill>
                  <a:schemeClr val="tx1"/>
                </a:solidFill>
              </a:endParaRPr>
            </a:p>
          </p:txBody>
        </p:sp>
        <p:sp>
          <p:nvSpPr>
            <p:cNvPr id="12" name="object 23">
              <a:extLst>
                <a:ext uri="{FF2B5EF4-FFF2-40B4-BE49-F238E27FC236}">
                  <a16:creationId xmlns:a16="http://schemas.microsoft.com/office/drawing/2014/main" id="{7F1ED1F0-A8DA-5864-8C68-A0874BCD8288}"/>
                </a:ext>
              </a:extLst>
            </p:cNvPr>
            <p:cNvSpPr txBox="1"/>
            <p:nvPr/>
          </p:nvSpPr>
          <p:spPr>
            <a:xfrm>
              <a:off x="844191" y="5287366"/>
              <a:ext cx="3135189" cy="319318"/>
            </a:xfrm>
            <a:prstGeom prst="rect">
              <a:avLst/>
            </a:prstGeom>
          </p:spPr>
          <p:txBody>
            <a:bodyPr vert="horz" wrap="square" lIns="0" tIns="1143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indent="635" algn="l">
                <a:spcBef>
                  <a:spcPts val="90"/>
                </a:spcBef>
              </a:pPr>
              <a:r>
                <a:rPr lang="it-IT" sz="2000" spc="-1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Valore di mercato</a:t>
              </a:r>
            </a:p>
          </p:txBody>
        </p:sp>
        <p:sp>
          <p:nvSpPr>
            <p:cNvPr id="13" name="Oval 12">
              <a:extLst>
                <a:ext uri="{FF2B5EF4-FFF2-40B4-BE49-F238E27FC236}">
                  <a16:creationId xmlns:a16="http://schemas.microsoft.com/office/drawing/2014/main" id="{CDA770C5-928B-C225-1CE0-0000ABCE8841}"/>
                </a:ext>
              </a:extLst>
            </p:cNvPr>
            <p:cNvSpPr/>
            <p:nvPr/>
          </p:nvSpPr>
          <p:spPr bwMode="gray">
            <a:xfrm>
              <a:off x="279786" y="5194071"/>
              <a:ext cx="475200" cy="475130"/>
            </a:xfrm>
            <a:prstGeom prst="ellipse">
              <a:avLst/>
            </a:prstGeom>
            <a:solidFill>
              <a:schemeClr val="bg1">
                <a:lumMod val="95000"/>
              </a:schemeClr>
            </a:solidFill>
            <a:ln w="19050" algn="ctr">
              <a:solidFill>
                <a:srgbClr val="005587"/>
              </a:solid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it-IT" sz="1600" b="1" noProof="0">
                  <a:solidFill>
                    <a:srgbClr val="005587"/>
                  </a:solidFill>
                </a:rPr>
                <a:t>3</a:t>
              </a:r>
            </a:p>
          </p:txBody>
        </p:sp>
      </p:grpSp>
    </p:spTree>
    <p:extLst>
      <p:ext uri="{BB962C8B-B14F-4D97-AF65-F5344CB8AC3E}">
        <p14:creationId xmlns:p14="http://schemas.microsoft.com/office/powerpoint/2010/main" val="1251337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4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247A7A9-4837-6382-1809-6721C4BBE8CD}"/>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4CA5B0B-3770-1251-AE7A-5A5B6F880DB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4" name="think-cell data - do not delete" hidden="1">
                        <a:extLst>
                          <a:ext uri="{FF2B5EF4-FFF2-40B4-BE49-F238E27FC236}">
                            <a16:creationId xmlns:a16="http://schemas.microsoft.com/office/drawing/2014/main" id="{84CA5B0B-3770-1251-AE7A-5A5B6F880DB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ttangolo 5">
            <a:extLst>
              <a:ext uri="{FF2B5EF4-FFF2-40B4-BE49-F238E27FC236}">
                <a16:creationId xmlns:a16="http://schemas.microsoft.com/office/drawing/2014/main" id="{EC11CF67-E767-DA97-B079-7ADFD0D778E3}"/>
              </a:ext>
            </a:extLst>
          </p:cNvPr>
          <p:cNvSpPr/>
          <p:nvPr/>
        </p:nvSpPr>
        <p:spPr>
          <a:xfrm rot="10800000">
            <a:off x="-1" y="0"/>
            <a:ext cx="10701351" cy="7562850"/>
          </a:xfrm>
          <a:prstGeom prst="rect">
            <a:avLst/>
          </a:prstGeom>
          <a:gradFill flip="none" rotWithShape="1">
            <a:gsLst>
              <a:gs pos="0">
                <a:srgbClr val="005587"/>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50" name="Rectangle 49">
            <a:extLst>
              <a:ext uri="{FF2B5EF4-FFF2-40B4-BE49-F238E27FC236}">
                <a16:creationId xmlns:a16="http://schemas.microsoft.com/office/drawing/2014/main" id="{4246FB18-4E3B-0C79-2C75-8B0CB34B969C}"/>
              </a:ext>
            </a:extLst>
          </p:cNvPr>
          <p:cNvSpPr/>
          <p:nvPr/>
        </p:nvSpPr>
        <p:spPr>
          <a:xfrm>
            <a:off x="2440" y="1607725"/>
            <a:ext cx="10690959" cy="517221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i="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4" name="object 11">
            <a:extLst>
              <a:ext uri="{FF2B5EF4-FFF2-40B4-BE49-F238E27FC236}">
                <a16:creationId xmlns:a16="http://schemas.microsoft.com/office/drawing/2014/main" id="{6EAFA485-7BA6-3745-1B2E-4DD4748D53A1}"/>
              </a:ext>
            </a:extLst>
          </p:cNvPr>
          <p:cNvSpPr txBox="1">
            <a:spLocks/>
          </p:cNvSpPr>
          <p:nvPr/>
        </p:nvSpPr>
        <p:spPr>
          <a:xfrm>
            <a:off x="367032" y="721794"/>
            <a:ext cx="10418953" cy="505908"/>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200">
                <a:latin typeface="Open Sans Light" panose="020B0306030504020204" pitchFamily="34" charset="0"/>
                <a:ea typeface="Open Sans Light" panose="020B0306030504020204" pitchFamily="34" charset="0"/>
                <a:cs typeface="Open Sans Light" panose="020B0306030504020204" pitchFamily="34" charset="0"/>
              </a:rPr>
              <a:t>Approcci di valutazione</a:t>
            </a:r>
          </a:p>
        </p:txBody>
      </p:sp>
      <p:sp>
        <p:nvSpPr>
          <p:cNvPr id="3" name="object 11">
            <a:extLst>
              <a:ext uri="{FF2B5EF4-FFF2-40B4-BE49-F238E27FC236}">
                <a16:creationId xmlns:a16="http://schemas.microsoft.com/office/drawing/2014/main" id="{EE98B1DB-1C77-1D9B-BF84-B7849935AE69}"/>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kumimoji="0" lang="it-IT" sz="2000" b="0"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Metodi analizzati</a:t>
            </a:r>
          </a:p>
        </p:txBody>
      </p:sp>
      <p:sp>
        <p:nvSpPr>
          <p:cNvPr id="61" name="Rectangle: Rounded Corners 60">
            <a:extLst>
              <a:ext uri="{FF2B5EF4-FFF2-40B4-BE49-F238E27FC236}">
                <a16:creationId xmlns:a16="http://schemas.microsoft.com/office/drawing/2014/main" id="{872D49AA-8A62-9DA6-FCCD-B67D4FE1D582}"/>
              </a:ext>
            </a:extLst>
          </p:cNvPr>
          <p:cNvSpPr/>
          <p:nvPr/>
        </p:nvSpPr>
        <p:spPr bwMode="gray">
          <a:xfrm>
            <a:off x="518215" y="1842824"/>
            <a:ext cx="3023645" cy="3976086"/>
          </a:xfrm>
          <a:prstGeom prst="roundRect">
            <a:avLst/>
          </a:prstGeom>
          <a:solidFill>
            <a:srgbClr val="A0DCFF">
              <a:alpha val="35000"/>
            </a:srgbClr>
          </a:solidFill>
          <a:ln w="19050" algn="ctr">
            <a:noFill/>
            <a:miter lim="800000"/>
            <a:headEnd/>
            <a:tailEnd/>
          </a:ln>
          <a:effectLst>
            <a:outerShdw blurRad="50800" dist="38100" dir="5400000" algn="t" rotWithShape="0">
              <a:prstClr val="black">
                <a:alpha val="40000"/>
              </a:prstClr>
            </a:outerShdw>
          </a:effectLst>
        </p:spPr>
        <p:txBody>
          <a:bodyPr wrap="square" lIns="88900" tIns="88900" rIns="88900" bIns="88900" rtlCol="0" anchor="ctr"/>
          <a:lstStyle/>
          <a:p>
            <a:pPr algn="ctr">
              <a:lnSpc>
                <a:spcPct val="106000"/>
              </a:lnSpc>
              <a:buFont typeface="Wingdings 2" pitchFamily="18" charset="2"/>
              <a:buNone/>
            </a:pPr>
            <a:endParaRPr lang="it-IT" sz="1600" b="1" noProof="0">
              <a:solidFill>
                <a:schemeClr val="bg1"/>
              </a:solidFill>
            </a:endParaRPr>
          </a:p>
        </p:txBody>
      </p:sp>
      <p:sp>
        <p:nvSpPr>
          <p:cNvPr id="62" name="Rectangle: Rounded Corners 61">
            <a:extLst>
              <a:ext uri="{FF2B5EF4-FFF2-40B4-BE49-F238E27FC236}">
                <a16:creationId xmlns:a16="http://schemas.microsoft.com/office/drawing/2014/main" id="{48EB80C8-ECAD-5A45-02CD-0B39AA0C68AE}"/>
              </a:ext>
            </a:extLst>
          </p:cNvPr>
          <p:cNvSpPr/>
          <p:nvPr/>
        </p:nvSpPr>
        <p:spPr bwMode="gray">
          <a:xfrm>
            <a:off x="3844225" y="1842824"/>
            <a:ext cx="3023645" cy="3976086"/>
          </a:xfrm>
          <a:prstGeom prst="roundRect">
            <a:avLst/>
          </a:prstGeom>
          <a:solidFill>
            <a:srgbClr val="A0DCFF">
              <a:alpha val="35000"/>
            </a:srgbClr>
          </a:solidFill>
          <a:ln w="19050" algn="ctr">
            <a:noFill/>
            <a:miter lim="800000"/>
            <a:headEnd/>
            <a:tailEnd/>
          </a:ln>
          <a:effectLst>
            <a:outerShdw blurRad="50800" dist="38100" dir="5400000" algn="t" rotWithShape="0">
              <a:prstClr val="black">
                <a:alpha val="40000"/>
              </a:prstClr>
            </a:outerShdw>
          </a:effectLst>
        </p:spPr>
        <p:txBody>
          <a:bodyPr wrap="square" lIns="88900" tIns="88900" rIns="88900" bIns="88900" rtlCol="0" anchor="ctr"/>
          <a:lstStyle/>
          <a:p>
            <a:pPr algn="ctr">
              <a:lnSpc>
                <a:spcPct val="106000"/>
              </a:lnSpc>
              <a:buFont typeface="Wingdings 2" pitchFamily="18" charset="2"/>
              <a:buNone/>
            </a:pPr>
            <a:endParaRPr lang="it-IT" sz="1600" b="1" noProof="0">
              <a:solidFill>
                <a:schemeClr val="bg1"/>
              </a:solidFill>
            </a:endParaRPr>
          </a:p>
        </p:txBody>
      </p:sp>
      <p:sp>
        <p:nvSpPr>
          <p:cNvPr id="63" name="Rectangle: Rounded Corners 62">
            <a:extLst>
              <a:ext uri="{FF2B5EF4-FFF2-40B4-BE49-F238E27FC236}">
                <a16:creationId xmlns:a16="http://schemas.microsoft.com/office/drawing/2014/main" id="{226F058A-5340-D6CC-92DF-0A56A94A0208}"/>
              </a:ext>
            </a:extLst>
          </p:cNvPr>
          <p:cNvSpPr/>
          <p:nvPr/>
        </p:nvSpPr>
        <p:spPr bwMode="gray">
          <a:xfrm>
            <a:off x="7152687" y="1842823"/>
            <a:ext cx="3023645" cy="3976086"/>
          </a:xfrm>
          <a:prstGeom prst="roundRect">
            <a:avLst/>
          </a:prstGeom>
          <a:solidFill>
            <a:srgbClr val="A0DCFF">
              <a:alpha val="35000"/>
            </a:srgbClr>
          </a:solidFill>
          <a:ln w="19050" algn="ctr">
            <a:noFill/>
            <a:miter lim="800000"/>
            <a:headEnd/>
            <a:tailEnd/>
          </a:ln>
          <a:effectLst>
            <a:outerShdw blurRad="50800" dist="38100" dir="5400000" algn="t" rotWithShape="0">
              <a:prstClr val="black">
                <a:alpha val="40000"/>
              </a:prstClr>
            </a:outerShdw>
          </a:effectLst>
        </p:spPr>
        <p:txBody>
          <a:bodyPr wrap="square" lIns="88900" tIns="88900" rIns="88900" bIns="88900" rtlCol="0" anchor="ctr"/>
          <a:lstStyle/>
          <a:p>
            <a:pPr algn="ctr">
              <a:lnSpc>
                <a:spcPct val="106000"/>
              </a:lnSpc>
              <a:buFont typeface="Wingdings 2" pitchFamily="18" charset="2"/>
              <a:buNone/>
            </a:pPr>
            <a:endParaRPr lang="it-IT" sz="1600" b="1" noProof="0">
              <a:solidFill>
                <a:schemeClr val="bg1"/>
              </a:solidFill>
            </a:endParaRPr>
          </a:p>
        </p:txBody>
      </p:sp>
      <p:sp>
        <p:nvSpPr>
          <p:cNvPr id="28" name="Rettangolo con angoli arrotondati 4">
            <a:extLst>
              <a:ext uri="{FF2B5EF4-FFF2-40B4-BE49-F238E27FC236}">
                <a16:creationId xmlns:a16="http://schemas.microsoft.com/office/drawing/2014/main" id="{BE6B28F6-523C-38C8-86DD-83E3132BD80F}"/>
              </a:ext>
            </a:extLst>
          </p:cNvPr>
          <p:cNvSpPr/>
          <p:nvPr/>
        </p:nvSpPr>
        <p:spPr>
          <a:xfrm>
            <a:off x="747464" y="3014484"/>
            <a:ext cx="2565146" cy="608098"/>
          </a:xfrm>
          <a:prstGeom prst="roundRect">
            <a:avLst/>
          </a:prstGeom>
          <a:solidFill>
            <a:schemeClr val="bg1">
              <a:lumMod val="75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it-IT" b="1" noProof="0" err="1">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Discounted</a:t>
            </a:r>
            <a:r>
              <a:rPr lang="it-IT" b="1" noProof="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 Cash Flow</a:t>
            </a:r>
          </a:p>
        </p:txBody>
      </p:sp>
      <p:sp>
        <p:nvSpPr>
          <p:cNvPr id="32" name="Rettangolo con angoli arrotondati 4">
            <a:extLst>
              <a:ext uri="{FF2B5EF4-FFF2-40B4-BE49-F238E27FC236}">
                <a16:creationId xmlns:a16="http://schemas.microsoft.com/office/drawing/2014/main" id="{D62B0E01-2306-20B4-0434-9007D6D47322}"/>
              </a:ext>
            </a:extLst>
          </p:cNvPr>
          <p:cNvSpPr/>
          <p:nvPr/>
        </p:nvSpPr>
        <p:spPr>
          <a:xfrm>
            <a:off x="747464" y="3760666"/>
            <a:ext cx="2565146" cy="608098"/>
          </a:xfrm>
          <a:prstGeom prst="roundRect">
            <a:avLst/>
          </a:prstGeom>
          <a:solidFill>
            <a:schemeClr val="bg1">
              <a:lumMod val="75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it-IT" b="1" noProof="0" err="1">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Adjusted</a:t>
            </a:r>
            <a:r>
              <a:rPr lang="it-IT" b="1" noProof="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 Present Value</a:t>
            </a:r>
          </a:p>
        </p:txBody>
      </p:sp>
      <p:sp>
        <p:nvSpPr>
          <p:cNvPr id="33" name="Rettangolo con angoli arrotondati 4">
            <a:extLst>
              <a:ext uri="{FF2B5EF4-FFF2-40B4-BE49-F238E27FC236}">
                <a16:creationId xmlns:a16="http://schemas.microsoft.com/office/drawing/2014/main" id="{4BDFEEB9-E4D6-20A1-5D24-24A10E07CBDB}"/>
              </a:ext>
            </a:extLst>
          </p:cNvPr>
          <p:cNvSpPr/>
          <p:nvPr/>
        </p:nvSpPr>
        <p:spPr>
          <a:xfrm>
            <a:off x="747464" y="4508519"/>
            <a:ext cx="2565146" cy="608098"/>
          </a:xfrm>
          <a:prstGeom prst="roundRect">
            <a:avLst/>
          </a:prstGeom>
          <a:solidFill>
            <a:schemeClr val="bg1">
              <a:lumMod val="75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it-IT" b="1">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Reddituale</a:t>
            </a:r>
            <a:endParaRPr lang="it-IT" b="1" noProof="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5" name="Rettangolo con angoli arrotondati 4">
            <a:extLst>
              <a:ext uri="{FF2B5EF4-FFF2-40B4-BE49-F238E27FC236}">
                <a16:creationId xmlns:a16="http://schemas.microsoft.com/office/drawing/2014/main" id="{41B8E062-9D48-81E2-ECB5-A8637CFD76B7}"/>
              </a:ext>
            </a:extLst>
          </p:cNvPr>
          <p:cNvSpPr/>
          <p:nvPr/>
        </p:nvSpPr>
        <p:spPr>
          <a:xfrm>
            <a:off x="4073474" y="3014484"/>
            <a:ext cx="2565146" cy="608098"/>
          </a:xfrm>
          <a:prstGeom prst="roundRect">
            <a:avLst/>
          </a:prstGeom>
          <a:solidFill>
            <a:schemeClr val="bg1">
              <a:lumMod val="75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it-IT" b="1" noProof="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Multipli di Borsa</a:t>
            </a:r>
          </a:p>
        </p:txBody>
      </p:sp>
      <p:sp>
        <p:nvSpPr>
          <p:cNvPr id="36" name="Rettangolo con angoli arrotondati 4">
            <a:extLst>
              <a:ext uri="{FF2B5EF4-FFF2-40B4-BE49-F238E27FC236}">
                <a16:creationId xmlns:a16="http://schemas.microsoft.com/office/drawing/2014/main" id="{371133C4-48B1-094D-3453-030C3BC9216D}"/>
              </a:ext>
            </a:extLst>
          </p:cNvPr>
          <p:cNvSpPr/>
          <p:nvPr/>
        </p:nvSpPr>
        <p:spPr>
          <a:xfrm>
            <a:off x="4073474" y="3760666"/>
            <a:ext cx="2565146" cy="608098"/>
          </a:xfrm>
          <a:prstGeom prst="roundRect">
            <a:avLst/>
          </a:prstGeom>
          <a:solidFill>
            <a:schemeClr val="bg1">
              <a:lumMod val="75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it-IT" b="1" noProof="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Multipli di Transazione</a:t>
            </a:r>
          </a:p>
        </p:txBody>
      </p:sp>
      <p:sp>
        <p:nvSpPr>
          <p:cNvPr id="41" name="Rettangolo con angoli arrotondati 4">
            <a:extLst>
              <a:ext uri="{FF2B5EF4-FFF2-40B4-BE49-F238E27FC236}">
                <a16:creationId xmlns:a16="http://schemas.microsoft.com/office/drawing/2014/main" id="{F1BC8E5F-E086-56D5-5E7C-D100A3495348}"/>
              </a:ext>
            </a:extLst>
          </p:cNvPr>
          <p:cNvSpPr/>
          <p:nvPr/>
        </p:nvSpPr>
        <p:spPr>
          <a:xfrm>
            <a:off x="7381936" y="3014484"/>
            <a:ext cx="2565146" cy="608098"/>
          </a:xfrm>
          <a:prstGeom prst="roundRect">
            <a:avLst/>
          </a:prstGeom>
          <a:solidFill>
            <a:schemeClr val="bg1">
              <a:lumMod val="75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it-IT" b="1" noProof="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Misto Patrimoniale-Reddituale</a:t>
            </a:r>
          </a:p>
        </p:txBody>
      </p:sp>
      <p:sp>
        <p:nvSpPr>
          <p:cNvPr id="42" name="Rettangolo con angoli arrotondati 4">
            <a:extLst>
              <a:ext uri="{FF2B5EF4-FFF2-40B4-BE49-F238E27FC236}">
                <a16:creationId xmlns:a16="http://schemas.microsoft.com/office/drawing/2014/main" id="{F1EE7BA9-29AB-19E0-3C8B-BFD7137FD17B}"/>
              </a:ext>
            </a:extLst>
          </p:cNvPr>
          <p:cNvSpPr/>
          <p:nvPr/>
        </p:nvSpPr>
        <p:spPr>
          <a:xfrm>
            <a:off x="7381936" y="3794537"/>
            <a:ext cx="2565146" cy="608098"/>
          </a:xfrm>
          <a:prstGeom prst="roundRect">
            <a:avLst/>
          </a:prstGeom>
          <a:solidFill>
            <a:schemeClr val="bg1">
              <a:lumMod val="75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it-IT" b="1" noProof="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Patrimoniale</a:t>
            </a:r>
          </a:p>
        </p:txBody>
      </p:sp>
      <p:cxnSp>
        <p:nvCxnSpPr>
          <p:cNvPr id="65" name="Straight Connector 64">
            <a:extLst>
              <a:ext uri="{FF2B5EF4-FFF2-40B4-BE49-F238E27FC236}">
                <a16:creationId xmlns:a16="http://schemas.microsoft.com/office/drawing/2014/main" id="{7600E969-FD96-6EDE-EAA1-BEC828EB1B93}"/>
              </a:ext>
            </a:extLst>
          </p:cNvPr>
          <p:cNvCxnSpPr>
            <a:cxnSpLocks/>
          </p:cNvCxnSpPr>
          <p:nvPr/>
        </p:nvCxnSpPr>
        <p:spPr>
          <a:xfrm>
            <a:off x="619207" y="2821167"/>
            <a:ext cx="282166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BC130E9-54FF-D406-C18D-814378E8794A}"/>
              </a:ext>
            </a:extLst>
          </p:cNvPr>
          <p:cNvCxnSpPr>
            <a:cxnSpLocks/>
          </p:cNvCxnSpPr>
          <p:nvPr/>
        </p:nvCxnSpPr>
        <p:spPr>
          <a:xfrm>
            <a:off x="3945217" y="2821167"/>
            <a:ext cx="282166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940E429-33DF-0AA9-396C-F6E69BDBBA22}"/>
              </a:ext>
            </a:extLst>
          </p:cNvPr>
          <p:cNvCxnSpPr>
            <a:cxnSpLocks/>
          </p:cNvCxnSpPr>
          <p:nvPr/>
        </p:nvCxnSpPr>
        <p:spPr>
          <a:xfrm>
            <a:off x="7253679" y="2821167"/>
            <a:ext cx="282166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C5DFA950-6DDE-6C28-573F-DCED2D7151D2}"/>
              </a:ext>
            </a:extLst>
          </p:cNvPr>
          <p:cNvSpPr/>
          <p:nvPr/>
        </p:nvSpPr>
        <p:spPr>
          <a:xfrm>
            <a:off x="7833274" y="215414"/>
            <a:ext cx="228600" cy="228600"/>
          </a:xfrm>
          <a:prstGeom prst="ellipse">
            <a:avLst/>
          </a:prstGeom>
          <a:solidFill>
            <a:schemeClr val="bg1">
              <a:lumMod val="8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17" name="Graphic 16" descr="Home outline">
            <a:hlinkClick r:id="" action="ppaction://noaction"/>
            <a:extLst>
              <a:ext uri="{FF2B5EF4-FFF2-40B4-BE49-F238E27FC236}">
                <a16:creationId xmlns:a16="http://schemas.microsoft.com/office/drawing/2014/main" id="{F1C1D044-4BFB-A36F-4790-69C0B0AB84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3500" y="129807"/>
            <a:ext cx="333658" cy="333658"/>
          </a:xfrm>
          <a:prstGeom prst="rect">
            <a:avLst/>
          </a:prstGeom>
        </p:spPr>
      </p:pic>
      <p:sp>
        <p:nvSpPr>
          <p:cNvPr id="18" name="Oval 17">
            <a:extLst>
              <a:ext uri="{FF2B5EF4-FFF2-40B4-BE49-F238E27FC236}">
                <a16:creationId xmlns:a16="http://schemas.microsoft.com/office/drawing/2014/main" id="{0B1A52F1-00D5-049B-077E-63A2378B41AE}"/>
              </a:ext>
            </a:extLst>
          </p:cNvPr>
          <p:cNvSpPr/>
          <p:nvPr/>
        </p:nvSpPr>
        <p:spPr>
          <a:xfrm>
            <a:off x="8229354" y="215414"/>
            <a:ext cx="228600" cy="228600"/>
          </a:xfrm>
          <a:prstGeom prst="ellipse">
            <a:avLst/>
          </a:prstGeom>
          <a:solidFill>
            <a:schemeClr val="bg1">
              <a:lumMod val="8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27" name="Oval 26">
            <a:extLst>
              <a:ext uri="{FF2B5EF4-FFF2-40B4-BE49-F238E27FC236}">
                <a16:creationId xmlns:a16="http://schemas.microsoft.com/office/drawing/2014/main" id="{229AD677-9238-E4CA-E609-460B53B47EE4}"/>
              </a:ext>
            </a:extLst>
          </p:cNvPr>
          <p:cNvSpPr/>
          <p:nvPr/>
        </p:nvSpPr>
        <p:spPr>
          <a:xfrm>
            <a:off x="8625434" y="215414"/>
            <a:ext cx="228600" cy="228600"/>
          </a:xfrm>
          <a:prstGeom prst="ellipse">
            <a:avLst/>
          </a:prstGeom>
          <a:solidFill>
            <a:srgbClr val="FFC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37" name="Oval 36">
            <a:extLst>
              <a:ext uri="{FF2B5EF4-FFF2-40B4-BE49-F238E27FC236}">
                <a16:creationId xmlns:a16="http://schemas.microsoft.com/office/drawing/2014/main" id="{115E6B53-2918-90F4-FCEC-4945166E2AB3}"/>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38" name="Oval 37">
            <a:extLst>
              <a:ext uri="{FF2B5EF4-FFF2-40B4-BE49-F238E27FC236}">
                <a16:creationId xmlns:a16="http://schemas.microsoft.com/office/drawing/2014/main" id="{438BBAD6-583E-AECA-4379-7D6CBF19F2B5}"/>
              </a:ext>
            </a:extLst>
          </p:cNvPr>
          <p:cNvSpPr/>
          <p:nvPr/>
        </p:nvSpPr>
        <p:spPr>
          <a:xfrm>
            <a:off x="941759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39" name="Oval 38">
            <a:extLst>
              <a:ext uri="{FF2B5EF4-FFF2-40B4-BE49-F238E27FC236}">
                <a16:creationId xmlns:a16="http://schemas.microsoft.com/office/drawing/2014/main" id="{350725D9-BA2C-B261-BC4C-F8EBA93593DA}"/>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
        <p:nvSpPr>
          <p:cNvPr id="5" name="Rettangolo con angoli arrotondati 4">
            <a:extLst>
              <a:ext uri="{FF2B5EF4-FFF2-40B4-BE49-F238E27FC236}">
                <a16:creationId xmlns:a16="http://schemas.microsoft.com/office/drawing/2014/main" id="{F7947989-431E-F779-9AE1-E747C5682B61}"/>
              </a:ext>
            </a:extLst>
          </p:cNvPr>
          <p:cNvSpPr/>
          <p:nvPr/>
        </p:nvSpPr>
        <p:spPr>
          <a:xfrm>
            <a:off x="7381936" y="4530010"/>
            <a:ext cx="2565146" cy="608098"/>
          </a:xfrm>
          <a:prstGeom prst="roundRect">
            <a:avLst/>
          </a:prstGeom>
          <a:solidFill>
            <a:schemeClr val="bg1">
              <a:lumMod val="75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it-IT" b="1">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Economic Value Added</a:t>
            </a:r>
          </a:p>
        </p:txBody>
      </p:sp>
      <p:sp>
        <p:nvSpPr>
          <p:cNvPr id="9" name="Rettangolo con angoli arrotondati 5">
            <a:extLst>
              <a:ext uri="{FF2B5EF4-FFF2-40B4-BE49-F238E27FC236}">
                <a16:creationId xmlns:a16="http://schemas.microsoft.com/office/drawing/2014/main" id="{F90E3400-1FCD-397B-CC03-2A89598D7CA0}"/>
              </a:ext>
            </a:extLst>
          </p:cNvPr>
          <p:cNvSpPr/>
          <p:nvPr/>
        </p:nvSpPr>
        <p:spPr>
          <a:xfrm>
            <a:off x="517067" y="2323438"/>
            <a:ext cx="3023645" cy="377038"/>
          </a:xfrm>
          <a:prstGeom prst="roundRect">
            <a:avLst/>
          </a:prstGeom>
          <a:solidFill>
            <a:srgbClr val="005587"/>
          </a:solidFill>
          <a:ln w="19050">
            <a:solidFill>
              <a:srgbClr val="005587"/>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it-IT" sz="20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Approccio del reddito</a:t>
            </a:r>
          </a:p>
        </p:txBody>
      </p:sp>
      <p:sp>
        <p:nvSpPr>
          <p:cNvPr id="10" name="Rettangolo con angoli arrotondati 5">
            <a:extLst>
              <a:ext uri="{FF2B5EF4-FFF2-40B4-BE49-F238E27FC236}">
                <a16:creationId xmlns:a16="http://schemas.microsoft.com/office/drawing/2014/main" id="{299DB30D-96F0-3E63-1C66-66C0B11CF86B}"/>
              </a:ext>
            </a:extLst>
          </p:cNvPr>
          <p:cNvSpPr/>
          <p:nvPr/>
        </p:nvSpPr>
        <p:spPr>
          <a:xfrm>
            <a:off x="3843077" y="2323438"/>
            <a:ext cx="3023645" cy="377038"/>
          </a:xfrm>
          <a:prstGeom prst="roundRect">
            <a:avLst/>
          </a:prstGeom>
          <a:solidFill>
            <a:srgbClr val="005587"/>
          </a:solidFill>
          <a:ln w="19050">
            <a:solidFill>
              <a:srgbClr val="0076A8"/>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it-IT" sz="20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Approccio di Mercato</a:t>
            </a:r>
          </a:p>
        </p:txBody>
      </p:sp>
      <p:sp>
        <p:nvSpPr>
          <p:cNvPr id="11" name="Rettangolo con angoli arrotondati 5">
            <a:extLst>
              <a:ext uri="{FF2B5EF4-FFF2-40B4-BE49-F238E27FC236}">
                <a16:creationId xmlns:a16="http://schemas.microsoft.com/office/drawing/2014/main" id="{2A1E1F0E-BD57-A923-E833-F051B9DE18B3}"/>
              </a:ext>
            </a:extLst>
          </p:cNvPr>
          <p:cNvSpPr/>
          <p:nvPr/>
        </p:nvSpPr>
        <p:spPr>
          <a:xfrm>
            <a:off x="7167939" y="2323437"/>
            <a:ext cx="3007246" cy="377038"/>
          </a:xfrm>
          <a:prstGeom prst="roundRect">
            <a:avLst/>
          </a:prstGeom>
          <a:solidFill>
            <a:srgbClr val="005587"/>
          </a:solidFill>
          <a:ln w="19050">
            <a:solidFill>
              <a:srgbClr val="00ABAB"/>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it-IT" sz="20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Approccio del Costo</a:t>
            </a:r>
          </a:p>
        </p:txBody>
      </p:sp>
      <p:sp>
        <p:nvSpPr>
          <p:cNvPr id="7" name="TextBox 6">
            <a:extLst>
              <a:ext uri="{FF2B5EF4-FFF2-40B4-BE49-F238E27FC236}">
                <a16:creationId xmlns:a16="http://schemas.microsoft.com/office/drawing/2014/main" id="{8E7211DF-CED4-4C6B-33E2-829700B2C022}"/>
              </a:ext>
            </a:extLst>
          </p:cNvPr>
          <p:cNvSpPr txBox="1"/>
          <p:nvPr/>
        </p:nvSpPr>
        <p:spPr>
          <a:xfrm>
            <a:off x="374588" y="6028998"/>
            <a:ext cx="9808153" cy="646331"/>
          </a:xfrm>
          <a:prstGeom prst="rect">
            <a:avLst/>
          </a:prstGeom>
          <a:noFill/>
        </p:spPr>
        <p:txBody>
          <a:bodyPr wrap="square">
            <a:spAutoFit/>
          </a:bodyPr>
          <a:lstStyle/>
          <a:p>
            <a:pPr algn="ctr">
              <a:buNone/>
            </a:pPr>
            <a:r>
              <a:rPr lang="it-IT" sz="1800">
                <a:effectLst/>
                <a:latin typeface="Open Sans Light" panose="020B0306030504020204" pitchFamily="34" charset="0"/>
                <a:ea typeface="Open Sans Light" panose="020B0306030504020204" pitchFamily="34" charset="0"/>
                <a:cs typeface="Open Sans Light" panose="020B0306030504020204" pitchFamily="34" charset="0"/>
              </a:rPr>
              <a:t>Al fine di rendere più robusta la valutazione, l’utilizzo di più metodi, </a:t>
            </a:r>
            <a:r>
              <a:rPr lang="it-IT" sz="1800" b="1">
                <a:effectLst/>
                <a:latin typeface="Open Sans Light" panose="020B0306030504020204" pitchFamily="34" charset="0"/>
                <a:ea typeface="Open Sans Light" panose="020B0306030504020204" pitchFamily="34" charset="0"/>
                <a:cs typeface="Open Sans Light" panose="020B0306030504020204" pitchFamily="34" charset="0"/>
              </a:rPr>
              <a:t>anche nella forma di un metodo principale con metodi di controllo, </a:t>
            </a:r>
            <a:r>
              <a:rPr lang="it-IT" sz="1800">
                <a:effectLst/>
                <a:latin typeface="Open Sans Light" panose="020B0306030504020204" pitchFamily="34" charset="0"/>
                <a:ea typeface="Open Sans Light" panose="020B0306030504020204" pitchFamily="34" charset="0"/>
                <a:cs typeface="Open Sans Light" panose="020B0306030504020204" pitchFamily="34" charset="0"/>
              </a:rPr>
              <a:t>appare suggeribile.</a:t>
            </a:r>
            <a:endParaRPr lang="it-IT" sz="200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921939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4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9FFE0D6-E300-4983-2B8E-BB2024AAF787}"/>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232C273-E331-727D-F114-2726B415E2AD}"/>
              </a:ext>
            </a:extLst>
          </p:cNvPr>
          <p:cNvGraphicFramePr>
            <a:graphicFrameLocks noChangeAspect="1"/>
          </p:cNvGraphicFramePr>
          <p:nvPr>
            <p:custDataLst>
              <p:tags r:id="rId1"/>
            </p:custDataLst>
            <p:extLst>
              <p:ext uri="{D42A27DB-BD31-4B8C-83A1-F6EECF244321}">
                <p14:modId xmlns:p14="http://schemas.microsoft.com/office/powerpoint/2010/main" val="2882970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3" name="think-cell data - do not delete" hidden="1">
                        <a:extLst>
                          <a:ext uri="{FF2B5EF4-FFF2-40B4-BE49-F238E27FC236}">
                            <a16:creationId xmlns:a16="http://schemas.microsoft.com/office/drawing/2014/main" id="{7232C273-E331-727D-F114-2726B415E2A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7B861F54-FB50-7AD1-41FA-0362EBFB8D55}"/>
              </a:ext>
            </a:extLst>
          </p:cNvPr>
          <p:cNvSpPr/>
          <p:nvPr/>
        </p:nvSpPr>
        <p:spPr>
          <a:xfrm>
            <a:off x="-1" y="5370066"/>
            <a:ext cx="10693401" cy="1066801"/>
          </a:xfrm>
          <a:prstGeom prst="rect">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0" name="object 11">
            <a:extLst>
              <a:ext uri="{FF2B5EF4-FFF2-40B4-BE49-F238E27FC236}">
                <a16:creationId xmlns:a16="http://schemas.microsoft.com/office/drawing/2014/main" id="{BF693AA1-E2B7-33B3-B5CC-2D2032D5D00E}"/>
              </a:ext>
            </a:extLst>
          </p:cNvPr>
          <p:cNvSpPr txBox="1">
            <a:spLocks/>
          </p:cNvSpPr>
          <p:nvPr/>
        </p:nvSpPr>
        <p:spPr>
          <a:xfrm>
            <a:off x="395730" y="5619734"/>
            <a:ext cx="10148872" cy="567463"/>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600" noProof="0">
                <a:solidFill>
                  <a:schemeClr val="bg1"/>
                </a:solidFill>
                <a:latin typeface="Open Sans" panose="020B0606030504020204" pitchFamily="34" charset="0"/>
                <a:ea typeface="Open Sans" panose="020B0606030504020204" pitchFamily="34" charset="0"/>
                <a:cs typeface="Open Sans" panose="020B0606030504020204" pitchFamily="34" charset="0"/>
              </a:rPr>
              <a:t>3.1 </a:t>
            </a:r>
            <a:r>
              <a:rPr lang="it-IT" sz="36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Metodo del </a:t>
            </a:r>
            <a:r>
              <a:rPr lang="it-IT" sz="3600" noProof="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Discounted</a:t>
            </a:r>
            <a:r>
              <a:rPr lang="it-IT" sz="36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Cash flow</a:t>
            </a:r>
          </a:p>
        </p:txBody>
      </p:sp>
      <p:pic>
        <p:nvPicPr>
          <p:cNvPr id="4" name="Graphic 3" descr="Home outline">
            <a:hlinkClick r:id="" action="ppaction://noaction"/>
            <a:extLst>
              <a:ext uri="{FF2B5EF4-FFF2-40B4-BE49-F238E27FC236}">
                <a16:creationId xmlns:a16="http://schemas.microsoft.com/office/drawing/2014/main" id="{65F7358D-7C08-819D-F88F-E64D0621FD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3500" y="129807"/>
            <a:ext cx="333658" cy="333658"/>
          </a:xfrm>
          <a:prstGeom prst="rect">
            <a:avLst/>
          </a:prstGeom>
        </p:spPr>
      </p:pic>
      <p:sp>
        <p:nvSpPr>
          <p:cNvPr id="5" name="TextBox 4">
            <a:extLst>
              <a:ext uri="{FF2B5EF4-FFF2-40B4-BE49-F238E27FC236}">
                <a16:creationId xmlns:a16="http://schemas.microsoft.com/office/drawing/2014/main" id="{94AC1EC5-3CEB-DBC4-F13E-644596493ED1}"/>
              </a:ext>
            </a:extLst>
          </p:cNvPr>
          <p:cNvSpPr txBox="1"/>
          <p:nvPr/>
        </p:nvSpPr>
        <p:spPr>
          <a:xfrm>
            <a:off x="9935002" y="7177415"/>
            <a:ext cx="609600" cy="215444"/>
          </a:xfrm>
          <a:prstGeom prst="rect">
            <a:avLst/>
          </a:prstGeom>
          <a:noFill/>
        </p:spPr>
        <p:txBody>
          <a:bodyPr wrap="square" rtlCol="0">
            <a:spAutoFit/>
          </a:bodyPr>
          <a:lstStyle/>
          <a:p>
            <a:pPr algn="r"/>
            <a:fld id="{13F12736-CC06-BD49-A9D0-93445CBA72B0}" type="slidenum">
              <a:rPr lang="it-IT" sz="800" noProof="0" smtClean="0">
                <a:solidFill>
                  <a:schemeClr val="bg1"/>
                </a:solidFill>
              </a:rPr>
              <a:pPr algn="r"/>
              <a:t>33</a:t>
            </a:fld>
            <a:endParaRPr lang="it-IT" sz="800" noProof="0">
              <a:solidFill>
                <a:schemeClr val="bg1"/>
              </a:solidFill>
            </a:endParaRPr>
          </a:p>
        </p:txBody>
      </p:sp>
    </p:spTree>
    <p:extLst>
      <p:ext uri="{BB962C8B-B14F-4D97-AF65-F5344CB8AC3E}">
        <p14:creationId xmlns:p14="http://schemas.microsoft.com/office/powerpoint/2010/main" val="417096121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4F837-4676-3A26-D7DE-7964510DBB14}"/>
            </a:ext>
          </a:extLst>
        </p:cNvPr>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85AA0593-5112-F0AD-9CF4-209501DF0C2E}"/>
              </a:ext>
            </a:extLst>
          </p:cNvPr>
          <p:cNvGraphicFramePr>
            <a:graphicFrameLocks noChangeAspect="1"/>
          </p:cNvGraphicFramePr>
          <p:nvPr>
            <p:custDataLst>
              <p:tags r:id="rId1"/>
            </p:custDataLst>
            <p:extLst>
              <p:ext uri="{D42A27DB-BD31-4B8C-83A1-F6EECF244321}">
                <p14:modId xmlns:p14="http://schemas.microsoft.com/office/powerpoint/2010/main" val="1937106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11" name="think-cell data - do not delete" hidden="1">
                        <a:extLst>
                          <a:ext uri="{FF2B5EF4-FFF2-40B4-BE49-F238E27FC236}">
                            <a16:creationId xmlns:a16="http://schemas.microsoft.com/office/drawing/2014/main" id="{85AA0593-5112-F0AD-9CF4-209501DF0C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object 11">
            <a:extLst>
              <a:ext uri="{FF2B5EF4-FFF2-40B4-BE49-F238E27FC236}">
                <a16:creationId xmlns:a16="http://schemas.microsoft.com/office/drawing/2014/main" id="{5FA47542-5154-2DF5-AA5E-46983279942C}"/>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Approcci di valutazione – UDCF</a:t>
            </a:r>
            <a:endParaRPr lang="it-IT" sz="20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object 11">
            <a:extLst>
              <a:ext uri="{FF2B5EF4-FFF2-40B4-BE49-F238E27FC236}">
                <a16:creationId xmlns:a16="http://schemas.microsoft.com/office/drawing/2014/main" id="{AF2215B3-92C1-BA8C-8349-6BF5DFBEFC9B}"/>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lang="it-IT" sz="2000" noProof="0" err="1">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Overview</a:t>
            </a:r>
            <a:r>
              <a:rPr lang="it-IT" sz="2000"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del metodo</a:t>
            </a: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28">
            <a:extLst>
              <a:ext uri="{FF2B5EF4-FFF2-40B4-BE49-F238E27FC236}">
                <a16:creationId xmlns:a16="http://schemas.microsoft.com/office/drawing/2014/main" id="{BB88A26F-666D-B98C-DB38-E46C8222BF51}"/>
              </a:ext>
            </a:extLst>
          </p:cNvPr>
          <p:cNvSpPr/>
          <p:nvPr/>
        </p:nvSpPr>
        <p:spPr>
          <a:xfrm>
            <a:off x="1" y="1575255"/>
            <a:ext cx="10693399" cy="2530146"/>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216000" tIns="216000" rIns="216000" bIns="216000" rtlCol="0" anchor="ctr"/>
          <a:lstStyle/>
          <a:p>
            <a:pPr algn="just"/>
            <a:r>
              <a:rPr lang="it-IT" sz="14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Il Metodo </a:t>
            </a:r>
            <a:r>
              <a:rPr lang="it-IT" sz="14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Unlevered Discounted Cash Flow (UDCF)</a:t>
            </a:r>
            <a:r>
              <a:rPr lang="it-IT" sz="14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nella formulazione proposta dalla teoria accademica e dalla pratica professionale ampiamente utilizzata, si basa sul presupposto che il </a:t>
            </a:r>
            <a:r>
              <a:rPr lang="it-IT" sz="14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valore del capitale economico di un'azienda </a:t>
            </a:r>
            <a:r>
              <a:rPr lang="it-IT" sz="14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 </a:t>
            </a:r>
            <a:r>
              <a:rPr lang="it-IT" sz="14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una determinata data (data di riferimento) </a:t>
            </a:r>
            <a:r>
              <a:rPr lang="it-IT" sz="14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sia rappresentato dalla </a:t>
            </a:r>
            <a:r>
              <a:rPr lang="it-IT" sz="14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somma</a:t>
            </a:r>
            <a:r>
              <a:rPr lang="it-IT" sz="14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algebrica dei seguenti elementi: </a:t>
            </a:r>
          </a:p>
          <a:p>
            <a:pPr marL="228600" indent="-228600" algn="just">
              <a:buFont typeface="+mj-lt"/>
              <a:buAutoNum type="arabicPeriod"/>
            </a:pPr>
            <a:r>
              <a:rPr lang="it-IT" sz="14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Valore operativo</a:t>
            </a:r>
            <a:r>
              <a:rPr lang="it-IT" sz="14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ovvero il valore attuale dei flussi di cassa generati dalle attività operative dell'azienda. Questo viene tipicamente scomposto, secondo la teoria e la prassi professionale prevalente, in due componenti stimate separatamente: </a:t>
            </a:r>
            <a:r>
              <a:rPr lang="it-IT" sz="14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Il valore attuale dei flussi di cassa generati dalle attività operative dell'azienda in un periodo definito</a:t>
            </a:r>
            <a:r>
              <a:rPr lang="it-IT" sz="14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(periodo di proiezione esplicita); Il </a:t>
            </a:r>
            <a:r>
              <a:rPr lang="it-IT" sz="14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valore attuale delle attività operative dell'azienda al termine del periodo di proiezione esplicita </a:t>
            </a:r>
            <a:r>
              <a:rPr lang="it-IT" sz="14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(valore residuo); </a:t>
            </a:r>
          </a:p>
          <a:p>
            <a:pPr marL="228600" indent="-228600" algn="just">
              <a:buFont typeface="+mj-lt"/>
              <a:buAutoNum type="arabicPeriod"/>
            </a:pPr>
            <a:r>
              <a:rPr lang="it-IT" sz="14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Il valore delle attività non strategiche o non operative alla data di riferimento</a:t>
            </a:r>
            <a:r>
              <a:rPr lang="it-IT" sz="14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p>
          <a:p>
            <a:pPr marL="228600" indent="-228600" algn="just">
              <a:buFont typeface="+mj-lt"/>
              <a:buAutoNum type="arabicPeriod"/>
            </a:pPr>
            <a:r>
              <a:rPr lang="it-IT" sz="14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Importo del debito alla data di riferimento</a:t>
            </a:r>
            <a:r>
              <a:rPr lang="it-IT" sz="14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p>
        </p:txBody>
      </p:sp>
      <mc:AlternateContent xmlns:mc="http://schemas.openxmlformats.org/markup-compatibility/2006" xmlns:a14="http://schemas.microsoft.com/office/drawing/2010/main">
        <mc:Choice Requires="a14">
          <p:sp>
            <p:nvSpPr>
              <p:cNvPr id="41" name="Oggetto 6">
                <a:extLst>
                  <a:ext uri="{FF2B5EF4-FFF2-40B4-BE49-F238E27FC236}">
                    <a16:creationId xmlns:a16="http://schemas.microsoft.com/office/drawing/2014/main" id="{7A529734-1D8A-DEA9-85AD-436627E26B3A}"/>
                  </a:ext>
                </a:extLst>
              </p:cNvPr>
              <p:cNvSpPr txBox="1"/>
              <p:nvPr/>
            </p:nvSpPr>
            <p:spPr bwMode="auto">
              <a:xfrm>
                <a:off x="116570" y="4443571"/>
                <a:ext cx="5011440" cy="426235"/>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it-IT" sz="1200" i="1" noProof="0" smtClean="0">
                          <a:solidFill>
                            <a:srgbClr val="000000"/>
                          </a:solidFill>
                          <a:latin typeface="Cambria Math" panose="02040503050406030204" pitchFamily="18" charset="0"/>
                        </a:rPr>
                        <m:t>𝑊</m:t>
                      </m:r>
                      <m:r>
                        <a:rPr lang="it-IT" sz="1200" i="1" noProof="0" smtClean="0">
                          <a:solidFill>
                            <a:srgbClr val="000000"/>
                          </a:solidFill>
                          <a:latin typeface="Cambria Math" panose="02040503050406030204" pitchFamily="18" charset="0"/>
                        </a:rPr>
                        <m:t>=</m:t>
                      </m:r>
                      <m:d>
                        <m:dPr>
                          <m:begChr m:val="["/>
                          <m:endChr m:val="]"/>
                          <m:ctrlPr>
                            <a:rPr lang="it-IT" sz="1200" i="1" noProof="0" smtClean="0">
                              <a:solidFill>
                                <a:srgbClr val="000000"/>
                              </a:solidFill>
                              <a:latin typeface="Cambria Math" panose="02040503050406030204" pitchFamily="18" charset="0"/>
                            </a:rPr>
                          </m:ctrlPr>
                        </m:dPr>
                        <m:e>
                          <m:nary>
                            <m:naryPr>
                              <m:chr m:val="∑"/>
                              <m:ctrlPr>
                                <a:rPr lang="it-IT" sz="1200" i="1" noProof="0" smtClean="0">
                                  <a:solidFill>
                                    <a:srgbClr val="000000"/>
                                  </a:solidFill>
                                  <a:latin typeface="Cambria Math" panose="02040503050406030204" pitchFamily="18" charset="0"/>
                                </a:rPr>
                              </m:ctrlPr>
                            </m:naryPr>
                            <m:sub>
                              <m:r>
                                <a:rPr lang="it-IT" sz="1200" i="1" noProof="0" smtClean="0">
                                  <a:solidFill>
                                    <a:srgbClr val="000000"/>
                                  </a:solidFill>
                                  <a:latin typeface="Cambria Math" panose="02040503050406030204" pitchFamily="18" charset="0"/>
                                </a:rPr>
                                <m:t>𝑡</m:t>
                              </m:r>
                              <m:r>
                                <a:rPr lang="it-IT" sz="1200" i="1" noProof="0" smtClean="0">
                                  <a:solidFill>
                                    <a:srgbClr val="000000"/>
                                  </a:solidFill>
                                  <a:latin typeface="Cambria Math" panose="02040503050406030204" pitchFamily="18" charset="0"/>
                                </a:rPr>
                                <m:t>=1</m:t>
                              </m:r>
                            </m:sub>
                            <m:sup>
                              <m:r>
                                <a:rPr lang="it-IT" sz="1200" i="1" noProof="0" smtClean="0">
                                  <a:solidFill>
                                    <a:srgbClr val="000000"/>
                                  </a:solidFill>
                                  <a:latin typeface="Cambria Math" panose="02040503050406030204" pitchFamily="18" charset="0"/>
                                </a:rPr>
                                <m:t>𝑛</m:t>
                              </m:r>
                            </m:sup>
                            <m:e>
                              <m:sSub>
                                <m:sSubPr>
                                  <m:ctrlPr>
                                    <a:rPr lang="it-IT" sz="1200" i="1" noProof="0" smtClean="0">
                                      <a:solidFill>
                                        <a:srgbClr val="000000"/>
                                      </a:solidFill>
                                      <a:latin typeface="Cambria Math" panose="02040503050406030204" pitchFamily="18" charset="0"/>
                                    </a:rPr>
                                  </m:ctrlPr>
                                </m:sSubPr>
                                <m:e>
                                  <m:r>
                                    <a:rPr lang="it-IT" sz="1200" i="1" noProof="0" smtClean="0">
                                      <a:solidFill>
                                        <a:srgbClr val="000000"/>
                                      </a:solidFill>
                                      <a:latin typeface="Cambria Math" panose="02040503050406030204" pitchFamily="18" charset="0"/>
                                    </a:rPr>
                                    <m:t>𝐹</m:t>
                                  </m:r>
                                </m:e>
                                <m:sub>
                                  <m:r>
                                    <a:rPr lang="it-IT" sz="1200" i="1" noProof="0" smtClean="0">
                                      <a:solidFill>
                                        <a:srgbClr val="000000"/>
                                      </a:solidFill>
                                      <a:latin typeface="Cambria Math" panose="02040503050406030204" pitchFamily="18" charset="0"/>
                                    </a:rPr>
                                    <m:t>(</m:t>
                                  </m:r>
                                  <m:r>
                                    <a:rPr lang="it-IT" sz="1200" i="1" noProof="0" smtClean="0">
                                      <a:solidFill>
                                        <a:srgbClr val="000000"/>
                                      </a:solidFill>
                                      <a:latin typeface="Cambria Math" panose="02040503050406030204" pitchFamily="18" charset="0"/>
                                    </a:rPr>
                                    <m:t>𝑡</m:t>
                                  </m:r>
                                  <m:r>
                                    <a:rPr lang="it-IT" sz="1200" i="1" noProof="0" smtClean="0">
                                      <a:solidFill>
                                        <a:srgbClr val="000000"/>
                                      </a:solidFill>
                                      <a:latin typeface="Cambria Math" panose="02040503050406030204" pitchFamily="18" charset="0"/>
                                    </a:rPr>
                                    <m:t>)</m:t>
                                  </m:r>
                                </m:sub>
                              </m:sSub>
                              <m:r>
                                <a:rPr lang="it-IT" sz="1200" i="1" noProof="0" smtClean="0">
                                  <a:solidFill>
                                    <a:srgbClr val="000000"/>
                                  </a:solidFill>
                                  <a:latin typeface="Cambria Math" panose="02040503050406030204" pitchFamily="18" charset="0"/>
                                </a:rPr>
                                <m:t>⋅</m:t>
                              </m:r>
                              <m:sSup>
                                <m:sSupPr>
                                  <m:ctrlPr>
                                    <a:rPr lang="it-IT" sz="1200" i="1" noProof="0" smtClean="0">
                                      <a:solidFill>
                                        <a:srgbClr val="000000"/>
                                      </a:solidFill>
                                      <a:latin typeface="Cambria Math" panose="02040503050406030204" pitchFamily="18" charset="0"/>
                                    </a:rPr>
                                  </m:ctrlPr>
                                </m:sSupPr>
                                <m:e>
                                  <m:d>
                                    <m:dPr>
                                      <m:ctrlPr>
                                        <a:rPr lang="it-IT" sz="1200" i="1" noProof="0" smtClean="0">
                                          <a:solidFill>
                                            <a:srgbClr val="000000"/>
                                          </a:solidFill>
                                          <a:latin typeface="Cambria Math" panose="02040503050406030204" pitchFamily="18" charset="0"/>
                                        </a:rPr>
                                      </m:ctrlPr>
                                    </m:dPr>
                                    <m:e>
                                      <m:r>
                                        <a:rPr lang="it-IT" sz="1200" i="1" noProof="0" smtClean="0">
                                          <a:solidFill>
                                            <a:srgbClr val="000000"/>
                                          </a:solidFill>
                                          <a:latin typeface="Cambria Math" panose="02040503050406030204" pitchFamily="18" charset="0"/>
                                        </a:rPr>
                                        <m:t>1+</m:t>
                                      </m:r>
                                      <m:r>
                                        <a:rPr lang="it-IT" sz="1200" i="1" noProof="0" smtClean="0">
                                          <a:solidFill>
                                            <a:srgbClr val="000000"/>
                                          </a:solidFill>
                                          <a:latin typeface="Cambria Math" panose="02040503050406030204" pitchFamily="18" charset="0"/>
                                        </a:rPr>
                                        <m:t>𝑊𝐴𝐶𝐶</m:t>
                                      </m:r>
                                    </m:e>
                                  </m:d>
                                </m:e>
                                <m:sup>
                                  <m:r>
                                    <a:rPr lang="it-IT" sz="1200" i="1" noProof="0" smtClean="0">
                                      <a:solidFill>
                                        <a:srgbClr val="000000"/>
                                      </a:solidFill>
                                      <a:latin typeface="Cambria Math" panose="02040503050406030204" pitchFamily="18" charset="0"/>
                                    </a:rPr>
                                    <m:t>−</m:t>
                                  </m:r>
                                  <m:r>
                                    <a:rPr lang="it-IT" sz="1200" i="1" noProof="0" smtClean="0">
                                      <a:solidFill>
                                        <a:srgbClr val="000000"/>
                                      </a:solidFill>
                                      <a:latin typeface="Cambria Math" panose="02040503050406030204" pitchFamily="18" charset="0"/>
                                    </a:rPr>
                                    <m:t>𝑡</m:t>
                                  </m:r>
                                </m:sup>
                              </m:sSup>
                              <m:r>
                                <a:rPr lang="it-IT" sz="1200" i="1" noProof="0" smtClean="0">
                                  <a:solidFill>
                                    <a:srgbClr val="000000"/>
                                  </a:solidFill>
                                  <a:latin typeface="Cambria Math" panose="02040503050406030204" pitchFamily="18" charset="0"/>
                                </a:rPr>
                                <m:t>+</m:t>
                              </m:r>
                              <m:sSub>
                                <m:sSubPr>
                                  <m:ctrlPr>
                                    <a:rPr lang="it-IT" sz="1200" i="1" noProof="0" smtClean="0">
                                      <a:solidFill>
                                        <a:srgbClr val="000000"/>
                                      </a:solidFill>
                                      <a:latin typeface="Cambria Math" panose="02040503050406030204" pitchFamily="18" charset="0"/>
                                    </a:rPr>
                                  </m:ctrlPr>
                                </m:sSubPr>
                                <m:e>
                                  <m:r>
                                    <a:rPr lang="it-IT" sz="1200" i="1" noProof="0" smtClean="0">
                                      <a:solidFill>
                                        <a:srgbClr val="000000"/>
                                      </a:solidFill>
                                      <a:latin typeface="Cambria Math" panose="02040503050406030204" pitchFamily="18" charset="0"/>
                                    </a:rPr>
                                    <m:t>𝐹</m:t>
                                  </m:r>
                                </m:e>
                                <m:sub>
                                  <m:r>
                                    <a:rPr lang="it-IT" sz="1200" i="1" noProof="0" smtClean="0">
                                      <a:solidFill>
                                        <a:srgbClr val="000000"/>
                                      </a:solidFill>
                                      <a:latin typeface="Cambria Math" panose="02040503050406030204" pitchFamily="18" charset="0"/>
                                    </a:rPr>
                                    <m:t>(</m:t>
                                  </m:r>
                                  <m:r>
                                    <a:rPr lang="it-IT" sz="1200" i="1" noProof="0" smtClean="0">
                                      <a:solidFill>
                                        <a:srgbClr val="000000"/>
                                      </a:solidFill>
                                      <a:latin typeface="Cambria Math" panose="02040503050406030204" pitchFamily="18" charset="0"/>
                                    </a:rPr>
                                    <m:t>𝑛</m:t>
                                  </m:r>
                                  <m:r>
                                    <a:rPr lang="it-IT" sz="1200" i="1" noProof="0" smtClean="0">
                                      <a:solidFill>
                                        <a:srgbClr val="000000"/>
                                      </a:solidFill>
                                      <a:latin typeface="Cambria Math" panose="02040503050406030204" pitchFamily="18" charset="0"/>
                                    </a:rPr>
                                    <m:t>)</m:t>
                                  </m:r>
                                </m:sub>
                              </m:sSub>
                              <m:r>
                                <a:rPr lang="it-IT" sz="1200" i="1" noProof="0" smtClean="0">
                                  <a:solidFill>
                                    <a:srgbClr val="000000"/>
                                  </a:solidFill>
                                  <a:latin typeface="Cambria Math" panose="02040503050406030204" pitchFamily="18" charset="0"/>
                                </a:rPr>
                                <m:t>⋅(1+</m:t>
                              </m:r>
                              <m:r>
                                <a:rPr lang="it-IT" sz="1200" i="1" noProof="0" smtClean="0">
                                  <a:solidFill>
                                    <a:srgbClr val="000000"/>
                                  </a:solidFill>
                                  <a:latin typeface="Cambria Math" panose="02040503050406030204" pitchFamily="18" charset="0"/>
                                </a:rPr>
                                <m:t>𝑊𝐴𝐶𝐶</m:t>
                              </m:r>
                              <m:sSup>
                                <m:sSupPr>
                                  <m:ctrlPr>
                                    <a:rPr lang="it-IT" sz="1200" i="1" noProof="0" smtClean="0">
                                      <a:solidFill>
                                        <a:srgbClr val="000000"/>
                                      </a:solidFill>
                                      <a:latin typeface="Cambria Math" panose="02040503050406030204" pitchFamily="18" charset="0"/>
                                    </a:rPr>
                                  </m:ctrlPr>
                                </m:sSupPr>
                                <m:e>
                                  <m:r>
                                    <a:rPr lang="it-IT" sz="1200" i="1" noProof="0" smtClean="0">
                                      <a:solidFill>
                                        <a:srgbClr val="000000"/>
                                      </a:solidFill>
                                      <a:latin typeface="Cambria Math" panose="02040503050406030204" pitchFamily="18" charset="0"/>
                                    </a:rPr>
                                    <m:t>)</m:t>
                                  </m:r>
                                </m:e>
                                <m:sup>
                                  <m:r>
                                    <a:rPr lang="it-IT" sz="1200" i="1" noProof="0" smtClean="0">
                                      <a:solidFill>
                                        <a:srgbClr val="000000"/>
                                      </a:solidFill>
                                      <a:latin typeface="Cambria Math" panose="02040503050406030204" pitchFamily="18" charset="0"/>
                                    </a:rPr>
                                    <m:t>−</m:t>
                                  </m:r>
                                  <m:r>
                                    <a:rPr lang="it-IT" sz="1200" i="1" noProof="0" smtClean="0">
                                      <a:solidFill>
                                        <a:srgbClr val="000000"/>
                                      </a:solidFill>
                                      <a:latin typeface="Cambria Math" panose="02040503050406030204" pitchFamily="18" charset="0"/>
                                    </a:rPr>
                                    <m:t>𝑛</m:t>
                                  </m:r>
                                </m:sup>
                              </m:sSup>
                            </m:e>
                          </m:nary>
                        </m:e>
                      </m:d>
                      <m:r>
                        <a:rPr lang="it-IT" sz="1200" i="1" noProof="0" smtClean="0">
                          <a:solidFill>
                            <a:srgbClr val="000000"/>
                          </a:solidFill>
                          <a:latin typeface="Cambria Math" panose="02040503050406030204" pitchFamily="18" charset="0"/>
                        </a:rPr>
                        <m:t>+</m:t>
                      </m:r>
                      <m:r>
                        <a:rPr lang="it-IT" sz="1200" i="1" noProof="0" smtClean="0">
                          <a:solidFill>
                            <a:srgbClr val="000000"/>
                          </a:solidFill>
                          <a:latin typeface="Cambria Math" panose="02040503050406030204" pitchFamily="18" charset="0"/>
                        </a:rPr>
                        <m:t>𝑆𝐴</m:t>
                      </m:r>
                      <m:r>
                        <a:rPr lang="it-IT" sz="1200" b="0" i="1" noProof="0" smtClean="0">
                          <a:solidFill>
                            <a:srgbClr val="000000"/>
                          </a:solidFill>
                          <a:latin typeface="Cambria Math" panose="02040503050406030204" pitchFamily="18" charset="0"/>
                        </a:rPr>
                        <m:t>−</m:t>
                      </m:r>
                      <m:r>
                        <a:rPr lang="it-IT" sz="1200" b="0" i="1" noProof="0" smtClean="0">
                          <a:solidFill>
                            <a:srgbClr val="000000"/>
                          </a:solidFill>
                          <a:latin typeface="Cambria Math" panose="02040503050406030204" pitchFamily="18" charset="0"/>
                        </a:rPr>
                        <m:t>𝑃𝐹𝑁</m:t>
                      </m:r>
                    </m:oMath>
                  </m:oMathPara>
                </a14:m>
                <a:endParaRPr lang="it-IT" sz="1200" noProof="0">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41" name="Oggetto 6">
                <a:extLst>
                  <a:ext uri="{FF2B5EF4-FFF2-40B4-BE49-F238E27FC236}">
                    <a16:creationId xmlns:a16="http://schemas.microsoft.com/office/drawing/2014/main" id="{7A529734-1D8A-DEA9-85AD-436627E26B3A}"/>
                  </a:ext>
                </a:extLst>
              </p:cNvPr>
              <p:cNvSpPr txBox="1">
                <a:spLocks noRot="1" noChangeAspect="1" noMove="1" noResize="1" noEditPoints="1" noAdjustHandles="1" noChangeArrowheads="1" noChangeShapeType="1" noTextEdit="1"/>
              </p:cNvSpPr>
              <p:nvPr/>
            </p:nvSpPr>
            <p:spPr bwMode="auto">
              <a:xfrm>
                <a:off x="116570" y="4443571"/>
                <a:ext cx="5011440" cy="426235"/>
              </a:xfrm>
              <a:prstGeom prst="rect">
                <a:avLst/>
              </a:prstGeom>
              <a:blipFill>
                <a:blip r:embed="rId6"/>
                <a:stretch>
                  <a:fillRect l="-1703" t="-134286" b="-247143"/>
                </a:stretch>
              </a:blipFill>
            </p:spPr>
            <p:txBody>
              <a:bodyPr/>
              <a:lstStyle/>
              <a:p>
                <a:r>
                  <a:rPr lang="en-US">
                    <a:noFill/>
                  </a:rPr>
                  <a:t> </a:t>
                </a:r>
              </a:p>
            </p:txBody>
          </p:sp>
        </mc:Fallback>
      </mc:AlternateContent>
      <p:sp>
        <p:nvSpPr>
          <p:cNvPr id="42" name="Triangolo isoscele 12">
            <a:extLst>
              <a:ext uri="{FF2B5EF4-FFF2-40B4-BE49-F238E27FC236}">
                <a16:creationId xmlns:a16="http://schemas.microsoft.com/office/drawing/2014/main" id="{A437BC49-63FE-D336-96E0-DEFD3BEC3E36}"/>
              </a:ext>
            </a:extLst>
          </p:cNvPr>
          <p:cNvSpPr/>
          <p:nvPr/>
        </p:nvSpPr>
        <p:spPr>
          <a:xfrm rot="5400000">
            <a:off x="4731759" y="5115423"/>
            <a:ext cx="1241118" cy="643524"/>
          </a:xfrm>
          <a:prstGeom prst="triangle">
            <a:avLst/>
          </a:prstGeom>
          <a:solidFill>
            <a:srgbClr val="00A7B5"/>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sz="566"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 name="CasellaDiTesto 29">
            <a:extLst>
              <a:ext uri="{FF2B5EF4-FFF2-40B4-BE49-F238E27FC236}">
                <a16:creationId xmlns:a16="http://schemas.microsoft.com/office/drawing/2014/main" id="{0E65FFE6-5A38-8F6C-5F18-6DABE3F8C1C0}"/>
              </a:ext>
            </a:extLst>
          </p:cNvPr>
          <p:cNvSpPr txBox="1"/>
          <p:nvPr/>
        </p:nvSpPr>
        <p:spPr>
          <a:xfrm>
            <a:off x="6683319" y="4802345"/>
            <a:ext cx="591697" cy="87075"/>
          </a:xfrm>
          <a:prstGeom prst="rect">
            <a:avLst/>
          </a:prstGeom>
        </p:spPr>
        <p:txBody>
          <a:bodyPr vert="horz" wrap="square" lIns="0" tIns="0" rIns="0" bIns="0" rtlCol="0" anchor="t" anchorCtr="0">
            <a:spAutoFit/>
          </a:bodyPr>
          <a:lstStyle/>
          <a:p>
            <a:pPr algn="ctr"/>
            <a:r>
              <a:rPr lang="it-IT" sz="566"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Terminal Value</a:t>
            </a:r>
          </a:p>
        </p:txBody>
      </p:sp>
      <p:sp>
        <p:nvSpPr>
          <p:cNvPr id="44" name="CasellaDiTesto 32">
            <a:extLst>
              <a:ext uri="{FF2B5EF4-FFF2-40B4-BE49-F238E27FC236}">
                <a16:creationId xmlns:a16="http://schemas.microsoft.com/office/drawing/2014/main" id="{B004F7A4-65F2-A7D9-0D62-DE0410DB7876}"/>
              </a:ext>
            </a:extLst>
          </p:cNvPr>
          <p:cNvSpPr txBox="1"/>
          <p:nvPr/>
        </p:nvSpPr>
        <p:spPr>
          <a:xfrm>
            <a:off x="6672172" y="5323387"/>
            <a:ext cx="591697" cy="87075"/>
          </a:xfrm>
          <a:prstGeom prst="rect">
            <a:avLst/>
          </a:prstGeom>
        </p:spPr>
        <p:txBody>
          <a:bodyPr vert="horz" wrap="square" lIns="0" tIns="0" rIns="0" bIns="0" rtlCol="0" anchor="t" anchorCtr="0">
            <a:spAutoFit/>
          </a:bodyPr>
          <a:lstStyle/>
          <a:p>
            <a:pPr algn="ctr"/>
            <a:r>
              <a:rPr lang="it-IT" sz="566"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Surplus Asset</a:t>
            </a:r>
          </a:p>
        </p:txBody>
      </p:sp>
      <p:sp>
        <p:nvSpPr>
          <p:cNvPr id="45" name="Rectangle 44">
            <a:extLst>
              <a:ext uri="{FF2B5EF4-FFF2-40B4-BE49-F238E27FC236}">
                <a16:creationId xmlns:a16="http://schemas.microsoft.com/office/drawing/2014/main" id="{5BE7658E-95F2-3031-5602-C16C68DC1808}"/>
              </a:ext>
            </a:extLst>
          </p:cNvPr>
          <p:cNvSpPr/>
          <p:nvPr/>
        </p:nvSpPr>
        <p:spPr bwMode="gray">
          <a:xfrm>
            <a:off x="134405" y="5095326"/>
            <a:ext cx="3610826" cy="1388949"/>
          </a:xfrm>
          <a:prstGeom prst="rect">
            <a:avLst/>
          </a:prstGeom>
          <a:noFill/>
          <a:ln w="19050" algn="ctr">
            <a:solidFill>
              <a:srgbClr val="0076A8"/>
            </a:solidFill>
            <a:prstDash val="dash"/>
            <a:miter lim="800000"/>
            <a:headEnd/>
            <a:tailEnd/>
          </a:ln>
        </p:spPr>
        <p:txBody>
          <a:bodyPr wrap="square" lIns="88900" tIns="88900" rIns="88900" bIns="88900" rtlCol="0" anchor="ctr"/>
          <a:lstStyle/>
          <a:p>
            <a:pPr>
              <a:tabLst>
                <a:tab pos="5389900" algn="l"/>
              </a:tabLst>
              <a:defRPr/>
            </a:pPr>
            <a:r>
              <a:rPr lang="it-IT" sz="1200" noProof="0">
                <a:latin typeface="Open Sans Light" panose="020B0306030504020204" pitchFamily="34" charset="0"/>
                <a:ea typeface="Open Sans Light" panose="020B0306030504020204" pitchFamily="34" charset="0"/>
                <a:cs typeface="Open Sans Light" panose="020B0306030504020204" pitchFamily="34" charset="0"/>
              </a:rPr>
              <a:t>W: Equity Value;</a:t>
            </a:r>
          </a:p>
          <a:p>
            <a:pPr>
              <a:tabLst>
                <a:tab pos="5389900" algn="l"/>
              </a:tabLst>
              <a:defRPr/>
            </a:pPr>
            <a:r>
              <a:rPr lang="it-IT" sz="1200" noProof="0">
                <a:latin typeface="Open Sans Light" panose="020B0306030504020204" pitchFamily="34" charset="0"/>
                <a:ea typeface="Open Sans Light" panose="020B0306030504020204" pitchFamily="34" charset="0"/>
                <a:cs typeface="Open Sans Light" panose="020B0306030504020204" pitchFamily="34" charset="0"/>
              </a:rPr>
              <a:t>Vo: Enterprise Value;</a:t>
            </a:r>
          </a:p>
          <a:p>
            <a:pPr>
              <a:tabLst>
                <a:tab pos="5389900" algn="l"/>
              </a:tabLst>
              <a:defRPr/>
            </a:pPr>
            <a:r>
              <a:rPr lang="it-IT" sz="1200" noProof="0">
                <a:latin typeface="Open Sans Light" panose="020B0306030504020204" pitchFamily="34" charset="0"/>
                <a:ea typeface="Open Sans Light" panose="020B0306030504020204" pitchFamily="34" charset="0"/>
                <a:cs typeface="Open Sans Light" panose="020B0306030504020204" pitchFamily="34" charset="0"/>
              </a:rPr>
              <a:t>F(t): </a:t>
            </a:r>
            <a:r>
              <a:rPr lang="it-IT" sz="1200" noProof="0" err="1">
                <a:latin typeface="Open Sans Light" panose="020B0306030504020204" pitchFamily="34" charset="0"/>
                <a:ea typeface="Open Sans Light" panose="020B0306030504020204" pitchFamily="34" charset="0"/>
                <a:cs typeface="Open Sans Light" panose="020B0306030504020204" pitchFamily="34" charset="0"/>
              </a:rPr>
              <a:t>Unlevered</a:t>
            </a:r>
            <a:r>
              <a:rPr lang="it-IT" sz="1200" noProof="0">
                <a:latin typeface="Open Sans Light" panose="020B0306030504020204" pitchFamily="34" charset="0"/>
                <a:ea typeface="Open Sans Light" panose="020B0306030504020204" pitchFamily="34" charset="0"/>
                <a:cs typeface="Open Sans Light" panose="020B0306030504020204" pitchFamily="34" charset="0"/>
              </a:rPr>
              <a:t> Cash Flows;</a:t>
            </a:r>
          </a:p>
          <a:p>
            <a:pPr>
              <a:tabLst>
                <a:tab pos="5389900" algn="l"/>
              </a:tabLst>
              <a:defRPr/>
            </a:pPr>
            <a:r>
              <a:rPr lang="it-IT" sz="1200" noProof="0">
                <a:latin typeface="Open Sans Light" panose="020B0306030504020204" pitchFamily="34" charset="0"/>
                <a:ea typeface="Open Sans Light" panose="020B0306030504020204" pitchFamily="34" charset="0"/>
                <a:cs typeface="Open Sans Light" panose="020B0306030504020204" pitchFamily="34" charset="0"/>
              </a:rPr>
              <a:t>F(n): Terminal Value;</a:t>
            </a:r>
          </a:p>
          <a:p>
            <a:pPr>
              <a:tabLst>
                <a:tab pos="5389900" algn="l"/>
              </a:tabLst>
              <a:defRPr/>
            </a:pPr>
            <a:r>
              <a:rPr lang="it-IT" sz="1200" noProof="0">
                <a:latin typeface="Open Sans Light" panose="020B0306030504020204" pitchFamily="34" charset="0"/>
                <a:ea typeface="Open Sans Light" panose="020B0306030504020204" pitchFamily="34" charset="0"/>
                <a:cs typeface="Open Sans Light" panose="020B0306030504020204" pitchFamily="34" charset="0"/>
              </a:rPr>
              <a:t>WACC: </a:t>
            </a:r>
            <a:r>
              <a:rPr lang="it-IT" sz="1200" noProof="0" err="1">
                <a:latin typeface="Open Sans Light" panose="020B0306030504020204" pitchFamily="34" charset="0"/>
                <a:ea typeface="Open Sans Light" panose="020B0306030504020204" pitchFamily="34" charset="0"/>
                <a:cs typeface="Open Sans Light" panose="020B0306030504020204" pitchFamily="34" charset="0"/>
              </a:rPr>
              <a:t>Weighted</a:t>
            </a:r>
            <a:r>
              <a:rPr lang="it-IT" sz="1200" noProof="0">
                <a:latin typeface="Open Sans Light" panose="020B0306030504020204" pitchFamily="34" charset="0"/>
                <a:ea typeface="Open Sans Light" panose="020B0306030504020204" pitchFamily="34" charset="0"/>
                <a:cs typeface="Open Sans Light" panose="020B0306030504020204" pitchFamily="34" charset="0"/>
              </a:rPr>
              <a:t> </a:t>
            </a:r>
            <a:r>
              <a:rPr lang="it-IT" sz="1200" noProof="0" err="1">
                <a:latin typeface="Open Sans Light" panose="020B0306030504020204" pitchFamily="34" charset="0"/>
                <a:ea typeface="Open Sans Light" panose="020B0306030504020204" pitchFamily="34" charset="0"/>
                <a:cs typeface="Open Sans Light" panose="020B0306030504020204" pitchFamily="34" charset="0"/>
              </a:rPr>
              <a:t>Average</a:t>
            </a:r>
            <a:r>
              <a:rPr lang="it-IT" sz="1200" noProof="0">
                <a:latin typeface="Open Sans Light" panose="020B0306030504020204" pitchFamily="34" charset="0"/>
                <a:ea typeface="Open Sans Light" panose="020B0306030504020204" pitchFamily="34" charset="0"/>
                <a:cs typeface="Open Sans Light" panose="020B0306030504020204" pitchFamily="34" charset="0"/>
              </a:rPr>
              <a:t> Cost of Capital;</a:t>
            </a:r>
          </a:p>
          <a:p>
            <a:pPr>
              <a:tabLst>
                <a:tab pos="5389900" algn="l"/>
              </a:tabLst>
              <a:defRPr/>
            </a:pPr>
            <a:r>
              <a:rPr lang="it-IT" sz="1200" noProof="0">
                <a:latin typeface="Open Sans Light" panose="020B0306030504020204" pitchFamily="34" charset="0"/>
                <a:ea typeface="Open Sans Light" panose="020B0306030504020204" pitchFamily="34" charset="0"/>
                <a:cs typeface="Open Sans Light" panose="020B0306030504020204" pitchFamily="34" charset="0"/>
              </a:rPr>
              <a:t>SA: Surplus Assets; </a:t>
            </a:r>
          </a:p>
          <a:p>
            <a:pPr>
              <a:tabLst>
                <a:tab pos="5389900" algn="l"/>
              </a:tabLst>
              <a:defRPr/>
            </a:pPr>
            <a:r>
              <a:rPr lang="it-IT" sz="1200" noProof="0">
                <a:latin typeface="Open Sans Light" panose="020B0306030504020204" pitchFamily="34" charset="0"/>
                <a:ea typeface="Open Sans Light" panose="020B0306030504020204" pitchFamily="34" charset="0"/>
                <a:cs typeface="Open Sans Light" panose="020B0306030504020204" pitchFamily="34" charset="0"/>
              </a:rPr>
              <a:t>PFN: Posizione finanziaria netta.</a:t>
            </a:r>
          </a:p>
        </p:txBody>
      </p:sp>
      <p:grpSp>
        <p:nvGrpSpPr>
          <p:cNvPr id="46" name="Group 45">
            <a:extLst>
              <a:ext uri="{FF2B5EF4-FFF2-40B4-BE49-F238E27FC236}">
                <a16:creationId xmlns:a16="http://schemas.microsoft.com/office/drawing/2014/main" id="{B9CB23F7-64D8-B540-90E0-1922A93BD1E8}"/>
              </a:ext>
            </a:extLst>
          </p:cNvPr>
          <p:cNvGrpSpPr/>
          <p:nvPr/>
        </p:nvGrpSpPr>
        <p:grpSpPr>
          <a:xfrm>
            <a:off x="5928524" y="4262308"/>
            <a:ext cx="4471818" cy="2185767"/>
            <a:chOff x="2640480" y="1728352"/>
            <a:chExt cx="6382916" cy="4785240"/>
          </a:xfrm>
        </p:grpSpPr>
        <p:sp>
          <p:nvSpPr>
            <p:cNvPr id="50" name="Rectangle 49">
              <a:extLst>
                <a:ext uri="{FF2B5EF4-FFF2-40B4-BE49-F238E27FC236}">
                  <a16:creationId xmlns:a16="http://schemas.microsoft.com/office/drawing/2014/main" id="{1D47AF96-3F31-D6EB-129E-09875A07DCF8}"/>
                </a:ext>
              </a:extLst>
            </p:cNvPr>
            <p:cNvSpPr/>
            <p:nvPr/>
          </p:nvSpPr>
          <p:spPr bwMode="gray">
            <a:xfrm>
              <a:off x="2644587" y="1728352"/>
              <a:ext cx="1415069" cy="1980000"/>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it-IT" sz="10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FCFO</a:t>
              </a:r>
            </a:p>
          </p:txBody>
        </p:sp>
        <p:sp>
          <p:nvSpPr>
            <p:cNvPr id="51" name="Rectangle 50">
              <a:extLst>
                <a:ext uri="{FF2B5EF4-FFF2-40B4-BE49-F238E27FC236}">
                  <a16:creationId xmlns:a16="http://schemas.microsoft.com/office/drawing/2014/main" id="{9DF514FF-0A22-95C7-4151-99D39AA768BA}"/>
                </a:ext>
              </a:extLst>
            </p:cNvPr>
            <p:cNvSpPr/>
            <p:nvPr/>
          </p:nvSpPr>
          <p:spPr bwMode="gray">
            <a:xfrm>
              <a:off x="2640481" y="3693458"/>
              <a:ext cx="1415069" cy="1980000"/>
            </a:xfrm>
            <a:prstGeom prst="rect">
              <a:avLst/>
            </a:prstGeom>
            <a:solidFill>
              <a:schemeClr val="bg1">
                <a:lumMod val="7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it-IT" sz="10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Terminal Value</a:t>
              </a:r>
            </a:p>
          </p:txBody>
        </p:sp>
        <p:sp>
          <p:nvSpPr>
            <p:cNvPr id="53" name="Rectangle 52">
              <a:extLst>
                <a:ext uri="{FF2B5EF4-FFF2-40B4-BE49-F238E27FC236}">
                  <a16:creationId xmlns:a16="http://schemas.microsoft.com/office/drawing/2014/main" id="{64415AF9-2D43-9D36-5622-102BC7896D3F}"/>
                </a:ext>
              </a:extLst>
            </p:cNvPr>
            <p:cNvSpPr/>
            <p:nvPr/>
          </p:nvSpPr>
          <p:spPr bwMode="gray">
            <a:xfrm>
              <a:off x="2640480" y="5673459"/>
              <a:ext cx="1415069" cy="840133"/>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it-IT" sz="1000" b="1" noProof="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Surpuls</a:t>
              </a:r>
              <a:r>
                <a:rPr lang="it-IT" sz="10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Asset</a:t>
              </a:r>
            </a:p>
          </p:txBody>
        </p:sp>
        <p:sp>
          <p:nvSpPr>
            <p:cNvPr id="58" name="Rectangle 57">
              <a:extLst>
                <a:ext uri="{FF2B5EF4-FFF2-40B4-BE49-F238E27FC236}">
                  <a16:creationId xmlns:a16="http://schemas.microsoft.com/office/drawing/2014/main" id="{8AF3C657-0CDE-8AF6-6E16-825D3FC24FC0}"/>
                </a:ext>
              </a:extLst>
            </p:cNvPr>
            <p:cNvSpPr/>
            <p:nvPr/>
          </p:nvSpPr>
          <p:spPr bwMode="gray">
            <a:xfrm>
              <a:off x="4294093" y="1728353"/>
              <a:ext cx="1415069" cy="4785239"/>
            </a:xfrm>
            <a:prstGeom prst="rect">
              <a:avLst/>
            </a:prstGeom>
            <a:solidFill>
              <a:srgbClr val="7030A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it-IT" sz="10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Enterprise Value</a:t>
              </a:r>
            </a:p>
          </p:txBody>
        </p:sp>
        <p:sp>
          <p:nvSpPr>
            <p:cNvPr id="62" name="Rectangle 61">
              <a:extLst>
                <a:ext uri="{FF2B5EF4-FFF2-40B4-BE49-F238E27FC236}">
                  <a16:creationId xmlns:a16="http://schemas.microsoft.com/office/drawing/2014/main" id="{504E1D22-31F7-4517-7A1A-7F320D4354B7}"/>
                </a:ext>
              </a:extLst>
            </p:cNvPr>
            <p:cNvSpPr/>
            <p:nvPr/>
          </p:nvSpPr>
          <p:spPr bwMode="gray">
            <a:xfrm>
              <a:off x="7608327" y="3137647"/>
              <a:ext cx="1415069" cy="3375945"/>
            </a:xfrm>
            <a:prstGeom prst="rect">
              <a:avLst/>
            </a:prstGeom>
            <a:solidFill>
              <a:srgbClr val="6FC2B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it-IT" sz="10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Equity Value</a:t>
              </a:r>
            </a:p>
          </p:txBody>
        </p:sp>
        <p:sp>
          <p:nvSpPr>
            <p:cNvPr id="63" name="Rectangle 62">
              <a:extLst>
                <a:ext uri="{FF2B5EF4-FFF2-40B4-BE49-F238E27FC236}">
                  <a16:creationId xmlns:a16="http://schemas.microsoft.com/office/drawing/2014/main" id="{478B7ABE-3290-784C-937E-9020FC9C4D35}"/>
                </a:ext>
              </a:extLst>
            </p:cNvPr>
            <p:cNvSpPr/>
            <p:nvPr/>
          </p:nvSpPr>
          <p:spPr bwMode="gray">
            <a:xfrm>
              <a:off x="5951210" y="1728352"/>
              <a:ext cx="1415069" cy="1409295"/>
            </a:xfrm>
            <a:prstGeom prst="rect">
              <a:avLst/>
            </a:prstGeom>
            <a:solidFill>
              <a:schemeClr val="bg1">
                <a:lumMod val="95000"/>
              </a:schemeClr>
            </a:solidFill>
            <a:ln w="19050" algn="ctr">
              <a:solidFill>
                <a:srgbClr val="005587"/>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r>
                <a:rPr lang="it-IT" sz="1000" b="1" noProof="0">
                  <a:latin typeface="Open Sans Light" panose="020B0306030504020204" pitchFamily="34" charset="0"/>
                  <a:ea typeface="Open Sans Light" panose="020B0306030504020204" pitchFamily="34" charset="0"/>
                  <a:cs typeface="Open Sans Light" panose="020B0306030504020204" pitchFamily="34" charset="0"/>
                </a:rPr>
                <a:t>Net Financial Position</a:t>
              </a:r>
            </a:p>
          </p:txBody>
        </p:sp>
      </p:grpSp>
      <p:sp>
        <p:nvSpPr>
          <p:cNvPr id="64" name="Rectangle 63">
            <a:extLst>
              <a:ext uri="{FF2B5EF4-FFF2-40B4-BE49-F238E27FC236}">
                <a16:creationId xmlns:a16="http://schemas.microsoft.com/office/drawing/2014/main" id="{430BDDB6-0476-582A-E8CA-5E2C7E53FA4F}"/>
              </a:ext>
            </a:extLst>
          </p:cNvPr>
          <p:cNvSpPr/>
          <p:nvPr/>
        </p:nvSpPr>
        <p:spPr>
          <a:xfrm>
            <a:off x="0" y="6540008"/>
            <a:ext cx="10693399" cy="643727"/>
          </a:xfrm>
          <a:prstGeom prst="rect">
            <a:avLst/>
          </a:prstGeom>
          <a:solidFill>
            <a:srgbClr val="005587"/>
          </a:solidFill>
          <a:ln w="127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216000" tIns="216000" rIns="90000" bIns="216000" rtlCol="0" anchor="ctr"/>
          <a:lstStyle/>
          <a:p>
            <a:pPr marL="0" lvl="4" algn="just">
              <a:lnSpc>
                <a:spcPct val="150000"/>
              </a:lnSpc>
              <a:spcBef>
                <a:spcPct val="35000"/>
              </a:spcBef>
              <a:defRPr/>
            </a:pPr>
            <a:r>
              <a:rPr lang="it-IT" sz="14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 flussi di cassa "</a:t>
            </a:r>
            <a:r>
              <a:rPr lang="it-IT" sz="1400" b="1" noProof="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unlevered</a:t>
            </a:r>
            <a:r>
              <a:rPr lang="it-IT" sz="14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sono flussi di cassa generati dall'attività operativa dell'azienda, al netto delle componenti finanziarie. Riguardano le risorse destinate a soddisfare tutti gli azionisti e i finanziatori.</a:t>
            </a:r>
          </a:p>
        </p:txBody>
      </p:sp>
      <p:sp>
        <p:nvSpPr>
          <p:cNvPr id="2" name="Oval 1">
            <a:extLst>
              <a:ext uri="{FF2B5EF4-FFF2-40B4-BE49-F238E27FC236}">
                <a16:creationId xmlns:a16="http://schemas.microsoft.com/office/drawing/2014/main" id="{CC8FDFF4-07C2-3D66-0DE7-F1951C6AE0B6}"/>
              </a:ext>
            </a:extLst>
          </p:cNvPr>
          <p:cNvSpPr/>
          <p:nvPr/>
        </p:nvSpPr>
        <p:spPr>
          <a:xfrm>
            <a:off x="7833274"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5" name="Graphic 4" descr="Home outline">
            <a:hlinkClick r:id="" action="ppaction://noaction"/>
            <a:extLst>
              <a:ext uri="{FF2B5EF4-FFF2-40B4-BE49-F238E27FC236}">
                <a16:creationId xmlns:a16="http://schemas.microsoft.com/office/drawing/2014/main" id="{38E3D9E2-545F-2554-1AEB-CDD398D6CE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3500" y="129807"/>
            <a:ext cx="333658" cy="333658"/>
          </a:xfrm>
          <a:prstGeom prst="rect">
            <a:avLst/>
          </a:prstGeom>
        </p:spPr>
      </p:pic>
      <p:sp>
        <p:nvSpPr>
          <p:cNvPr id="6" name="Oval 5">
            <a:extLst>
              <a:ext uri="{FF2B5EF4-FFF2-40B4-BE49-F238E27FC236}">
                <a16:creationId xmlns:a16="http://schemas.microsoft.com/office/drawing/2014/main" id="{46D6A618-A124-0E04-6625-E040B4DCF8A2}"/>
              </a:ext>
            </a:extLst>
          </p:cNvPr>
          <p:cNvSpPr/>
          <p:nvPr/>
        </p:nvSpPr>
        <p:spPr>
          <a:xfrm>
            <a:off x="8229354"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7" name="Oval 6">
            <a:extLst>
              <a:ext uri="{FF2B5EF4-FFF2-40B4-BE49-F238E27FC236}">
                <a16:creationId xmlns:a16="http://schemas.microsoft.com/office/drawing/2014/main" id="{B886FEAA-6518-946F-3EA9-CF79732EB203}"/>
              </a:ext>
            </a:extLst>
          </p:cNvPr>
          <p:cNvSpPr/>
          <p:nvPr/>
        </p:nvSpPr>
        <p:spPr>
          <a:xfrm>
            <a:off x="8625434" y="215414"/>
            <a:ext cx="228600" cy="228600"/>
          </a:xfrm>
          <a:prstGeom prst="ellipse">
            <a:avLst/>
          </a:prstGeom>
          <a:solidFill>
            <a:srgbClr val="FFC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8" name="Oval 7">
            <a:extLst>
              <a:ext uri="{FF2B5EF4-FFF2-40B4-BE49-F238E27FC236}">
                <a16:creationId xmlns:a16="http://schemas.microsoft.com/office/drawing/2014/main" id="{6F1B13C6-4F91-15FC-2937-1F81291F565C}"/>
              </a:ext>
            </a:extLst>
          </p:cNvPr>
          <p:cNvSpPr/>
          <p:nvPr/>
        </p:nvSpPr>
        <p:spPr>
          <a:xfrm>
            <a:off x="9021514"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9" name="Oval 8">
            <a:extLst>
              <a:ext uri="{FF2B5EF4-FFF2-40B4-BE49-F238E27FC236}">
                <a16:creationId xmlns:a16="http://schemas.microsoft.com/office/drawing/2014/main" id="{A5962ED2-5BF6-20A6-3EC0-7BA1E793D700}"/>
              </a:ext>
            </a:extLst>
          </p:cNvPr>
          <p:cNvSpPr/>
          <p:nvPr/>
        </p:nvSpPr>
        <p:spPr>
          <a:xfrm>
            <a:off x="9417594"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10" name="Oval 9">
            <a:extLst>
              <a:ext uri="{FF2B5EF4-FFF2-40B4-BE49-F238E27FC236}">
                <a16:creationId xmlns:a16="http://schemas.microsoft.com/office/drawing/2014/main" id="{F7A1D5BF-69D2-F703-94AA-9E9C1C691D3A}"/>
              </a:ext>
            </a:extLst>
          </p:cNvPr>
          <p:cNvSpPr/>
          <p:nvPr/>
        </p:nvSpPr>
        <p:spPr>
          <a:xfrm>
            <a:off x="9813672"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Tree>
    <p:extLst>
      <p:ext uri="{BB962C8B-B14F-4D97-AF65-F5344CB8AC3E}">
        <p14:creationId xmlns:p14="http://schemas.microsoft.com/office/powerpoint/2010/main" val="2495882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4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8DFA32F-4EA0-5A86-8EEE-8FA141AFECD9}"/>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B46B1DD-A772-7C56-1F9B-4C5F26DEDE53}"/>
              </a:ext>
            </a:extLst>
          </p:cNvPr>
          <p:cNvGraphicFramePr>
            <a:graphicFrameLocks noChangeAspect="1"/>
          </p:cNvGraphicFramePr>
          <p:nvPr>
            <p:custDataLst>
              <p:tags r:id="rId1"/>
            </p:custDataLst>
            <p:extLst>
              <p:ext uri="{D42A27DB-BD31-4B8C-83A1-F6EECF244321}">
                <p14:modId xmlns:p14="http://schemas.microsoft.com/office/powerpoint/2010/main" val="34848694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3" name="think-cell data - do not delete" hidden="1">
                        <a:extLst>
                          <a:ext uri="{FF2B5EF4-FFF2-40B4-BE49-F238E27FC236}">
                            <a16:creationId xmlns:a16="http://schemas.microsoft.com/office/drawing/2014/main" id="{7B46B1DD-A772-7C56-1F9B-4C5F26DEDE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73F650C2-364C-8A36-F06E-1931F1683E66}"/>
              </a:ext>
            </a:extLst>
          </p:cNvPr>
          <p:cNvSpPr/>
          <p:nvPr/>
        </p:nvSpPr>
        <p:spPr>
          <a:xfrm>
            <a:off x="-1" y="5370066"/>
            <a:ext cx="10693401" cy="1066801"/>
          </a:xfrm>
          <a:prstGeom prst="rect">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0" name="object 11">
            <a:extLst>
              <a:ext uri="{FF2B5EF4-FFF2-40B4-BE49-F238E27FC236}">
                <a16:creationId xmlns:a16="http://schemas.microsoft.com/office/drawing/2014/main" id="{AFAC5DC7-4B28-AF3B-4AF9-9BB558F4DC8F}"/>
              </a:ext>
            </a:extLst>
          </p:cNvPr>
          <p:cNvSpPr txBox="1">
            <a:spLocks/>
          </p:cNvSpPr>
          <p:nvPr/>
        </p:nvSpPr>
        <p:spPr>
          <a:xfrm>
            <a:off x="395730" y="5619734"/>
            <a:ext cx="10148872" cy="567463"/>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600" noProof="0">
                <a:solidFill>
                  <a:schemeClr val="bg1"/>
                </a:solidFill>
                <a:latin typeface="Open Sans" panose="020B0606030504020204" pitchFamily="34" charset="0"/>
                <a:ea typeface="Open Sans" panose="020B0606030504020204" pitchFamily="34" charset="0"/>
                <a:cs typeface="Open Sans" panose="020B0606030504020204" pitchFamily="34" charset="0"/>
              </a:rPr>
              <a:t>3.2 </a:t>
            </a:r>
            <a:r>
              <a:rPr lang="it-IT" sz="36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Metodo dei Multipli di Borsa</a:t>
            </a:r>
          </a:p>
        </p:txBody>
      </p:sp>
      <p:pic>
        <p:nvPicPr>
          <p:cNvPr id="4" name="Graphic 3" descr="Home outline">
            <a:hlinkClick r:id="" action="ppaction://noaction"/>
            <a:extLst>
              <a:ext uri="{FF2B5EF4-FFF2-40B4-BE49-F238E27FC236}">
                <a16:creationId xmlns:a16="http://schemas.microsoft.com/office/drawing/2014/main" id="{9D8962C3-6A00-336B-E532-BB6F1D73F7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3500" y="129807"/>
            <a:ext cx="333658" cy="333658"/>
          </a:xfrm>
          <a:prstGeom prst="rect">
            <a:avLst/>
          </a:prstGeom>
        </p:spPr>
      </p:pic>
      <p:sp>
        <p:nvSpPr>
          <p:cNvPr id="5" name="TextBox 4">
            <a:extLst>
              <a:ext uri="{FF2B5EF4-FFF2-40B4-BE49-F238E27FC236}">
                <a16:creationId xmlns:a16="http://schemas.microsoft.com/office/drawing/2014/main" id="{DED1987B-8EAA-511B-719C-5000F51E6279}"/>
              </a:ext>
            </a:extLst>
          </p:cNvPr>
          <p:cNvSpPr txBox="1"/>
          <p:nvPr/>
        </p:nvSpPr>
        <p:spPr>
          <a:xfrm>
            <a:off x="9935002" y="7177415"/>
            <a:ext cx="609600" cy="215444"/>
          </a:xfrm>
          <a:prstGeom prst="rect">
            <a:avLst/>
          </a:prstGeom>
          <a:noFill/>
        </p:spPr>
        <p:txBody>
          <a:bodyPr wrap="square" rtlCol="0">
            <a:spAutoFit/>
          </a:bodyPr>
          <a:lstStyle/>
          <a:p>
            <a:pPr algn="r"/>
            <a:fld id="{13F12736-CC06-BD49-A9D0-93445CBA72B0}" type="slidenum">
              <a:rPr lang="it-IT" sz="800" noProof="0" smtClean="0">
                <a:solidFill>
                  <a:schemeClr val="bg1"/>
                </a:solidFill>
              </a:rPr>
              <a:pPr algn="r"/>
              <a:t>35</a:t>
            </a:fld>
            <a:endParaRPr lang="it-IT" sz="800" noProof="0">
              <a:solidFill>
                <a:schemeClr val="bg1"/>
              </a:solidFill>
            </a:endParaRPr>
          </a:p>
        </p:txBody>
      </p:sp>
    </p:spTree>
    <p:extLst>
      <p:ext uri="{BB962C8B-B14F-4D97-AF65-F5344CB8AC3E}">
        <p14:creationId xmlns:p14="http://schemas.microsoft.com/office/powerpoint/2010/main" val="389319487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E5EED-0234-6368-8C13-7784D871C8F8}"/>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3C15FD2A-B8D2-539E-0D58-DCEDA07020B2}"/>
              </a:ext>
            </a:extLst>
          </p:cNvPr>
          <p:cNvGraphicFramePr>
            <a:graphicFrameLocks noChangeAspect="1"/>
          </p:cNvGraphicFramePr>
          <p:nvPr>
            <p:custDataLst>
              <p:tags r:id="rId1"/>
            </p:custDataLst>
            <p:extLst>
              <p:ext uri="{D42A27DB-BD31-4B8C-83A1-F6EECF244321}">
                <p14:modId xmlns:p14="http://schemas.microsoft.com/office/powerpoint/2010/main" val="21579023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12" name="think-cell data - do not delete" hidden="1">
                        <a:extLst>
                          <a:ext uri="{FF2B5EF4-FFF2-40B4-BE49-F238E27FC236}">
                            <a16:creationId xmlns:a16="http://schemas.microsoft.com/office/drawing/2014/main" id="{3C15FD2A-B8D2-539E-0D58-DCEDA07020B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73B8DE36-4AAF-A2DC-7D31-4EAAC5A7AEE7}"/>
              </a:ext>
            </a:extLst>
          </p:cNvPr>
          <p:cNvSpPr/>
          <p:nvPr/>
        </p:nvSpPr>
        <p:spPr>
          <a:xfrm>
            <a:off x="557945" y="3502090"/>
            <a:ext cx="2058981" cy="3708435"/>
          </a:xfrm>
          <a:prstGeom prst="rect">
            <a:avLst/>
          </a:prstGeom>
          <a:solidFill>
            <a:schemeClr val="bg1">
              <a:lumMod val="95000"/>
            </a:schemeClr>
          </a:solidFill>
          <a:ln>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tabLst>
                <a:tab pos="441325" algn="l"/>
              </a:tabLst>
              <a:defRPr/>
            </a:pPr>
            <a:endParaRPr lang="it-IT" sz="1600" i="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eaLnBrk="1" fontAlgn="auto" hangingPunct="1">
              <a:spcBef>
                <a:spcPts val="0"/>
              </a:spcBef>
              <a:spcAft>
                <a:spcPts val="0"/>
              </a:spcAft>
              <a:tabLst>
                <a:tab pos="441325" algn="l"/>
              </a:tabLst>
              <a:defRPr/>
            </a:pPr>
            <a:endParaRPr lang="it-IT" sz="1600" i="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eaLnBrk="1" fontAlgn="auto" hangingPunct="1">
              <a:spcBef>
                <a:spcPts val="0"/>
              </a:spcBef>
              <a:spcAft>
                <a:spcPts val="0"/>
              </a:spcAft>
              <a:tabLst>
                <a:tab pos="441325" algn="l"/>
              </a:tabLst>
              <a:defRPr/>
            </a:pPr>
            <a:r>
              <a:rPr lang="it-IT" sz="1600" i="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 multipli calcolati tenendo conto del valore complessivo dell’azienda (Enterprise Value), che stimano indirettamente il valore del capitale.</a:t>
            </a:r>
          </a:p>
          <a:p>
            <a:pPr algn="ctr" fontAlgn="auto">
              <a:spcBef>
                <a:spcPts val="400"/>
              </a:spcBef>
              <a:spcAft>
                <a:spcPts val="400"/>
              </a:spcAft>
              <a:buFont typeface="Monotype Sorts" pitchFamily="2" charset="2"/>
              <a:buNone/>
              <a:defRPr/>
            </a:pPr>
            <a:r>
              <a:rPr lang="it-IT" sz="1600" kern="0" noProof="0">
                <a:solidFill>
                  <a:srgbClr val="333333"/>
                </a:solidFill>
                <a:latin typeface="Open Sans Light" panose="020B0306030504020204" pitchFamily="34" charset="0"/>
                <a:ea typeface="Open Sans Light" panose="020B0306030504020204" pitchFamily="34" charset="0"/>
                <a:cs typeface="Open Sans Light" panose="020B0306030504020204" pitchFamily="34" charset="0"/>
              </a:rPr>
              <a:t>EV/EBIT</a:t>
            </a:r>
          </a:p>
          <a:p>
            <a:pPr algn="ctr" fontAlgn="auto">
              <a:spcBef>
                <a:spcPts val="400"/>
              </a:spcBef>
              <a:spcAft>
                <a:spcPts val="400"/>
              </a:spcAft>
              <a:buFont typeface="Monotype Sorts" pitchFamily="2" charset="2"/>
              <a:buNone/>
              <a:defRPr/>
            </a:pPr>
            <a:r>
              <a:rPr lang="it-IT" sz="1600" kern="0" noProof="0">
                <a:solidFill>
                  <a:srgbClr val="333333"/>
                </a:solidFill>
                <a:latin typeface="Open Sans Light" panose="020B0306030504020204" pitchFamily="34" charset="0"/>
                <a:ea typeface="Open Sans Light" panose="020B0306030504020204" pitchFamily="34" charset="0"/>
                <a:cs typeface="Open Sans Light" panose="020B0306030504020204" pitchFamily="34" charset="0"/>
              </a:rPr>
              <a:t>EV/EBITDA</a:t>
            </a:r>
          </a:p>
          <a:p>
            <a:pPr algn="ctr" fontAlgn="auto">
              <a:spcBef>
                <a:spcPts val="400"/>
              </a:spcBef>
              <a:spcAft>
                <a:spcPts val="400"/>
              </a:spcAft>
              <a:buFont typeface="Monotype Sorts" pitchFamily="2" charset="2"/>
              <a:buNone/>
              <a:defRPr/>
            </a:pPr>
            <a:r>
              <a:rPr lang="it-IT" sz="1600" kern="0" noProof="0">
                <a:solidFill>
                  <a:srgbClr val="333333"/>
                </a:solidFill>
                <a:latin typeface="Open Sans Light" panose="020B0306030504020204" pitchFamily="34" charset="0"/>
                <a:ea typeface="Open Sans Light" panose="020B0306030504020204" pitchFamily="34" charset="0"/>
                <a:cs typeface="Open Sans Light" panose="020B0306030504020204" pitchFamily="34" charset="0"/>
              </a:rPr>
              <a:t>EV/SALES</a:t>
            </a:r>
            <a:endParaRPr lang="it-IT" sz="1600" i="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Text Placeholder 11">
            <a:extLst>
              <a:ext uri="{FF2B5EF4-FFF2-40B4-BE49-F238E27FC236}">
                <a16:creationId xmlns:a16="http://schemas.microsoft.com/office/drawing/2014/main" id="{D40E546F-4C1F-E92F-BD7B-314AA79E3D1C}"/>
              </a:ext>
            </a:extLst>
          </p:cNvPr>
          <p:cNvSpPr txBox="1">
            <a:spLocks/>
          </p:cNvSpPr>
          <p:nvPr/>
        </p:nvSpPr>
        <p:spPr>
          <a:xfrm>
            <a:off x="629858" y="6026758"/>
            <a:ext cx="9893299" cy="4826000"/>
          </a:xfrm>
          <a:prstGeom prst="rect">
            <a:avLst/>
          </a:prstGeom>
        </p:spPr>
        <p:txBody>
          <a:bodyPr rtlCol="0">
            <a:normAutofit/>
          </a:bodyPr>
          <a:lstStyle>
            <a:lvl1pPr marL="0" indent="0" algn="l" defTabSz="601515" rtl="0" eaLnBrk="1" latinLnBrk="0" hangingPunct="1">
              <a:lnSpc>
                <a:spcPct val="100000"/>
              </a:lnSpc>
              <a:spcBef>
                <a:spcPts val="175"/>
              </a:spcBef>
              <a:spcAft>
                <a:spcPts val="175"/>
              </a:spcAft>
              <a:buSzPct val="100000"/>
              <a:buFontTx/>
              <a:buNone/>
              <a:defRPr sz="1053" b="0" kern="1200">
                <a:solidFill>
                  <a:schemeClr val="tx1"/>
                </a:solidFill>
                <a:latin typeface="Aptos" panose="020B0004020202020204" pitchFamily="34" charset="0"/>
                <a:ea typeface="+mn-ea"/>
                <a:cs typeface="Calibri Light" panose="020F0302020204030204" pitchFamily="34" charset="0"/>
              </a:defRPr>
            </a:lvl1pPr>
            <a:lvl2pPr marL="157341" indent="-157341" algn="l" defTabSz="601515" rtl="0" eaLnBrk="1" latinLnBrk="0" hangingPunct="1">
              <a:lnSpc>
                <a:spcPct val="100000"/>
              </a:lnSpc>
              <a:spcBef>
                <a:spcPts val="175"/>
              </a:spcBef>
              <a:spcAft>
                <a:spcPts val="175"/>
              </a:spcAft>
              <a:buClrTx/>
              <a:buSzPct val="100000"/>
              <a:buFont typeface="Arial" panose="020B0604020202020204" pitchFamily="34" charset="0"/>
              <a:buChar char="•"/>
              <a:defRPr lang="en-US" sz="1053" b="0" kern="1200" dirty="0" smtClean="0">
                <a:solidFill>
                  <a:schemeClr val="tx1"/>
                </a:solidFill>
                <a:latin typeface="Aptos" panose="020B0004020202020204" pitchFamily="34" charset="0"/>
                <a:ea typeface="+mn-ea"/>
                <a:cs typeface="Calibri Light" panose="020F0302020204030204" pitchFamily="34" charset="0"/>
              </a:defRPr>
            </a:lvl2pPr>
            <a:lvl3pPr marL="316074" indent="-158733" algn="l" defTabSz="601515" rtl="0" eaLnBrk="1" latinLnBrk="0" hangingPunct="1">
              <a:lnSpc>
                <a:spcPct val="100000"/>
              </a:lnSpc>
              <a:spcBef>
                <a:spcPts val="175"/>
              </a:spcBef>
              <a:spcAft>
                <a:spcPts val="175"/>
              </a:spcAft>
              <a:buClrTx/>
              <a:buSzPct val="100000"/>
              <a:buFont typeface="Arial" panose="020B0604020202020204" pitchFamily="34" charset="0"/>
              <a:buChar char="−"/>
              <a:defRPr lang="en-US" sz="1053" b="0" kern="1200" dirty="0" smtClean="0">
                <a:solidFill>
                  <a:schemeClr val="tx1"/>
                </a:solidFill>
                <a:latin typeface="Aptos" panose="020B0004020202020204" pitchFamily="34" charset="0"/>
                <a:ea typeface="+mn-ea"/>
                <a:cs typeface="Calibri Light" panose="020F0302020204030204" pitchFamily="34" charset="0"/>
              </a:defRPr>
            </a:lvl3pPr>
            <a:lvl4pPr marL="472023" indent="-155948" algn="l" defTabSz="601515" rtl="0" eaLnBrk="1" latinLnBrk="0" hangingPunct="1">
              <a:lnSpc>
                <a:spcPct val="100000"/>
              </a:lnSpc>
              <a:spcBef>
                <a:spcPts val="175"/>
              </a:spcBef>
              <a:spcAft>
                <a:spcPts val="175"/>
              </a:spcAft>
              <a:buClrTx/>
              <a:buSzPct val="100000"/>
              <a:buFont typeface="Arial" panose="020B0604020202020204" pitchFamily="34" charset="0"/>
              <a:buChar char="◦"/>
              <a:defRPr lang="en-US" sz="1053" b="0" kern="1200" baseline="0" dirty="0" smtClean="0">
                <a:solidFill>
                  <a:schemeClr val="tx1"/>
                </a:solidFill>
                <a:latin typeface="Aptos" panose="020B0004020202020204" pitchFamily="34" charset="0"/>
                <a:ea typeface="+mn-ea"/>
                <a:cs typeface="Calibri Light" panose="020F0302020204030204" pitchFamily="34" charset="0"/>
              </a:defRPr>
            </a:lvl4pPr>
            <a:lvl5pPr marL="629363" indent="-157341" algn="l" defTabSz="525282" rtl="0" eaLnBrk="1" latinLnBrk="0" hangingPunct="1">
              <a:lnSpc>
                <a:spcPct val="100000"/>
              </a:lnSpc>
              <a:spcBef>
                <a:spcPts val="175"/>
              </a:spcBef>
              <a:spcAft>
                <a:spcPts val="175"/>
              </a:spcAft>
              <a:buClrTx/>
              <a:buSzPct val="100000"/>
              <a:buFont typeface="Arial" panose="020B0604020202020204" pitchFamily="34" charset="0"/>
              <a:buChar char="−"/>
              <a:tabLst/>
              <a:defRPr lang="en-US" sz="1053" b="0" kern="1200" baseline="0" dirty="0" smtClean="0">
                <a:solidFill>
                  <a:schemeClr val="tx1"/>
                </a:solidFill>
                <a:latin typeface="Aptos" panose="020B0004020202020204" pitchFamily="34" charset="0"/>
                <a:ea typeface="+mn-ea"/>
                <a:cs typeface="Calibri Light" panose="020F0302020204030204" pitchFamily="34" charset="0"/>
              </a:defRPr>
            </a:lvl5pPr>
            <a:lvl6pPr marL="350489" indent="-116040" algn="l" defTabSz="601515" rtl="0" eaLnBrk="1" latinLnBrk="0" hangingPunct="1">
              <a:spcBef>
                <a:spcPts val="0"/>
              </a:spcBef>
              <a:spcAft>
                <a:spcPts val="658"/>
              </a:spcAft>
              <a:buFont typeface="Verdana" panose="020B0604030504040204" pitchFamily="34" charset="0"/>
              <a:buChar char="−"/>
              <a:defRPr sz="789" kern="1200" baseline="0">
                <a:solidFill>
                  <a:schemeClr val="tx1"/>
                </a:solidFill>
                <a:latin typeface="+mn-lt"/>
                <a:ea typeface="+mn-ea"/>
                <a:cs typeface="+mn-cs"/>
              </a:defRPr>
            </a:lvl6pPr>
            <a:lvl7pPr marL="350489" indent="-116040" algn="l" defTabSz="601515" rtl="0" eaLnBrk="1" latinLnBrk="0" hangingPunct="1">
              <a:spcBef>
                <a:spcPts val="0"/>
              </a:spcBef>
              <a:spcAft>
                <a:spcPts val="658"/>
              </a:spcAft>
              <a:buFont typeface="Verdana" panose="020B0604030504040204" pitchFamily="34" charset="0"/>
              <a:buChar char="−"/>
              <a:defRPr sz="789" kern="1200">
                <a:solidFill>
                  <a:schemeClr val="tx1"/>
                </a:solidFill>
                <a:latin typeface="+mn-lt"/>
                <a:ea typeface="+mn-ea"/>
                <a:cs typeface="+mn-cs"/>
              </a:defRPr>
            </a:lvl7pPr>
            <a:lvl8pPr marL="350489" indent="-116040" algn="l" defTabSz="601515" rtl="0" eaLnBrk="1" latinLnBrk="0" hangingPunct="1">
              <a:spcBef>
                <a:spcPts val="0"/>
              </a:spcBef>
              <a:spcAft>
                <a:spcPts val="658"/>
              </a:spcAft>
              <a:buFont typeface="Verdana" panose="020B0604030504040204" pitchFamily="34" charset="0"/>
              <a:buChar char="−"/>
              <a:defRPr sz="789" kern="1200" baseline="0">
                <a:solidFill>
                  <a:schemeClr val="tx1"/>
                </a:solidFill>
                <a:latin typeface="+mn-lt"/>
                <a:ea typeface="+mn-ea"/>
                <a:cs typeface="+mn-cs"/>
              </a:defRPr>
            </a:lvl8pPr>
            <a:lvl9pPr marL="350489" indent="-116040" algn="l" defTabSz="601515" rtl="0" eaLnBrk="1" latinLnBrk="0" hangingPunct="1">
              <a:spcBef>
                <a:spcPts val="0"/>
              </a:spcBef>
              <a:spcAft>
                <a:spcPts val="658"/>
              </a:spcAft>
              <a:buFont typeface="Verdana" panose="020B0604030504040204" pitchFamily="34" charset="0"/>
              <a:buChar char="−"/>
              <a:defRPr sz="789" kern="1200" baseline="0">
                <a:solidFill>
                  <a:schemeClr val="tx1"/>
                </a:solidFill>
                <a:latin typeface="+mn-lt"/>
                <a:ea typeface="+mn-ea"/>
                <a:cs typeface="+mn-cs"/>
              </a:defRPr>
            </a:lvl9pPr>
          </a:lstStyle>
          <a:p>
            <a:pPr algn="just">
              <a:spcAft>
                <a:spcPts val="0"/>
              </a:spcAft>
              <a:defRPr/>
            </a:pPr>
            <a:endParaRPr lang="it-IT"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3" name="Rectangle 22">
            <a:extLst>
              <a:ext uri="{FF2B5EF4-FFF2-40B4-BE49-F238E27FC236}">
                <a16:creationId xmlns:a16="http://schemas.microsoft.com/office/drawing/2014/main" id="{4C0F9054-6D47-1CF7-E3EC-DD4EE9EF7AAB}"/>
              </a:ext>
            </a:extLst>
          </p:cNvPr>
          <p:cNvSpPr/>
          <p:nvPr/>
        </p:nvSpPr>
        <p:spPr bwMode="gray">
          <a:xfrm>
            <a:off x="0" y="1738371"/>
            <a:ext cx="10693400" cy="1212647"/>
          </a:xfrm>
          <a:prstGeom prst="rect">
            <a:avLst/>
          </a:prstGeom>
          <a:solidFill>
            <a:schemeClr val="bg1">
              <a:lumMod val="95000"/>
            </a:schemeClr>
          </a:solidFill>
          <a:ln w="19050" algn="ctr">
            <a:noFill/>
            <a:prstDash val="dash"/>
            <a:miter lim="800000"/>
            <a:headEnd/>
            <a:tailEnd/>
          </a:ln>
          <a:effectLst>
            <a:outerShdw blurRad="50800" dist="38100" dir="2700000" algn="tl" rotWithShape="0">
              <a:prstClr val="black">
                <a:alpha val="40000"/>
              </a:prstClr>
            </a:outerShdw>
          </a:effectLst>
        </p:spPr>
        <p:txBody>
          <a:bodyPr wrap="square" lIns="288000" tIns="108000" rIns="468000" bIns="88900" rtlCol="0" anchor="t"/>
          <a:lstStyle/>
          <a:p>
            <a:pPr algn="ctr"/>
            <a:r>
              <a:rPr lang="it-IT" noProof="0">
                <a:latin typeface="Open Sans Light" panose="020B0306030504020204" pitchFamily="34" charset="0"/>
                <a:ea typeface="Open Sans Light" panose="020B0306030504020204" pitchFamily="34" charset="0"/>
                <a:cs typeface="Open Sans Light" panose="020B0306030504020204" pitchFamily="34" charset="0"/>
              </a:rPr>
              <a:t>Il metodo dei multipli di borsa attribuisce all’azienda un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valore basato sulle valutazioni del mercato azionario, incorporando</a:t>
            </a:r>
            <a:r>
              <a:rPr lang="it-IT" noProof="0">
                <a:latin typeface="Open Sans Light" panose="020B0306030504020204" pitchFamily="34" charset="0"/>
                <a:ea typeface="Open Sans Light" panose="020B0306030504020204" pitchFamily="34" charset="0"/>
                <a:cs typeface="Open Sans Light" panose="020B0306030504020204" pitchFamily="34" charset="0"/>
              </a:rPr>
              <a:t> direttamente le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aspettative di crescita e il livello di rischio</a:t>
            </a:r>
            <a:r>
              <a:rPr lang="it-IT" noProof="0">
                <a:latin typeface="Open Sans Light" panose="020B0306030504020204" pitchFamily="34" charset="0"/>
                <a:ea typeface="Open Sans Light" panose="020B0306030504020204" pitchFamily="34" charset="0"/>
                <a:cs typeface="Open Sans Light" panose="020B0306030504020204" pitchFamily="34" charset="0"/>
              </a:rPr>
              <a:t>, a prescindere dal valore degli asset o dei redditi effettivi.</a:t>
            </a:r>
          </a:p>
          <a:p>
            <a:pPr algn="ctr"/>
            <a:r>
              <a:rPr lang="it-IT" sz="1600" noProof="0">
                <a:latin typeface="Open Sans Light" panose="020B0306030504020204" pitchFamily="34" charset="0"/>
                <a:ea typeface="Open Sans Light" panose="020B0306030504020204" pitchFamily="34" charset="0"/>
                <a:cs typeface="Open Sans Light" panose="020B0306030504020204" pitchFamily="34" charset="0"/>
              </a:rPr>
              <a:t>Esistono </a:t>
            </a:r>
            <a:r>
              <a:rPr lang="it-IT" sz="1600" b="1" noProof="0">
                <a:latin typeface="Open Sans Light" panose="020B0306030504020204" pitchFamily="34" charset="0"/>
                <a:ea typeface="Open Sans Light" panose="020B0306030504020204" pitchFamily="34" charset="0"/>
                <a:cs typeface="Open Sans Light" panose="020B0306030504020204" pitchFamily="34" charset="0"/>
              </a:rPr>
              <a:t>due tipi di multipli</a:t>
            </a:r>
            <a:r>
              <a:rPr lang="it-IT" sz="1600" noProof="0">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2" name="Pentagon 12">
            <a:extLst>
              <a:ext uri="{FF2B5EF4-FFF2-40B4-BE49-F238E27FC236}">
                <a16:creationId xmlns:a16="http://schemas.microsoft.com/office/drawing/2014/main" id="{631AECB8-D018-2453-B2C5-F67A144BF678}"/>
              </a:ext>
            </a:extLst>
          </p:cNvPr>
          <p:cNvSpPr/>
          <p:nvPr/>
        </p:nvSpPr>
        <p:spPr>
          <a:xfrm>
            <a:off x="551680" y="3510104"/>
            <a:ext cx="1360774" cy="576262"/>
          </a:xfrm>
          <a:prstGeom prst="homePlate">
            <a:avLst/>
          </a:prstGeom>
          <a:solidFill>
            <a:srgbClr val="0055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noProof="0">
                <a:latin typeface="Open Sans Light" panose="020B0306030504020204" pitchFamily="34" charset="0"/>
                <a:ea typeface="Open Sans Light" panose="020B0306030504020204" pitchFamily="34" charset="0"/>
                <a:cs typeface="Open Sans Light" panose="020B0306030504020204" pitchFamily="34" charset="0"/>
              </a:rPr>
              <a:t>1. Asset Side</a:t>
            </a:r>
          </a:p>
        </p:txBody>
      </p:sp>
      <p:sp>
        <p:nvSpPr>
          <p:cNvPr id="25" name="Fusione 10">
            <a:extLst>
              <a:ext uri="{FF2B5EF4-FFF2-40B4-BE49-F238E27FC236}">
                <a16:creationId xmlns:a16="http://schemas.microsoft.com/office/drawing/2014/main" id="{266E1CA6-CC05-7D4F-1DE6-B15049BD4AFE}"/>
              </a:ext>
            </a:extLst>
          </p:cNvPr>
          <p:cNvSpPr/>
          <p:nvPr/>
        </p:nvSpPr>
        <p:spPr>
          <a:xfrm>
            <a:off x="1013721" y="3119847"/>
            <a:ext cx="1147429" cy="156367"/>
          </a:xfrm>
          <a:prstGeom prst="flowChartMerge">
            <a:avLst/>
          </a:prstGeom>
          <a:solidFill>
            <a:srgbClr val="00A7B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31191">
              <a:defRPr/>
            </a:pPr>
            <a:endParaRPr lang="it-IT" sz="1697" noProof="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Fusione 10">
            <a:extLst>
              <a:ext uri="{FF2B5EF4-FFF2-40B4-BE49-F238E27FC236}">
                <a16:creationId xmlns:a16="http://schemas.microsoft.com/office/drawing/2014/main" id="{DAE0773F-F49F-EDCC-4A94-2A44E851AE31}"/>
              </a:ext>
            </a:extLst>
          </p:cNvPr>
          <p:cNvSpPr/>
          <p:nvPr/>
        </p:nvSpPr>
        <p:spPr>
          <a:xfrm>
            <a:off x="8574536" y="3119847"/>
            <a:ext cx="1147429" cy="156367"/>
          </a:xfrm>
          <a:prstGeom prst="flowChartMerge">
            <a:avLst/>
          </a:prstGeom>
          <a:solidFill>
            <a:srgbClr val="00A7B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31191">
              <a:defRPr/>
            </a:pPr>
            <a:endParaRPr lang="it-IT" sz="1697" noProof="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Rectangle 5">
            <a:extLst>
              <a:ext uri="{FF2B5EF4-FFF2-40B4-BE49-F238E27FC236}">
                <a16:creationId xmlns:a16="http://schemas.microsoft.com/office/drawing/2014/main" id="{1913DE90-907B-3F65-3DBC-59DBB87FD0D5}"/>
              </a:ext>
            </a:extLst>
          </p:cNvPr>
          <p:cNvSpPr>
            <a:spLocks noChangeArrowheads="1"/>
          </p:cNvSpPr>
          <p:nvPr/>
        </p:nvSpPr>
        <p:spPr bwMode="auto">
          <a:xfrm>
            <a:off x="3957833" y="3794307"/>
            <a:ext cx="1465262" cy="3108325"/>
          </a:xfrm>
          <a:prstGeom prst="rect">
            <a:avLst/>
          </a:prstGeom>
          <a:solidFill>
            <a:srgbClr val="005587"/>
          </a:solidFill>
          <a:ln>
            <a:solidFill>
              <a:srgbClr val="333333"/>
            </a:solidFill>
          </a:ln>
          <a:effectLst/>
        </p:spPr>
        <p:txBody>
          <a:bodyPr wrap="none" anchor="ctr"/>
          <a:lstStyle/>
          <a:p>
            <a:pPr eaLnBrk="1" fontAlgn="auto" hangingPunct="1">
              <a:spcBef>
                <a:spcPts val="0"/>
              </a:spcBef>
              <a:spcAft>
                <a:spcPts val="0"/>
              </a:spcAft>
              <a:defRPr/>
            </a:pPr>
            <a:endParaRPr lang="it-IT" sz="2000" b="1" kern="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2" name="Rectangle 6">
            <a:extLst>
              <a:ext uri="{FF2B5EF4-FFF2-40B4-BE49-F238E27FC236}">
                <a16:creationId xmlns:a16="http://schemas.microsoft.com/office/drawing/2014/main" id="{D09D2336-2809-1FE9-6DBB-30382A2363FC}"/>
              </a:ext>
            </a:extLst>
          </p:cNvPr>
          <p:cNvSpPr>
            <a:spLocks noChangeArrowheads="1"/>
          </p:cNvSpPr>
          <p:nvPr/>
        </p:nvSpPr>
        <p:spPr bwMode="auto">
          <a:xfrm>
            <a:off x="5333664" y="5408304"/>
            <a:ext cx="1438275" cy="1501775"/>
          </a:xfrm>
          <a:prstGeom prst="rect">
            <a:avLst/>
          </a:prstGeom>
          <a:solidFill>
            <a:schemeClr val="accent3"/>
          </a:solidFill>
          <a:ln>
            <a:solidFill>
              <a:srgbClr val="333333"/>
            </a:solidFill>
          </a:ln>
          <a:effectLst/>
        </p:spPr>
        <p:txBody>
          <a:bodyPr wrap="none" anchor="ctr"/>
          <a:lstStyle/>
          <a:p>
            <a:pPr eaLnBrk="1" fontAlgn="auto" hangingPunct="1">
              <a:spcBef>
                <a:spcPts val="0"/>
              </a:spcBef>
              <a:spcAft>
                <a:spcPts val="0"/>
              </a:spcAft>
              <a:defRPr/>
            </a:pPr>
            <a:endParaRPr lang="it-IT" sz="2000" b="1" kern="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 name="Text Box 7">
            <a:extLst>
              <a:ext uri="{FF2B5EF4-FFF2-40B4-BE49-F238E27FC236}">
                <a16:creationId xmlns:a16="http://schemas.microsoft.com/office/drawing/2014/main" id="{EDD02728-B339-0E2A-180C-D8580BC19E2C}"/>
              </a:ext>
            </a:extLst>
          </p:cNvPr>
          <p:cNvSpPr txBox="1">
            <a:spLocks noChangeArrowheads="1"/>
          </p:cNvSpPr>
          <p:nvPr/>
        </p:nvSpPr>
        <p:spPr bwMode="auto">
          <a:xfrm>
            <a:off x="3773857" y="4504793"/>
            <a:ext cx="162225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rgbClr val="091D5D"/>
                </a:solidFill>
                <a:latin typeface="Verdana" pitchFamily="34" charset="0"/>
                <a:cs typeface="Arial" charset="0"/>
              </a:defRPr>
            </a:lvl1pPr>
            <a:lvl2pPr marL="742950" indent="-285750" eaLnBrk="0" hangingPunct="0">
              <a:defRPr sz="1400">
                <a:solidFill>
                  <a:srgbClr val="091D5D"/>
                </a:solidFill>
                <a:latin typeface="Verdana" pitchFamily="34" charset="0"/>
                <a:cs typeface="Arial" charset="0"/>
              </a:defRPr>
            </a:lvl2pPr>
            <a:lvl3pPr marL="1143000" indent="-228600" eaLnBrk="0" hangingPunct="0">
              <a:defRPr sz="1400">
                <a:solidFill>
                  <a:srgbClr val="091D5D"/>
                </a:solidFill>
                <a:latin typeface="Verdana" pitchFamily="34" charset="0"/>
                <a:cs typeface="Arial" charset="0"/>
              </a:defRPr>
            </a:lvl3pPr>
            <a:lvl4pPr marL="1600200" indent="-228600" eaLnBrk="0" hangingPunct="0">
              <a:defRPr sz="1400">
                <a:solidFill>
                  <a:srgbClr val="091D5D"/>
                </a:solidFill>
                <a:latin typeface="Verdana" pitchFamily="34" charset="0"/>
                <a:cs typeface="Arial" charset="0"/>
              </a:defRPr>
            </a:lvl4pPr>
            <a:lvl5pPr marL="2057400" indent="-228600" eaLnBrk="0" hangingPunct="0">
              <a:defRPr sz="1400">
                <a:solidFill>
                  <a:srgbClr val="091D5D"/>
                </a:solidFill>
                <a:latin typeface="Verdana" pitchFamily="34" charset="0"/>
                <a:cs typeface="Arial" charset="0"/>
              </a:defRPr>
            </a:lvl5pPr>
            <a:lvl6pPr marL="2514600" indent="-228600" eaLnBrk="0" fontAlgn="base" hangingPunct="0">
              <a:spcBef>
                <a:spcPct val="0"/>
              </a:spcBef>
              <a:spcAft>
                <a:spcPct val="0"/>
              </a:spcAft>
              <a:defRPr sz="1400">
                <a:solidFill>
                  <a:srgbClr val="091D5D"/>
                </a:solidFill>
                <a:latin typeface="Verdana" pitchFamily="34" charset="0"/>
                <a:cs typeface="Arial" charset="0"/>
              </a:defRPr>
            </a:lvl6pPr>
            <a:lvl7pPr marL="2971800" indent="-228600" eaLnBrk="0" fontAlgn="base" hangingPunct="0">
              <a:spcBef>
                <a:spcPct val="0"/>
              </a:spcBef>
              <a:spcAft>
                <a:spcPct val="0"/>
              </a:spcAft>
              <a:defRPr sz="1400">
                <a:solidFill>
                  <a:srgbClr val="091D5D"/>
                </a:solidFill>
                <a:latin typeface="Verdana" pitchFamily="34" charset="0"/>
                <a:cs typeface="Arial" charset="0"/>
              </a:defRPr>
            </a:lvl7pPr>
            <a:lvl8pPr marL="3429000" indent="-228600" eaLnBrk="0" fontAlgn="base" hangingPunct="0">
              <a:spcBef>
                <a:spcPct val="0"/>
              </a:spcBef>
              <a:spcAft>
                <a:spcPct val="0"/>
              </a:spcAft>
              <a:defRPr sz="1400">
                <a:solidFill>
                  <a:srgbClr val="091D5D"/>
                </a:solidFill>
                <a:latin typeface="Verdana" pitchFamily="34" charset="0"/>
                <a:cs typeface="Arial" charset="0"/>
              </a:defRPr>
            </a:lvl8pPr>
            <a:lvl9pPr marL="3886200" indent="-228600" eaLnBrk="0" fontAlgn="base" hangingPunct="0">
              <a:spcBef>
                <a:spcPct val="0"/>
              </a:spcBef>
              <a:spcAft>
                <a:spcPct val="0"/>
              </a:spcAft>
              <a:defRPr sz="1400">
                <a:solidFill>
                  <a:srgbClr val="091D5D"/>
                </a:solidFill>
                <a:latin typeface="Verdana" pitchFamily="34" charset="0"/>
                <a:cs typeface="Arial" charset="0"/>
              </a:defRPr>
            </a:lvl9pPr>
          </a:lstStyle>
          <a:p>
            <a:pPr algn="ctr" eaLnBrk="1" fontAlgn="auto" hangingPunct="1">
              <a:spcBef>
                <a:spcPts val="0"/>
              </a:spcBef>
              <a:spcAft>
                <a:spcPts val="0"/>
              </a:spcAft>
              <a:defRPr/>
            </a:pPr>
            <a:r>
              <a:rPr lang="it-IT" sz="1600" b="1" kern="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Valore di mercato del capitale operativo (Enterprise Value)</a:t>
            </a:r>
          </a:p>
        </p:txBody>
      </p:sp>
      <p:sp>
        <p:nvSpPr>
          <p:cNvPr id="44" name="Text Box 8">
            <a:extLst>
              <a:ext uri="{FF2B5EF4-FFF2-40B4-BE49-F238E27FC236}">
                <a16:creationId xmlns:a16="http://schemas.microsoft.com/office/drawing/2014/main" id="{4E386E27-DBA4-5794-4EC3-77505CD9CDB8}"/>
              </a:ext>
            </a:extLst>
          </p:cNvPr>
          <p:cNvSpPr txBox="1">
            <a:spLocks noChangeArrowheads="1"/>
          </p:cNvSpPr>
          <p:nvPr/>
        </p:nvSpPr>
        <p:spPr bwMode="auto">
          <a:xfrm>
            <a:off x="5325727" y="5598818"/>
            <a:ext cx="14462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rgbClr val="091D5D"/>
                </a:solidFill>
                <a:latin typeface="Verdana" pitchFamily="34" charset="0"/>
                <a:cs typeface="Arial" charset="0"/>
              </a:defRPr>
            </a:lvl1pPr>
            <a:lvl2pPr marL="742950" indent="-285750" eaLnBrk="0" hangingPunct="0">
              <a:defRPr sz="1400">
                <a:solidFill>
                  <a:srgbClr val="091D5D"/>
                </a:solidFill>
                <a:latin typeface="Verdana" pitchFamily="34" charset="0"/>
                <a:cs typeface="Arial" charset="0"/>
              </a:defRPr>
            </a:lvl2pPr>
            <a:lvl3pPr marL="1143000" indent="-228600" eaLnBrk="0" hangingPunct="0">
              <a:defRPr sz="1400">
                <a:solidFill>
                  <a:srgbClr val="091D5D"/>
                </a:solidFill>
                <a:latin typeface="Verdana" pitchFamily="34" charset="0"/>
                <a:cs typeface="Arial" charset="0"/>
              </a:defRPr>
            </a:lvl3pPr>
            <a:lvl4pPr marL="1600200" indent="-228600" eaLnBrk="0" hangingPunct="0">
              <a:defRPr sz="1400">
                <a:solidFill>
                  <a:srgbClr val="091D5D"/>
                </a:solidFill>
                <a:latin typeface="Verdana" pitchFamily="34" charset="0"/>
                <a:cs typeface="Arial" charset="0"/>
              </a:defRPr>
            </a:lvl4pPr>
            <a:lvl5pPr marL="2057400" indent="-228600" eaLnBrk="0" hangingPunct="0">
              <a:defRPr sz="1400">
                <a:solidFill>
                  <a:srgbClr val="091D5D"/>
                </a:solidFill>
                <a:latin typeface="Verdana" pitchFamily="34" charset="0"/>
                <a:cs typeface="Arial" charset="0"/>
              </a:defRPr>
            </a:lvl5pPr>
            <a:lvl6pPr marL="2514600" indent="-228600" eaLnBrk="0" fontAlgn="base" hangingPunct="0">
              <a:spcBef>
                <a:spcPct val="0"/>
              </a:spcBef>
              <a:spcAft>
                <a:spcPct val="0"/>
              </a:spcAft>
              <a:defRPr sz="1400">
                <a:solidFill>
                  <a:srgbClr val="091D5D"/>
                </a:solidFill>
                <a:latin typeface="Verdana" pitchFamily="34" charset="0"/>
                <a:cs typeface="Arial" charset="0"/>
              </a:defRPr>
            </a:lvl6pPr>
            <a:lvl7pPr marL="2971800" indent="-228600" eaLnBrk="0" fontAlgn="base" hangingPunct="0">
              <a:spcBef>
                <a:spcPct val="0"/>
              </a:spcBef>
              <a:spcAft>
                <a:spcPct val="0"/>
              </a:spcAft>
              <a:defRPr sz="1400">
                <a:solidFill>
                  <a:srgbClr val="091D5D"/>
                </a:solidFill>
                <a:latin typeface="Verdana" pitchFamily="34" charset="0"/>
                <a:cs typeface="Arial" charset="0"/>
              </a:defRPr>
            </a:lvl7pPr>
            <a:lvl8pPr marL="3429000" indent="-228600" eaLnBrk="0" fontAlgn="base" hangingPunct="0">
              <a:spcBef>
                <a:spcPct val="0"/>
              </a:spcBef>
              <a:spcAft>
                <a:spcPct val="0"/>
              </a:spcAft>
              <a:defRPr sz="1400">
                <a:solidFill>
                  <a:srgbClr val="091D5D"/>
                </a:solidFill>
                <a:latin typeface="Verdana" pitchFamily="34" charset="0"/>
                <a:cs typeface="Arial" charset="0"/>
              </a:defRPr>
            </a:lvl8pPr>
            <a:lvl9pPr marL="3886200" indent="-228600" eaLnBrk="0" fontAlgn="base" hangingPunct="0">
              <a:spcBef>
                <a:spcPct val="0"/>
              </a:spcBef>
              <a:spcAft>
                <a:spcPct val="0"/>
              </a:spcAft>
              <a:defRPr sz="1400">
                <a:solidFill>
                  <a:srgbClr val="091D5D"/>
                </a:solidFill>
                <a:latin typeface="Verdana" pitchFamily="34" charset="0"/>
                <a:cs typeface="Arial" charset="0"/>
              </a:defRPr>
            </a:lvl9pPr>
          </a:lstStyle>
          <a:p>
            <a:pPr algn="ctr" eaLnBrk="1" fontAlgn="auto" hangingPunct="1">
              <a:spcBef>
                <a:spcPts val="0"/>
              </a:spcBef>
              <a:spcAft>
                <a:spcPts val="0"/>
              </a:spcAft>
              <a:defRPr/>
            </a:pPr>
            <a:r>
              <a:rPr lang="it-IT" sz="1600" b="1" kern="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Valore di mercato del debito</a:t>
            </a:r>
          </a:p>
          <a:p>
            <a:pPr algn="ctr" eaLnBrk="1" fontAlgn="auto" hangingPunct="1">
              <a:spcBef>
                <a:spcPts val="0"/>
              </a:spcBef>
              <a:spcAft>
                <a:spcPts val="0"/>
              </a:spcAft>
              <a:defRPr/>
            </a:pPr>
            <a:r>
              <a:rPr lang="it-IT" sz="1600" b="1" kern="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r>
              <a:rPr lang="it-IT" sz="1600" b="1" kern="0" noProof="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Debt</a:t>
            </a:r>
            <a:r>
              <a:rPr lang="it-IT" sz="1600" b="1" kern="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it-IT" sz="1600" b="1" kern="0" noProof="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value</a:t>
            </a:r>
            <a:r>
              <a:rPr lang="it-IT" sz="1600" b="1" kern="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45" name="Rectangle 23">
            <a:extLst>
              <a:ext uri="{FF2B5EF4-FFF2-40B4-BE49-F238E27FC236}">
                <a16:creationId xmlns:a16="http://schemas.microsoft.com/office/drawing/2014/main" id="{F710F5EA-E661-200C-236B-7916D943E32D}"/>
              </a:ext>
            </a:extLst>
          </p:cNvPr>
          <p:cNvSpPr>
            <a:spLocks noChangeArrowheads="1"/>
          </p:cNvSpPr>
          <p:nvPr/>
        </p:nvSpPr>
        <p:spPr bwMode="auto">
          <a:xfrm>
            <a:off x="5333664" y="3793803"/>
            <a:ext cx="1438275" cy="1606550"/>
          </a:xfrm>
          <a:prstGeom prst="rect">
            <a:avLst/>
          </a:prstGeom>
          <a:solidFill>
            <a:srgbClr val="80D0EE">
              <a:lumMod val="20000"/>
              <a:lumOff val="80000"/>
            </a:srgbClr>
          </a:solidFill>
          <a:ln>
            <a:solidFill>
              <a:srgbClr val="333333"/>
            </a:solidFill>
          </a:ln>
          <a:effectLst/>
        </p:spPr>
        <p:txBody>
          <a:bodyPr wrap="none" anchor="ctr"/>
          <a:lstStyle/>
          <a:p>
            <a:pPr eaLnBrk="1" fontAlgn="auto" hangingPunct="1">
              <a:spcBef>
                <a:spcPts val="0"/>
              </a:spcBef>
              <a:spcAft>
                <a:spcPts val="0"/>
              </a:spcAft>
              <a:defRPr/>
            </a:pPr>
            <a:endParaRPr lang="it-IT" sz="2000" b="1" kern="0" noProof="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6" name="Text Box 24">
            <a:extLst>
              <a:ext uri="{FF2B5EF4-FFF2-40B4-BE49-F238E27FC236}">
                <a16:creationId xmlns:a16="http://schemas.microsoft.com/office/drawing/2014/main" id="{91BE7A47-A61D-53E2-DEFF-416A9F98789E}"/>
              </a:ext>
            </a:extLst>
          </p:cNvPr>
          <p:cNvSpPr txBox="1">
            <a:spLocks noChangeArrowheads="1"/>
          </p:cNvSpPr>
          <p:nvPr/>
        </p:nvSpPr>
        <p:spPr bwMode="auto">
          <a:xfrm>
            <a:off x="5325726" y="3966868"/>
            <a:ext cx="14382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rgbClr val="091D5D"/>
                </a:solidFill>
                <a:latin typeface="Verdana" pitchFamily="34" charset="0"/>
                <a:cs typeface="Arial" charset="0"/>
              </a:defRPr>
            </a:lvl1pPr>
            <a:lvl2pPr marL="742950" indent="-285750" eaLnBrk="0" hangingPunct="0">
              <a:defRPr sz="1400">
                <a:solidFill>
                  <a:srgbClr val="091D5D"/>
                </a:solidFill>
                <a:latin typeface="Verdana" pitchFamily="34" charset="0"/>
                <a:cs typeface="Arial" charset="0"/>
              </a:defRPr>
            </a:lvl2pPr>
            <a:lvl3pPr marL="1143000" indent="-228600" eaLnBrk="0" hangingPunct="0">
              <a:defRPr sz="1400">
                <a:solidFill>
                  <a:srgbClr val="091D5D"/>
                </a:solidFill>
                <a:latin typeface="Verdana" pitchFamily="34" charset="0"/>
                <a:cs typeface="Arial" charset="0"/>
              </a:defRPr>
            </a:lvl3pPr>
            <a:lvl4pPr marL="1600200" indent="-228600" eaLnBrk="0" hangingPunct="0">
              <a:defRPr sz="1400">
                <a:solidFill>
                  <a:srgbClr val="091D5D"/>
                </a:solidFill>
                <a:latin typeface="Verdana" pitchFamily="34" charset="0"/>
                <a:cs typeface="Arial" charset="0"/>
              </a:defRPr>
            </a:lvl4pPr>
            <a:lvl5pPr marL="2057400" indent="-228600" eaLnBrk="0" hangingPunct="0">
              <a:defRPr sz="1400">
                <a:solidFill>
                  <a:srgbClr val="091D5D"/>
                </a:solidFill>
                <a:latin typeface="Verdana" pitchFamily="34" charset="0"/>
                <a:cs typeface="Arial" charset="0"/>
              </a:defRPr>
            </a:lvl5pPr>
            <a:lvl6pPr marL="2514600" indent="-228600" eaLnBrk="0" fontAlgn="base" hangingPunct="0">
              <a:spcBef>
                <a:spcPct val="0"/>
              </a:spcBef>
              <a:spcAft>
                <a:spcPct val="0"/>
              </a:spcAft>
              <a:defRPr sz="1400">
                <a:solidFill>
                  <a:srgbClr val="091D5D"/>
                </a:solidFill>
                <a:latin typeface="Verdana" pitchFamily="34" charset="0"/>
                <a:cs typeface="Arial" charset="0"/>
              </a:defRPr>
            </a:lvl6pPr>
            <a:lvl7pPr marL="2971800" indent="-228600" eaLnBrk="0" fontAlgn="base" hangingPunct="0">
              <a:spcBef>
                <a:spcPct val="0"/>
              </a:spcBef>
              <a:spcAft>
                <a:spcPct val="0"/>
              </a:spcAft>
              <a:defRPr sz="1400">
                <a:solidFill>
                  <a:srgbClr val="091D5D"/>
                </a:solidFill>
                <a:latin typeface="Verdana" pitchFamily="34" charset="0"/>
                <a:cs typeface="Arial" charset="0"/>
              </a:defRPr>
            </a:lvl7pPr>
            <a:lvl8pPr marL="3429000" indent="-228600" eaLnBrk="0" fontAlgn="base" hangingPunct="0">
              <a:spcBef>
                <a:spcPct val="0"/>
              </a:spcBef>
              <a:spcAft>
                <a:spcPct val="0"/>
              </a:spcAft>
              <a:defRPr sz="1400">
                <a:solidFill>
                  <a:srgbClr val="091D5D"/>
                </a:solidFill>
                <a:latin typeface="Verdana" pitchFamily="34" charset="0"/>
                <a:cs typeface="Arial" charset="0"/>
              </a:defRPr>
            </a:lvl8pPr>
            <a:lvl9pPr marL="3886200" indent="-228600" eaLnBrk="0" fontAlgn="base" hangingPunct="0">
              <a:spcBef>
                <a:spcPct val="0"/>
              </a:spcBef>
              <a:spcAft>
                <a:spcPct val="0"/>
              </a:spcAft>
              <a:defRPr sz="1400">
                <a:solidFill>
                  <a:srgbClr val="091D5D"/>
                </a:solidFill>
                <a:latin typeface="Verdana" pitchFamily="34" charset="0"/>
                <a:cs typeface="Arial" charset="0"/>
              </a:defRPr>
            </a:lvl9pPr>
          </a:lstStyle>
          <a:p>
            <a:pPr algn="ctr" eaLnBrk="1" fontAlgn="auto" hangingPunct="1">
              <a:spcBef>
                <a:spcPts val="0"/>
              </a:spcBef>
              <a:spcAft>
                <a:spcPts val="0"/>
              </a:spcAft>
              <a:defRPr/>
            </a:pPr>
            <a:r>
              <a:rPr lang="it-IT" sz="1600" b="1" kern="0" noProof="0">
                <a:solidFill>
                  <a:srgbClr val="333333"/>
                </a:solidFill>
                <a:latin typeface="Open Sans Light" panose="020B0306030504020204" pitchFamily="34" charset="0"/>
                <a:ea typeface="Open Sans Light" panose="020B0306030504020204" pitchFamily="34" charset="0"/>
                <a:cs typeface="Open Sans Light" panose="020B0306030504020204" pitchFamily="34" charset="0"/>
              </a:rPr>
              <a:t>Valore di mercato del capitale proprio (Equity Value)</a:t>
            </a:r>
          </a:p>
        </p:txBody>
      </p:sp>
      <p:sp>
        <p:nvSpPr>
          <p:cNvPr id="47" name="Rectangle: Rounded Corners 46">
            <a:extLst>
              <a:ext uri="{FF2B5EF4-FFF2-40B4-BE49-F238E27FC236}">
                <a16:creationId xmlns:a16="http://schemas.microsoft.com/office/drawing/2014/main" id="{0FC1D173-C797-45DE-AC34-6307E99E49AE}"/>
              </a:ext>
            </a:extLst>
          </p:cNvPr>
          <p:cNvSpPr/>
          <p:nvPr/>
        </p:nvSpPr>
        <p:spPr bwMode="gray">
          <a:xfrm>
            <a:off x="939702" y="6092361"/>
            <a:ext cx="1334343" cy="1054012"/>
          </a:xfrm>
          <a:prstGeom prst="roundRect">
            <a:avLst/>
          </a:prstGeom>
          <a:noFill/>
          <a:ln w="19050" algn="ctr">
            <a:solidFill>
              <a:srgbClr val="C00000"/>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49" name="Straight Arrow Connector 48">
            <a:extLst>
              <a:ext uri="{FF2B5EF4-FFF2-40B4-BE49-F238E27FC236}">
                <a16:creationId xmlns:a16="http://schemas.microsoft.com/office/drawing/2014/main" id="{043E9657-CCC7-67B3-EC19-6C93764EDEE4}"/>
              </a:ext>
            </a:extLst>
          </p:cNvPr>
          <p:cNvCxnSpPr>
            <a:cxnSpLocks/>
          </p:cNvCxnSpPr>
          <p:nvPr/>
        </p:nvCxnSpPr>
        <p:spPr>
          <a:xfrm flipV="1">
            <a:off x="2281982" y="5652392"/>
            <a:ext cx="1801411" cy="1023644"/>
          </a:xfrm>
          <a:prstGeom prst="straightConnector1">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79D69C5-225E-EBCD-55E0-B80A48E26508}"/>
              </a:ext>
            </a:extLst>
          </p:cNvPr>
          <p:cNvSpPr/>
          <p:nvPr/>
        </p:nvSpPr>
        <p:spPr>
          <a:xfrm>
            <a:off x="8131894" y="3502090"/>
            <a:ext cx="2032714" cy="3708435"/>
          </a:xfrm>
          <a:prstGeom prst="rect">
            <a:avLst/>
          </a:prstGeom>
          <a:solidFill>
            <a:schemeClr val="bg1">
              <a:lumMod val="95000"/>
            </a:schemeClr>
          </a:solidFill>
          <a:ln>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tabLst>
                <a:tab pos="441325" algn="l"/>
              </a:tabLst>
              <a:defRPr/>
            </a:pPr>
            <a:endParaRPr lang="it-IT" sz="1600" i="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eaLnBrk="1" fontAlgn="auto" hangingPunct="1">
              <a:spcBef>
                <a:spcPts val="0"/>
              </a:spcBef>
              <a:spcAft>
                <a:spcPts val="0"/>
              </a:spcAft>
              <a:tabLst>
                <a:tab pos="441325" algn="l"/>
              </a:tabLst>
              <a:defRPr/>
            </a:pPr>
            <a:endParaRPr lang="it-IT" sz="1600" i="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eaLnBrk="1" fontAlgn="auto" hangingPunct="1">
              <a:spcBef>
                <a:spcPts val="0"/>
              </a:spcBef>
              <a:spcAft>
                <a:spcPts val="0"/>
              </a:spcAft>
              <a:tabLst>
                <a:tab pos="441325" algn="l"/>
              </a:tabLst>
              <a:defRPr/>
            </a:pPr>
            <a:endParaRPr lang="it-IT" sz="1600" i="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tabLst>
                <a:tab pos="441325" algn="l"/>
              </a:tabLst>
              <a:defRPr/>
            </a:pPr>
            <a:r>
              <a:rPr lang="it-IT" sz="1600" i="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 multipli calcolati tenendo conto esclusivamente del valore di mercato del capitale proprio (P), che consentono una stima diretta del valore dell’equity.</a:t>
            </a:r>
          </a:p>
          <a:p>
            <a:pPr algn="ctr" fontAlgn="auto">
              <a:spcBef>
                <a:spcPts val="400"/>
              </a:spcBef>
              <a:spcAft>
                <a:spcPts val="400"/>
              </a:spcAft>
              <a:buFont typeface="Monotype Sorts" pitchFamily="2" charset="2"/>
              <a:buNone/>
              <a:defRPr/>
            </a:pPr>
            <a:r>
              <a:rPr lang="it-IT" sz="1600" kern="0" noProof="0">
                <a:solidFill>
                  <a:srgbClr val="333333"/>
                </a:solidFill>
                <a:latin typeface="Open Sans Light" panose="020B0306030504020204" pitchFamily="34" charset="0"/>
                <a:ea typeface="Open Sans Light" panose="020B0306030504020204" pitchFamily="34" charset="0"/>
                <a:cs typeface="Open Sans Light" panose="020B0306030504020204" pitchFamily="34" charset="0"/>
              </a:rPr>
              <a:t>P/E</a:t>
            </a:r>
          </a:p>
          <a:p>
            <a:pPr algn="ctr" fontAlgn="auto">
              <a:spcBef>
                <a:spcPts val="400"/>
              </a:spcBef>
              <a:spcAft>
                <a:spcPts val="400"/>
              </a:spcAft>
              <a:buFont typeface="Monotype Sorts" pitchFamily="2" charset="2"/>
              <a:buNone/>
              <a:defRPr/>
            </a:pPr>
            <a:r>
              <a:rPr lang="it-IT" sz="1600" kern="0" noProof="0">
                <a:solidFill>
                  <a:srgbClr val="333333"/>
                </a:solidFill>
                <a:latin typeface="Open Sans Light" panose="020B0306030504020204" pitchFamily="34" charset="0"/>
                <a:ea typeface="Open Sans Light" panose="020B0306030504020204" pitchFamily="34" charset="0"/>
                <a:cs typeface="Open Sans Light" panose="020B0306030504020204" pitchFamily="34" charset="0"/>
              </a:rPr>
              <a:t>P/CE</a:t>
            </a:r>
          </a:p>
          <a:p>
            <a:pPr algn="ctr" fontAlgn="auto">
              <a:spcBef>
                <a:spcPts val="400"/>
              </a:spcBef>
              <a:spcAft>
                <a:spcPts val="400"/>
              </a:spcAft>
              <a:buFont typeface="Monotype Sorts" pitchFamily="2" charset="2"/>
              <a:buNone/>
              <a:defRPr/>
            </a:pPr>
            <a:r>
              <a:rPr lang="it-IT" sz="1600" kern="0" noProof="0">
                <a:solidFill>
                  <a:srgbClr val="333333"/>
                </a:solidFill>
                <a:latin typeface="Open Sans Light" panose="020B0306030504020204" pitchFamily="34" charset="0"/>
                <a:ea typeface="Open Sans Light" panose="020B0306030504020204" pitchFamily="34" charset="0"/>
                <a:cs typeface="Open Sans Light" panose="020B0306030504020204" pitchFamily="34" charset="0"/>
              </a:rPr>
              <a:t>P/BV</a:t>
            </a:r>
          </a:p>
          <a:p>
            <a:pPr algn="ctr">
              <a:tabLst>
                <a:tab pos="441325" algn="l"/>
              </a:tabLst>
              <a:defRPr/>
            </a:pPr>
            <a:endParaRPr lang="it-IT" sz="1600" i="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2" name="Pentagon 12">
            <a:extLst>
              <a:ext uri="{FF2B5EF4-FFF2-40B4-BE49-F238E27FC236}">
                <a16:creationId xmlns:a16="http://schemas.microsoft.com/office/drawing/2014/main" id="{317EDB47-49D3-91E6-D482-EFC3183A9374}"/>
              </a:ext>
            </a:extLst>
          </p:cNvPr>
          <p:cNvSpPr/>
          <p:nvPr/>
        </p:nvSpPr>
        <p:spPr>
          <a:xfrm>
            <a:off x="8131894" y="3510104"/>
            <a:ext cx="1360774" cy="576262"/>
          </a:xfrm>
          <a:prstGeom prst="homePlate">
            <a:avLst/>
          </a:prstGeom>
          <a:solidFill>
            <a:srgbClr val="0055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noProof="0">
                <a:latin typeface="Open Sans Light" panose="020B0306030504020204" pitchFamily="34" charset="0"/>
                <a:ea typeface="Open Sans Light" panose="020B0306030504020204" pitchFamily="34" charset="0"/>
                <a:cs typeface="Open Sans Light" panose="020B0306030504020204" pitchFamily="34" charset="0"/>
              </a:rPr>
              <a:t>2. Equity Side</a:t>
            </a:r>
          </a:p>
        </p:txBody>
      </p:sp>
      <p:sp>
        <p:nvSpPr>
          <p:cNvPr id="53" name="Rectangle: Rounded Corners 52">
            <a:extLst>
              <a:ext uri="{FF2B5EF4-FFF2-40B4-BE49-F238E27FC236}">
                <a16:creationId xmlns:a16="http://schemas.microsoft.com/office/drawing/2014/main" id="{1E2FA72B-AC61-531F-BE70-DB10C5BFDECC}"/>
              </a:ext>
            </a:extLst>
          </p:cNvPr>
          <p:cNvSpPr/>
          <p:nvPr/>
        </p:nvSpPr>
        <p:spPr bwMode="gray">
          <a:xfrm>
            <a:off x="8553443" y="6065411"/>
            <a:ext cx="1200256" cy="1012671"/>
          </a:xfrm>
          <a:prstGeom prst="roundRect">
            <a:avLst/>
          </a:prstGeom>
          <a:noFill/>
          <a:ln w="19050" algn="ctr">
            <a:solidFill>
              <a:srgbClr val="92D050"/>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4" name="Rectangle 53">
            <a:extLst>
              <a:ext uri="{FF2B5EF4-FFF2-40B4-BE49-F238E27FC236}">
                <a16:creationId xmlns:a16="http://schemas.microsoft.com/office/drawing/2014/main" id="{3B18529B-DE16-1006-BCE6-C8FC0EB1BD92}"/>
              </a:ext>
            </a:extLst>
          </p:cNvPr>
          <p:cNvSpPr/>
          <p:nvPr/>
        </p:nvSpPr>
        <p:spPr bwMode="gray">
          <a:xfrm>
            <a:off x="3902865" y="3721233"/>
            <a:ext cx="1404947" cy="3285597"/>
          </a:xfrm>
          <a:prstGeom prst="rect">
            <a:avLst/>
          </a:prstGeom>
          <a:noFill/>
          <a:ln w="19050" algn="ctr">
            <a:solidFill>
              <a:srgbClr val="C00000"/>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5" name="Straight Arrow Connector 54">
            <a:extLst>
              <a:ext uri="{FF2B5EF4-FFF2-40B4-BE49-F238E27FC236}">
                <a16:creationId xmlns:a16="http://schemas.microsoft.com/office/drawing/2014/main" id="{F28CAD6A-31B2-D377-C06E-2E8317BE4F85}"/>
              </a:ext>
            </a:extLst>
          </p:cNvPr>
          <p:cNvCxnSpPr>
            <a:cxnSpLocks/>
          </p:cNvCxnSpPr>
          <p:nvPr/>
        </p:nvCxnSpPr>
        <p:spPr>
          <a:xfrm flipH="1" flipV="1">
            <a:off x="6843851" y="4910660"/>
            <a:ext cx="1709591" cy="1499765"/>
          </a:xfrm>
          <a:prstGeom prst="straightConnector1">
            <a:avLst/>
          </a:prstGeom>
          <a:ln w="19050">
            <a:solidFill>
              <a:srgbClr val="92D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DF522705-0DA6-D5BB-CE42-BFDAAB4A9BC7}"/>
              </a:ext>
            </a:extLst>
          </p:cNvPr>
          <p:cNvSpPr/>
          <p:nvPr/>
        </p:nvSpPr>
        <p:spPr bwMode="gray">
          <a:xfrm>
            <a:off x="5405425" y="3721233"/>
            <a:ext cx="1421767" cy="1710000"/>
          </a:xfrm>
          <a:prstGeom prst="rect">
            <a:avLst/>
          </a:prstGeom>
          <a:noFill/>
          <a:ln w="19050" algn="ctr">
            <a:solidFill>
              <a:srgbClr val="92D050"/>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object 11">
            <a:extLst>
              <a:ext uri="{FF2B5EF4-FFF2-40B4-BE49-F238E27FC236}">
                <a16:creationId xmlns:a16="http://schemas.microsoft.com/office/drawing/2014/main" id="{546D737E-CBBB-C884-FDA3-D4DC3DCA6965}"/>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kumimoji="0" lang="it-IT" sz="2000" b="0" i="0" u="none" strike="noStrike" kern="1200" cap="none" spc="0" normalizeH="0" baseline="0" noProof="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Overview</a:t>
            </a:r>
            <a:r>
              <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del modello</a:t>
            </a:r>
          </a:p>
        </p:txBody>
      </p:sp>
      <p:sp>
        <p:nvSpPr>
          <p:cNvPr id="48" name="object 11">
            <a:extLst>
              <a:ext uri="{FF2B5EF4-FFF2-40B4-BE49-F238E27FC236}">
                <a16:creationId xmlns:a16="http://schemas.microsoft.com/office/drawing/2014/main" id="{C6513443-62B6-831D-B734-318D2A6652BF}"/>
              </a:ext>
            </a:extLst>
          </p:cNvPr>
          <p:cNvSpPr txBox="1">
            <a:spLocks/>
          </p:cNvSpPr>
          <p:nvPr/>
        </p:nvSpPr>
        <p:spPr>
          <a:xfrm>
            <a:off x="367032" y="721794"/>
            <a:ext cx="9826540"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Approcci di valutazione </a:t>
            </a:r>
            <a:r>
              <a:rPr lang="it-IT" sz="30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 Multipli di Borsa </a:t>
            </a:r>
            <a:endParaRPr lang="it-IT" sz="20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Oval 2">
            <a:extLst>
              <a:ext uri="{FF2B5EF4-FFF2-40B4-BE49-F238E27FC236}">
                <a16:creationId xmlns:a16="http://schemas.microsoft.com/office/drawing/2014/main" id="{247CB2BD-BB66-F8F1-D60F-4E4F36FA620D}"/>
              </a:ext>
            </a:extLst>
          </p:cNvPr>
          <p:cNvSpPr/>
          <p:nvPr/>
        </p:nvSpPr>
        <p:spPr>
          <a:xfrm>
            <a:off x="7833274"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4" name="Graphic 3" descr="Home outline">
            <a:hlinkClick r:id="" action="ppaction://noaction"/>
            <a:extLst>
              <a:ext uri="{FF2B5EF4-FFF2-40B4-BE49-F238E27FC236}">
                <a16:creationId xmlns:a16="http://schemas.microsoft.com/office/drawing/2014/main" id="{F4845373-33C6-BB6E-9DCA-AC134E3DCB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23500" y="129807"/>
            <a:ext cx="333658" cy="333658"/>
          </a:xfrm>
          <a:prstGeom prst="rect">
            <a:avLst/>
          </a:prstGeom>
        </p:spPr>
      </p:pic>
      <p:sp>
        <p:nvSpPr>
          <p:cNvPr id="5" name="Oval 4">
            <a:extLst>
              <a:ext uri="{FF2B5EF4-FFF2-40B4-BE49-F238E27FC236}">
                <a16:creationId xmlns:a16="http://schemas.microsoft.com/office/drawing/2014/main" id="{1795EA13-C155-5C26-C37B-CCD4AF2F4261}"/>
              </a:ext>
            </a:extLst>
          </p:cNvPr>
          <p:cNvSpPr/>
          <p:nvPr/>
        </p:nvSpPr>
        <p:spPr>
          <a:xfrm>
            <a:off x="8229354"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6" name="Oval 5">
            <a:extLst>
              <a:ext uri="{FF2B5EF4-FFF2-40B4-BE49-F238E27FC236}">
                <a16:creationId xmlns:a16="http://schemas.microsoft.com/office/drawing/2014/main" id="{A4A81A14-798C-A849-C997-47E23AE6B54E}"/>
              </a:ext>
            </a:extLst>
          </p:cNvPr>
          <p:cNvSpPr/>
          <p:nvPr/>
        </p:nvSpPr>
        <p:spPr>
          <a:xfrm>
            <a:off x="8625434" y="215414"/>
            <a:ext cx="228600" cy="228600"/>
          </a:xfrm>
          <a:prstGeom prst="ellipse">
            <a:avLst/>
          </a:prstGeom>
          <a:solidFill>
            <a:srgbClr val="FFC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9" name="Oval 8">
            <a:extLst>
              <a:ext uri="{FF2B5EF4-FFF2-40B4-BE49-F238E27FC236}">
                <a16:creationId xmlns:a16="http://schemas.microsoft.com/office/drawing/2014/main" id="{7736CD16-77FB-C86A-8AF5-3965D28DF43E}"/>
              </a:ext>
            </a:extLst>
          </p:cNvPr>
          <p:cNvSpPr/>
          <p:nvPr/>
        </p:nvSpPr>
        <p:spPr>
          <a:xfrm>
            <a:off x="9021514"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10" name="Oval 9">
            <a:extLst>
              <a:ext uri="{FF2B5EF4-FFF2-40B4-BE49-F238E27FC236}">
                <a16:creationId xmlns:a16="http://schemas.microsoft.com/office/drawing/2014/main" id="{25ACD747-5DA5-7F26-8F23-4F9B6CA30B4A}"/>
              </a:ext>
            </a:extLst>
          </p:cNvPr>
          <p:cNvSpPr/>
          <p:nvPr/>
        </p:nvSpPr>
        <p:spPr>
          <a:xfrm>
            <a:off x="9417594"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11" name="Oval 10">
            <a:extLst>
              <a:ext uri="{FF2B5EF4-FFF2-40B4-BE49-F238E27FC236}">
                <a16:creationId xmlns:a16="http://schemas.microsoft.com/office/drawing/2014/main" id="{8B34EE3B-A041-D0ED-C965-FA09029D51F6}"/>
              </a:ext>
            </a:extLst>
          </p:cNvPr>
          <p:cNvSpPr/>
          <p:nvPr/>
        </p:nvSpPr>
        <p:spPr>
          <a:xfrm>
            <a:off x="9813672"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Tree>
    <p:extLst>
      <p:ext uri="{BB962C8B-B14F-4D97-AF65-F5344CB8AC3E}">
        <p14:creationId xmlns:p14="http://schemas.microsoft.com/office/powerpoint/2010/main" val="2925192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4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BFD6058-864E-3777-F8D3-6A1E15AF5B59}"/>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42C344B-FA92-6207-7C9D-A8F8735D58BA}"/>
              </a:ext>
            </a:extLst>
          </p:cNvPr>
          <p:cNvGraphicFramePr>
            <a:graphicFrameLocks noChangeAspect="1"/>
          </p:cNvGraphicFramePr>
          <p:nvPr>
            <p:custDataLst>
              <p:tags r:id="rId1"/>
            </p:custDataLst>
            <p:extLst>
              <p:ext uri="{D42A27DB-BD31-4B8C-83A1-F6EECF244321}">
                <p14:modId xmlns:p14="http://schemas.microsoft.com/office/powerpoint/2010/main" val="5126966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3" name="think-cell data - do not delete" hidden="1">
                        <a:extLst>
                          <a:ext uri="{FF2B5EF4-FFF2-40B4-BE49-F238E27FC236}">
                            <a16:creationId xmlns:a16="http://schemas.microsoft.com/office/drawing/2014/main" id="{F42C344B-FA92-6207-7C9D-A8F8735D58B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E0C799E5-A2A9-681D-BF5F-39D40278528E}"/>
              </a:ext>
            </a:extLst>
          </p:cNvPr>
          <p:cNvSpPr/>
          <p:nvPr/>
        </p:nvSpPr>
        <p:spPr>
          <a:xfrm>
            <a:off x="-1" y="5370066"/>
            <a:ext cx="10693401" cy="1066801"/>
          </a:xfrm>
          <a:prstGeom prst="rect">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0" name="object 11">
            <a:extLst>
              <a:ext uri="{FF2B5EF4-FFF2-40B4-BE49-F238E27FC236}">
                <a16:creationId xmlns:a16="http://schemas.microsoft.com/office/drawing/2014/main" id="{3FD26D6D-48A6-297C-E30E-15BF453286C1}"/>
              </a:ext>
            </a:extLst>
          </p:cNvPr>
          <p:cNvSpPr txBox="1">
            <a:spLocks/>
          </p:cNvSpPr>
          <p:nvPr/>
        </p:nvSpPr>
        <p:spPr>
          <a:xfrm>
            <a:off x="395730" y="5619734"/>
            <a:ext cx="10148872" cy="567463"/>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600" noProof="0">
                <a:solidFill>
                  <a:schemeClr val="bg1"/>
                </a:solidFill>
                <a:latin typeface="Open Sans" panose="020B0606030504020204" pitchFamily="34" charset="0"/>
                <a:ea typeface="Open Sans" panose="020B0606030504020204" pitchFamily="34" charset="0"/>
                <a:cs typeface="Open Sans" panose="020B0606030504020204" pitchFamily="34" charset="0"/>
              </a:rPr>
              <a:t>3.3 </a:t>
            </a:r>
            <a:r>
              <a:rPr lang="it-IT" sz="36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Metodo misto patrimoniale-reddituale</a:t>
            </a:r>
          </a:p>
        </p:txBody>
      </p:sp>
      <p:pic>
        <p:nvPicPr>
          <p:cNvPr id="4" name="Graphic 3" descr="Home outline">
            <a:hlinkClick r:id="" action="ppaction://noaction"/>
            <a:extLst>
              <a:ext uri="{FF2B5EF4-FFF2-40B4-BE49-F238E27FC236}">
                <a16:creationId xmlns:a16="http://schemas.microsoft.com/office/drawing/2014/main" id="{2CC38C85-0ABE-52C3-7BFE-F650BDD139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3500" y="129807"/>
            <a:ext cx="333658" cy="333658"/>
          </a:xfrm>
          <a:prstGeom prst="rect">
            <a:avLst/>
          </a:prstGeom>
        </p:spPr>
      </p:pic>
      <p:sp>
        <p:nvSpPr>
          <p:cNvPr id="5" name="TextBox 4">
            <a:extLst>
              <a:ext uri="{FF2B5EF4-FFF2-40B4-BE49-F238E27FC236}">
                <a16:creationId xmlns:a16="http://schemas.microsoft.com/office/drawing/2014/main" id="{00AD5E37-4780-ACC0-9EC5-70F78A6E5045}"/>
              </a:ext>
            </a:extLst>
          </p:cNvPr>
          <p:cNvSpPr txBox="1"/>
          <p:nvPr/>
        </p:nvSpPr>
        <p:spPr>
          <a:xfrm>
            <a:off x="9935002" y="7177415"/>
            <a:ext cx="609600" cy="215444"/>
          </a:xfrm>
          <a:prstGeom prst="rect">
            <a:avLst/>
          </a:prstGeom>
          <a:noFill/>
        </p:spPr>
        <p:txBody>
          <a:bodyPr wrap="square" rtlCol="0">
            <a:spAutoFit/>
          </a:bodyPr>
          <a:lstStyle/>
          <a:p>
            <a:pPr algn="r"/>
            <a:fld id="{13F12736-CC06-BD49-A9D0-93445CBA72B0}" type="slidenum">
              <a:rPr lang="it-IT" sz="800" noProof="0" smtClean="0">
                <a:solidFill>
                  <a:schemeClr val="bg1"/>
                </a:solidFill>
              </a:rPr>
              <a:pPr algn="r"/>
              <a:t>37</a:t>
            </a:fld>
            <a:endParaRPr lang="it-IT" sz="800" noProof="0">
              <a:solidFill>
                <a:schemeClr val="bg1"/>
              </a:solidFill>
            </a:endParaRPr>
          </a:p>
        </p:txBody>
      </p:sp>
    </p:spTree>
    <p:extLst>
      <p:ext uri="{BB962C8B-B14F-4D97-AF65-F5344CB8AC3E}">
        <p14:creationId xmlns:p14="http://schemas.microsoft.com/office/powerpoint/2010/main" val="201126793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CA0EC-FB05-96BB-8713-7CE0159706CC}"/>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6CFA821C-894C-E11E-1419-A669A7594251}"/>
              </a:ext>
            </a:extLst>
          </p:cNvPr>
          <p:cNvGraphicFramePr>
            <a:graphicFrameLocks noChangeAspect="1"/>
          </p:cNvGraphicFramePr>
          <p:nvPr>
            <p:custDataLst>
              <p:tags r:id="rId1"/>
            </p:custDataLst>
            <p:extLst>
              <p:ext uri="{D42A27DB-BD31-4B8C-83A1-F6EECF244321}">
                <p14:modId xmlns:p14="http://schemas.microsoft.com/office/powerpoint/2010/main" val="2554358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12" name="think-cell data - do not delete" hidden="1">
                        <a:extLst>
                          <a:ext uri="{FF2B5EF4-FFF2-40B4-BE49-F238E27FC236}">
                            <a16:creationId xmlns:a16="http://schemas.microsoft.com/office/drawing/2014/main" id="{6CFA821C-894C-E11E-1419-A669A759425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941CE5D-85F1-476F-8F9C-8A2264E9A58F}"/>
              </a:ext>
            </a:extLst>
          </p:cNvPr>
          <p:cNvSpPr txBox="1">
            <a:spLocks/>
          </p:cNvSpPr>
          <p:nvPr/>
        </p:nvSpPr>
        <p:spPr>
          <a:xfrm>
            <a:off x="629858" y="6026758"/>
            <a:ext cx="9893299" cy="4826000"/>
          </a:xfrm>
          <a:prstGeom prst="rect">
            <a:avLst/>
          </a:prstGeom>
        </p:spPr>
        <p:txBody>
          <a:bodyPr rtlCol="0">
            <a:normAutofit/>
          </a:bodyPr>
          <a:lstStyle>
            <a:lvl1pPr marL="0" indent="0" algn="l" defTabSz="601515" rtl="0" eaLnBrk="1" latinLnBrk="0" hangingPunct="1">
              <a:lnSpc>
                <a:spcPct val="100000"/>
              </a:lnSpc>
              <a:spcBef>
                <a:spcPts val="175"/>
              </a:spcBef>
              <a:spcAft>
                <a:spcPts val="175"/>
              </a:spcAft>
              <a:buSzPct val="100000"/>
              <a:buFontTx/>
              <a:buNone/>
              <a:defRPr sz="1053" b="0" kern="1200">
                <a:solidFill>
                  <a:schemeClr val="tx1"/>
                </a:solidFill>
                <a:latin typeface="Aptos" panose="020B0004020202020204" pitchFamily="34" charset="0"/>
                <a:ea typeface="+mn-ea"/>
                <a:cs typeface="Calibri Light" panose="020F0302020204030204" pitchFamily="34" charset="0"/>
              </a:defRPr>
            </a:lvl1pPr>
            <a:lvl2pPr marL="157341" indent="-157341" algn="l" defTabSz="601515" rtl="0" eaLnBrk="1" latinLnBrk="0" hangingPunct="1">
              <a:lnSpc>
                <a:spcPct val="100000"/>
              </a:lnSpc>
              <a:spcBef>
                <a:spcPts val="175"/>
              </a:spcBef>
              <a:spcAft>
                <a:spcPts val="175"/>
              </a:spcAft>
              <a:buClrTx/>
              <a:buSzPct val="100000"/>
              <a:buFont typeface="Arial" panose="020B0604020202020204" pitchFamily="34" charset="0"/>
              <a:buChar char="•"/>
              <a:defRPr lang="en-US" sz="1053" b="0" kern="1200" dirty="0" smtClean="0">
                <a:solidFill>
                  <a:schemeClr val="tx1"/>
                </a:solidFill>
                <a:latin typeface="Aptos" panose="020B0004020202020204" pitchFamily="34" charset="0"/>
                <a:ea typeface="+mn-ea"/>
                <a:cs typeface="Calibri Light" panose="020F0302020204030204" pitchFamily="34" charset="0"/>
              </a:defRPr>
            </a:lvl2pPr>
            <a:lvl3pPr marL="316074" indent="-158733" algn="l" defTabSz="601515" rtl="0" eaLnBrk="1" latinLnBrk="0" hangingPunct="1">
              <a:lnSpc>
                <a:spcPct val="100000"/>
              </a:lnSpc>
              <a:spcBef>
                <a:spcPts val="175"/>
              </a:spcBef>
              <a:spcAft>
                <a:spcPts val="175"/>
              </a:spcAft>
              <a:buClrTx/>
              <a:buSzPct val="100000"/>
              <a:buFont typeface="Arial" panose="020B0604020202020204" pitchFamily="34" charset="0"/>
              <a:buChar char="−"/>
              <a:defRPr lang="en-US" sz="1053" b="0" kern="1200" dirty="0" smtClean="0">
                <a:solidFill>
                  <a:schemeClr val="tx1"/>
                </a:solidFill>
                <a:latin typeface="Aptos" panose="020B0004020202020204" pitchFamily="34" charset="0"/>
                <a:ea typeface="+mn-ea"/>
                <a:cs typeface="Calibri Light" panose="020F0302020204030204" pitchFamily="34" charset="0"/>
              </a:defRPr>
            </a:lvl3pPr>
            <a:lvl4pPr marL="472023" indent="-155948" algn="l" defTabSz="601515" rtl="0" eaLnBrk="1" latinLnBrk="0" hangingPunct="1">
              <a:lnSpc>
                <a:spcPct val="100000"/>
              </a:lnSpc>
              <a:spcBef>
                <a:spcPts val="175"/>
              </a:spcBef>
              <a:spcAft>
                <a:spcPts val="175"/>
              </a:spcAft>
              <a:buClrTx/>
              <a:buSzPct val="100000"/>
              <a:buFont typeface="Arial" panose="020B0604020202020204" pitchFamily="34" charset="0"/>
              <a:buChar char="◦"/>
              <a:defRPr lang="en-US" sz="1053" b="0" kern="1200" baseline="0" dirty="0" smtClean="0">
                <a:solidFill>
                  <a:schemeClr val="tx1"/>
                </a:solidFill>
                <a:latin typeface="Aptos" panose="020B0004020202020204" pitchFamily="34" charset="0"/>
                <a:ea typeface="+mn-ea"/>
                <a:cs typeface="Calibri Light" panose="020F0302020204030204" pitchFamily="34" charset="0"/>
              </a:defRPr>
            </a:lvl4pPr>
            <a:lvl5pPr marL="629363" indent="-157341" algn="l" defTabSz="525282" rtl="0" eaLnBrk="1" latinLnBrk="0" hangingPunct="1">
              <a:lnSpc>
                <a:spcPct val="100000"/>
              </a:lnSpc>
              <a:spcBef>
                <a:spcPts val="175"/>
              </a:spcBef>
              <a:spcAft>
                <a:spcPts val="175"/>
              </a:spcAft>
              <a:buClrTx/>
              <a:buSzPct val="100000"/>
              <a:buFont typeface="Arial" panose="020B0604020202020204" pitchFamily="34" charset="0"/>
              <a:buChar char="−"/>
              <a:tabLst/>
              <a:defRPr lang="en-US" sz="1053" b="0" kern="1200" baseline="0" dirty="0" smtClean="0">
                <a:solidFill>
                  <a:schemeClr val="tx1"/>
                </a:solidFill>
                <a:latin typeface="Aptos" panose="020B0004020202020204" pitchFamily="34" charset="0"/>
                <a:ea typeface="+mn-ea"/>
                <a:cs typeface="Calibri Light" panose="020F0302020204030204" pitchFamily="34" charset="0"/>
              </a:defRPr>
            </a:lvl5pPr>
            <a:lvl6pPr marL="350489" indent="-116040" algn="l" defTabSz="601515" rtl="0" eaLnBrk="1" latinLnBrk="0" hangingPunct="1">
              <a:spcBef>
                <a:spcPts val="0"/>
              </a:spcBef>
              <a:spcAft>
                <a:spcPts val="658"/>
              </a:spcAft>
              <a:buFont typeface="Verdana" panose="020B0604030504040204" pitchFamily="34" charset="0"/>
              <a:buChar char="−"/>
              <a:defRPr sz="789" kern="1200" baseline="0">
                <a:solidFill>
                  <a:schemeClr val="tx1"/>
                </a:solidFill>
                <a:latin typeface="+mn-lt"/>
                <a:ea typeface="+mn-ea"/>
                <a:cs typeface="+mn-cs"/>
              </a:defRPr>
            </a:lvl6pPr>
            <a:lvl7pPr marL="350489" indent="-116040" algn="l" defTabSz="601515" rtl="0" eaLnBrk="1" latinLnBrk="0" hangingPunct="1">
              <a:spcBef>
                <a:spcPts val="0"/>
              </a:spcBef>
              <a:spcAft>
                <a:spcPts val="658"/>
              </a:spcAft>
              <a:buFont typeface="Verdana" panose="020B0604030504040204" pitchFamily="34" charset="0"/>
              <a:buChar char="−"/>
              <a:defRPr sz="789" kern="1200">
                <a:solidFill>
                  <a:schemeClr val="tx1"/>
                </a:solidFill>
                <a:latin typeface="+mn-lt"/>
                <a:ea typeface="+mn-ea"/>
                <a:cs typeface="+mn-cs"/>
              </a:defRPr>
            </a:lvl7pPr>
            <a:lvl8pPr marL="350489" indent="-116040" algn="l" defTabSz="601515" rtl="0" eaLnBrk="1" latinLnBrk="0" hangingPunct="1">
              <a:spcBef>
                <a:spcPts val="0"/>
              </a:spcBef>
              <a:spcAft>
                <a:spcPts val="658"/>
              </a:spcAft>
              <a:buFont typeface="Verdana" panose="020B0604030504040204" pitchFamily="34" charset="0"/>
              <a:buChar char="−"/>
              <a:defRPr sz="789" kern="1200" baseline="0">
                <a:solidFill>
                  <a:schemeClr val="tx1"/>
                </a:solidFill>
                <a:latin typeface="+mn-lt"/>
                <a:ea typeface="+mn-ea"/>
                <a:cs typeface="+mn-cs"/>
              </a:defRPr>
            </a:lvl8pPr>
            <a:lvl9pPr marL="350489" indent="-116040" algn="l" defTabSz="601515" rtl="0" eaLnBrk="1" latinLnBrk="0" hangingPunct="1">
              <a:spcBef>
                <a:spcPts val="0"/>
              </a:spcBef>
              <a:spcAft>
                <a:spcPts val="658"/>
              </a:spcAft>
              <a:buFont typeface="Verdana" panose="020B0604030504040204" pitchFamily="34" charset="0"/>
              <a:buChar char="−"/>
              <a:defRPr sz="789" kern="1200" baseline="0">
                <a:solidFill>
                  <a:schemeClr val="tx1"/>
                </a:solidFill>
                <a:latin typeface="+mn-lt"/>
                <a:ea typeface="+mn-ea"/>
                <a:cs typeface="+mn-cs"/>
              </a:defRPr>
            </a:lvl9pPr>
          </a:lstStyle>
          <a:p>
            <a:pPr algn="just">
              <a:spcAft>
                <a:spcPts val="0"/>
              </a:spcAft>
              <a:defRPr/>
            </a:pPr>
            <a:endParaRPr lang="it-IT"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3" name="Rectangle 22">
            <a:extLst>
              <a:ext uri="{FF2B5EF4-FFF2-40B4-BE49-F238E27FC236}">
                <a16:creationId xmlns:a16="http://schemas.microsoft.com/office/drawing/2014/main" id="{ADA359AE-AD08-B88C-64C2-5B837764F2C9}"/>
              </a:ext>
            </a:extLst>
          </p:cNvPr>
          <p:cNvSpPr/>
          <p:nvPr/>
        </p:nvSpPr>
        <p:spPr bwMode="gray">
          <a:xfrm>
            <a:off x="0" y="1738370"/>
            <a:ext cx="10693400" cy="2327193"/>
          </a:xfrm>
          <a:prstGeom prst="rect">
            <a:avLst/>
          </a:prstGeom>
          <a:solidFill>
            <a:schemeClr val="bg1">
              <a:lumMod val="95000"/>
            </a:schemeClr>
          </a:solidFill>
          <a:ln w="19050" algn="ctr">
            <a:noFill/>
            <a:prstDash val="dash"/>
            <a:miter lim="800000"/>
            <a:headEnd/>
            <a:tailEnd/>
          </a:ln>
          <a:effectLst>
            <a:outerShdw blurRad="50800" dist="38100" dir="2700000" algn="tl" rotWithShape="0">
              <a:prstClr val="black">
                <a:alpha val="40000"/>
              </a:prstClr>
            </a:outerShdw>
          </a:effectLst>
        </p:spPr>
        <p:txBody>
          <a:bodyPr wrap="square" lIns="288000" tIns="108000" rIns="468000" bIns="88900" rtlCol="0" anchor="t"/>
          <a:lstStyle/>
          <a:p>
            <a:pPr algn="just"/>
            <a:r>
              <a:rPr lang="it-IT" noProof="0">
                <a:latin typeface="Open Sans Light" panose="020B0306030504020204" pitchFamily="34" charset="0"/>
                <a:ea typeface="Open Sans Light" panose="020B0306030504020204" pitchFamily="34" charset="0"/>
                <a:cs typeface="Open Sans Light" panose="020B0306030504020204" pitchFamily="34" charset="0"/>
              </a:rPr>
              <a:t>Il metodo Misto patrimoniale- reddituale prevede che il valore di un’azienda è pari alla somma dei seguenti elementi: </a:t>
            </a:r>
          </a:p>
          <a:p>
            <a:pPr marL="285750" indent="-285750" algn="just">
              <a:buFont typeface="Arial" panose="020B0604020202020204" pitchFamily="34" charset="0"/>
              <a:buChar char="•"/>
            </a:pPr>
            <a:r>
              <a:rPr lang="it-IT" b="1" noProof="0">
                <a:latin typeface="Open Sans Light" panose="020B0306030504020204" pitchFamily="34" charset="0"/>
                <a:ea typeface="Open Sans Light" panose="020B0306030504020204" pitchFamily="34" charset="0"/>
                <a:cs typeface="Open Sans Light" panose="020B0306030504020204" pitchFamily="34" charset="0"/>
              </a:rPr>
              <a:t>capitale investito netto </a:t>
            </a:r>
            <a:r>
              <a:rPr lang="it-IT" noProof="0">
                <a:latin typeface="Open Sans Light" panose="020B0306030504020204" pitchFamily="34" charset="0"/>
                <a:ea typeface="Open Sans Light" panose="020B0306030504020204" pitchFamily="34" charset="0"/>
                <a:cs typeface="Open Sans Light" panose="020B0306030504020204" pitchFamily="34" charset="0"/>
              </a:rPr>
              <a:t>espresso a valori correnti </a:t>
            </a:r>
          </a:p>
          <a:p>
            <a:pPr marL="285750" indent="-285750" algn="just">
              <a:buFont typeface="Arial" panose="020B0604020202020204" pitchFamily="34" charset="0"/>
              <a:buChar char="•"/>
            </a:pPr>
            <a:r>
              <a:rPr lang="it-IT" b="1" noProof="0">
                <a:latin typeface="Open Sans Light" panose="020B0306030504020204" pitchFamily="34" charset="0"/>
                <a:ea typeface="Open Sans Light" panose="020B0306030504020204" pitchFamily="34" charset="0"/>
                <a:cs typeface="Open Sans Light" panose="020B0306030504020204" pitchFamily="34" charset="0"/>
              </a:rPr>
              <a:t>avviamento</a:t>
            </a:r>
            <a:r>
              <a:rPr lang="it-IT" noProof="0">
                <a:latin typeface="Open Sans Light" panose="020B0306030504020204" pitchFamily="34" charset="0"/>
                <a:ea typeface="Open Sans Light" panose="020B0306030504020204" pitchFamily="34" charset="0"/>
                <a:cs typeface="Open Sans Light" panose="020B0306030504020204" pitchFamily="34" charset="0"/>
              </a:rPr>
              <a:t>, inteso come valore attuale del “surplus” dei redditi che il capitale investito nell'azienda è in grado di generare rispetto al reddito normale medio atteso dagli investitori in capitale di rischio nel settore di riferimento (l’avviamento può essere negativo nell’ipotesi di generazione di “sotto-redditi”).</a:t>
            </a:r>
          </a:p>
        </p:txBody>
      </p:sp>
      <p:sp>
        <p:nvSpPr>
          <p:cNvPr id="25" name="Fusione 10">
            <a:extLst>
              <a:ext uri="{FF2B5EF4-FFF2-40B4-BE49-F238E27FC236}">
                <a16:creationId xmlns:a16="http://schemas.microsoft.com/office/drawing/2014/main" id="{287DB089-49DC-D0CB-D19C-9FB0A13937EE}"/>
              </a:ext>
            </a:extLst>
          </p:cNvPr>
          <p:cNvSpPr/>
          <p:nvPr/>
        </p:nvSpPr>
        <p:spPr>
          <a:xfrm>
            <a:off x="1013721" y="4227531"/>
            <a:ext cx="1147429" cy="156367"/>
          </a:xfrm>
          <a:prstGeom prst="flowChartMerge">
            <a:avLst/>
          </a:prstGeom>
          <a:solidFill>
            <a:srgbClr val="00A7B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31191">
              <a:defRPr/>
            </a:pPr>
            <a:endParaRPr lang="it-IT" sz="1697" noProof="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Fusione 10">
            <a:extLst>
              <a:ext uri="{FF2B5EF4-FFF2-40B4-BE49-F238E27FC236}">
                <a16:creationId xmlns:a16="http://schemas.microsoft.com/office/drawing/2014/main" id="{834F7F91-3C8F-AC28-C106-EBA3770FA026}"/>
              </a:ext>
            </a:extLst>
          </p:cNvPr>
          <p:cNvSpPr/>
          <p:nvPr/>
        </p:nvSpPr>
        <p:spPr>
          <a:xfrm>
            <a:off x="8574536" y="4227531"/>
            <a:ext cx="1147429" cy="156367"/>
          </a:xfrm>
          <a:prstGeom prst="flowChartMerge">
            <a:avLst/>
          </a:prstGeom>
          <a:solidFill>
            <a:srgbClr val="00A7B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31191">
              <a:defRPr/>
            </a:pPr>
            <a:endParaRPr lang="it-IT" sz="1697" noProof="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object 11">
            <a:extLst>
              <a:ext uri="{FF2B5EF4-FFF2-40B4-BE49-F238E27FC236}">
                <a16:creationId xmlns:a16="http://schemas.microsoft.com/office/drawing/2014/main" id="{043F1E70-17B4-905C-4598-DFF7FB0F2302}"/>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kumimoji="0" lang="it-IT" sz="2000" b="0" i="0" u="none" strike="noStrike" kern="1200" cap="none" spc="0" normalizeH="0" baseline="0" noProof="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Overview</a:t>
            </a:r>
            <a:r>
              <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del modello</a:t>
            </a:r>
          </a:p>
        </p:txBody>
      </p:sp>
      <p:sp>
        <p:nvSpPr>
          <p:cNvPr id="48" name="object 11">
            <a:extLst>
              <a:ext uri="{FF2B5EF4-FFF2-40B4-BE49-F238E27FC236}">
                <a16:creationId xmlns:a16="http://schemas.microsoft.com/office/drawing/2014/main" id="{EDAB68F1-768C-4E21-60B8-B617CB17837C}"/>
              </a:ext>
            </a:extLst>
          </p:cNvPr>
          <p:cNvSpPr txBox="1">
            <a:spLocks/>
          </p:cNvSpPr>
          <p:nvPr/>
        </p:nvSpPr>
        <p:spPr>
          <a:xfrm>
            <a:off x="367032" y="721794"/>
            <a:ext cx="9826540"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Approcci di valutazione </a:t>
            </a:r>
            <a:r>
              <a:rPr lang="it-IT" sz="30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 Misto patrimoniale-reddituale</a:t>
            </a:r>
            <a:endParaRPr lang="it-IT" sz="20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Rectangle 2">
            <a:extLst>
              <a:ext uri="{FF2B5EF4-FFF2-40B4-BE49-F238E27FC236}">
                <a16:creationId xmlns:a16="http://schemas.microsoft.com/office/drawing/2014/main" id="{405B6A43-B23D-29DE-7FF0-77D0A2814452}"/>
              </a:ext>
            </a:extLst>
          </p:cNvPr>
          <p:cNvSpPr/>
          <p:nvPr/>
        </p:nvSpPr>
        <p:spPr bwMode="gray">
          <a:xfrm>
            <a:off x="367031" y="5538440"/>
            <a:ext cx="3126939" cy="908164"/>
          </a:xfrm>
          <a:prstGeom prst="rect">
            <a:avLst/>
          </a:prstGeom>
          <a:solidFill>
            <a:schemeClr val="bg1">
              <a:lumMod val="95000"/>
            </a:schemeClr>
          </a:solidFill>
          <a:ln w="19050" algn="ctr">
            <a:solidFill>
              <a:srgbClr val="0076A8"/>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r>
              <a:rPr lang="it-IT" sz="2000" b="1" noProof="0">
                <a:latin typeface="Open Sans Light" panose="020B0306030504020204" pitchFamily="34" charset="0"/>
                <a:ea typeface="Open Sans Light" panose="020B0306030504020204" pitchFamily="34" charset="0"/>
                <a:cs typeface="Open Sans Light" panose="020B0306030504020204" pitchFamily="34" charset="0"/>
              </a:rPr>
              <a:t>W = K + </a:t>
            </a:r>
            <a:r>
              <a:rPr lang="it-IT" sz="2000" b="1" noProof="0" err="1">
                <a:latin typeface="Open Sans Light" panose="020B0306030504020204" pitchFamily="34" charset="0"/>
                <a:ea typeface="Open Sans Light" panose="020B0306030504020204" pitchFamily="34" charset="0"/>
                <a:cs typeface="Open Sans Light" panose="020B0306030504020204" pitchFamily="34" charset="0"/>
              </a:rPr>
              <a:t>a</a:t>
            </a:r>
            <a:r>
              <a:rPr lang="it-IT" sz="2000" b="1" baseline="-25000" noProof="0" err="1">
                <a:latin typeface="Open Sans Light" panose="020B0306030504020204" pitchFamily="34" charset="0"/>
                <a:ea typeface="Open Sans Light" panose="020B0306030504020204" pitchFamily="34" charset="0"/>
                <a:cs typeface="Open Sans Light" panose="020B0306030504020204" pitchFamily="34" charset="0"/>
              </a:rPr>
              <a:t>n|i</a:t>
            </a:r>
            <a:r>
              <a:rPr lang="it-IT" sz="2000" b="1" baseline="-25000" noProof="0">
                <a:latin typeface="Open Sans Light" panose="020B0306030504020204" pitchFamily="34" charset="0"/>
                <a:ea typeface="Open Sans Light" panose="020B0306030504020204" pitchFamily="34" charset="0"/>
                <a:cs typeface="Open Sans Light" panose="020B0306030504020204" pitchFamily="34" charset="0"/>
              </a:rPr>
              <a:t>’</a:t>
            </a:r>
            <a:r>
              <a:rPr lang="it-IT" sz="2000" b="1" noProof="0">
                <a:latin typeface="Open Sans Light" panose="020B0306030504020204" pitchFamily="34" charset="0"/>
                <a:ea typeface="Open Sans Light" panose="020B0306030504020204" pitchFamily="34" charset="0"/>
                <a:cs typeface="Open Sans Light" panose="020B0306030504020204" pitchFamily="34" charset="0"/>
              </a:rPr>
              <a:t> (R-</a:t>
            </a:r>
            <a:r>
              <a:rPr lang="it-IT" sz="2000" b="1" noProof="0" err="1">
                <a:latin typeface="Open Sans Light" panose="020B0306030504020204" pitchFamily="34" charset="0"/>
                <a:ea typeface="Open Sans Light" panose="020B0306030504020204" pitchFamily="34" charset="0"/>
                <a:cs typeface="Open Sans Light" panose="020B0306030504020204" pitchFamily="34" charset="0"/>
              </a:rPr>
              <a:t>iK</a:t>
            </a:r>
            <a:r>
              <a:rPr lang="it-IT" sz="2000" b="1" noProof="0">
                <a:latin typeface="Open Sans Light" panose="020B0306030504020204" pitchFamily="34" charset="0"/>
                <a:ea typeface="Open Sans Light" panose="020B0306030504020204" pitchFamily="34" charset="0"/>
                <a:cs typeface="Open Sans Light" panose="020B0306030504020204" pitchFamily="34" charset="0"/>
              </a:rPr>
              <a:t>) +SA</a:t>
            </a:r>
          </a:p>
        </p:txBody>
      </p:sp>
      <p:sp>
        <p:nvSpPr>
          <p:cNvPr id="4" name="Rectangle 3">
            <a:extLst>
              <a:ext uri="{FF2B5EF4-FFF2-40B4-BE49-F238E27FC236}">
                <a16:creationId xmlns:a16="http://schemas.microsoft.com/office/drawing/2014/main" id="{C61D253C-7055-F61F-8DE4-481AA99D1FA7}"/>
              </a:ext>
            </a:extLst>
          </p:cNvPr>
          <p:cNvSpPr/>
          <p:nvPr/>
        </p:nvSpPr>
        <p:spPr bwMode="gray">
          <a:xfrm>
            <a:off x="3883865" y="4828925"/>
            <a:ext cx="6513358" cy="2327194"/>
          </a:xfrm>
          <a:prstGeom prst="rect">
            <a:avLst/>
          </a:prstGeom>
          <a:solidFill>
            <a:schemeClr val="bg1">
              <a:lumMod val="95000"/>
            </a:schemeClr>
          </a:solidFill>
          <a:ln w="19050" algn="ctr">
            <a:solidFill>
              <a:srgbClr val="0076A8"/>
            </a:solidFill>
            <a:prstDash val="dash"/>
            <a:miter lim="800000"/>
            <a:headEnd/>
            <a:tailEnd/>
          </a:ln>
        </p:spPr>
        <p:txBody>
          <a:bodyPr wrap="square" lIns="288000" tIns="88900" rIns="88900" bIns="88900" rtlCol="0" anchor="ctr"/>
          <a:lstStyle/>
          <a:p>
            <a:pPr>
              <a:lnSpc>
                <a:spcPct val="106000"/>
              </a:lnSpc>
              <a:buFont typeface="Wingdings 2" pitchFamily="18" charset="2"/>
              <a:buNone/>
            </a:pPr>
            <a:r>
              <a:rPr lang="it-IT" sz="1400" b="1" noProof="0">
                <a:latin typeface="Open Sans Light" panose="020B0306030504020204" pitchFamily="34" charset="0"/>
                <a:ea typeface="Open Sans Light" panose="020B0306030504020204" pitchFamily="34" charset="0"/>
                <a:cs typeface="Open Sans Light" panose="020B0306030504020204" pitchFamily="34" charset="0"/>
              </a:rPr>
              <a:t>W : </a:t>
            </a:r>
            <a:r>
              <a:rPr lang="it-IT" sz="1400" noProof="0">
                <a:latin typeface="Open Sans Light" panose="020B0306030504020204" pitchFamily="34" charset="0"/>
                <a:ea typeface="Open Sans Light" panose="020B0306030504020204" pitchFamily="34" charset="0"/>
                <a:cs typeface="Open Sans Light" panose="020B0306030504020204" pitchFamily="34" charset="0"/>
              </a:rPr>
              <a:t>Valore del capitale economico dell’azienda</a:t>
            </a:r>
          </a:p>
          <a:p>
            <a:pPr>
              <a:lnSpc>
                <a:spcPct val="106000"/>
              </a:lnSpc>
              <a:buFont typeface="Wingdings 2" pitchFamily="18" charset="2"/>
              <a:buNone/>
            </a:pPr>
            <a:r>
              <a:rPr lang="it-IT" sz="1400" b="1" noProof="0">
                <a:latin typeface="Open Sans Light" panose="020B0306030504020204" pitchFamily="34" charset="0"/>
                <a:ea typeface="Open Sans Light" panose="020B0306030504020204" pitchFamily="34" charset="0"/>
                <a:cs typeface="Open Sans Light" panose="020B0306030504020204" pitchFamily="34" charset="0"/>
              </a:rPr>
              <a:t>K : </a:t>
            </a:r>
            <a:r>
              <a:rPr lang="it-IT" sz="1400" noProof="0">
                <a:latin typeface="Open Sans Light" panose="020B0306030504020204" pitchFamily="34" charset="0"/>
                <a:ea typeface="Open Sans Light" panose="020B0306030504020204" pitchFamily="34" charset="0"/>
                <a:cs typeface="Open Sans Light" panose="020B0306030504020204" pitchFamily="34" charset="0"/>
              </a:rPr>
              <a:t>Valore del capitale investito netto rettificato, al netto dei beni non strumentali</a:t>
            </a:r>
          </a:p>
          <a:p>
            <a:pPr>
              <a:lnSpc>
                <a:spcPct val="106000"/>
              </a:lnSpc>
              <a:buFont typeface="Wingdings 2" pitchFamily="18" charset="2"/>
              <a:buNone/>
            </a:pPr>
            <a:r>
              <a:rPr lang="it-IT" sz="1400" b="1" noProof="0">
                <a:latin typeface="Open Sans Light" panose="020B0306030504020204" pitchFamily="34" charset="0"/>
                <a:ea typeface="Open Sans Light" panose="020B0306030504020204" pitchFamily="34" charset="0"/>
                <a:cs typeface="Open Sans Light" panose="020B0306030504020204" pitchFamily="34" charset="0"/>
              </a:rPr>
              <a:t>R : </a:t>
            </a:r>
            <a:r>
              <a:rPr lang="it-IT" sz="1400" noProof="0">
                <a:latin typeface="Open Sans Light" panose="020B0306030504020204" pitchFamily="34" charset="0"/>
                <a:ea typeface="Open Sans Light" panose="020B0306030504020204" pitchFamily="34" charset="0"/>
                <a:cs typeface="Open Sans Light" panose="020B0306030504020204" pitchFamily="34" charset="0"/>
              </a:rPr>
              <a:t>Reddito medio netto normalizzato</a:t>
            </a:r>
          </a:p>
          <a:p>
            <a:pPr>
              <a:lnSpc>
                <a:spcPct val="106000"/>
              </a:lnSpc>
              <a:buFont typeface="Wingdings 2" pitchFamily="18" charset="2"/>
              <a:buNone/>
            </a:pPr>
            <a:r>
              <a:rPr lang="it-IT" sz="1400" b="1" noProof="0">
                <a:latin typeface="Open Sans Light" panose="020B0306030504020204" pitchFamily="34" charset="0"/>
                <a:ea typeface="Open Sans Light" panose="020B0306030504020204" pitchFamily="34" charset="0"/>
                <a:cs typeface="Open Sans Light" panose="020B0306030504020204" pitchFamily="34" charset="0"/>
              </a:rPr>
              <a:t>SA : </a:t>
            </a:r>
            <a:r>
              <a:rPr lang="it-IT" sz="1400" noProof="0">
                <a:latin typeface="Open Sans Light" panose="020B0306030504020204" pitchFamily="34" charset="0"/>
                <a:ea typeface="Open Sans Light" panose="020B0306030504020204" pitchFamily="34" charset="0"/>
                <a:cs typeface="Open Sans Light" panose="020B0306030504020204" pitchFamily="34" charset="0"/>
              </a:rPr>
              <a:t>Valore dei beni non strumentali (“surplus asset”)</a:t>
            </a:r>
          </a:p>
          <a:p>
            <a:pPr>
              <a:lnSpc>
                <a:spcPct val="106000"/>
              </a:lnSpc>
              <a:buFont typeface="Wingdings 2" pitchFamily="18" charset="2"/>
              <a:buNone/>
            </a:pPr>
            <a:r>
              <a:rPr lang="it-IT" sz="1400" b="1" noProof="0" err="1">
                <a:latin typeface="Open Sans Light" panose="020B0306030504020204" pitchFamily="34" charset="0"/>
                <a:ea typeface="Open Sans Light" panose="020B0306030504020204" pitchFamily="34" charset="0"/>
                <a:cs typeface="Open Sans Light" panose="020B0306030504020204" pitchFamily="34" charset="0"/>
              </a:rPr>
              <a:t>A</a:t>
            </a:r>
            <a:r>
              <a:rPr lang="it-IT" sz="1400" b="1" baseline="-25000" noProof="0" err="1">
                <a:latin typeface="Open Sans Light" panose="020B0306030504020204" pitchFamily="34" charset="0"/>
                <a:ea typeface="Open Sans Light" panose="020B0306030504020204" pitchFamily="34" charset="0"/>
                <a:cs typeface="Open Sans Light" panose="020B0306030504020204" pitchFamily="34" charset="0"/>
              </a:rPr>
              <a:t>n|i</a:t>
            </a:r>
            <a:r>
              <a:rPr lang="it-IT" sz="1400" b="1" noProof="0">
                <a:latin typeface="Open Sans Light" panose="020B0306030504020204" pitchFamily="34" charset="0"/>
                <a:ea typeface="Open Sans Light" panose="020B0306030504020204" pitchFamily="34" charset="0"/>
                <a:cs typeface="Open Sans Light" panose="020B0306030504020204" pitchFamily="34" charset="0"/>
              </a:rPr>
              <a:t> : </a:t>
            </a:r>
            <a:r>
              <a:rPr lang="it-IT" sz="1400" noProof="0">
                <a:latin typeface="Open Sans Light" panose="020B0306030504020204" pitchFamily="34" charset="0"/>
                <a:ea typeface="Open Sans Light" panose="020B0306030504020204" pitchFamily="34" charset="0"/>
                <a:cs typeface="Open Sans Light" panose="020B0306030504020204" pitchFamily="34" charset="0"/>
              </a:rPr>
              <a:t>Funzione di attualizzazione di una rendita posticipata della durata di n anni al tasso i’</a:t>
            </a:r>
          </a:p>
          <a:p>
            <a:pPr>
              <a:lnSpc>
                <a:spcPct val="106000"/>
              </a:lnSpc>
              <a:buFont typeface="Wingdings 2" pitchFamily="18" charset="2"/>
              <a:buNone/>
            </a:pPr>
            <a:r>
              <a:rPr lang="it-IT" sz="1400" b="1" noProof="0">
                <a:latin typeface="Open Sans Light" panose="020B0306030504020204" pitchFamily="34" charset="0"/>
                <a:ea typeface="Open Sans Light" panose="020B0306030504020204" pitchFamily="34" charset="0"/>
                <a:cs typeface="Open Sans Light" panose="020B0306030504020204" pitchFamily="34" charset="0"/>
              </a:rPr>
              <a:t>i : </a:t>
            </a:r>
            <a:r>
              <a:rPr lang="it-IT" sz="1400" noProof="0">
                <a:latin typeface="Open Sans Light" panose="020B0306030504020204" pitchFamily="34" charset="0"/>
                <a:ea typeface="Open Sans Light" panose="020B0306030504020204" pitchFamily="34" charset="0"/>
                <a:cs typeface="Open Sans Light" panose="020B0306030504020204" pitchFamily="34" charset="0"/>
              </a:rPr>
              <a:t>Tasso di rendimento sul capitale di rischio giudicato normale per il settore di appartenenza dell’azienda </a:t>
            </a:r>
          </a:p>
          <a:p>
            <a:pPr>
              <a:lnSpc>
                <a:spcPct val="106000"/>
              </a:lnSpc>
              <a:buFont typeface="Wingdings 2" pitchFamily="18" charset="2"/>
              <a:buNone/>
            </a:pPr>
            <a:r>
              <a:rPr lang="it-IT" sz="1400" b="1" noProof="0">
                <a:latin typeface="Open Sans Light" panose="020B0306030504020204" pitchFamily="34" charset="0"/>
                <a:ea typeface="Open Sans Light" panose="020B0306030504020204" pitchFamily="34" charset="0"/>
                <a:cs typeface="Open Sans Light" panose="020B0306030504020204" pitchFamily="34" charset="0"/>
              </a:rPr>
              <a:t>i’ : </a:t>
            </a:r>
            <a:r>
              <a:rPr lang="it-IT" sz="1400" noProof="0">
                <a:latin typeface="Open Sans Light" panose="020B0306030504020204" pitchFamily="34" charset="0"/>
                <a:ea typeface="Open Sans Light" panose="020B0306030504020204" pitchFamily="34" charset="0"/>
                <a:cs typeface="Open Sans Light" panose="020B0306030504020204" pitchFamily="34" charset="0"/>
              </a:rPr>
              <a:t>Tasso di attualizzazione del sovra(sotto)-reddito aziendale</a:t>
            </a:r>
          </a:p>
        </p:txBody>
      </p:sp>
      <p:sp>
        <p:nvSpPr>
          <p:cNvPr id="2" name="Oval 1">
            <a:extLst>
              <a:ext uri="{FF2B5EF4-FFF2-40B4-BE49-F238E27FC236}">
                <a16:creationId xmlns:a16="http://schemas.microsoft.com/office/drawing/2014/main" id="{44A593BD-882C-E65E-3FBE-9DDB2FF8E49E}"/>
              </a:ext>
            </a:extLst>
          </p:cNvPr>
          <p:cNvSpPr/>
          <p:nvPr/>
        </p:nvSpPr>
        <p:spPr>
          <a:xfrm>
            <a:off x="7833274"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5" name="Graphic 4" descr="Home outline">
            <a:hlinkClick r:id="" action="ppaction://noaction"/>
            <a:extLst>
              <a:ext uri="{FF2B5EF4-FFF2-40B4-BE49-F238E27FC236}">
                <a16:creationId xmlns:a16="http://schemas.microsoft.com/office/drawing/2014/main" id="{B63B1149-B88D-8643-5901-6E7516497E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23500" y="129807"/>
            <a:ext cx="333658" cy="333658"/>
          </a:xfrm>
          <a:prstGeom prst="rect">
            <a:avLst/>
          </a:prstGeom>
        </p:spPr>
      </p:pic>
      <p:sp>
        <p:nvSpPr>
          <p:cNvPr id="6" name="Oval 5">
            <a:extLst>
              <a:ext uri="{FF2B5EF4-FFF2-40B4-BE49-F238E27FC236}">
                <a16:creationId xmlns:a16="http://schemas.microsoft.com/office/drawing/2014/main" id="{79055C82-81C2-3D9A-3827-01487EA75962}"/>
              </a:ext>
            </a:extLst>
          </p:cNvPr>
          <p:cNvSpPr/>
          <p:nvPr/>
        </p:nvSpPr>
        <p:spPr>
          <a:xfrm>
            <a:off x="8229354"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8" name="Oval 7">
            <a:extLst>
              <a:ext uri="{FF2B5EF4-FFF2-40B4-BE49-F238E27FC236}">
                <a16:creationId xmlns:a16="http://schemas.microsoft.com/office/drawing/2014/main" id="{4D1908A9-EBFF-674F-E3F3-C64901BD48EA}"/>
              </a:ext>
            </a:extLst>
          </p:cNvPr>
          <p:cNvSpPr/>
          <p:nvPr/>
        </p:nvSpPr>
        <p:spPr>
          <a:xfrm>
            <a:off x="8625434" y="215414"/>
            <a:ext cx="228600" cy="228600"/>
          </a:xfrm>
          <a:prstGeom prst="ellipse">
            <a:avLst/>
          </a:prstGeom>
          <a:solidFill>
            <a:srgbClr val="FFC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9" name="Oval 8">
            <a:extLst>
              <a:ext uri="{FF2B5EF4-FFF2-40B4-BE49-F238E27FC236}">
                <a16:creationId xmlns:a16="http://schemas.microsoft.com/office/drawing/2014/main" id="{C705D864-E4CB-D9B3-7873-251F58C2D5F0}"/>
              </a:ext>
            </a:extLst>
          </p:cNvPr>
          <p:cNvSpPr/>
          <p:nvPr/>
        </p:nvSpPr>
        <p:spPr>
          <a:xfrm>
            <a:off x="9021514"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10" name="Oval 9">
            <a:extLst>
              <a:ext uri="{FF2B5EF4-FFF2-40B4-BE49-F238E27FC236}">
                <a16:creationId xmlns:a16="http://schemas.microsoft.com/office/drawing/2014/main" id="{A3536B3D-0B12-F153-E912-E9615F947706}"/>
              </a:ext>
            </a:extLst>
          </p:cNvPr>
          <p:cNvSpPr/>
          <p:nvPr/>
        </p:nvSpPr>
        <p:spPr>
          <a:xfrm>
            <a:off x="9417594"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11" name="Oval 10">
            <a:extLst>
              <a:ext uri="{FF2B5EF4-FFF2-40B4-BE49-F238E27FC236}">
                <a16:creationId xmlns:a16="http://schemas.microsoft.com/office/drawing/2014/main" id="{24439D8F-2710-BB64-90D4-C770B9B0061A}"/>
              </a:ext>
            </a:extLst>
          </p:cNvPr>
          <p:cNvSpPr/>
          <p:nvPr/>
        </p:nvSpPr>
        <p:spPr>
          <a:xfrm>
            <a:off x="9813672"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Tree>
    <p:extLst>
      <p:ext uri="{BB962C8B-B14F-4D97-AF65-F5344CB8AC3E}">
        <p14:creationId xmlns:p14="http://schemas.microsoft.com/office/powerpoint/2010/main" val="2930801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0C4FBB-5F9E-B9EA-2441-2291A9A195B8}"/>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6FC8EC0-2462-E6D3-1E37-0CFB3E914F7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3" name="think-cell data - do not delete" hidden="1">
                        <a:extLst>
                          <a:ext uri="{FF2B5EF4-FFF2-40B4-BE49-F238E27FC236}">
                            <a16:creationId xmlns:a16="http://schemas.microsoft.com/office/drawing/2014/main" id="{F6FC8EC0-2462-E6D3-1E37-0CFB3E914F7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382CAA1A-9B75-4B5F-B956-5C2FAE3B961F}"/>
              </a:ext>
            </a:extLst>
          </p:cNvPr>
          <p:cNvSpPr/>
          <p:nvPr/>
        </p:nvSpPr>
        <p:spPr>
          <a:xfrm>
            <a:off x="-1" y="5370066"/>
            <a:ext cx="10693401" cy="1066801"/>
          </a:xfrm>
          <a:prstGeom prst="rect">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0" name="object 11">
            <a:extLst>
              <a:ext uri="{FF2B5EF4-FFF2-40B4-BE49-F238E27FC236}">
                <a16:creationId xmlns:a16="http://schemas.microsoft.com/office/drawing/2014/main" id="{6856ED50-6EF8-106C-F76A-969AC11DCF10}"/>
              </a:ext>
            </a:extLst>
          </p:cNvPr>
          <p:cNvSpPr txBox="1">
            <a:spLocks/>
          </p:cNvSpPr>
          <p:nvPr/>
        </p:nvSpPr>
        <p:spPr>
          <a:xfrm>
            <a:off x="395730" y="5619734"/>
            <a:ext cx="10148872" cy="1134285"/>
          </a:xfrm>
          <a:prstGeom prst="rect">
            <a:avLst/>
          </a:prstGeom>
        </p:spPr>
        <p:txBody>
          <a:bodyPr vert="horz" wrap="square" lIns="0" tIns="13335" rIns="0" bIns="0" rtlCol="0">
            <a:spAutoFit/>
          </a:bodyPr>
          <a:lstStyle>
            <a:lvl1pPr>
              <a:defRPr>
                <a:latin typeface="+mj-lt"/>
                <a:ea typeface="+mj-ea"/>
                <a:cs typeface="+mj-cs"/>
              </a:defRPr>
            </a:lvl1pPr>
          </a:lstStyle>
          <a:p>
            <a:pPr marL="12700" lvl="0">
              <a:spcBef>
                <a:spcPts val="105"/>
              </a:spcBef>
              <a:defRPr/>
            </a:pPr>
            <a:r>
              <a:rPr lang="it-IT" sz="3600" noProof="0">
                <a:solidFill>
                  <a:prstClr val="white"/>
                </a:solidFill>
                <a:latin typeface="Open Sans" panose="020B0606030504020204" pitchFamily="34" charset="0"/>
                <a:ea typeface="Open Sans" panose="020B0606030504020204" pitchFamily="34" charset="0"/>
                <a:cs typeface="Open Sans" panose="020B0606030504020204" pitchFamily="34" charset="0"/>
              </a:rPr>
              <a:t>4. </a:t>
            </a:r>
            <a:r>
              <a:rPr lang="it-IT" sz="3600" noProof="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Analisi dell’applicazione delle metodologie</a:t>
            </a:r>
          </a:p>
          <a:p>
            <a:pPr marL="12700" lvl="0">
              <a:spcBef>
                <a:spcPts val="105"/>
              </a:spcBef>
              <a:defRPr/>
            </a:pPr>
            <a:endParaRPr lang="it-IT" sz="3600" noProof="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 name="Graphic 3" descr="Home outline">
            <a:hlinkClick r:id="" action="ppaction://noaction"/>
            <a:extLst>
              <a:ext uri="{FF2B5EF4-FFF2-40B4-BE49-F238E27FC236}">
                <a16:creationId xmlns:a16="http://schemas.microsoft.com/office/drawing/2014/main" id="{F7BB037B-774C-4416-D89E-07D22AD2EE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23500" y="129807"/>
            <a:ext cx="333658" cy="333658"/>
          </a:xfrm>
          <a:prstGeom prst="rect">
            <a:avLst/>
          </a:prstGeom>
        </p:spPr>
      </p:pic>
      <p:sp>
        <p:nvSpPr>
          <p:cNvPr id="5" name="TextBox 4">
            <a:extLst>
              <a:ext uri="{FF2B5EF4-FFF2-40B4-BE49-F238E27FC236}">
                <a16:creationId xmlns:a16="http://schemas.microsoft.com/office/drawing/2014/main" id="{499C34AF-475D-CB85-50E4-52D6D7998588}"/>
              </a:ext>
            </a:extLst>
          </p:cNvPr>
          <p:cNvSpPr txBox="1"/>
          <p:nvPr/>
        </p:nvSpPr>
        <p:spPr>
          <a:xfrm>
            <a:off x="9935002" y="7177415"/>
            <a:ext cx="609600" cy="215444"/>
          </a:xfrm>
          <a:prstGeom prst="rect">
            <a:avLst/>
          </a:prstGeom>
          <a:noFill/>
        </p:spPr>
        <p:txBody>
          <a:bodyPr wrap="square" rtlCol="0">
            <a:spAutoFit/>
          </a:bodyPr>
          <a:lstStyle/>
          <a:p>
            <a:pPr algn="r"/>
            <a:fld id="{13F12736-CC06-BD49-A9D0-93445CBA72B0}" type="slidenum">
              <a:rPr lang="it-IT" sz="800" noProof="0" smtClean="0">
                <a:solidFill>
                  <a:schemeClr val="bg1"/>
                </a:solidFill>
              </a:rPr>
              <a:pPr algn="r"/>
              <a:t>39</a:t>
            </a:fld>
            <a:endParaRPr lang="it-IT" sz="800" noProof="0">
              <a:solidFill>
                <a:schemeClr val="bg1"/>
              </a:solidFill>
            </a:endParaRPr>
          </a:p>
        </p:txBody>
      </p:sp>
    </p:spTree>
    <p:extLst>
      <p:ext uri="{BB962C8B-B14F-4D97-AF65-F5344CB8AC3E}">
        <p14:creationId xmlns:p14="http://schemas.microsoft.com/office/powerpoint/2010/main" val="234193421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1E42"/>
        </a:solidFill>
        <a:effectLst/>
      </p:bgPr>
    </p:bg>
    <p:spTree>
      <p:nvGrpSpPr>
        <p:cNvPr id="1" name="">
          <a:extLst>
            <a:ext uri="{FF2B5EF4-FFF2-40B4-BE49-F238E27FC236}">
              <a16:creationId xmlns:a16="http://schemas.microsoft.com/office/drawing/2014/main" id="{0084D300-9A4E-B0FC-D035-682DCDC6DCCA}"/>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C5BA7B8-FECB-5179-D05A-53251DDDB585}"/>
              </a:ext>
            </a:extLst>
          </p:cNvPr>
          <p:cNvGraphicFramePr>
            <a:graphicFrameLocks noChangeAspect="1"/>
          </p:cNvGraphicFramePr>
          <p:nvPr>
            <p:custDataLst>
              <p:tags r:id="rId1"/>
            </p:custDataLst>
            <p:extLst>
              <p:ext uri="{D42A27DB-BD31-4B8C-83A1-F6EECF244321}">
                <p14:modId xmlns:p14="http://schemas.microsoft.com/office/powerpoint/2010/main" val="2749751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2" name="think-cell data - do not delete" hidden="1">
                        <a:extLst>
                          <a:ext uri="{FF2B5EF4-FFF2-40B4-BE49-F238E27FC236}">
                            <a16:creationId xmlns:a16="http://schemas.microsoft.com/office/drawing/2014/main" id="{1C5BA7B8-FECB-5179-D05A-53251DDDB5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Oval 6">
            <a:extLst>
              <a:ext uri="{FF2B5EF4-FFF2-40B4-BE49-F238E27FC236}">
                <a16:creationId xmlns:a16="http://schemas.microsoft.com/office/drawing/2014/main" id="{FC1DBAAA-0DAE-AD86-4661-BE9D30F52D24}"/>
              </a:ext>
            </a:extLst>
          </p:cNvPr>
          <p:cNvSpPr/>
          <p:nvPr/>
        </p:nvSpPr>
        <p:spPr>
          <a:xfrm>
            <a:off x="7833274" y="215414"/>
            <a:ext cx="228600" cy="2286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sp>
        <p:nvSpPr>
          <p:cNvPr id="50" name="Rectangle 49">
            <a:extLst>
              <a:ext uri="{FF2B5EF4-FFF2-40B4-BE49-F238E27FC236}">
                <a16:creationId xmlns:a16="http://schemas.microsoft.com/office/drawing/2014/main" id="{C69E3788-782A-A19A-B152-36530EA1CA8E}"/>
              </a:ext>
            </a:extLst>
          </p:cNvPr>
          <p:cNvSpPr/>
          <p:nvPr/>
        </p:nvSpPr>
        <p:spPr>
          <a:xfrm>
            <a:off x="2440" y="1617044"/>
            <a:ext cx="10690959" cy="516289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i="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4" name="object 11">
            <a:extLst>
              <a:ext uri="{FF2B5EF4-FFF2-40B4-BE49-F238E27FC236}">
                <a16:creationId xmlns:a16="http://schemas.microsoft.com/office/drawing/2014/main" id="{5252EF43-EB7F-6ADB-CE55-6C9A3C69DA1A}"/>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Il contesto di riferimento</a:t>
            </a:r>
            <a:endParaRPr lang="it-IT" sz="20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object 11">
            <a:extLst>
              <a:ext uri="{FF2B5EF4-FFF2-40B4-BE49-F238E27FC236}">
                <a16:creationId xmlns:a16="http://schemas.microsoft.com/office/drawing/2014/main" id="{696B0F79-94C5-9A32-B1B0-4AC6592368DC}"/>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kumimoji="0" lang="it-IT" sz="2000" b="0" i="0" u="none" strike="noStrike" kern="120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Articolo 2473 - Codice Civile (1/2)</a:t>
            </a:r>
          </a:p>
        </p:txBody>
      </p:sp>
      <p:pic>
        <p:nvPicPr>
          <p:cNvPr id="39" name="Graphic 38" descr="Home outline">
            <a:hlinkClick r:id="" action="ppaction://noaction"/>
            <a:extLst>
              <a:ext uri="{FF2B5EF4-FFF2-40B4-BE49-F238E27FC236}">
                <a16:creationId xmlns:a16="http://schemas.microsoft.com/office/drawing/2014/main" id="{6D51CF95-B9CE-A38D-C51B-90D6181DCD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23500" y="129807"/>
            <a:ext cx="333658" cy="333658"/>
          </a:xfrm>
          <a:prstGeom prst="rect">
            <a:avLst/>
          </a:prstGeom>
        </p:spPr>
      </p:pic>
      <p:sp>
        <p:nvSpPr>
          <p:cNvPr id="53" name="Oval 52">
            <a:extLst>
              <a:ext uri="{FF2B5EF4-FFF2-40B4-BE49-F238E27FC236}">
                <a16:creationId xmlns:a16="http://schemas.microsoft.com/office/drawing/2014/main" id="{11B4A446-150D-92B1-89D0-D51550ACAFD0}"/>
              </a:ext>
            </a:extLst>
          </p:cNvPr>
          <p:cNvSpPr/>
          <p:nvPr/>
        </p:nvSpPr>
        <p:spPr>
          <a:xfrm>
            <a:off x="822935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54" name="Oval 53">
            <a:extLst>
              <a:ext uri="{FF2B5EF4-FFF2-40B4-BE49-F238E27FC236}">
                <a16:creationId xmlns:a16="http://schemas.microsoft.com/office/drawing/2014/main" id="{5F2383CF-B285-A3D5-9136-3EB42A05977E}"/>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55" name="Oval 54">
            <a:extLst>
              <a:ext uri="{FF2B5EF4-FFF2-40B4-BE49-F238E27FC236}">
                <a16:creationId xmlns:a16="http://schemas.microsoft.com/office/drawing/2014/main" id="{ACB8C06D-DB43-5025-AAFE-3A8B88485845}"/>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56" name="Oval 55">
            <a:extLst>
              <a:ext uri="{FF2B5EF4-FFF2-40B4-BE49-F238E27FC236}">
                <a16:creationId xmlns:a16="http://schemas.microsoft.com/office/drawing/2014/main" id="{F2C23A2B-E772-A1CD-31FA-8314D0C978BD}"/>
              </a:ext>
            </a:extLst>
          </p:cNvPr>
          <p:cNvSpPr/>
          <p:nvPr/>
        </p:nvSpPr>
        <p:spPr>
          <a:xfrm>
            <a:off x="941759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51" name="TextBox 50">
            <a:extLst>
              <a:ext uri="{FF2B5EF4-FFF2-40B4-BE49-F238E27FC236}">
                <a16:creationId xmlns:a16="http://schemas.microsoft.com/office/drawing/2014/main" id="{259C86DD-AFAD-3117-57F1-EEA9338C50F1}"/>
              </a:ext>
            </a:extLst>
          </p:cNvPr>
          <p:cNvSpPr txBox="1"/>
          <p:nvPr/>
        </p:nvSpPr>
        <p:spPr>
          <a:xfrm>
            <a:off x="399276" y="2057426"/>
            <a:ext cx="9894849" cy="3650166"/>
          </a:xfrm>
          <a:prstGeom prst="rect">
            <a:avLst/>
          </a:prstGeom>
          <a:noFill/>
        </p:spPr>
        <p:txBody>
          <a:bodyPr wrap="square" lIns="576000" tIns="0" rIns="0" bIns="0" rtlCol="0">
            <a:spAutoFit/>
          </a:bodyPr>
          <a:lstStyle/>
          <a:p>
            <a:pPr>
              <a:lnSpc>
                <a:spcPts val="2200"/>
              </a:lnSpc>
              <a:buSzPct val="100000"/>
            </a:pPr>
            <a:r>
              <a:rPr lang="it-IT" sz="1600" b="1" noProof="0">
                <a:solidFill>
                  <a:srgbClr val="0070C0"/>
                </a:solidFill>
                <a:latin typeface="Open Sans Light" panose="020B0306030504020204" pitchFamily="34" charset="0"/>
                <a:ea typeface="Open Sans Light" panose="020B0306030504020204" pitchFamily="34" charset="0"/>
                <a:cs typeface="Open Sans Light" panose="020B0306030504020204" pitchFamily="34" charset="0"/>
              </a:rPr>
              <a:t>L'atto costitutivo determina quando il socio può recedere dalla società e le relative modalità</a:t>
            </a:r>
            <a:r>
              <a:rPr lang="it-IT" sz="1600" noProof="0">
                <a:solidFill>
                  <a:srgbClr val="0070C0"/>
                </a:solidFill>
                <a:latin typeface="Open Sans Light" panose="020B0306030504020204" pitchFamily="34" charset="0"/>
                <a:ea typeface="Open Sans Light" panose="020B0306030504020204" pitchFamily="34" charset="0"/>
                <a:cs typeface="Open Sans Light" panose="020B0306030504020204" pitchFamily="34" charset="0"/>
              </a:rPr>
              <a:t>. </a:t>
            </a:r>
            <a:r>
              <a:rPr lang="it-IT" sz="1600" noProof="0">
                <a:latin typeface="Open Sans Light" panose="020B0306030504020204" pitchFamily="34" charset="0"/>
                <a:ea typeface="Open Sans Light" panose="020B0306030504020204" pitchFamily="34" charset="0"/>
                <a:cs typeface="Open Sans Light" panose="020B0306030504020204" pitchFamily="34" charset="0"/>
              </a:rPr>
              <a:t>In ogni caso </a:t>
            </a:r>
            <a:r>
              <a:rPr lang="it-IT" sz="1600" b="1" noProof="0">
                <a:solidFill>
                  <a:srgbClr val="0070C0"/>
                </a:solidFill>
                <a:latin typeface="Open Sans Light" panose="020B0306030504020204" pitchFamily="34" charset="0"/>
                <a:ea typeface="Open Sans Light" panose="020B0306030504020204" pitchFamily="34" charset="0"/>
                <a:cs typeface="Open Sans Light" panose="020B0306030504020204" pitchFamily="34" charset="0"/>
              </a:rPr>
              <a:t>il diritto di recesso compete ai soci che non hanno consentito al cambiamento dell'oggetto o del tipo di società, alla sua fusione o scissione, alla revoca dello stato di liquidazione alla eliminazione di una o più cause di recesso previste dall'atto costitutivo e al compimento di operazioni che comportano una sostanziale modificazione dell'oggetto della società</a:t>
            </a:r>
            <a:r>
              <a:rPr lang="it-IT" sz="1600" noProof="0">
                <a:latin typeface="Open Sans Light" panose="020B0306030504020204" pitchFamily="34" charset="0"/>
                <a:ea typeface="Open Sans Light" panose="020B0306030504020204" pitchFamily="34" charset="0"/>
                <a:cs typeface="Open Sans Light" panose="020B0306030504020204" pitchFamily="34" charset="0"/>
              </a:rPr>
              <a:t> determinato nell'atto costitutivo o una rilevante modificazione dei diritti attribuiti ai soci a norma dell'articolo 2468, quarto comma. Restano salve le disposizioni in materia di recesso per le società soggette ad attività di direzione e coordinamento.</a:t>
            </a:r>
          </a:p>
          <a:p>
            <a:pPr>
              <a:lnSpc>
                <a:spcPts val="2200"/>
              </a:lnSpc>
              <a:buSzPct val="100000"/>
            </a:pPr>
            <a:r>
              <a:rPr lang="it-IT" sz="1600" b="1" noProof="0">
                <a:solidFill>
                  <a:srgbClr val="0070C0"/>
                </a:solidFill>
                <a:latin typeface="Open Sans Light" panose="020B0306030504020204" pitchFamily="34" charset="0"/>
                <a:ea typeface="Open Sans Light" panose="020B0306030504020204" pitchFamily="34" charset="0"/>
                <a:cs typeface="Open Sans Light" panose="020B0306030504020204" pitchFamily="34" charset="0"/>
              </a:rPr>
              <a:t>Nel caso di società contratta a tempo indeterminato il diritto di recesso compete al socio in ogni momento </a:t>
            </a:r>
            <a:r>
              <a:rPr lang="it-IT" sz="1600" noProof="0">
                <a:latin typeface="Open Sans Light" panose="020B0306030504020204" pitchFamily="34" charset="0"/>
                <a:ea typeface="Open Sans Light" panose="020B0306030504020204" pitchFamily="34" charset="0"/>
                <a:cs typeface="Open Sans Light" panose="020B0306030504020204" pitchFamily="34" charset="0"/>
              </a:rPr>
              <a:t>e può essere esercitato con un preavviso di almeno centottanta giorni; l'atto costitutivo può prevedere un periodo di preavviso di durata maggiore purché non superiore ad un anno.</a:t>
            </a:r>
          </a:p>
          <a:p>
            <a:pPr>
              <a:lnSpc>
                <a:spcPts val="2200"/>
              </a:lnSpc>
              <a:buSzPct val="100000"/>
            </a:pPr>
            <a:r>
              <a:rPr lang="it-IT" sz="1600" noProof="0">
                <a:latin typeface="Open Sans Light" panose="020B0306030504020204" pitchFamily="34" charset="0"/>
                <a:ea typeface="Open Sans Light" panose="020B0306030504020204" pitchFamily="34" charset="0"/>
                <a:cs typeface="Open Sans Light" panose="020B0306030504020204" pitchFamily="34" charset="0"/>
              </a:rPr>
              <a:t>I soci che recedono dalla società hanno diritto di ottenere il rimborso della propria partecipazione in proporzione del patrimonio sociale. </a:t>
            </a:r>
          </a:p>
        </p:txBody>
      </p:sp>
      <p:grpSp>
        <p:nvGrpSpPr>
          <p:cNvPr id="69" name="Group 68">
            <a:extLst>
              <a:ext uri="{FF2B5EF4-FFF2-40B4-BE49-F238E27FC236}">
                <a16:creationId xmlns:a16="http://schemas.microsoft.com/office/drawing/2014/main" id="{9F2F80D2-D9B8-1775-B295-8DA4EEC4F911}"/>
              </a:ext>
            </a:extLst>
          </p:cNvPr>
          <p:cNvGrpSpPr/>
          <p:nvPr/>
        </p:nvGrpSpPr>
        <p:grpSpPr>
          <a:xfrm>
            <a:off x="242413" y="2258533"/>
            <a:ext cx="574121" cy="600223"/>
            <a:chOff x="1325260" y="2649598"/>
            <a:chExt cx="631533" cy="660245"/>
          </a:xfrm>
        </p:grpSpPr>
        <p:grpSp>
          <p:nvGrpSpPr>
            <p:cNvPr id="70" name="Group 69">
              <a:extLst>
                <a:ext uri="{FF2B5EF4-FFF2-40B4-BE49-F238E27FC236}">
                  <a16:creationId xmlns:a16="http://schemas.microsoft.com/office/drawing/2014/main" id="{18223255-12A0-F737-4DB3-1B0C95E0CEDD}"/>
                </a:ext>
              </a:extLst>
            </p:cNvPr>
            <p:cNvGrpSpPr/>
            <p:nvPr/>
          </p:nvGrpSpPr>
          <p:grpSpPr>
            <a:xfrm>
              <a:off x="1325260" y="2649598"/>
              <a:ext cx="631533" cy="660245"/>
              <a:chOff x="3796776" y="3253963"/>
              <a:chExt cx="523221" cy="523221"/>
            </a:xfrm>
          </p:grpSpPr>
          <p:sp>
            <p:nvSpPr>
              <p:cNvPr id="72" name="Oval 71">
                <a:extLst>
                  <a:ext uri="{FF2B5EF4-FFF2-40B4-BE49-F238E27FC236}">
                    <a16:creationId xmlns:a16="http://schemas.microsoft.com/office/drawing/2014/main" id="{4F42BF33-F60D-F9F2-D79C-9E8154A6BAE1}"/>
                  </a:ext>
                </a:extLst>
              </p:cNvPr>
              <p:cNvSpPr/>
              <p:nvPr/>
            </p:nvSpPr>
            <p:spPr>
              <a:xfrm>
                <a:off x="3796776" y="3253963"/>
                <a:ext cx="523221" cy="523221"/>
              </a:xfrm>
              <a:prstGeom prst="ellipse">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73" name="object 56">
                <a:extLst>
                  <a:ext uri="{FF2B5EF4-FFF2-40B4-BE49-F238E27FC236}">
                    <a16:creationId xmlns:a16="http://schemas.microsoft.com/office/drawing/2014/main" id="{7174D9C1-89B7-0676-CE2D-53D43B19F193}"/>
                  </a:ext>
                </a:extLst>
              </p:cNvPr>
              <p:cNvSpPr/>
              <p:nvPr/>
            </p:nvSpPr>
            <p:spPr>
              <a:xfrm>
                <a:off x="3885238" y="3339682"/>
                <a:ext cx="346296" cy="346296"/>
              </a:xfrm>
              <a:custGeom>
                <a:avLst/>
                <a:gdLst/>
                <a:ahLst/>
                <a:cxnLst/>
                <a:rect l="l" t="t" r="r" b="b"/>
                <a:pathLst>
                  <a:path w="463550" h="463550">
                    <a:moveTo>
                      <a:pt x="231648" y="0"/>
                    </a:moveTo>
                    <a:lnTo>
                      <a:pt x="184939" y="4702"/>
                    </a:lnTo>
                    <a:lnTo>
                      <a:pt x="141446" y="18192"/>
                    </a:lnTo>
                    <a:lnTo>
                      <a:pt x="102096" y="39540"/>
                    </a:lnTo>
                    <a:lnTo>
                      <a:pt x="67818" y="67818"/>
                    </a:lnTo>
                    <a:lnTo>
                      <a:pt x="39540" y="102096"/>
                    </a:lnTo>
                    <a:lnTo>
                      <a:pt x="18192" y="141446"/>
                    </a:lnTo>
                    <a:lnTo>
                      <a:pt x="4702" y="184939"/>
                    </a:lnTo>
                    <a:lnTo>
                      <a:pt x="0" y="231647"/>
                    </a:lnTo>
                    <a:lnTo>
                      <a:pt x="4702" y="278356"/>
                    </a:lnTo>
                    <a:lnTo>
                      <a:pt x="18192" y="321849"/>
                    </a:lnTo>
                    <a:lnTo>
                      <a:pt x="39540" y="361199"/>
                    </a:lnTo>
                    <a:lnTo>
                      <a:pt x="67818" y="395478"/>
                    </a:lnTo>
                    <a:lnTo>
                      <a:pt x="102096" y="423755"/>
                    </a:lnTo>
                    <a:lnTo>
                      <a:pt x="141446" y="445103"/>
                    </a:lnTo>
                    <a:lnTo>
                      <a:pt x="184939" y="458593"/>
                    </a:lnTo>
                    <a:lnTo>
                      <a:pt x="231648" y="463295"/>
                    </a:lnTo>
                    <a:lnTo>
                      <a:pt x="278356" y="458593"/>
                    </a:lnTo>
                    <a:lnTo>
                      <a:pt x="312329" y="448056"/>
                    </a:lnTo>
                    <a:lnTo>
                      <a:pt x="231648" y="448056"/>
                    </a:lnTo>
                    <a:lnTo>
                      <a:pt x="182231" y="442306"/>
                    </a:lnTo>
                    <a:lnTo>
                      <a:pt x="136760" y="425946"/>
                    </a:lnTo>
                    <a:lnTo>
                      <a:pt x="96567" y="400309"/>
                    </a:lnTo>
                    <a:lnTo>
                      <a:pt x="62986" y="366728"/>
                    </a:lnTo>
                    <a:lnTo>
                      <a:pt x="37349" y="326535"/>
                    </a:lnTo>
                    <a:lnTo>
                      <a:pt x="20989" y="281064"/>
                    </a:lnTo>
                    <a:lnTo>
                      <a:pt x="15240" y="231647"/>
                    </a:lnTo>
                    <a:lnTo>
                      <a:pt x="20989" y="182231"/>
                    </a:lnTo>
                    <a:lnTo>
                      <a:pt x="37349" y="136760"/>
                    </a:lnTo>
                    <a:lnTo>
                      <a:pt x="62986" y="96567"/>
                    </a:lnTo>
                    <a:lnTo>
                      <a:pt x="96567" y="62986"/>
                    </a:lnTo>
                    <a:lnTo>
                      <a:pt x="136760" y="37349"/>
                    </a:lnTo>
                    <a:lnTo>
                      <a:pt x="182231" y="20989"/>
                    </a:lnTo>
                    <a:lnTo>
                      <a:pt x="231648" y="15240"/>
                    </a:lnTo>
                    <a:lnTo>
                      <a:pt x="312329" y="15240"/>
                    </a:lnTo>
                    <a:lnTo>
                      <a:pt x="278356" y="4702"/>
                    </a:lnTo>
                    <a:lnTo>
                      <a:pt x="231648" y="0"/>
                    </a:lnTo>
                    <a:close/>
                  </a:path>
                  <a:path w="463550" h="463550">
                    <a:moveTo>
                      <a:pt x="312329" y="15240"/>
                    </a:moveTo>
                    <a:lnTo>
                      <a:pt x="231648" y="15240"/>
                    </a:lnTo>
                    <a:lnTo>
                      <a:pt x="281064" y="20989"/>
                    </a:lnTo>
                    <a:lnTo>
                      <a:pt x="326535" y="37349"/>
                    </a:lnTo>
                    <a:lnTo>
                      <a:pt x="366728" y="62986"/>
                    </a:lnTo>
                    <a:lnTo>
                      <a:pt x="400309" y="96567"/>
                    </a:lnTo>
                    <a:lnTo>
                      <a:pt x="425946" y="136760"/>
                    </a:lnTo>
                    <a:lnTo>
                      <a:pt x="442306" y="182231"/>
                    </a:lnTo>
                    <a:lnTo>
                      <a:pt x="448056" y="231647"/>
                    </a:lnTo>
                    <a:lnTo>
                      <a:pt x="442306" y="281064"/>
                    </a:lnTo>
                    <a:lnTo>
                      <a:pt x="425946" y="326535"/>
                    </a:lnTo>
                    <a:lnTo>
                      <a:pt x="400309" y="366728"/>
                    </a:lnTo>
                    <a:lnTo>
                      <a:pt x="366728" y="400309"/>
                    </a:lnTo>
                    <a:lnTo>
                      <a:pt x="326535" y="425946"/>
                    </a:lnTo>
                    <a:lnTo>
                      <a:pt x="281064" y="442306"/>
                    </a:lnTo>
                    <a:lnTo>
                      <a:pt x="231648" y="448056"/>
                    </a:lnTo>
                    <a:lnTo>
                      <a:pt x="312329" y="448056"/>
                    </a:lnTo>
                    <a:lnTo>
                      <a:pt x="361199" y="423755"/>
                    </a:lnTo>
                    <a:lnTo>
                      <a:pt x="395478" y="395478"/>
                    </a:lnTo>
                    <a:lnTo>
                      <a:pt x="423755" y="361199"/>
                    </a:lnTo>
                    <a:lnTo>
                      <a:pt x="445103" y="321849"/>
                    </a:lnTo>
                    <a:lnTo>
                      <a:pt x="458593" y="278356"/>
                    </a:lnTo>
                    <a:lnTo>
                      <a:pt x="463296" y="231647"/>
                    </a:lnTo>
                    <a:lnTo>
                      <a:pt x="458593" y="184939"/>
                    </a:lnTo>
                    <a:lnTo>
                      <a:pt x="445103" y="141446"/>
                    </a:lnTo>
                    <a:lnTo>
                      <a:pt x="423755" y="102096"/>
                    </a:lnTo>
                    <a:lnTo>
                      <a:pt x="395478" y="67818"/>
                    </a:lnTo>
                    <a:lnTo>
                      <a:pt x="361199" y="39540"/>
                    </a:lnTo>
                    <a:lnTo>
                      <a:pt x="321849" y="18192"/>
                    </a:lnTo>
                    <a:lnTo>
                      <a:pt x="312329" y="15240"/>
                    </a:lnTo>
                    <a:close/>
                  </a:path>
                </a:pathLst>
              </a:custGeom>
              <a:solidFill>
                <a:schemeClr val="bg1"/>
              </a:solidFill>
              <a:ln>
                <a:noFill/>
              </a:ln>
            </p:spPr>
            <p:txBody>
              <a:bodyPr wrap="square" lIns="0" tIns="0" rIns="0" bIns="0" rtlCol="0"/>
              <a:lstStyle/>
              <a:p>
                <a:endParaRPr lang="it-IT" sz="1200" noProof="0">
                  <a:latin typeface="Open Sans Light" panose="020B0306030504020204" pitchFamily="34" charset="0"/>
                  <a:ea typeface="Open Sans Light" panose="020B0306030504020204" pitchFamily="34" charset="0"/>
                  <a:cs typeface="Open Sans Light" panose="020B0306030504020204" pitchFamily="34" charset="0"/>
                </a:endParaRPr>
              </a:p>
            </p:txBody>
          </p:sp>
        </p:grpSp>
        <p:pic>
          <p:nvPicPr>
            <p:cNvPr id="71" name="Graphic 70" descr="User outline">
              <a:extLst>
                <a:ext uri="{FF2B5EF4-FFF2-40B4-BE49-F238E27FC236}">
                  <a16:creationId xmlns:a16="http://schemas.microsoft.com/office/drawing/2014/main" id="{8F310B9A-B181-DA29-667A-9043C5F9681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61327" y="2790825"/>
              <a:ext cx="366926" cy="366926"/>
            </a:xfrm>
            <a:prstGeom prst="rect">
              <a:avLst/>
            </a:prstGeom>
          </p:spPr>
        </p:pic>
      </p:grpSp>
      <p:sp>
        <p:nvSpPr>
          <p:cNvPr id="4" name="Oval 3">
            <a:extLst>
              <a:ext uri="{FF2B5EF4-FFF2-40B4-BE49-F238E27FC236}">
                <a16:creationId xmlns:a16="http://schemas.microsoft.com/office/drawing/2014/main" id="{3D09834C-299C-7B21-A18F-1E047D8593A0}"/>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Tree>
    <p:extLst>
      <p:ext uri="{BB962C8B-B14F-4D97-AF65-F5344CB8AC3E}">
        <p14:creationId xmlns:p14="http://schemas.microsoft.com/office/powerpoint/2010/main" val="423118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0F7E88-C934-EF41-C5C3-77E62E3040E5}"/>
            </a:ext>
          </a:extLst>
        </p:cNvPr>
        <p:cNvGrpSpPr/>
        <p:nvPr/>
      </p:nvGrpSpPr>
      <p:grpSpPr>
        <a:xfrm>
          <a:off x="0" y="0"/>
          <a:ext cx="0" cy="0"/>
          <a:chOff x="0" y="0"/>
          <a:chExt cx="0" cy="0"/>
        </a:xfrm>
      </p:grpSpPr>
      <p:graphicFrame>
        <p:nvGraphicFramePr>
          <p:cNvPr id="43" name="think-cell data - do not delete" hidden="1">
            <a:extLst>
              <a:ext uri="{FF2B5EF4-FFF2-40B4-BE49-F238E27FC236}">
                <a16:creationId xmlns:a16="http://schemas.microsoft.com/office/drawing/2014/main" id="{E8058219-36C6-8338-7A8E-0217CFA2AB91}"/>
              </a:ext>
            </a:extLst>
          </p:cNvPr>
          <p:cNvGraphicFramePr>
            <a:graphicFrameLocks noChangeAspect="1"/>
          </p:cNvGraphicFramePr>
          <p:nvPr>
            <p:custDataLst>
              <p:tags r:id="rId1"/>
            </p:custDataLst>
            <p:extLst>
              <p:ext uri="{D42A27DB-BD31-4B8C-83A1-F6EECF244321}">
                <p14:modId xmlns:p14="http://schemas.microsoft.com/office/powerpoint/2010/main" val="37452477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43" name="think-cell data - do not delete" hidden="1">
                        <a:extLst>
                          <a:ext uri="{FF2B5EF4-FFF2-40B4-BE49-F238E27FC236}">
                            <a16:creationId xmlns:a16="http://schemas.microsoft.com/office/drawing/2014/main" id="{E8058219-36C6-8338-7A8E-0217CFA2AB9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bject 11">
            <a:extLst>
              <a:ext uri="{FF2B5EF4-FFF2-40B4-BE49-F238E27FC236}">
                <a16:creationId xmlns:a16="http://schemas.microsoft.com/office/drawing/2014/main" id="{D08E5E96-BE76-F6FB-1A34-2DC7558486DD}"/>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Metodo di valutazione – UDCF</a:t>
            </a:r>
          </a:p>
        </p:txBody>
      </p:sp>
      <p:sp>
        <p:nvSpPr>
          <p:cNvPr id="6" name="object 11">
            <a:extLst>
              <a:ext uri="{FF2B5EF4-FFF2-40B4-BE49-F238E27FC236}">
                <a16:creationId xmlns:a16="http://schemas.microsoft.com/office/drawing/2014/main" id="{5C8F51B5-4077-16FF-F33F-3EB21758EE77}"/>
              </a:ext>
            </a:extLst>
          </p:cNvPr>
          <p:cNvSpPr txBox="1">
            <a:spLocks/>
          </p:cNvSpPr>
          <p:nvPr/>
        </p:nvSpPr>
        <p:spPr>
          <a:xfrm>
            <a:off x="367032" y="721794"/>
            <a:ext cx="9826540"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Analisi dell’applicazione delle metodologie</a:t>
            </a:r>
            <a:endParaRPr lang="it-IT" sz="20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53" name="Group 52">
            <a:extLst>
              <a:ext uri="{FF2B5EF4-FFF2-40B4-BE49-F238E27FC236}">
                <a16:creationId xmlns:a16="http://schemas.microsoft.com/office/drawing/2014/main" id="{14BFA694-43B7-6498-0A97-CA84E429CE4E}"/>
              </a:ext>
            </a:extLst>
          </p:cNvPr>
          <p:cNvGrpSpPr/>
          <p:nvPr/>
        </p:nvGrpSpPr>
        <p:grpSpPr>
          <a:xfrm>
            <a:off x="399600" y="2322000"/>
            <a:ext cx="10148872" cy="3897980"/>
            <a:chOff x="395730" y="2402590"/>
            <a:chExt cx="10148872" cy="3897980"/>
          </a:xfrm>
        </p:grpSpPr>
        <p:sp>
          <p:nvSpPr>
            <p:cNvPr id="10" name="object 11">
              <a:extLst>
                <a:ext uri="{FF2B5EF4-FFF2-40B4-BE49-F238E27FC236}">
                  <a16:creationId xmlns:a16="http://schemas.microsoft.com/office/drawing/2014/main" id="{56A0096A-9D7B-A764-929C-FECB1460B19F}"/>
                </a:ext>
              </a:extLst>
            </p:cNvPr>
            <p:cNvSpPr txBox="1">
              <a:spLocks/>
            </p:cNvSpPr>
            <p:nvPr/>
          </p:nvSpPr>
          <p:spPr>
            <a:xfrm>
              <a:off x="395730" y="5107049"/>
              <a:ext cx="10148872" cy="567463"/>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6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4. Pro e contro</a:t>
              </a:r>
            </a:p>
          </p:txBody>
        </p:sp>
        <p:sp>
          <p:nvSpPr>
            <p:cNvPr id="12" name="Rectangle 11">
              <a:extLst>
                <a:ext uri="{FF2B5EF4-FFF2-40B4-BE49-F238E27FC236}">
                  <a16:creationId xmlns:a16="http://schemas.microsoft.com/office/drawing/2014/main" id="{E1B96775-F4F6-41AA-B975-6EAA8C16F524}"/>
                </a:ext>
              </a:extLst>
            </p:cNvPr>
            <p:cNvSpPr/>
            <p:nvPr/>
          </p:nvSpPr>
          <p:spPr bwMode="gray">
            <a:xfrm>
              <a:off x="399510" y="2402590"/>
              <a:ext cx="1775900" cy="1005840"/>
            </a:xfrm>
            <a:prstGeom prst="rect">
              <a:avLst/>
            </a:prstGeom>
            <a:solidFill>
              <a:srgbClr val="D9D9D9"/>
            </a:solidFill>
            <a:ln w="19050" algn="ctr">
              <a:noFill/>
              <a:miter lim="800000"/>
              <a:headEnd/>
              <a:tailEnd/>
            </a:ln>
          </p:spPr>
          <p:txBody>
            <a:bodyPr wrap="square" lIns="88900" tIns="88900" rIns="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8640" lvl="1" defTabSz="1219170">
                <a:spcBef>
                  <a:spcPts val="300"/>
                </a:spcBef>
                <a:buSzPct val="100000"/>
                <a:defRPr/>
              </a:pPr>
              <a:endParaRPr lang="it-IT" sz="12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56" descr="Title for the first left activity:&#10;        - Must be in bold&#10;        - Should be 2-4 words&#10;        - Must be clear and descriptive &#10;&#10;Example: &quot;**GenAI Center of Excellence**&quot;">
              <a:extLst>
                <a:ext uri="{FF2B5EF4-FFF2-40B4-BE49-F238E27FC236}">
                  <a16:creationId xmlns:a16="http://schemas.microsoft.com/office/drawing/2014/main" id="{114E75F9-9AE2-F9BD-9992-C0D24B725EDD}"/>
                </a:ext>
              </a:extLst>
            </p:cNvPr>
            <p:cNvSpPr txBox="1"/>
            <p:nvPr/>
          </p:nvSpPr>
          <p:spPr>
            <a:xfrm>
              <a:off x="1066441" y="2546278"/>
              <a:ext cx="1302204" cy="718465"/>
            </a:xfrm>
            <a:prstGeom prst="rect">
              <a:avLst/>
            </a:prstGeom>
            <a:noFill/>
            <a:ln/>
          </p:spPr>
          <p:txBody>
            <a:bodyPr wrap="square" lIns="36000" rIns="3600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lang="it-IT" sz="1200" b="1" noProof="0">
                  <a:latin typeface="Open Sans Light" panose="020B0306030504020204" pitchFamily="34" charset="0"/>
                  <a:ea typeface="Open Sans Light" panose="020B0306030504020204" pitchFamily="34" charset="0"/>
                  <a:cs typeface="Open Sans Light" panose="020B0306030504020204" pitchFamily="34" charset="0"/>
                </a:rPr>
                <a:t>Flessibilità e scenari</a:t>
              </a:r>
            </a:p>
          </p:txBody>
        </p:sp>
        <p:sp>
          <p:nvSpPr>
            <p:cNvPr id="14" name="Text Placeholder 27" descr="Text content for first box:&#10;        - Must be a SINGLE clear statement between 20-30 words&#10;        - Must highlight key concepts in **bold** (2-3 terms maximum)&#10;        - Must be complete, clear, and impactful&#10;        &#10;        Example: &quot;Implementing **automated workflows** enables streamlined processing of customer requests, reducing manual intervention and improving **operational efficiency** significantly.">
              <a:extLst>
                <a:ext uri="{FF2B5EF4-FFF2-40B4-BE49-F238E27FC236}">
                  <a16:creationId xmlns:a16="http://schemas.microsoft.com/office/drawing/2014/main" id="{B3143D29-BEE1-B3C6-B78D-7730F1B040A9}"/>
                </a:ext>
              </a:extLst>
            </p:cNvPr>
            <p:cNvSpPr txBox="1">
              <a:spLocks/>
            </p:cNvSpPr>
            <p:nvPr/>
          </p:nvSpPr>
          <p:spPr>
            <a:xfrm>
              <a:off x="2323247" y="2402590"/>
              <a:ext cx="2911103" cy="1005840"/>
            </a:xfrm>
            <a:prstGeom prst="rect">
              <a:avLst/>
            </a:prstGeom>
            <a:ln/>
          </p:spPr>
          <p:txBody>
            <a:bodyPr vert="horz" lIns="0" tIns="0" rIns="0" bIns="0" rtlCol="0" anchor="ctr">
              <a:normAutofit/>
            </a:bodyPr>
            <a:lstStyle>
              <a:defPPr>
                <a:defRPr lang="en-US"/>
              </a:defPPr>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it-IT" noProof="0">
                  <a:latin typeface="Open Sans Light" panose="020B0306030504020204" pitchFamily="34" charset="0"/>
                  <a:ea typeface="Open Sans Light" panose="020B0306030504020204" pitchFamily="34" charset="0"/>
                  <a:cs typeface="Open Sans Light" panose="020B0306030504020204" pitchFamily="34" charset="0"/>
                </a:rPr>
                <a:t>Offre flessibilità nell’analisi di diversi scenari di crescita, incorporando direttamente le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caratteristiche specifiche</a:t>
              </a:r>
              <a:r>
                <a:rPr lang="it-IT" noProof="0">
                  <a:latin typeface="Open Sans Light" panose="020B0306030504020204" pitchFamily="34" charset="0"/>
                  <a:ea typeface="Open Sans Light" panose="020B0306030504020204" pitchFamily="34" charset="0"/>
                  <a:cs typeface="Open Sans Light" panose="020B0306030504020204" pitchFamily="34" charset="0"/>
                </a:rPr>
                <a:t>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operative</a:t>
              </a:r>
              <a:r>
                <a:rPr lang="it-IT" noProof="0">
                  <a:latin typeface="Open Sans Light" panose="020B0306030504020204" pitchFamily="34" charset="0"/>
                  <a:ea typeface="Open Sans Light" panose="020B0306030504020204" pitchFamily="34" charset="0"/>
                  <a:cs typeface="Open Sans Light" panose="020B0306030504020204" pitchFamily="34" charset="0"/>
                </a:rPr>
                <a:t> dell'impresa.</a:t>
              </a:r>
            </a:p>
          </p:txBody>
        </p:sp>
        <p:sp>
          <p:nvSpPr>
            <p:cNvPr id="15" name="Oval 14" descr="An icon that represents the first key point:&#10;        - Choose a relevant icon that matches the point's content">
              <a:extLst>
                <a:ext uri="{FF2B5EF4-FFF2-40B4-BE49-F238E27FC236}">
                  <a16:creationId xmlns:a16="http://schemas.microsoft.com/office/drawing/2014/main" id="{5AC9539F-74BB-F855-B463-A29E0527FDE1}"/>
                </a:ext>
              </a:extLst>
            </p:cNvPr>
            <p:cNvSpPr/>
            <p:nvPr/>
          </p:nvSpPr>
          <p:spPr bwMode="gray">
            <a:xfrm>
              <a:off x="467647" y="2635510"/>
              <a:ext cx="540000" cy="540000"/>
            </a:xfrm>
            <a:prstGeom prst="ellipse">
              <a:avLst/>
            </a:prstGeom>
            <a:solidFill>
              <a:srgbClr val="FFFFFF"/>
            </a:solidFill>
            <a:ln w="0" algn="ctr">
              <a:solidFill>
                <a:srgbClr val="000000"/>
              </a:solidFill>
              <a:miter lim="800000"/>
              <a:headEnd/>
              <a:tailEnd/>
            </a:ln>
            <a:effectLst/>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Rectangle 15">
              <a:extLst>
                <a:ext uri="{FF2B5EF4-FFF2-40B4-BE49-F238E27FC236}">
                  <a16:creationId xmlns:a16="http://schemas.microsoft.com/office/drawing/2014/main" id="{F324FAB0-2944-43B5-BB42-722EF9E2382D}"/>
                </a:ext>
              </a:extLst>
            </p:cNvPr>
            <p:cNvSpPr/>
            <p:nvPr/>
          </p:nvSpPr>
          <p:spPr bwMode="gray">
            <a:xfrm>
              <a:off x="5535278" y="2402590"/>
              <a:ext cx="1775900" cy="1005840"/>
            </a:xfrm>
            <a:prstGeom prst="rect">
              <a:avLst/>
            </a:prstGeom>
            <a:solidFill>
              <a:srgbClr val="D9D9D9"/>
            </a:solidFill>
            <a:ln w="19050" algn="ctr">
              <a:noFill/>
              <a:miter lim="800000"/>
              <a:headEnd/>
              <a:tailEnd/>
            </a:ln>
          </p:spPr>
          <p:txBody>
            <a:bodyPr wrap="square" lIns="88900" tIns="88900" rIns="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8640" lvl="1" defTabSz="1219170">
                <a:spcBef>
                  <a:spcPts val="300"/>
                </a:spcBef>
                <a:buSzPct val="100000"/>
                <a:defRPr/>
              </a:pPr>
              <a:endParaRPr lang="it-IT" sz="12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TextBox 50" descr="Title for the fourth right activity:&#10;        - Must be in bold&#10;        - Should be 2-4 words&#10;        - Must be clear and descriptive &#10;&#10;Example: &quot;**GenAI Center of Excellence**&quot;">
              <a:extLst>
                <a:ext uri="{FF2B5EF4-FFF2-40B4-BE49-F238E27FC236}">
                  <a16:creationId xmlns:a16="http://schemas.microsoft.com/office/drawing/2014/main" id="{DC9A2BD7-24D2-1AA9-F262-FB2E5E3ADFC4}"/>
                </a:ext>
              </a:extLst>
            </p:cNvPr>
            <p:cNvSpPr txBox="1"/>
            <p:nvPr/>
          </p:nvSpPr>
          <p:spPr>
            <a:xfrm>
              <a:off x="6175723" y="2546278"/>
              <a:ext cx="1261455" cy="718465"/>
            </a:xfrm>
            <a:prstGeom prst="rect">
              <a:avLst/>
            </a:prstGeom>
            <a:noFill/>
            <a:ln/>
          </p:spPr>
          <p:txBody>
            <a:bodyPr wrap="square" lIns="36000" rIns="3600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lang="it-IT" sz="1200" b="1" noProof="0">
                  <a:latin typeface="Open Sans Light" panose="020B0306030504020204" pitchFamily="34" charset="0"/>
                  <a:ea typeface="Open Sans Light" panose="020B0306030504020204" pitchFamily="34" charset="0"/>
                  <a:cs typeface="Open Sans Light" panose="020B0306030504020204" pitchFamily="34" charset="0"/>
                </a:rPr>
                <a:t>Elevata sensibilità alle assunzioni</a:t>
              </a:r>
            </a:p>
          </p:txBody>
        </p:sp>
        <p:sp>
          <p:nvSpPr>
            <p:cNvPr id="18" name="Text Placeholder 27" descr="Text content for first right box:&#10;        - Must be a SINGLE clear statement between 20-30 words&#10;        - Must highlight key concepts in **bold** (2-3 terms maximum)&#10;        - Must be complete, clear, and impactful&#10;        &#10;        Example: &quot;Implementing **automated workflows** enables streamlined processing of customer requests, reducing manual intervention and improving **operational efficiency** significantly.">
              <a:extLst>
                <a:ext uri="{FF2B5EF4-FFF2-40B4-BE49-F238E27FC236}">
                  <a16:creationId xmlns:a16="http://schemas.microsoft.com/office/drawing/2014/main" id="{8824B77C-D002-B919-021B-A98C586F68BC}"/>
                </a:ext>
              </a:extLst>
            </p:cNvPr>
            <p:cNvSpPr txBox="1">
              <a:spLocks/>
            </p:cNvSpPr>
            <p:nvPr/>
          </p:nvSpPr>
          <p:spPr>
            <a:xfrm>
              <a:off x="7457698" y="2402590"/>
              <a:ext cx="2910544" cy="1005840"/>
            </a:xfrm>
            <a:prstGeom prst="rect">
              <a:avLst/>
            </a:prstGeom>
            <a:ln/>
          </p:spPr>
          <p:txBody>
            <a:bodyPr vert="horz" lIns="0" tIns="0" rIns="0" bIns="0" rtlCol="0" anchor="ctr">
              <a:normAutofit/>
            </a:bodyPr>
            <a:lstStyle>
              <a:defPPr>
                <a:defRPr lang="en-US"/>
              </a:defPPr>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it-IT" noProof="0">
                  <a:latin typeface="Open Sans Light" panose="020B0306030504020204" pitchFamily="34" charset="0"/>
                  <a:ea typeface="Open Sans Light" panose="020B0306030504020204" pitchFamily="34" charset="0"/>
                  <a:cs typeface="Open Sans Light" panose="020B0306030504020204" pitchFamily="34" charset="0"/>
                </a:rPr>
                <a:t>Il valore stimato è sensibile alle assunzioni valutative, in particolare al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tasso di crescita</a:t>
              </a:r>
              <a:r>
                <a:rPr lang="it-IT" noProof="0">
                  <a:latin typeface="Open Sans Light" panose="020B0306030504020204" pitchFamily="34" charset="0"/>
                  <a:ea typeface="Open Sans Light" panose="020B0306030504020204" pitchFamily="34" charset="0"/>
                  <a:cs typeface="Open Sans Light" panose="020B0306030504020204" pitchFamily="34" charset="0"/>
                </a:rPr>
                <a:t> e al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WACC</a:t>
              </a:r>
              <a:r>
                <a:rPr lang="it-IT" noProof="0">
                  <a:latin typeface="Open Sans Light" panose="020B0306030504020204" pitchFamily="34" charset="0"/>
                  <a:ea typeface="Open Sans Light" panose="020B0306030504020204" pitchFamily="34" charset="0"/>
                  <a:cs typeface="Open Sans Light" panose="020B0306030504020204" pitchFamily="34" charset="0"/>
                </a:rPr>
                <a:t> utilizzati nell’analisi.</a:t>
              </a:r>
            </a:p>
          </p:txBody>
        </p:sp>
        <p:sp>
          <p:nvSpPr>
            <p:cNvPr id="19" name="Oval 18" descr="An icon that represents the fourth key point:&#10;        - Choose a relevant icon that matches the point's content">
              <a:extLst>
                <a:ext uri="{FF2B5EF4-FFF2-40B4-BE49-F238E27FC236}">
                  <a16:creationId xmlns:a16="http://schemas.microsoft.com/office/drawing/2014/main" id="{EBE24C9A-1D8F-3FAD-9BE2-FE337623D2D1}"/>
                </a:ext>
              </a:extLst>
            </p:cNvPr>
            <p:cNvSpPr/>
            <p:nvPr/>
          </p:nvSpPr>
          <p:spPr bwMode="gray">
            <a:xfrm>
              <a:off x="5585014" y="2635510"/>
              <a:ext cx="540000" cy="540000"/>
            </a:xfrm>
            <a:prstGeom prst="ellipse">
              <a:avLst/>
            </a:prstGeom>
            <a:solidFill>
              <a:srgbClr val="FFFFFF"/>
            </a:solidFill>
            <a:ln w="0" algn="ctr">
              <a:solidFill>
                <a:srgbClr val="000000"/>
              </a:solidFill>
              <a:miter lim="800000"/>
              <a:headEnd/>
              <a:tailEnd/>
            </a:ln>
            <a:effectLst/>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Rectangle 19">
              <a:extLst>
                <a:ext uri="{FF2B5EF4-FFF2-40B4-BE49-F238E27FC236}">
                  <a16:creationId xmlns:a16="http://schemas.microsoft.com/office/drawing/2014/main" id="{40B43FC3-3842-40C4-99DE-B612EEFFF334}"/>
                </a:ext>
              </a:extLst>
            </p:cNvPr>
            <p:cNvSpPr/>
            <p:nvPr/>
          </p:nvSpPr>
          <p:spPr bwMode="gray">
            <a:xfrm>
              <a:off x="399510" y="3848660"/>
              <a:ext cx="1775900" cy="1005840"/>
            </a:xfrm>
            <a:prstGeom prst="rect">
              <a:avLst/>
            </a:prstGeom>
            <a:solidFill>
              <a:srgbClr val="D9D9D9"/>
            </a:solidFill>
            <a:ln w="19050" algn="ctr">
              <a:noFill/>
              <a:miter lim="800000"/>
              <a:headEnd/>
              <a:tailEnd/>
            </a:ln>
          </p:spPr>
          <p:txBody>
            <a:bodyPr wrap="square" lIns="88900" tIns="88900" rIns="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8640" lvl="1" defTabSz="1219170">
                <a:spcBef>
                  <a:spcPts val="300"/>
                </a:spcBef>
                <a:buSzPct val="100000"/>
                <a:defRPr/>
              </a:pPr>
              <a:endParaRPr lang="it-IT" sz="12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TextBox 57" descr="Title for the second left activity:&#10;        - Must be in bold&#10;        - Should be 2-4 words&#10;        - Must be clear and descriptive &#10;&#10;Example: &quot;**GenAI Center of Excellence**&quot;">
              <a:extLst>
                <a:ext uri="{FF2B5EF4-FFF2-40B4-BE49-F238E27FC236}">
                  <a16:creationId xmlns:a16="http://schemas.microsoft.com/office/drawing/2014/main" id="{211E2C50-303C-32AB-6535-26803B1F3CF2}"/>
                </a:ext>
              </a:extLst>
            </p:cNvPr>
            <p:cNvSpPr txBox="1"/>
            <p:nvPr/>
          </p:nvSpPr>
          <p:spPr>
            <a:xfrm>
              <a:off x="1139941" y="3992348"/>
              <a:ext cx="1141368" cy="718465"/>
            </a:xfrm>
            <a:prstGeom prst="rect">
              <a:avLst/>
            </a:prstGeom>
            <a:noFill/>
            <a:ln/>
          </p:spPr>
          <p:txBody>
            <a:bodyPr wrap="square" lIns="36000" rIns="360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lang="it-IT" sz="1200" b="1" noProof="0">
                  <a:latin typeface="Open Sans Light" panose="020B0306030504020204" pitchFamily="34" charset="0"/>
                  <a:ea typeface="Open Sans Light" panose="020B0306030504020204" pitchFamily="34" charset="0"/>
                  <a:cs typeface="Open Sans Light" panose="020B0306030504020204" pitchFamily="34" charset="0"/>
                </a:rPr>
                <a:t>Valore intrinseco e piano industriale</a:t>
              </a:r>
            </a:p>
          </p:txBody>
        </p:sp>
        <p:sp>
          <p:nvSpPr>
            <p:cNvPr id="22" name="Text Placeholder 27" descr="Text content for second left box:&#10;        - Must be a SINGLE clear statement between 20-30 words&#10;        - Must highlight key concepts in **bold** (2-3 terms maximum)&#10;        - Must be complete, clear, and impactful&#10;        &#10;        Example: &quot;Implementing **automated workflows** enables streamlined processing of customer requests, reducing manual intervention and improving **operational efficiency** significantly.">
              <a:extLst>
                <a:ext uri="{FF2B5EF4-FFF2-40B4-BE49-F238E27FC236}">
                  <a16:creationId xmlns:a16="http://schemas.microsoft.com/office/drawing/2014/main" id="{E18FF009-1FFF-4B08-F66B-B37DAC0907DF}"/>
                </a:ext>
              </a:extLst>
            </p:cNvPr>
            <p:cNvSpPr txBox="1">
              <a:spLocks/>
            </p:cNvSpPr>
            <p:nvPr/>
          </p:nvSpPr>
          <p:spPr>
            <a:xfrm>
              <a:off x="2343242" y="3848660"/>
              <a:ext cx="2911103" cy="1005840"/>
            </a:xfrm>
            <a:prstGeom prst="rect">
              <a:avLst/>
            </a:prstGeom>
            <a:ln/>
          </p:spPr>
          <p:txBody>
            <a:bodyPr vert="horz" lIns="0" tIns="0" rIns="0" bIns="0" rtlCol="0" anchor="ctr">
              <a:normAutofit/>
            </a:bodyPr>
            <a:lstStyle>
              <a:defPPr>
                <a:defRPr lang="en-US"/>
              </a:defPPr>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it-IT" noProof="0">
                  <a:latin typeface="Open Sans Light" panose="020B0306030504020204" pitchFamily="34" charset="0"/>
                  <a:ea typeface="Open Sans Light" panose="020B0306030504020204" pitchFamily="34" charset="0"/>
                  <a:cs typeface="Open Sans Light" panose="020B0306030504020204" pitchFamily="34" charset="0"/>
                </a:rPr>
                <a:t>Permette di determinare un valore 'ante recesso' basato su un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piano industriale</a:t>
              </a:r>
              <a:r>
                <a:rPr lang="it-IT" noProof="0">
                  <a:latin typeface="Open Sans Light" panose="020B0306030504020204" pitchFamily="34" charset="0"/>
                  <a:ea typeface="Open Sans Light" panose="020B0306030504020204" pitchFamily="34" charset="0"/>
                  <a:cs typeface="Open Sans Light" panose="020B0306030504020204" pitchFamily="34" charset="0"/>
                </a:rPr>
                <a:t>, che riflette il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valore economico intrinseco</a:t>
              </a:r>
              <a:r>
                <a:rPr lang="it-IT" noProof="0">
                  <a:latin typeface="Open Sans Light" panose="020B0306030504020204" pitchFamily="34" charset="0"/>
                  <a:ea typeface="Open Sans Light" panose="020B0306030504020204" pitchFamily="34" charset="0"/>
                  <a:cs typeface="Open Sans Light" panose="020B0306030504020204" pitchFamily="34" charset="0"/>
                </a:rPr>
                <a:t> dell'azienda.</a:t>
              </a:r>
            </a:p>
          </p:txBody>
        </p:sp>
        <p:sp>
          <p:nvSpPr>
            <p:cNvPr id="23" name="Oval 22" descr="An icon that represents the second key point:&#10;        - Choose a relevant icon that matches the point's content">
              <a:extLst>
                <a:ext uri="{FF2B5EF4-FFF2-40B4-BE49-F238E27FC236}">
                  <a16:creationId xmlns:a16="http://schemas.microsoft.com/office/drawing/2014/main" id="{D631A0AE-18F0-BECE-C359-EC3C32486AAD}"/>
                </a:ext>
              </a:extLst>
            </p:cNvPr>
            <p:cNvSpPr/>
            <p:nvPr/>
          </p:nvSpPr>
          <p:spPr bwMode="gray">
            <a:xfrm>
              <a:off x="467647" y="4081580"/>
              <a:ext cx="540000" cy="540000"/>
            </a:xfrm>
            <a:prstGeom prst="ellipse">
              <a:avLst/>
            </a:prstGeom>
            <a:solidFill>
              <a:srgbClr val="FFFFFF"/>
            </a:solidFill>
            <a:ln w="0" algn="ctr">
              <a:solidFill>
                <a:srgbClr val="000000"/>
              </a:solidFill>
              <a:miter lim="800000"/>
              <a:headEnd/>
              <a:tailEnd/>
            </a:ln>
            <a:effectLst/>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4" name="Rectangle 23">
              <a:extLst>
                <a:ext uri="{FF2B5EF4-FFF2-40B4-BE49-F238E27FC236}">
                  <a16:creationId xmlns:a16="http://schemas.microsoft.com/office/drawing/2014/main" id="{67EA3F8D-25B0-47D5-8E4C-CF1BFB1D6F81}"/>
                </a:ext>
              </a:extLst>
            </p:cNvPr>
            <p:cNvSpPr/>
            <p:nvPr/>
          </p:nvSpPr>
          <p:spPr bwMode="gray">
            <a:xfrm>
              <a:off x="5535278" y="3848660"/>
              <a:ext cx="1775900" cy="1005840"/>
            </a:xfrm>
            <a:prstGeom prst="rect">
              <a:avLst/>
            </a:prstGeom>
            <a:solidFill>
              <a:srgbClr val="D9D9D9"/>
            </a:solidFill>
            <a:ln w="19050" algn="ctr">
              <a:noFill/>
              <a:miter lim="800000"/>
              <a:headEnd/>
              <a:tailEnd/>
            </a:ln>
          </p:spPr>
          <p:txBody>
            <a:bodyPr wrap="square" lIns="88900" tIns="88900" rIns="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8640" lvl="1" defTabSz="1219170">
                <a:spcBef>
                  <a:spcPts val="300"/>
                </a:spcBef>
                <a:buSzPct val="100000"/>
                <a:defRPr/>
              </a:pPr>
              <a:endParaRPr lang="it-IT" sz="12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TextBox 51" descr="Title for the fifth right activity:&#10;        - Must be in bold&#10;        - Should be 2-4 words&#10;        - Must be clear and descriptive &#10;&#10;Example: &quot;**GenAI Center of Excellence**&quot;">
              <a:extLst>
                <a:ext uri="{FF2B5EF4-FFF2-40B4-BE49-F238E27FC236}">
                  <a16:creationId xmlns:a16="http://schemas.microsoft.com/office/drawing/2014/main" id="{80BCEFC8-3E86-BE31-5926-9C1688F43D42}"/>
                </a:ext>
              </a:extLst>
            </p:cNvPr>
            <p:cNvSpPr txBox="1"/>
            <p:nvPr/>
          </p:nvSpPr>
          <p:spPr>
            <a:xfrm>
              <a:off x="6230913" y="3992348"/>
              <a:ext cx="1302204" cy="718465"/>
            </a:xfrm>
            <a:prstGeom prst="rect">
              <a:avLst/>
            </a:prstGeom>
            <a:noFill/>
            <a:ln/>
          </p:spPr>
          <p:txBody>
            <a:bodyPr wrap="square" lIns="36000" rIns="3600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lang="it-IT" sz="1200" b="1" noProof="0">
                  <a:latin typeface="Open Sans Light" panose="020B0306030504020204" pitchFamily="34" charset="0"/>
                  <a:ea typeface="Open Sans Light" panose="020B0306030504020204" pitchFamily="34" charset="0"/>
                  <a:cs typeface="Open Sans Light" panose="020B0306030504020204" pitchFamily="34" charset="0"/>
                </a:rPr>
                <a:t>Stima del terminal </a:t>
              </a:r>
              <a:r>
                <a:rPr lang="it-IT" sz="1200" b="1" noProof="0" err="1">
                  <a:latin typeface="Open Sans Light" panose="020B0306030504020204" pitchFamily="34" charset="0"/>
                  <a:ea typeface="Open Sans Light" panose="020B0306030504020204" pitchFamily="34" charset="0"/>
                  <a:cs typeface="Open Sans Light" panose="020B0306030504020204" pitchFamily="34" charset="0"/>
                </a:rPr>
                <a:t>value</a:t>
              </a:r>
              <a:endParaRPr lang="it-IT" sz="1200" b="1"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Text Placeholder 27" descr="Text content for second right box:&#10;        - Must be a SINGLE clear statement between 20-30 words&#10;        - Must highlight key concepts in **bold** (2-3 terms maximum)&#10;        - Must be complete, clear, and impactful&#10;        &#10;        Example: &quot;Implementing **automated workflows** enables streamlined processing of customer requests, reducing manual intervention and improving **operational efficiency** significantly.">
              <a:extLst>
                <a:ext uri="{FF2B5EF4-FFF2-40B4-BE49-F238E27FC236}">
                  <a16:creationId xmlns:a16="http://schemas.microsoft.com/office/drawing/2014/main" id="{95CC5643-F72A-7705-9783-9AA4AA777D6B}"/>
                </a:ext>
              </a:extLst>
            </p:cNvPr>
            <p:cNvSpPr txBox="1">
              <a:spLocks/>
            </p:cNvSpPr>
            <p:nvPr/>
          </p:nvSpPr>
          <p:spPr>
            <a:xfrm>
              <a:off x="7457696" y="3848660"/>
              <a:ext cx="2911103" cy="1005840"/>
            </a:xfrm>
            <a:prstGeom prst="rect">
              <a:avLst/>
            </a:prstGeom>
            <a:ln/>
          </p:spPr>
          <p:txBody>
            <a:bodyPr vert="horz" lIns="0" tIns="0" rIns="0" bIns="0" rtlCol="0" anchor="ctr">
              <a:normAutofit/>
            </a:bodyPr>
            <a:lstStyle>
              <a:defPPr>
                <a:defRPr lang="en-US"/>
              </a:defPPr>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it-IT" noProof="0">
                  <a:latin typeface="Open Sans Light" panose="020B0306030504020204" pitchFamily="34" charset="0"/>
                  <a:ea typeface="Open Sans Light" panose="020B0306030504020204" pitchFamily="34" charset="0"/>
                  <a:cs typeface="Open Sans Light" panose="020B0306030504020204" pitchFamily="34" charset="0"/>
                </a:rPr>
                <a:t>La stima del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terminal value</a:t>
              </a:r>
              <a:r>
                <a:rPr lang="it-IT" noProof="0">
                  <a:latin typeface="Open Sans Light" panose="020B0306030504020204" pitchFamily="34" charset="0"/>
                  <a:ea typeface="Open Sans Light" panose="020B0306030504020204" pitchFamily="34" charset="0"/>
                  <a:cs typeface="Open Sans Light" panose="020B0306030504020204" pitchFamily="34" charset="0"/>
                </a:rPr>
                <a:t>, che può rappresentare una porzione significativa del valore totale, è complessa e può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influenzare considerevolmente la valutazione</a:t>
              </a:r>
              <a:r>
                <a:rPr lang="it-IT" noProof="0">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27" name="Oval 26" descr="An icon that represents the fifth key point:&#10;        - Choose a relevant icon that matches the point's content">
              <a:extLst>
                <a:ext uri="{FF2B5EF4-FFF2-40B4-BE49-F238E27FC236}">
                  <a16:creationId xmlns:a16="http://schemas.microsoft.com/office/drawing/2014/main" id="{188FF2CC-8CE8-5EED-19B1-3327E6B8157E}"/>
                </a:ext>
              </a:extLst>
            </p:cNvPr>
            <p:cNvSpPr/>
            <p:nvPr/>
          </p:nvSpPr>
          <p:spPr bwMode="gray">
            <a:xfrm>
              <a:off x="5585014" y="4081580"/>
              <a:ext cx="540000" cy="540000"/>
            </a:xfrm>
            <a:prstGeom prst="ellipse">
              <a:avLst/>
            </a:prstGeom>
            <a:solidFill>
              <a:srgbClr val="FFFFFF"/>
            </a:solidFill>
            <a:ln w="0" algn="ctr">
              <a:solidFill>
                <a:srgbClr val="000000"/>
              </a:solidFill>
              <a:miter lim="800000"/>
              <a:headEnd/>
              <a:tailEnd/>
            </a:ln>
            <a:effectLst/>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Rectangle 27">
              <a:extLst>
                <a:ext uri="{FF2B5EF4-FFF2-40B4-BE49-F238E27FC236}">
                  <a16:creationId xmlns:a16="http://schemas.microsoft.com/office/drawing/2014/main" id="{591C57A9-B1B6-4DC0-8A32-2764307261B7}"/>
                </a:ext>
              </a:extLst>
            </p:cNvPr>
            <p:cNvSpPr/>
            <p:nvPr/>
          </p:nvSpPr>
          <p:spPr bwMode="gray">
            <a:xfrm>
              <a:off x="399510" y="5294730"/>
              <a:ext cx="1775900" cy="1005840"/>
            </a:xfrm>
            <a:prstGeom prst="rect">
              <a:avLst/>
            </a:prstGeom>
            <a:solidFill>
              <a:srgbClr val="D9D9D9"/>
            </a:solidFill>
            <a:ln w="19050" algn="ctr">
              <a:noFill/>
              <a:miter lim="800000"/>
              <a:headEnd/>
              <a:tailEnd/>
            </a:ln>
          </p:spPr>
          <p:txBody>
            <a:bodyPr wrap="square" lIns="88900" tIns="88900" rIns="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8640" lvl="1" defTabSz="1219170">
                <a:spcBef>
                  <a:spcPts val="300"/>
                </a:spcBef>
                <a:buSzPct val="100000"/>
                <a:defRPr/>
              </a:pPr>
              <a:endParaRPr lang="it-IT" sz="12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TextBox 58" descr="Title for the third left activity:&#10;        - Must be in bold&#10;        - Should be 2-4 words&#10;        - Must be clear and descriptive &#10;&#10;Example: &quot;**GenAI Center of Excellence**&quot;">
              <a:extLst>
                <a:ext uri="{FF2B5EF4-FFF2-40B4-BE49-F238E27FC236}">
                  <a16:creationId xmlns:a16="http://schemas.microsoft.com/office/drawing/2014/main" id="{7C09DDB4-88C4-0DF9-23B7-D8D9598D241D}"/>
                </a:ext>
              </a:extLst>
            </p:cNvPr>
            <p:cNvSpPr txBox="1"/>
            <p:nvPr/>
          </p:nvSpPr>
          <p:spPr>
            <a:xfrm>
              <a:off x="1043193" y="5438418"/>
              <a:ext cx="1115062" cy="718465"/>
            </a:xfrm>
            <a:prstGeom prst="rect">
              <a:avLst/>
            </a:prstGeom>
            <a:noFill/>
            <a:ln/>
          </p:spPr>
          <p:txBody>
            <a:bodyPr wrap="square" lIns="36000" rIns="3600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lang="it-IT" sz="1200" b="1" noProof="0">
                  <a:latin typeface="Open Sans Light" panose="020B0306030504020204" pitchFamily="34" charset="0"/>
                  <a:ea typeface="Open Sans Light" panose="020B0306030504020204" pitchFamily="34" charset="0"/>
                  <a:cs typeface="Open Sans Light" panose="020B0306030504020204" pitchFamily="34" charset="0"/>
                </a:rPr>
                <a:t>Valorizzazione dei profili di crescita</a:t>
              </a:r>
            </a:p>
          </p:txBody>
        </p:sp>
        <p:sp>
          <p:nvSpPr>
            <p:cNvPr id="30" name="Text Placeholder 27" descr="Text content for third left box:&#10;        - Must be a SINGLE clear statement between 20-30 words&#10;        - Must highlight key concepts in **bold** (2-3 terms maximum)&#10;        - Must be complete, clear, and impactful&#10;        &#10;        Example: &quot;Implementing **automated workflows** enables streamlined processing of customer requests, reducing manual intervention and improving **operational efficiency** significantly.">
              <a:extLst>
                <a:ext uri="{FF2B5EF4-FFF2-40B4-BE49-F238E27FC236}">
                  <a16:creationId xmlns:a16="http://schemas.microsoft.com/office/drawing/2014/main" id="{BD9491E9-6A89-36CF-9F4A-AE828E7F1B3E}"/>
                </a:ext>
              </a:extLst>
            </p:cNvPr>
            <p:cNvSpPr txBox="1">
              <a:spLocks/>
            </p:cNvSpPr>
            <p:nvPr/>
          </p:nvSpPr>
          <p:spPr>
            <a:xfrm>
              <a:off x="2334058" y="5294730"/>
              <a:ext cx="2911103" cy="1005840"/>
            </a:xfrm>
            <a:prstGeom prst="rect">
              <a:avLst/>
            </a:prstGeom>
            <a:ln/>
          </p:spPr>
          <p:txBody>
            <a:bodyPr vert="horz" lIns="0" tIns="0" rIns="0" bIns="0" rtlCol="0" anchor="ctr">
              <a:normAutofit/>
            </a:bodyPr>
            <a:lstStyle>
              <a:defPPr>
                <a:defRPr lang="en-US"/>
              </a:defPPr>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it-IT" noProof="0">
                  <a:latin typeface="Open Sans Light" panose="020B0306030504020204" pitchFamily="34" charset="0"/>
                  <a:ea typeface="Open Sans Light" panose="020B0306030504020204" pitchFamily="34" charset="0"/>
                  <a:cs typeface="Open Sans Light" panose="020B0306030504020204" pitchFamily="34" charset="0"/>
                </a:rPr>
                <a:t>Particolarmente adatto per </a:t>
              </a:r>
              <a:r>
                <a:rPr lang="it-IT">
                  <a:latin typeface="Open Sans Light" panose="020B0306030504020204" pitchFamily="34" charset="0"/>
                  <a:ea typeface="Open Sans Light" panose="020B0306030504020204" pitchFamily="34" charset="0"/>
                  <a:cs typeface="Open Sans Light" panose="020B0306030504020204" pitchFamily="34" charset="0"/>
                </a:rPr>
                <a:t>valorizzare le </a:t>
              </a:r>
              <a:r>
                <a:rPr lang="it-IT" b="1">
                  <a:latin typeface="Open Sans Light" panose="020B0306030504020204" pitchFamily="34" charset="0"/>
                  <a:ea typeface="Open Sans Light" panose="020B0306030504020204" pitchFamily="34" charset="0"/>
                  <a:cs typeface="Open Sans Light" panose="020B0306030504020204" pitchFamily="34" charset="0"/>
                </a:rPr>
                <a:t>prospettive di crescita tramite l'analisi dei flussi di cassa attesi</a:t>
              </a:r>
              <a:r>
                <a:rPr lang="it-IT">
                  <a:latin typeface="Open Sans Light" panose="020B0306030504020204" pitchFamily="34" charset="0"/>
                  <a:ea typeface="Open Sans Light" panose="020B0306030504020204" pitchFamily="34" charset="0"/>
                  <a:cs typeface="Open Sans Light" panose="020B0306030504020204" pitchFamily="34" charset="0"/>
                </a:rPr>
                <a:t>.</a:t>
              </a:r>
              <a:endParaRPr lang="it-IT"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Oval 30" descr="An icon that represents the third key point:&#10;        - Choose a relevant icon that matches the point's content">
              <a:extLst>
                <a:ext uri="{FF2B5EF4-FFF2-40B4-BE49-F238E27FC236}">
                  <a16:creationId xmlns:a16="http://schemas.microsoft.com/office/drawing/2014/main" id="{A906545D-63F6-E965-3346-3C61219E52BB}"/>
                </a:ext>
              </a:extLst>
            </p:cNvPr>
            <p:cNvSpPr/>
            <p:nvPr/>
          </p:nvSpPr>
          <p:spPr bwMode="gray">
            <a:xfrm>
              <a:off x="467647" y="5527650"/>
              <a:ext cx="540000" cy="540000"/>
            </a:xfrm>
            <a:prstGeom prst="ellipse">
              <a:avLst/>
            </a:prstGeom>
            <a:solidFill>
              <a:srgbClr val="FFFFFF"/>
            </a:solidFill>
            <a:ln w="0" algn="ctr">
              <a:solidFill>
                <a:srgbClr val="000000"/>
              </a:solidFill>
              <a:miter lim="800000"/>
              <a:headEnd/>
              <a:tailEnd/>
            </a:ln>
            <a:effectLst/>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Rectangle 31">
              <a:extLst>
                <a:ext uri="{FF2B5EF4-FFF2-40B4-BE49-F238E27FC236}">
                  <a16:creationId xmlns:a16="http://schemas.microsoft.com/office/drawing/2014/main" id="{233BF4A9-7726-41E6-80A4-B499A65C24C4}"/>
                </a:ext>
              </a:extLst>
            </p:cNvPr>
            <p:cNvSpPr/>
            <p:nvPr/>
          </p:nvSpPr>
          <p:spPr bwMode="gray">
            <a:xfrm>
              <a:off x="5535278" y="5294730"/>
              <a:ext cx="1775900" cy="1005840"/>
            </a:xfrm>
            <a:prstGeom prst="rect">
              <a:avLst/>
            </a:prstGeom>
            <a:solidFill>
              <a:srgbClr val="D9D9D9"/>
            </a:solidFill>
            <a:ln w="19050" algn="ctr">
              <a:noFill/>
              <a:miter lim="800000"/>
              <a:headEnd/>
              <a:tailEnd/>
            </a:ln>
          </p:spPr>
          <p:txBody>
            <a:bodyPr wrap="square" lIns="88900" tIns="88900" rIns="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8640" lvl="1" defTabSz="1219170">
                <a:spcBef>
                  <a:spcPts val="300"/>
                </a:spcBef>
                <a:buSzPct val="100000"/>
                <a:defRPr/>
              </a:pPr>
              <a:endParaRPr lang="it-IT" sz="12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3" name="TextBox 52" descr="Title for the sixth right activity:&#10;        - Must be in bold&#10;        - Should be 2-4 words&#10;        - Must be clear and descriptive &#10;&#10;Example: &quot;**GenAI Center of Excellence**&quot;">
              <a:extLst>
                <a:ext uri="{FF2B5EF4-FFF2-40B4-BE49-F238E27FC236}">
                  <a16:creationId xmlns:a16="http://schemas.microsoft.com/office/drawing/2014/main" id="{DFEA8043-77C6-8F3F-609B-089BD6A58F6C}"/>
                </a:ext>
              </a:extLst>
            </p:cNvPr>
            <p:cNvSpPr txBox="1"/>
            <p:nvPr/>
          </p:nvSpPr>
          <p:spPr>
            <a:xfrm>
              <a:off x="6175722" y="5438418"/>
              <a:ext cx="1302204" cy="718465"/>
            </a:xfrm>
            <a:prstGeom prst="rect">
              <a:avLst/>
            </a:prstGeom>
            <a:noFill/>
            <a:ln/>
          </p:spPr>
          <p:txBody>
            <a:bodyPr wrap="square" lIns="36000" rIns="3600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lang="it-IT" sz="1200" b="1" noProof="0">
                  <a:latin typeface="Open Sans Light" panose="020B0306030504020204" pitchFamily="34" charset="0"/>
                  <a:ea typeface="Open Sans Light" panose="020B0306030504020204" pitchFamily="34" charset="0"/>
                  <a:cs typeface="Open Sans Light" panose="020B0306030504020204" pitchFamily="34" charset="0"/>
                </a:rPr>
                <a:t>Rischio di distorsioni</a:t>
              </a:r>
            </a:p>
          </p:txBody>
        </p:sp>
        <p:sp>
          <p:nvSpPr>
            <p:cNvPr id="34" name="Text Placeholder 27" descr="Text content for third right box:&#10;        - Must be a SINGLE clear statement between 20-30 words&#10;        - Must highlight key concepts in **bold** (2-3 terms maximum)&#10;        - Must be complete, clear, and impactful&#10;        &#10;        Example: &quot;Implementing **automated workflows** enables streamlined processing of customer requests, reducing manual intervention and improving **operational efficiency** significantly.">
              <a:extLst>
                <a:ext uri="{FF2B5EF4-FFF2-40B4-BE49-F238E27FC236}">
                  <a16:creationId xmlns:a16="http://schemas.microsoft.com/office/drawing/2014/main" id="{EE88A348-1DD0-66AC-737C-59A2F1EE20C9}"/>
                </a:ext>
              </a:extLst>
            </p:cNvPr>
            <p:cNvSpPr txBox="1">
              <a:spLocks/>
            </p:cNvSpPr>
            <p:nvPr/>
          </p:nvSpPr>
          <p:spPr>
            <a:xfrm>
              <a:off x="7457696" y="5294730"/>
              <a:ext cx="2911103" cy="1005840"/>
            </a:xfrm>
            <a:prstGeom prst="rect">
              <a:avLst/>
            </a:prstGeom>
            <a:ln/>
          </p:spPr>
          <p:txBody>
            <a:bodyPr vert="horz" lIns="0" tIns="0" rIns="0" bIns="0" rtlCol="0" anchor="ctr">
              <a:normAutofit/>
            </a:bodyPr>
            <a:lstStyle>
              <a:defPPr>
                <a:defRPr lang="en-US"/>
              </a:defPPr>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it-IT" noProof="0">
                  <a:latin typeface="Open Sans Light" panose="020B0306030504020204" pitchFamily="34" charset="0"/>
                  <a:ea typeface="Open Sans Light" panose="020B0306030504020204" pitchFamily="34" charset="0"/>
                  <a:cs typeface="Open Sans Light" panose="020B0306030504020204" pitchFamily="34" charset="0"/>
                </a:rPr>
                <a:t>Sussiste la possibilità di distorsioni dovute a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ipotesi eccessivamente ottimistiche</a:t>
              </a:r>
              <a:r>
                <a:rPr lang="it-IT" noProof="0">
                  <a:latin typeface="Open Sans Light" panose="020B0306030504020204" pitchFamily="34" charset="0"/>
                  <a:ea typeface="Open Sans Light" panose="020B0306030504020204" pitchFamily="34" charset="0"/>
                  <a:cs typeface="Open Sans Light" panose="020B0306030504020204" pitchFamily="34" charset="0"/>
                </a:rPr>
                <a:t> o conservative.</a:t>
              </a:r>
            </a:p>
          </p:txBody>
        </p:sp>
        <p:sp>
          <p:nvSpPr>
            <p:cNvPr id="35" name="Oval 34" descr="An icon that represents the sixth key point:&#10;        - Choose a relevant icon that matches the point's content">
              <a:extLst>
                <a:ext uri="{FF2B5EF4-FFF2-40B4-BE49-F238E27FC236}">
                  <a16:creationId xmlns:a16="http://schemas.microsoft.com/office/drawing/2014/main" id="{267901EB-259D-196E-AC1D-50BD23B09431}"/>
                </a:ext>
              </a:extLst>
            </p:cNvPr>
            <p:cNvSpPr/>
            <p:nvPr/>
          </p:nvSpPr>
          <p:spPr bwMode="gray">
            <a:xfrm>
              <a:off x="5585014" y="5527650"/>
              <a:ext cx="540000" cy="540000"/>
            </a:xfrm>
            <a:prstGeom prst="ellipse">
              <a:avLst/>
            </a:prstGeom>
            <a:solidFill>
              <a:srgbClr val="FFFFFF"/>
            </a:solidFill>
            <a:ln w="0" algn="ctr">
              <a:solidFill>
                <a:srgbClr val="000000"/>
              </a:solidFill>
              <a:miter lim="800000"/>
              <a:headEnd/>
              <a:tailEnd/>
            </a:ln>
            <a:effectLst/>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7" name="Picture 36">
              <a:extLst>
                <a:ext uri="{FF2B5EF4-FFF2-40B4-BE49-F238E27FC236}">
                  <a16:creationId xmlns:a16="http://schemas.microsoft.com/office/drawing/2014/main" id="{E529637D-B862-3F63-4048-DB194AC75331}"/>
                </a:ext>
              </a:extLst>
            </p:cNvPr>
            <p:cNvPicPr>
              <a:picLocks noChangeAspect="1"/>
            </p:cNvPicPr>
            <p:nvPr/>
          </p:nvPicPr>
          <p:blipFill>
            <a:blip r:embed="rId6"/>
            <a:stretch>
              <a:fillRect/>
            </a:stretch>
          </p:blipFill>
          <p:spPr>
            <a:xfrm>
              <a:off x="5711014" y="2761510"/>
              <a:ext cx="288000" cy="288000"/>
            </a:xfrm>
            <a:prstGeom prst="rect">
              <a:avLst/>
            </a:prstGeom>
          </p:spPr>
        </p:pic>
        <p:pic>
          <p:nvPicPr>
            <p:cNvPr id="38" name="Picture 37">
              <a:extLst>
                <a:ext uri="{FF2B5EF4-FFF2-40B4-BE49-F238E27FC236}">
                  <a16:creationId xmlns:a16="http://schemas.microsoft.com/office/drawing/2014/main" id="{4D223DC3-E799-AC20-76CB-E1D7945F056A}"/>
                </a:ext>
              </a:extLst>
            </p:cNvPr>
            <p:cNvPicPr>
              <a:picLocks noChangeAspect="1"/>
            </p:cNvPicPr>
            <p:nvPr/>
          </p:nvPicPr>
          <p:blipFill>
            <a:blip r:embed="rId7"/>
            <a:stretch>
              <a:fillRect/>
            </a:stretch>
          </p:blipFill>
          <p:spPr>
            <a:xfrm>
              <a:off x="593647" y="2761510"/>
              <a:ext cx="288000" cy="288000"/>
            </a:xfrm>
            <a:prstGeom prst="rect">
              <a:avLst/>
            </a:prstGeom>
          </p:spPr>
        </p:pic>
        <p:pic>
          <p:nvPicPr>
            <p:cNvPr id="39" name="Picture 38">
              <a:extLst>
                <a:ext uri="{FF2B5EF4-FFF2-40B4-BE49-F238E27FC236}">
                  <a16:creationId xmlns:a16="http://schemas.microsoft.com/office/drawing/2014/main" id="{0F1CAD1A-F1D3-9EA4-0FC5-41C4784F183C}"/>
                </a:ext>
              </a:extLst>
            </p:cNvPr>
            <p:cNvPicPr>
              <a:picLocks noChangeAspect="1"/>
            </p:cNvPicPr>
            <p:nvPr/>
          </p:nvPicPr>
          <p:blipFill>
            <a:blip r:embed="rId8"/>
            <a:stretch>
              <a:fillRect/>
            </a:stretch>
          </p:blipFill>
          <p:spPr>
            <a:xfrm>
              <a:off x="593647" y="4207580"/>
              <a:ext cx="288000" cy="288000"/>
            </a:xfrm>
            <a:prstGeom prst="rect">
              <a:avLst/>
            </a:prstGeom>
          </p:spPr>
        </p:pic>
        <p:pic>
          <p:nvPicPr>
            <p:cNvPr id="40" name="Picture 39">
              <a:extLst>
                <a:ext uri="{FF2B5EF4-FFF2-40B4-BE49-F238E27FC236}">
                  <a16:creationId xmlns:a16="http://schemas.microsoft.com/office/drawing/2014/main" id="{6FE61E7E-BBFD-FA95-4A9C-6C58042A26C3}"/>
                </a:ext>
              </a:extLst>
            </p:cNvPr>
            <p:cNvPicPr>
              <a:picLocks noChangeAspect="1"/>
            </p:cNvPicPr>
            <p:nvPr/>
          </p:nvPicPr>
          <p:blipFill>
            <a:blip r:embed="rId9"/>
            <a:stretch>
              <a:fillRect/>
            </a:stretch>
          </p:blipFill>
          <p:spPr>
            <a:xfrm>
              <a:off x="5711014" y="4207580"/>
              <a:ext cx="288000" cy="288000"/>
            </a:xfrm>
            <a:prstGeom prst="rect">
              <a:avLst/>
            </a:prstGeom>
          </p:spPr>
        </p:pic>
        <p:pic>
          <p:nvPicPr>
            <p:cNvPr id="41" name="Picture 40">
              <a:extLst>
                <a:ext uri="{FF2B5EF4-FFF2-40B4-BE49-F238E27FC236}">
                  <a16:creationId xmlns:a16="http://schemas.microsoft.com/office/drawing/2014/main" id="{E6EFF6E3-3D8C-2C27-0735-D0BADD7D12E1}"/>
                </a:ext>
              </a:extLst>
            </p:cNvPr>
            <p:cNvPicPr>
              <a:picLocks noChangeAspect="1"/>
            </p:cNvPicPr>
            <p:nvPr/>
          </p:nvPicPr>
          <p:blipFill>
            <a:blip r:embed="rId10"/>
            <a:stretch>
              <a:fillRect/>
            </a:stretch>
          </p:blipFill>
          <p:spPr>
            <a:xfrm>
              <a:off x="593647" y="5653650"/>
              <a:ext cx="288000" cy="288000"/>
            </a:xfrm>
            <a:prstGeom prst="rect">
              <a:avLst/>
            </a:prstGeom>
          </p:spPr>
        </p:pic>
        <p:pic>
          <p:nvPicPr>
            <p:cNvPr id="42" name="Picture 41">
              <a:extLst>
                <a:ext uri="{FF2B5EF4-FFF2-40B4-BE49-F238E27FC236}">
                  <a16:creationId xmlns:a16="http://schemas.microsoft.com/office/drawing/2014/main" id="{68114AF2-B24E-049D-E53F-664DB5B163D8}"/>
                </a:ext>
              </a:extLst>
            </p:cNvPr>
            <p:cNvPicPr>
              <a:picLocks noChangeAspect="1"/>
            </p:cNvPicPr>
            <p:nvPr/>
          </p:nvPicPr>
          <p:blipFill>
            <a:blip r:embed="rId11"/>
            <a:stretch>
              <a:fillRect/>
            </a:stretch>
          </p:blipFill>
          <p:spPr>
            <a:xfrm>
              <a:off x="5711014" y="5653650"/>
              <a:ext cx="288000" cy="288000"/>
            </a:xfrm>
            <a:prstGeom prst="rect">
              <a:avLst/>
            </a:prstGeom>
          </p:spPr>
        </p:pic>
      </p:grpSp>
      <p:sp>
        <p:nvSpPr>
          <p:cNvPr id="45" name="Oval 44">
            <a:extLst>
              <a:ext uri="{FF2B5EF4-FFF2-40B4-BE49-F238E27FC236}">
                <a16:creationId xmlns:a16="http://schemas.microsoft.com/office/drawing/2014/main" id="{DB3DA3E1-7618-3C10-5FB2-2BC0FFECDF5B}"/>
              </a:ext>
            </a:extLst>
          </p:cNvPr>
          <p:cNvSpPr/>
          <p:nvPr/>
        </p:nvSpPr>
        <p:spPr>
          <a:xfrm>
            <a:off x="7833274"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46" name="Graphic 45" descr="Home outline">
            <a:hlinkClick r:id="" action="ppaction://noaction"/>
            <a:extLst>
              <a:ext uri="{FF2B5EF4-FFF2-40B4-BE49-F238E27FC236}">
                <a16:creationId xmlns:a16="http://schemas.microsoft.com/office/drawing/2014/main" id="{FBE39F8B-0BFB-484B-288D-40EDB80C54D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223500" y="129807"/>
            <a:ext cx="333658" cy="333658"/>
          </a:xfrm>
          <a:prstGeom prst="rect">
            <a:avLst/>
          </a:prstGeom>
        </p:spPr>
      </p:pic>
      <p:sp>
        <p:nvSpPr>
          <p:cNvPr id="47" name="Oval 46">
            <a:extLst>
              <a:ext uri="{FF2B5EF4-FFF2-40B4-BE49-F238E27FC236}">
                <a16:creationId xmlns:a16="http://schemas.microsoft.com/office/drawing/2014/main" id="{0D7C6BD9-200D-1966-2D2E-A919EDD150AB}"/>
              </a:ext>
            </a:extLst>
          </p:cNvPr>
          <p:cNvSpPr/>
          <p:nvPr/>
        </p:nvSpPr>
        <p:spPr>
          <a:xfrm>
            <a:off x="8229354"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48" name="Oval 47">
            <a:extLst>
              <a:ext uri="{FF2B5EF4-FFF2-40B4-BE49-F238E27FC236}">
                <a16:creationId xmlns:a16="http://schemas.microsoft.com/office/drawing/2014/main" id="{E98714F8-E648-F40F-D57B-9D0E25441B28}"/>
              </a:ext>
            </a:extLst>
          </p:cNvPr>
          <p:cNvSpPr/>
          <p:nvPr/>
        </p:nvSpPr>
        <p:spPr>
          <a:xfrm>
            <a:off x="8625434"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49" name="Oval 48">
            <a:extLst>
              <a:ext uri="{FF2B5EF4-FFF2-40B4-BE49-F238E27FC236}">
                <a16:creationId xmlns:a16="http://schemas.microsoft.com/office/drawing/2014/main" id="{71C577F2-8EEA-EEAF-8047-286D429A532C}"/>
              </a:ext>
            </a:extLst>
          </p:cNvPr>
          <p:cNvSpPr/>
          <p:nvPr/>
        </p:nvSpPr>
        <p:spPr>
          <a:xfrm>
            <a:off x="9021514" y="215414"/>
            <a:ext cx="228600" cy="2286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50" name="Oval 49">
            <a:extLst>
              <a:ext uri="{FF2B5EF4-FFF2-40B4-BE49-F238E27FC236}">
                <a16:creationId xmlns:a16="http://schemas.microsoft.com/office/drawing/2014/main" id="{74B2AE67-C9FD-DED1-CC26-4A6D4D9A2E87}"/>
              </a:ext>
            </a:extLst>
          </p:cNvPr>
          <p:cNvSpPr/>
          <p:nvPr/>
        </p:nvSpPr>
        <p:spPr>
          <a:xfrm>
            <a:off x="9417594"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51" name="Oval 50">
            <a:extLst>
              <a:ext uri="{FF2B5EF4-FFF2-40B4-BE49-F238E27FC236}">
                <a16:creationId xmlns:a16="http://schemas.microsoft.com/office/drawing/2014/main" id="{37EB095D-735F-CEDE-17F9-C4ECE3341B7C}"/>
              </a:ext>
            </a:extLst>
          </p:cNvPr>
          <p:cNvSpPr/>
          <p:nvPr/>
        </p:nvSpPr>
        <p:spPr>
          <a:xfrm>
            <a:off x="9813672"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
        <p:nvSpPr>
          <p:cNvPr id="4" name="Rectangle 3">
            <a:extLst>
              <a:ext uri="{FF2B5EF4-FFF2-40B4-BE49-F238E27FC236}">
                <a16:creationId xmlns:a16="http://schemas.microsoft.com/office/drawing/2014/main" id="{292898B5-1312-D593-A89E-62E96EFB8B01}"/>
              </a:ext>
            </a:extLst>
          </p:cNvPr>
          <p:cNvSpPr/>
          <p:nvPr/>
        </p:nvSpPr>
        <p:spPr bwMode="gray">
          <a:xfrm>
            <a:off x="5515067" y="1902898"/>
            <a:ext cx="4877375" cy="297927"/>
          </a:xfrm>
          <a:prstGeom prst="rect">
            <a:avLst/>
          </a:prstGeom>
          <a:gradFill>
            <a:gsLst>
              <a:gs pos="100000">
                <a:srgbClr val="005587"/>
              </a:gs>
              <a:gs pos="0">
                <a:srgbClr val="0070C0"/>
              </a:gs>
            </a:gsLst>
            <a:lin ang="2700000" scaled="0"/>
          </a:gradFill>
          <a:ln w="19050" algn="ctr">
            <a:solidFill>
              <a:srgbClr val="FFFFFF"/>
            </a:solid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219170">
              <a:spcBef>
                <a:spcPts val="600"/>
              </a:spcBef>
              <a:buSzPct val="100000"/>
              <a:defRPr/>
            </a:pPr>
            <a:endParaRPr lang="it-IT" sz="12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Rectangle 4">
            <a:extLst>
              <a:ext uri="{FF2B5EF4-FFF2-40B4-BE49-F238E27FC236}">
                <a16:creationId xmlns:a16="http://schemas.microsoft.com/office/drawing/2014/main" id="{165F3CB0-220D-512A-4EF6-0908C60DE8F4}"/>
              </a:ext>
            </a:extLst>
          </p:cNvPr>
          <p:cNvSpPr/>
          <p:nvPr/>
        </p:nvSpPr>
        <p:spPr bwMode="gray">
          <a:xfrm>
            <a:off x="373421" y="1902898"/>
            <a:ext cx="4877375" cy="297927"/>
          </a:xfrm>
          <a:prstGeom prst="rect">
            <a:avLst/>
          </a:prstGeom>
          <a:gradFill>
            <a:gsLst>
              <a:gs pos="100000">
                <a:srgbClr val="005587"/>
              </a:gs>
              <a:gs pos="0">
                <a:srgbClr val="0070C0"/>
              </a:gs>
            </a:gsLst>
            <a:lin ang="2700000" scaled="0"/>
          </a:gradFill>
          <a:ln w="19050" algn="ctr">
            <a:solidFill>
              <a:srgbClr val="FFFFFF"/>
            </a:solid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spcBef>
                <a:spcPts val="600"/>
              </a:spcBef>
              <a:buSzPct val="100000"/>
            </a:pPr>
            <a:endParaRPr lang="it-IT" sz="12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TextBox 48" descr="Subtitle for the first section (left):&#10;        - Must be in capital letters&#10;        - Should be 1-2 words&#10;        - Must be in **bold** markdown format&#10;        - Should clearly describe the first component&#10;        - Examples: &quot;**OBJECTIVES**&quot;, &quot;**MAIN GOALS**&quot;, &quot;**PURPOSE**&quot;">
            <a:extLst>
              <a:ext uri="{FF2B5EF4-FFF2-40B4-BE49-F238E27FC236}">
                <a16:creationId xmlns:a16="http://schemas.microsoft.com/office/drawing/2014/main" id="{EF7C3A86-5DFB-686D-B1B1-5BE860DD1165}"/>
              </a:ext>
            </a:extLst>
          </p:cNvPr>
          <p:cNvSpPr txBox="1"/>
          <p:nvPr/>
        </p:nvSpPr>
        <p:spPr>
          <a:xfrm>
            <a:off x="488124" y="1897973"/>
            <a:ext cx="4392000" cy="307777"/>
          </a:xfrm>
          <a:prstGeom prst="rect">
            <a:avLst/>
          </a:prstGeom>
          <a:noFill/>
          <a:ln/>
        </p:spPr>
        <p:txBody>
          <a:bodyPr wrap="square"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lang="it-IT" sz="14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PUNTI DI FORZA</a:t>
            </a:r>
            <a:endParaRPr kumimoji="0" lang="it-IT" sz="1400" b="1" i="0" u="none" strike="noStrike" kern="120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4" name="TextBox 49" descr="Subtitle for the second section (right):&#10;        - Must be in capital letters&#10;        - Should be 1-2 words&#10;        - Must be in **bold** markdown format&#10;        - Should clearly describe the first component&#10;        - Examples: &quot;**OBJECTIVES**&quot;, &quot;**MAIN GOALS**&quot;, &quot;**PURPOSE**&quot;">
            <a:extLst>
              <a:ext uri="{FF2B5EF4-FFF2-40B4-BE49-F238E27FC236}">
                <a16:creationId xmlns:a16="http://schemas.microsoft.com/office/drawing/2014/main" id="{9554FD76-2032-3E90-46F8-A55E2C31290C}"/>
              </a:ext>
            </a:extLst>
          </p:cNvPr>
          <p:cNvSpPr txBox="1"/>
          <p:nvPr/>
        </p:nvSpPr>
        <p:spPr>
          <a:xfrm>
            <a:off x="5614433" y="1897973"/>
            <a:ext cx="4392000" cy="307777"/>
          </a:xfrm>
          <a:prstGeom prst="rect">
            <a:avLst/>
          </a:prstGeom>
          <a:noFill/>
          <a:ln/>
        </p:spPr>
        <p:txBody>
          <a:bodyPr wrap="square"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lang="it-IT" sz="14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PUNTI DI DEBOLEZZA</a:t>
            </a:r>
            <a:endParaRPr kumimoji="0" lang="it-IT" sz="1400" b="1" i="0" u="none" strike="noStrike" kern="120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45802551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632EC3-88E9-A6C0-FB20-1AE269016DD8}"/>
            </a:ext>
          </a:extLst>
        </p:cNvPr>
        <p:cNvGrpSpPr/>
        <p:nvPr/>
      </p:nvGrpSpPr>
      <p:grpSpPr>
        <a:xfrm>
          <a:off x="0" y="0"/>
          <a:ext cx="0" cy="0"/>
          <a:chOff x="0" y="0"/>
          <a:chExt cx="0" cy="0"/>
        </a:xfrm>
      </p:grpSpPr>
      <p:graphicFrame>
        <p:nvGraphicFramePr>
          <p:cNvPr id="43" name="think-cell data - do not delete" hidden="1">
            <a:extLst>
              <a:ext uri="{FF2B5EF4-FFF2-40B4-BE49-F238E27FC236}">
                <a16:creationId xmlns:a16="http://schemas.microsoft.com/office/drawing/2014/main" id="{BABE50F4-30F1-0EDE-1B91-5870C4EBB4B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43" name="think-cell data - do not delete" hidden="1">
                        <a:extLst>
                          <a:ext uri="{FF2B5EF4-FFF2-40B4-BE49-F238E27FC236}">
                            <a16:creationId xmlns:a16="http://schemas.microsoft.com/office/drawing/2014/main" id="{BABE50F4-30F1-0EDE-1B91-5870C4EBB4B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bject 11">
            <a:extLst>
              <a:ext uri="{FF2B5EF4-FFF2-40B4-BE49-F238E27FC236}">
                <a16:creationId xmlns:a16="http://schemas.microsoft.com/office/drawing/2014/main" id="{2228B25A-038B-CD9C-445C-23B87D188047}"/>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Metodo di valutazione – Multipli di Borsa</a:t>
            </a:r>
          </a:p>
        </p:txBody>
      </p:sp>
      <p:sp>
        <p:nvSpPr>
          <p:cNvPr id="7" name="Rectangle 6">
            <a:extLst>
              <a:ext uri="{FF2B5EF4-FFF2-40B4-BE49-F238E27FC236}">
                <a16:creationId xmlns:a16="http://schemas.microsoft.com/office/drawing/2014/main" id="{766A9183-B2BB-1F10-8A0A-67D68CF5E715}"/>
              </a:ext>
            </a:extLst>
          </p:cNvPr>
          <p:cNvSpPr/>
          <p:nvPr/>
        </p:nvSpPr>
        <p:spPr bwMode="gray">
          <a:xfrm>
            <a:off x="5515067" y="1902898"/>
            <a:ext cx="4877375" cy="297927"/>
          </a:xfrm>
          <a:prstGeom prst="rect">
            <a:avLst/>
          </a:prstGeom>
          <a:gradFill>
            <a:gsLst>
              <a:gs pos="100000">
                <a:srgbClr val="005587"/>
              </a:gs>
              <a:gs pos="0">
                <a:srgbClr val="0070C0"/>
              </a:gs>
            </a:gsLst>
            <a:lin ang="2700000" scaled="0"/>
          </a:gradFill>
          <a:ln w="19050" algn="ctr">
            <a:solidFill>
              <a:srgbClr val="FFFFFF"/>
            </a:solid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219170">
              <a:spcBef>
                <a:spcPts val="600"/>
              </a:spcBef>
              <a:buSzPct val="100000"/>
              <a:defRPr/>
            </a:pPr>
            <a:endParaRPr lang="it-IT" sz="12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Rectangle 7">
            <a:extLst>
              <a:ext uri="{FF2B5EF4-FFF2-40B4-BE49-F238E27FC236}">
                <a16:creationId xmlns:a16="http://schemas.microsoft.com/office/drawing/2014/main" id="{B3AB3861-AFEC-4B85-DC92-AF59B46FF811}"/>
              </a:ext>
            </a:extLst>
          </p:cNvPr>
          <p:cNvSpPr/>
          <p:nvPr/>
        </p:nvSpPr>
        <p:spPr bwMode="gray">
          <a:xfrm>
            <a:off x="373421" y="1902898"/>
            <a:ext cx="4877375" cy="297927"/>
          </a:xfrm>
          <a:prstGeom prst="rect">
            <a:avLst/>
          </a:prstGeom>
          <a:gradFill>
            <a:gsLst>
              <a:gs pos="100000">
                <a:srgbClr val="005587"/>
              </a:gs>
              <a:gs pos="0">
                <a:srgbClr val="0070C0"/>
              </a:gs>
            </a:gsLst>
            <a:lin ang="2700000" scaled="0"/>
          </a:gradFill>
          <a:ln w="19050" algn="ctr">
            <a:solidFill>
              <a:srgbClr val="FFFFFF"/>
            </a:solid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spcBef>
                <a:spcPts val="600"/>
              </a:spcBef>
              <a:buSzPct val="100000"/>
            </a:pPr>
            <a:endParaRPr lang="it-IT" sz="12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TextBox 48" descr="Subtitle for the first section (left):&#10;        - Must be in capital letters&#10;        - Should be 1-2 words&#10;        - Must be in **bold** markdown format&#10;        - Should clearly describe the first component&#10;        - Examples: &quot;**OBJECTIVES**&quot;, &quot;**MAIN GOALS**&quot;, &quot;**PURPOSE**&quot;">
            <a:extLst>
              <a:ext uri="{FF2B5EF4-FFF2-40B4-BE49-F238E27FC236}">
                <a16:creationId xmlns:a16="http://schemas.microsoft.com/office/drawing/2014/main" id="{E78B948A-F560-E7CC-AAF4-6CAF73774861}"/>
              </a:ext>
            </a:extLst>
          </p:cNvPr>
          <p:cNvSpPr txBox="1"/>
          <p:nvPr/>
        </p:nvSpPr>
        <p:spPr>
          <a:xfrm>
            <a:off x="488124" y="1897973"/>
            <a:ext cx="4392000" cy="307777"/>
          </a:xfrm>
          <a:prstGeom prst="rect">
            <a:avLst/>
          </a:prstGeom>
          <a:noFill/>
          <a:ln/>
        </p:spPr>
        <p:txBody>
          <a:bodyPr wrap="square"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lang="it-IT" sz="14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PUNTI DI FORZA</a:t>
            </a:r>
            <a:endParaRPr kumimoji="0" lang="it-IT" sz="1400" b="1" i="0" u="none" strike="noStrike" kern="120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TextBox 49" descr="Subtitle for the second section (right):&#10;        - Must be in capital letters&#10;        - Should be 1-2 words&#10;        - Must be in **bold** markdown format&#10;        - Should clearly describe the first component&#10;        - Examples: &quot;**OBJECTIVES**&quot;, &quot;**MAIN GOALS**&quot;, &quot;**PURPOSE**&quot;">
            <a:extLst>
              <a:ext uri="{FF2B5EF4-FFF2-40B4-BE49-F238E27FC236}">
                <a16:creationId xmlns:a16="http://schemas.microsoft.com/office/drawing/2014/main" id="{FF4E3AAF-2D73-751B-26DC-DDEA933AF8F6}"/>
              </a:ext>
            </a:extLst>
          </p:cNvPr>
          <p:cNvSpPr txBox="1"/>
          <p:nvPr/>
        </p:nvSpPr>
        <p:spPr>
          <a:xfrm>
            <a:off x="5614433" y="1897973"/>
            <a:ext cx="4392000" cy="307777"/>
          </a:xfrm>
          <a:prstGeom prst="rect">
            <a:avLst/>
          </a:prstGeom>
          <a:noFill/>
          <a:ln/>
        </p:spPr>
        <p:txBody>
          <a:bodyPr wrap="square"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lang="it-IT" sz="14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PUNTI DI DEBOLEZZA</a:t>
            </a:r>
            <a:endParaRPr kumimoji="0" lang="it-IT" sz="1400" b="1" i="0" u="none" strike="noStrike" kern="120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5" name="Oval 44">
            <a:extLst>
              <a:ext uri="{FF2B5EF4-FFF2-40B4-BE49-F238E27FC236}">
                <a16:creationId xmlns:a16="http://schemas.microsoft.com/office/drawing/2014/main" id="{65098EB0-C8A4-E0EF-5A25-A7257B8082A8}"/>
              </a:ext>
            </a:extLst>
          </p:cNvPr>
          <p:cNvSpPr/>
          <p:nvPr/>
        </p:nvSpPr>
        <p:spPr>
          <a:xfrm>
            <a:off x="7833274"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46" name="Graphic 45" descr="Home outline">
            <a:hlinkClick r:id="" action="ppaction://noaction"/>
            <a:extLst>
              <a:ext uri="{FF2B5EF4-FFF2-40B4-BE49-F238E27FC236}">
                <a16:creationId xmlns:a16="http://schemas.microsoft.com/office/drawing/2014/main" id="{D2BF0FEA-D7E2-5DE6-7217-FFF6CB1F39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23500" y="129807"/>
            <a:ext cx="333658" cy="333658"/>
          </a:xfrm>
          <a:prstGeom prst="rect">
            <a:avLst/>
          </a:prstGeom>
        </p:spPr>
      </p:pic>
      <p:sp>
        <p:nvSpPr>
          <p:cNvPr id="47" name="Oval 46">
            <a:extLst>
              <a:ext uri="{FF2B5EF4-FFF2-40B4-BE49-F238E27FC236}">
                <a16:creationId xmlns:a16="http://schemas.microsoft.com/office/drawing/2014/main" id="{7D0542C4-5F09-2BA1-7F27-E742C305932E}"/>
              </a:ext>
            </a:extLst>
          </p:cNvPr>
          <p:cNvSpPr/>
          <p:nvPr/>
        </p:nvSpPr>
        <p:spPr>
          <a:xfrm>
            <a:off x="8229354"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48" name="Oval 47">
            <a:extLst>
              <a:ext uri="{FF2B5EF4-FFF2-40B4-BE49-F238E27FC236}">
                <a16:creationId xmlns:a16="http://schemas.microsoft.com/office/drawing/2014/main" id="{C4A400A7-65BD-D2CC-9FB8-EC6C50F39F89}"/>
              </a:ext>
            </a:extLst>
          </p:cNvPr>
          <p:cNvSpPr/>
          <p:nvPr/>
        </p:nvSpPr>
        <p:spPr>
          <a:xfrm>
            <a:off x="8625434"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49" name="Oval 48">
            <a:extLst>
              <a:ext uri="{FF2B5EF4-FFF2-40B4-BE49-F238E27FC236}">
                <a16:creationId xmlns:a16="http://schemas.microsoft.com/office/drawing/2014/main" id="{EA45F257-BA8B-738F-01C2-22E9B70457BD}"/>
              </a:ext>
            </a:extLst>
          </p:cNvPr>
          <p:cNvSpPr/>
          <p:nvPr/>
        </p:nvSpPr>
        <p:spPr>
          <a:xfrm>
            <a:off x="9021514" y="215414"/>
            <a:ext cx="228600" cy="2286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50" name="Oval 49">
            <a:extLst>
              <a:ext uri="{FF2B5EF4-FFF2-40B4-BE49-F238E27FC236}">
                <a16:creationId xmlns:a16="http://schemas.microsoft.com/office/drawing/2014/main" id="{B0050A01-EB20-42D4-6BEC-DF7D28E9C6E5}"/>
              </a:ext>
            </a:extLst>
          </p:cNvPr>
          <p:cNvSpPr/>
          <p:nvPr/>
        </p:nvSpPr>
        <p:spPr>
          <a:xfrm>
            <a:off x="9417594"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51" name="Oval 50">
            <a:extLst>
              <a:ext uri="{FF2B5EF4-FFF2-40B4-BE49-F238E27FC236}">
                <a16:creationId xmlns:a16="http://schemas.microsoft.com/office/drawing/2014/main" id="{3A29B626-325D-780C-76B3-CA8843DB1727}"/>
              </a:ext>
            </a:extLst>
          </p:cNvPr>
          <p:cNvSpPr/>
          <p:nvPr/>
        </p:nvSpPr>
        <p:spPr>
          <a:xfrm>
            <a:off x="9813672"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grpSp>
        <p:nvGrpSpPr>
          <p:cNvPr id="6" name="Group 5">
            <a:extLst>
              <a:ext uri="{FF2B5EF4-FFF2-40B4-BE49-F238E27FC236}">
                <a16:creationId xmlns:a16="http://schemas.microsoft.com/office/drawing/2014/main" id="{35C468D4-5602-3C7E-975A-4C240D66BE17}"/>
              </a:ext>
            </a:extLst>
          </p:cNvPr>
          <p:cNvGrpSpPr/>
          <p:nvPr/>
        </p:nvGrpSpPr>
        <p:grpSpPr>
          <a:xfrm>
            <a:off x="399510" y="2320394"/>
            <a:ext cx="9969289" cy="3897980"/>
            <a:chOff x="399510" y="2320394"/>
            <a:chExt cx="9969289" cy="3897980"/>
          </a:xfrm>
        </p:grpSpPr>
        <p:sp>
          <p:nvSpPr>
            <p:cNvPr id="12" name="Rectangle 11">
              <a:extLst>
                <a:ext uri="{FF2B5EF4-FFF2-40B4-BE49-F238E27FC236}">
                  <a16:creationId xmlns:a16="http://schemas.microsoft.com/office/drawing/2014/main" id="{E6E9F191-9616-3D1E-17E5-99CB73DE06D8}"/>
                </a:ext>
              </a:extLst>
            </p:cNvPr>
            <p:cNvSpPr/>
            <p:nvPr/>
          </p:nvSpPr>
          <p:spPr bwMode="gray">
            <a:xfrm>
              <a:off x="399510" y="2320394"/>
              <a:ext cx="1775900" cy="1005840"/>
            </a:xfrm>
            <a:prstGeom prst="rect">
              <a:avLst/>
            </a:prstGeom>
            <a:solidFill>
              <a:srgbClr val="D9D9D9"/>
            </a:solidFill>
            <a:ln w="19050" algn="ctr">
              <a:noFill/>
              <a:miter lim="800000"/>
              <a:headEnd/>
              <a:tailEnd/>
            </a:ln>
          </p:spPr>
          <p:txBody>
            <a:bodyPr wrap="square" lIns="88900" tIns="88900" rIns="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8640" lvl="1" defTabSz="1219170">
                <a:spcBef>
                  <a:spcPts val="300"/>
                </a:spcBef>
                <a:buSzPct val="100000"/>
                <a:defRPr/>
              </a:pPr>
              <a:endParaRPr lang="it-IT" sz="12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56" descr="Title for the first left activity:&#10;        - Must be in bold&#10;        - Should be 2-4 words&#10;        - Must be clear and descriptive &#10;&#10;Example: &quot;**GenAI Center of Excellence**&quot;">
              <a:extLst>
                <a:ext uri="{FF2B5EF4-FFF2-40B4-BE49-F238E27FC236}">
                  <a16:creationId xmlns:a16="http://schemas.microsoft.com/office/drawing/2014/main" id="{1B82EA18-49FB-A97E-7B76-EB7201960A81}"/>
                </a:ext>
              </a:extLst>
            </p:cNvPr>
            <p:cNvSpPr txBox="1"/>
            <p:nvPr/>
          </p:nvSpPr>
          <p:spPr>
            <a:xfrm>
              <a:off x="1066441" y="2464082"/>
              <a:ext cx="1177106" cy="718465"/>
            </a:xfrm>
            <a:prstGeom prst="rect">
              <a:avLst/>
            </a:prstGeom>
            <a:noFill/>
            <a:ln/>
          </p:spPr>
          <p:txBody>
            <a:bodyPr wrap="square" lIns="36000" rIns="3600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lang="it-IT" sz="1200" b="1" noProof="0">
                  <a:latin typeface="Open Sans Light" panose="020B0306030504020204" pitchFamily="34" charset="0"/>
                  <a:ea typeface="Open Sans Light" panose="020B0306030504020204" pitchFamily="34" charset="0"/>
                  <a:cs typeface="Open Sans Light" panose="020B0306030504020204" pitchFamily="34" charset="0"/>
                </a:rPr>
                <a:t>Basato su dati di mercato</a:t>
              </a:r>
            </a:p>
          </p:txBody>
        </p:sp>
        <p:sp>
          <p:nvSpPr>
            <p:cNvPr id="14" name="Text Placeholder 27" descr="Text content for first box:&#10;        - Must be a SINGLE clear statement between 20-30 words&#10;        - Must highlight key concepts in **bold** (2-3 terms maximum)&#10;        - Must be complete, clear, and impactful&#10;        &#10;        Example: &quot;Implementing **automated workflows** enables streamlined processing of customer requests, reducing manual intervention and improving **operational efficiency** significantly.">
              <a:extLst>
                <a:ext uri="{FF2B5EF4-FFF2-40B4-BE49-F238E27FC236}">
                  <a16:creationId xmlns:a16="http://schemas.microsoft.com/office/drawing/2014/main" id="{46BCE8DD-8A74-1130-6C03-7FE4D35AB925}"/>
                </a:ext>
              </a:extLst>
            </p:cNvPr>
            <p:cNvSpPr txBox="1">
              <a:spLocks/>
            </p:cNvSpPr>
            <p:nvPr/>
          </p:nvSpPr>
          <p:spPr>
            <a:xfrm>
              <a:off x="2323247" y="2320394"/>
              <a:ext cx="2911103" cy="1005840"/>
            </a:xfrm>
            <a:prstGeom prst="rect">
              <a:avLst/>
            </a:prstGeom>
            <a:ln/>
          </p:spPr>
          <p:txBody>
            <a:bodyPr vert="horz" lIns="0" tIns="0" rIns="0" bIns="0" rtlCol="0" anchor="ctr">
              <a:normAutofit/>
            </a:bodyPr>
            <a:lstStyle>
              <a:defPPr>
                <a:defRPr lang="en-US"/>
              </a:defPPr>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it-IT" noProof="0">
                  <a:latin typeface="Open Sans Light" panose="020B0306030504020204" pitchFamily="34" charset="0"/>
                  <a:ea typeface="Open Sans Light" panose="020B0306030504020204" pitchFamily="34" charset="0"/>
                  <a:cs typeface="Open Sans Light" panose="020B0306030504020204" pitchFamily="34" charset="0"/>
                </a:rPr>
                <a:t>Il metodo si fonda su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dati osservabili</a:t>
              </a:r>
              <a:r>
                <a:rPr lang="it-IT" noProof="0">
                  <a:latin typeface="Open Sans Light" panose="020B0306030504020204" pitchFamily="34" charset="0"/>
                  <a:ea typeface="Open Sans Light" panose="020B0306030504020204" pitchFamily="34" charset="0"/>
                  <a:cs typeface="Open Sans Light" panose="020B0306030504020204" pitchFamily="34" charset="0"/>
                </a:rPr>
                <a:t> e transazioni reali, fornendo una valutazione ancorata alle dinamiche effettive e attuali del mercato.</a:t>
              </a:r>
            </a:p>
          </p:txBody>
        </p:sp>
        <p:sp>
          <p:nvSpPr>
            <p:cNvPr id="15" name="Oval 14" descr="An icon that represents the first key point:&#10;        - Choose a relevant icon that matches the point's content">
              <a:extLst>
                <a:ext uri="{FF2B5EF4-FFF2-40B4-BE49-F238E27FC236}">
                  <a16:creationId xmlns:a16="http://schemas.microsoft.com/office/drawing/2014/main" id="{BD741A7E-5E09-4982-BBE7-E7740031C66B}"/>
                </a:ext>
              </a:extLst>
            </p:cNvPr>
            <p:cNvSpPr/>
            <p:nvPr/>
          </p:nvSpPr>
          <p:spPr bwMode="gray">
            <a:xfrm>
              <a:off x="467647" y="2553314"/>
              <a:ext cx="540000" cy="540000"/>
            </a:xfrm>
            <a:prstGeom prst="ellipse">
              <a:avLst/>
            </a:prstGeom>
            <a:solidFill>
              <a:srgbClr val="FFFFFF"/>
            </a:solidFill>
            <a:ln w="0" algn="ctr">
              <a:solidFill>
                <a:srgbClr val="000000"/>
              </a:solidFill>
              <a:miter lim="800000"/>
              <a:headEnd/>
              <a:tailEnd/>
            </a:ln>
            <a:effectLst/>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Rectangle 15">
              <a:extLst>
                <a:ext uri="{FF2B5EF4-FFF2-40B4-BE49-F238E27FC236}">
                  <a16:creationId xmlns:a16="http://schemas.microsoft.com/office/drawing/2014/main" id="{ED2CF5C9-446F-FB77-AB1C-63A0D6BE89D4}"/>
                </a:ext>
              </a:extLst>
            </p:cNvPr>
            <p:cNvSpPr/>
            <p:nvPr/>
          </p:nvSpPr>
          <p:spPr bwMode="gray">
            <a:xfrm>
              <a:off x="5535278" y="2320394"/>
              <a:ext cx="1775900" cy="1005840"/>
            </a:xfrm>
            <a:prstGeom prst="rect">
              <a:avLst/>
            </a:prstGeom>
            <a:solidFill>
              <a:srgbClr val="D9D9D9"/>
            </a:solidFill>
            <a:ln w="19050" algn="ctr">
              <a:noFill/>
              <a:miter lim="800000"/>
              <a:headEnd/>
              <a:tailEnd/>
            </a:ln>
          </p:spPr>
          <p:txBody>
            <a:bodyPr wrap="square" lIns="88900" tIns="88900" rIns="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8640" lvl="1" defTabSz="1219170">
                <a:spcBef>
                  <a:spcPts val="300"/>
                </a:spcBef>
                <a:buSzPct val="100000"/>
                <a:defRPr/>
              </a:pPr>
              <a:endParaRPr lang="it-IT" sz="12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TextBox 50" descr="Title for the fourth right activity:&#10;        - Must be in bold&#10;        - Should be 2-4 words&#10;        - Must be clear and descriptive &#10;&#10;Example: &quot;**GenAI Center of Excellence**&quot;">
              <a:extLst>
                <a:ext uri="{FF2B5EF4-FFF2-40B4-BE49-F238E27FC236}">
                  <a16:creationId xmlns:a16="http://schemas.microsoft.com/office/drawing/2014/main" id="{5D6F3E7A-1AC7-A8C4-9E81-6621DD851BD5}"/>
                </a:ext>
              </a:extLst>
            </p:cNvPr>
            <p:cNvSpPr txBox="1"/>
            <p:nvPr/>
          </p:nvSpPr>
          <p:spPr>
            <a:xfrm>
              <a:off x="6175723" y="2464082"/>
              <a:ext cx="1185191" cy="718465"/>
            </a:xfrm>
            <a:prstGeom prst="rect">
              <a:avLst/>
            </a:prstGeom>
            <a:noFill/>
            <a:ln/>
          </p:spPr>
          <p:txBody>
            <a:bodyPr wrap="square" lIns="36000" rIns="3600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Aft>
                  <a:spcPts val="1000"/>
                </a:spcAft>
                <a:buSzPct val="100000"/>
                <a:defRPr/>
              </a:pPr>
              <a:r>
                <a:rPr lang="it-IT" sz="1200" b="1" noProof="0">
                  <a:latin typeface="Open Sans Light" panose="020B0306030504020204" pitchFamily="34" charset="0"/>
                  <a:ea typeface="Open Sans Light" panose="020B0306030504020204" pitchFamily="34" charset="0"/>
                  <a:cs typeface="Open Sans Light" panose="020B0306030504020204" pitchFamily="34" charset="0"/>
                </a:rPr>
                <a:t>Selezione comparabili S.r.l.</a:t>
              </a:r>
            </a:p>
          </p:txBody>
        </p:sp>
        <p:sp>
          <p:nvSpPr>
            <p:cNvPr id="18" name="Text Placeholder 27" descr="Text content for first right box:&#10;        - Must be a SINGLE clear statement between 20-30 words&#10;        - Must highlight key concepts in **bold** (2-3 terms maximum)&#10;        - Must be complete, clear, and impactful&#10;        &#10;        Example: &quot;Implementing **automated workflows** enables streamlined processing of customer requests, reducing manual intervention and improving **operational efficiency** significantly.">
              <a:extLst>
                <a:ext uri="{FF2B5EF4-FFF2-40B4-BE49-F238E27FC236}">
                  <a16:creationId xmlns:a16="http://schemas.microsoft.com/office/drawing/2014/main" id="{1930ED18-E60C-D4D2-AAEA-4B295F752E61}"/>
                </a:ext>
              </a:extLst>
            </p:cNvPr>
            <p:cNvSpPr txBox="1">
              <a:spLocks/>
            </p:cNvSpPr>
            <p:nvPr/>
          </p:nvSpPr>
          <p:spPr>
            <a:xfrm>
              <a:off x="7457698" y="2320394"/>
              <a:ext cx="2910544" cy="1005840"/>
            </a:xfrm>
            <a:prstGeom prst="rect">
              <a:avLst/>
            </a:prstGeom>
            <a:ln/>
          </p:spPr>
          <p:txBody>
            <a:bodyPr vert="horz" lIns="0" tIns="0" rIns="0" bIns="0" rtlCol="0" anchor="ctr">
              <a:normAutofit/>
            </a:bodyPr>
            <a:lstStyle>
              <a:defPPr>
                <a:defRPr lang="en-US"/>
              </a:defPPr>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it-IT" noProof="0">
                  <a:latin typeface="Open Sans Light" panose="020B0306030504020204" pitchFamily="34" charset="0"/>
                  <a:ea typeface="Open Sans Light" panose="020B0306030504020204" pitchFamily="34" charset="0"/>
                  <a:cs typeface="Open Sans Light" panose="020B0306030504020204" pitchFamily="34" charset="0"/>
                </a:rPr>
                <a:t>La principale difficoltà risiede nel trovare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società comparabili </a:t>
              </a:r>
              <a:r>
                <a:rPr lang="it-IT" noProof="0">
                  <a:latin typeface="Open Sans Light" panose="020B0306030504020204" pitchFamily="34" charset="0"/>
                  <a:ea typeface="Open Sans Light" panose="020B0306030504020204" pitchFamily="34" charset="0"/>
                  <a:cs typeface="Open Sans Light" panose="020B0306030504020204" pitchFamily="34" charset="0"/>
                </a:rPr>
                <a:t>in termini di settore, dimensione e fase del ciclo di vita.</a:t>
              </a:r>
            </a:p>
          </p:txBody>
        </p:sp>
        <p:sp>
          <p:nvSpPr>
            <p:cNvPr id="19" name="Oval 18" descr="An icon that represents the fourth key point:&#10;        - Choose a relevant icon that matches the point's content">
              <a:extLst>
                <a:ext uri="{FF2B5EF4-FFF2-40B4-BE49-F238E27FC236}">
                  <a16:creationId xmlns:a16="http://schemas.microsoft.com/office/drawing/2014/main" id="{2D429EF1-F984-DE48-7102-39F61C69B753}"/>
                </a:ext>
              </a:extLst>
            </p:cNvPr>
            <p:cNvSpPr/>
            <p:nvPr/>
          </p:nvSpPr>
          <p:spPr bwMode="gray">
            <a:xfrm>
              <a:off x="5585014" y="2553314"/>
              <a:ext cx="540000" cy="540000"/>
            </a:xfrm>
            <a:prstGeom prst="ellipse">
              <a:avLst/>
            </a:prstGeom>
            <a:solidFill>
              <a:srgbClr val="FFFFFF"/>
            </a:solidFill>
            <a:ln w="0" algn="ctr">
              <a:solidFill>
                <a:srgbClr val="000000"/>
              </a:solidFill>
              <a:miter lim="800000"/>
              <a:headEnd/>
              <a:tailEnd/>
            </a:ln>
            <a:effectLst/>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Rectangle 19">
              <a:extLst>
                <a:ext uri="{FF2B5EF4-FFF2-40B4-BE49-F238E27FC236}">
                  <a16:creationId xmlns:a16="http://schemas.microsoft.com/office/drawing/2014/main" id="{622E3243-DF52-B2B4-3417-39C0F6AA8B8E}"/>
                </a:ext>
              </a:extLst>
            </p:cNvPr>
            <p:cNvSpPr/>
            <p:nvPr/>
          </p:nvSpPr>
          <p:spPr bwMode="gray">
            <a:xfrm>
              <a:off x="399510" y="3766464"/>
              <a:ext cx="1775900" cy="1005840"/>
            </a:xfrm>
            <a:prstGeom prst="rect">
              <a:avLst/>
            </a:prstGeom>
            <a:solidFill>
              <a:srgbClr val="D9D9D9"/>
            </a:solidFill>
            <a:ln w="19050" algn="ctr">
              <a:noFill/>
              <a:miter lim="800000"/>
              <a:headEnd/>
              <a:tailEnd/>
            </a:ln>
          </p:spPr>
          <p:txBody>
            <a:bodyPr wrap="square" lIns="88900" tIns="88900" rIns="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8640" lvl="1" defTabSz="1219170">
                <a:spcBef>
                  <a:spcPts val="300"/>
                </a:spcBef>
                <a:buSzPct val="100000"/>
                <a:defRPr/>
              </a:pPr>
              <a:endParaRPr lang="it-IT" sz="12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TextBox 57" descr="Title for the second left activity:&#10;        - Must be in bold&#10;        - Should be 2-4 words&#10;        - Must be clear and descriptive &#10;&#10;Example: &quot;**GenAI Center of Excellence**&quot;">
              <a:extLst>
                <a:ext uri="{FF2B5EF4-FFF2-40B4-BE49-F238E27FC236}">
                  <a16:creationId xmlns:a16="http://schemas.microsoft.com/office/drawing/2014/main" id="{C74A8944-0DC2-103D-190F-028C8586437A}"/>
                </a:ext>
              </a:extLst>
            </p:cNvPr>
            <p:cNvSpPr txBox="1"/>
            <p:nvPr/>
          </p:nvSpPr>
          <p:spPr>
            <a:xfrm>
              <a:off x="1139941" y="3910152"/>
              <a:ext cx="1141368" cy="718465"/>
            </a:xfrm>
            <a:prstGeom prst="rect">
              <a:avLst/>
            </a:prstGeom>
            <a:noFill/>
            <a:ln/>
          </p:spPr>
          <p:txBody>
            <a:bodyPr wrap="square" lIns="36000" rIns="36000" anchor="ctr">
              <a:normAutofit/>
            </a:bodyPr>
            <a:lstStyle>
              <a:defPPr>
                <a:defRPr lang="en-US"/>
              </a:defPPr>
              <a:lvl1pPr marR="0" lvl="0" indent="0" fontAlgn="auto">
                <a:lnSpc>
                  <a:spcPct val="100000"/>
                </a:lnSpc>
                <a:spcBef>
                  <a:spcPts val="0"/>
                </a:spcBef>
                <a:spcAft>
                  <a:spcPts val="1000"/>
                </a:spcAft>
                <a:buClrTx/>
                <a:buSzPct val="100000"/>
                <a:buFont typeface="Arial" panose="020B0604020202020204" pitchFamily="34" charset="0"/>
                <a:buNone/>
                <a:tabLst/>
                <a:defRPr sz="1200" b="1">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noProof="0"/>
                <a:t>Intuitività</a:t>
              </a:r>
            </a:p>
          </p:txBody>
        </p:sp>
        <p:sp>
          <p:nvSpPr>
            <p:cNvPr id="22" name="Text Placeholder 27" descr="Text content for second left box:&#10;        - Must be a SINGLE clear statement between 20-30 words&#10;        - Must highlight key concepts in **bold** (2-3 terms maximum)&#10;        - Must be complete, clear, and impactful&#10;        &#10;        Example: &quot;Implementing **automated workflows** enables streamlined processing of customer requests, reducing manual intervention and improving **operational efficiency** significantly.">
              <a:extLst>
                <a:ext uri="{FF2B5EF4-FFF2-40B4-BE49-F238E27FC236}">
                  <a16:creationId xmlns:a16="http://schemas.microsoft.com/office/drawing/2014/main" id="{13099E27-6136-DE94-202D-72C0A5C023A7}"/>
                </a:ext>
              </a:extLst>
            </p:cNvPr>
            <p:cNvSpPr txBox="1">
              <a:spLocks/>
            </p:cNvSpPr>
            <p:nvPr/>
          </p:nvSpPr>
          <p:spPr>
            <a:xfrm>
              <a:off x="2343242" y="3766464"/>
              <a:ext cx="2911103" cy="1005840"/>
            </a:xfrm>
            <a:prstGeom prst="rect">
              <a:avLst/>
            </a:prstGeom>
            <a:ln/>
          </p:spPr>
          <p:txBody>
            <a:bodyPr vert="horz" lIns="0" tIns="0" rIns="0" bIns="0" rtlCol="0" anchor="ctr">
              <a:normAutofit/>
            </a:bodyPr>
            <a:lstStyle>
              <a:defPPr>
                <a:defRPr lang="en-US"/>
              </a:defPPr>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it-IT" noProof="0">
                  <a:latin typeface="Open Sans Light" panose="020B0306030504020204" pitchFamily="34" charset="0"/>
                  <a:ea typeface="Open Sans Light" panose="020B0306030504020204" pitchFamily="34" charset="0"/>
                  <a:cs typeface="Open Sans Light" panose="020B0306030504020204" pitchFamily="34" charset="0"/>
                </a:rPr>
                <a:t>L'applicazione è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intuitiva</a:t>
              </a:r>
              <a:r>
                <a:rPr lang="it-IT" noProof="0">
                  <a:latin typeface="Open Sans Light" panose="020B0306030504020204" pitchFamily="34" charset="0"/>
                  <a:ea typeface="Open Sans Light" panose="020B0306030504020204" pitchFamily="34" charset="0"/>
                  <a:cs typeface="Open Sans Light" panose="020B0306030504020204" pitchFamily="34" charset="0"/>
                </a:rPr>
                <a:t>, rendendo il processo di valutazione più snello e meno complesso rispetto ad altri metodi analitici.</a:t>
              </a:r>
            </a:p>
          </p:txBody>
        </p:sp>
        <p:sp>
          <p:nvSpPr>
            <p:cNvPr id="23" name="Oval 22" descr="An icon that represents the second key point:&#10;        - Choose a relevant icon that matches the point's content">
              <a:extLst>
                <a:ext uri="{FF2B5EF4-FFF2-40B4-BE49-F238E27FC236}">
                  <a16:creationId xmlns:a16="http://schemas.microsoft.com/office/drawing/2014/main" id="{EBE0263C-EC2B-5BFE-9EA9-E7A8D44099B3}"/>
                </a:ext>
              </a:extLst>
            </p:cNvPr>
            <p:cNvSpPr/>
            <p:nvPr/>
          </p:nvSpPr>
          <p:spPr bwMode="gray">
            <a:xfrm>
              <a:off x="467647" y="3999384"/>
              <a:ext cx="540000" cy="540000"/>
            </a:xfrm>
            <a:prstGeom prst="ellipse">
              <a:avLst/>
            </a:prstGeom>
            <a:solidFill>
              <a:srgbClr val="FFFFFF"/>
            </a:solidFill>
            <a:ln w="0" algn="ctr">
              <a:solidFill>
                <a:srgbClr val="000000"/>
              </a:solidFill>
              <a:miter lim="800000"/>
              <a:headEnd/>
              <a:tailEnd/>
            </a:ln>
            <a:effectLst/>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4" name="Rectangle 23">
              <a:extLst>
                <a:ext uri="{FF2B5EF4-FFF2-40B4-BE49-F238E27FC236}">
                  <a16:creationId xmlns:a16="http://schemas.microsoft.com/office/drawing/2014/main" id="{62A995E7-33BB-672C-56DF-F350BC86C6F2}"/>
                </a:ext>
              </a:extLst>
            </p:cNvPr>
            <p:cNvSpPr/>
            <p:nvPr/>
          </p:nvSpPr>
          <p:spPr bwMode="gray">
            <a:xfrm>
              <a:off x="5535278" y="3766464"/>
              <a:ext cx="1775900" cy="1005840"/>
            </a:xfrm>
            <a:prstGeom prst="rect">
              <a:avLst/>
            </a:prstGeom>
            <a:solidFill>
              <a:srgbClr val="D9D9D9"/>
            </a:solidFill>
            <a:ln w="19050" algn="ctr">
              <a:noFill/>
              <a:miter lim="800000"/>
              <a:headEnd/>
              <a:tailEnd/>
            </a:ln>
          </p:spPr>
          <p:txBody>
            <a:bodyPr wrap="square" lIns="88900" tIns="88900" rIns="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8640" lvl="1" defTabSz="1219170">
                <a:spcBef>
                  <a:spcPts val="300"/>
                </a:spcBef>
                <a:buSzPct val="100000"/>
                <a:defRPr/>
              </a:pPr>
              <a:endParaRPr lang="it-IT" sz="12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TextBox 51" descr="Title for the fifth right activity:&#10;        - Must be in bold&#10;        - Should be 2-4 words&#10;        - Must be clear and descriptive &#10;&#10;Example: &quot;**GenAI Center of Excellence**&quot;">
              <a:extLst>
                <a:ext uri="{FF2B5EF4-FFF2-40B4-BE49-F238E27FC236}">
                  <a16:creationId xmlns:a16="http://schemas.microsoft.com/office/drawing/2014/main" id="{E9090111-49E1-5EC8-6942-EB3D1293248D}"/>
                </a:ext>
              </a:extLst>
            </p:cNvPr>
            <p:cNvSpPr txBox="1"/>
            <p:nvPr/>
          </p:nvSpPr>
          <p:spPr>
            <a:xfrm>
              <a:off x="6230913" y="3910152"/>
              <a:ext cx="1130001" cy="718465"/>
            </a:xfrm>
            <a:prstGeom prst="rect">
              <a:avLst/>
            </a:prstGeom>
            <a:noFill/>
            <a:ln/>
          </p:spPr>
          <p:txBody>
            <a:bodyPr wrap="square" lIns="36000" rIns="3600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Aft>
                  <a:spcPts val="1000"/>
                </a:spcAft>
                <a:buSzPct val="100000"/>
                <a:defRPr/>
              </a:pPr>
              <a:r>
                <a:rPr lang="it-IT" sz="1200" b="1" noProof="0">
                  <a:latin typeface="Open Sans Light" panose="020B0306030504020204" pitchFamily="34" charset="0"/>
                  <a:ea typeface="Open Sans Light" panose="020B0306030504020204" pitchFamily="34" charset="0"/>
                  <a:cs typeface="Open Sans Light" panose="020B0306030504020204" pitchFamily="34" charset="0"/>
                </a:rPr>
                <a:t>Dimensione</a:t>
              </a:r>
            </a:p>
          </p:txBody>
        </p:sp>
        <p:sp>
          <p:nvSpPr>
            <p:cNvPr id="26" name="Text Placeholder 27" descr="Text content for second right box:&#10;        - Must be a SINGLE clear statement between 20-30 words&#10;        - Must highlight key concepts in **bold** (2-3 terms maximum)&#10;        - Must be complete, clear, and impactful&#10;        &#10;        Example: &quot;Implementing **automated workflows** enables streamlined processing of customer requests, reducing manual intervention and improving **operational efficiency** significantly.">
              <a:extLst>
                <a:ext uri="{FF2B5EF4-FFF2-40B4-BE49-F238E27FC236}">
                  <a16:creationId xmlns:a16="http://schemas.microsoft.com/office/drawing/2014/main" id="{FE2BA1B1-56C6-6419-04F7-4B7BD7C17E9E}"/>
                </a:ext>
              </a:extLst>
            </p:cNvPr>
            <p:cNvSpPr txBox="1">
              <a:spLocks/>
            </p:cNvSpPr>
            <p:nvPr/>
          </p:nvSpPr>
          <p:spPr>
            <a:xfrm>
              <a:off x="7457696" y="3766464"/>
              <a:ext cx="2911103" cy="1005840"/>
            </a:xfrm>
            <a:prstGeom prst="rect">
              <a:avLst/>
            </a:prstGeom>
            <a:ln/>
          </p:spPr>
          <p:txBody>
            <a:bodyPr vert="horz" lIns="0" tIns="0" rIns="0" bIns="0" rtlCol="0" anchor="ctr">
              <a:normAutofit/>
            </a:bodyPr>
            <a:lstStyle>
              <a:defPPr>
                <a:defRPr lang="en-US"/>
              </a:defPPr>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it-IT" noProof="0">
                  <a:latin typeface="Open Sans Light" panose="020B0306030504020204" pitchFamily="34" charset="0"/>
                  <a:ea typeface="Open Sans Light" panose="020B0306030504020204" pitchFamily="34" charset="0"/>
                  <a:cs typeface="Open Sans Light" panose="020B0306030504020204" pitchFamily="34" charset="0"/>
                </a:rPr>
                <a:t>La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dimensione</a:t>
              </a:r>
              <a:r>
                <a:rPr lang="it-IT" noProof="0">
                  <a:latin typeface="Open Sans Light" panose="020B0306030504020204" pitchFamily="34" charset="0"/>
                  <a:ea typeface="Open Sans Light" panose="020B0306030504020204" pitchFamily="34" charset="0"/>
                  <a:cs typeface="Open Sans Light" panose="020B0306030504020204" pitchFamily="34" charset="0"/>
                </a:rPr>
                <a:t> delle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società quotate </a:t>
              </a:r>
              <a:r>
                <a:rPr lang="it-IT" noProof="0">
                  <a:latin typeface="Open Sans Light" panose="020B0306030504020204" pitchFamily="34" charset="0"/>
                  <a:ea typeface="Open Sans Light" panose="020B0306030504020204" pitchFamily="34" charset="0"/>
                  <a:cs typeface="Open Sans Light" panose="020B0306030504020204" pitchFamily="34" charset="0"/>
                </a:rPr>
                <a:t>risulta generalmente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maggiore delle S.r.l </a:t>
              </a:r>
              <a:r>
                <a:rPr lang="it-IT" noProof="0">
                  <a:latin typeface="Open Sans Light" panose="020B0306030504020204" pitchFamily="34" charset="0"/>
                  <a:ea typeface="Open Sans Light" panose="020B0306030504020204" pitchFamily="34" charset="0"/>
                  <a:cs typeface="Open Sans Light" panose="020B0306030504020204" pitchFamily="34" charset="0"/>
                </a:rPr>
                <a:t>implicando una differente capacità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finanziaria e possibilità di accesso ai capitali.</a:t>
              </a:r>
            </a:p>
          </p:txBody>
        </p:sp>
        <p:sp>
          <p:nvSpPr>
            <p:cNvPr id="27" name="Oval 26" descr="An icon that represents the fifth key point:&#10;        - Choose a relevant icon that matches the point's content">
              <a:extLst>
                <a:ext uri="{FF2B5EF4-FFF2-40B4-BE49-F238E27FC236}">
                  <a16:creationId xmlns:a16="http://schemas.microsoft.com/office/drawing/2014/main" id="{86533146-0C9A-0B55-8D92-66B9C1E6F491}"/>
                </a:ext>
              </a:extLst>
            </p:cNvPr>
            <p:cNvSpPr/>
            <p:nvPr/>
          </p:nvSpPr>
          <p:spPr bwMode="gray">
            <a:xfrm>
              <a:off x="5585014" y="3999384"/>
              <a:ext cx="540000" cy="540000"/>
            </a:xfrm>
            <a:prstGeom prst="ellipse">
              <a:avLst/>
            </a:prstGeom>
            <a:solidFill>
              <a:srgbClr val="FFFFFF"/>
            </a:solidFill>
            <a:ln w="0" algn="ctr">
              <a:solidFill>
                <a:srgbClr val="000000"/>
              </a:solidFill>
              <a:miter lim="800000"/>
              <a:headEnd/>
              <a:tailEnd/>
            </a:ln>
            <a:effectLst/>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Rectangle 27">
              <a:extLst>
                <a:ext uri="{FF2B5EF4-FFF2-40B4-BE49-F238E27FC236}">
                  <a16:creationId xmlns:a16="http://schemas.microsoft.com/office/drawing/2014/main" id="{2C997493-3914-D214-D123-EAB20B9915EB}"/>
                </a:ext>
              </a:extLst>
            </p:cNvPr>
            <p:cNvSpPr/>
            <p:nvPr/>
          </p:nvSpPr>
          <p:spPr bwMode="gray">
            <a:xfrm>
              <a:off x="399510" y="5212534"/>
              <a:ext cx="1775900" cy="1005840"/>
            </a:xfrm>
            <a:prstGeom prst="rect">
              <a:avLst/>
            </a:prstGeom>
            <a:solidFill>
              <a:srgbClr val="D9D9D9"/>
            </a:solidFill>
            <a:ln w="19050" algn="ctr">
              <a:noFill/>
              <a:miter lim="800000"/>
              <a:headEnd/>
              <a:tailEnd/>
            </a:ln>
          </p:spPr>
          <p:txBody>
            <a:bodyPr wrap="square" lIns="88900" tIns="88900" rIns="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8640" lvl="1" defTabSz="1219170">
                <a:spcBef>
                  <a:spcPts val="300"/>
                </a:spcBef>
                <a:buSzPct val="100000"/>
                <a:defRPr/>
              </a:pPr>
              <a:endParaRPr lang="it-IT" sz="12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TextBox 58" descr="Title for the third left activity:&#10;        - Must be in bold&#10;        - Should be 2-4 words&#10;        - Must be clear and descriptive &#10;&#10;Example: &quot;**GenAI Center of Excellence**&quot;">
              <a:extLst>
                <a:ext uri="{FF2B5EF4-FFF2-40B4-BE49-F238E27FC236}">
                  <a16:creationId xmlns:a16="http://schemas.microsoft.com/office/drawing/2014/main" id="{E1CC7DEE-328F-8DE4-6397-529845F12DA8}"/>
                </a:ext>
              </a:extLst>
            </p:cNvPr>
            <p:cNvSpPr txBox="1"/>
            <p:nvPr/>
          </p:nvSpPr>
          <p:spPr>
            <a:xfrm>
              <a:off x="1043193" y="5356222"/>
              <a:ext cx="1302204" cy="718465"/>
            </a:xfrm>
            <a:prstGeom prst="rect">
              <a:avLst/>
            </a:prstGeom>
            <a:noFill/>
            <a:ln/>
          </p:spPr>
          <p:txBody>
            <a:bodyPr wrap="square" lIns="36000" rIns="3600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lang="it-IT" sz="1200" b="1" noProof="0">
                  <a:latin typeface="Open Sans Light" panose="020B0306030504020204" pitchFamily="34" charset="0"/>
                  <a:ea typeface="Open Sans Light" panose="020B0306030504020204" pitchFamily="34" charset="0"/>
                  <a:cs typeface="Open Sans Light" panose="020B0306030504020204" pitchFamily="34" charset="0"/>
                </a:rPr>
                <a:t>Facilità di comunicazione</a:t>
              </a:r>
            </a:p>
          </p:txBody>
        </p:sp>
        <p:sp>
          <p:nvSpPr>
            <p:cNvPr id="30" name="Text Placeholder 27" descr="Text content for third left box:&#10;        - Must be a SINGLE clear statement between 20-30 words&#10;        - Must highlight key concepts in **bold** (2-3 terms maximum)&#10;        - Must be complete, clear, and impactful&#10;        &#10;        Example: &quot;Implementing **automated workflows** enables streamlined processing of customer requests, reducing manual intervention and improving **operational efficiency** significantly.">
              <a:extLst>
                <a:ext uri="{FF2B5EF4-FFF2-40B4-BE49-F238E27FC236}">
                  <a16:creationId xmlns:a16="http://schemas.microsoft.com/office/drawing/2014/main" id="{6A2891D3-4A4B-110A-566E-421EBB5D5635}"/>
                </a:ext>
              </a:extLst>
            </p:cNvPr>
            <p:cNvSpPr txBox="1">
              <a:spLocks/>
            </p:cNvSpPr>
            <p:nvPr/>
          </p:nvSpPr>
          <p:spPr>
            <a:xfrm>
              <a:off x="2334058" y="5212534"/>
              <a:ext cx="2911103" cy="1005840"/>
            </a:xfrm>
            <a:prstGeom prst="rect">
              <a:avLst/>
            </a:prstGeom>
            <a:ln/>
          </p:spPr>
          <p:txBody>
            <a:bodyPr vert="horz" lIns="0" tIns="0" rIns="0" bIns="0" rtlCol="0" anchor="ctr">
              <a:normAutofit/>
            </a:bodyPr>
            <a:lstStyle>
              <a:defPPr>
                <a:defRPr lang="en-US"/>
              </a:defPPr>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it-IT" noProof="0">
                  <a:latin typeface="Open Sans Light" panose="020B0306030504020204" pitchFamily="34" charset="0"/>
                  <a:ea typeface="Open Sans Light" panose="020B0306030504020204" pitchFamily="34" charset="0"/>
                  <a:cs typeface="Open Sans Light" panose="020B0306030504020204" pitchFamily="34" charset="0"/>
                </a:rPr>
                <a:t>I risultati sono facilmente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condivisibili</a:t>
              </a:r>
              <a:r>
                <a:rPr lang="it-IT" noProof="0">
                  <a:latin typeface="Open Sans Light" panose="020B0306030504020204" pitchFamily="34" charset="0"/>
                  <a:ea typeface="Open Sans Light" panose="020B0306030504020204" pitchFamily="34" charset="0"/>
                  <a:cs typeface="Open Sans Light" panose="020B0306030504020204" pitchFamily="34" charset="0"/>
                </a:rPr>
                <a:t> e il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metodo è ampiamente conosciuto </a:t>
              </a:r>
              <a:r>
                <a:rPr lang="it-IT" noProof="0">
                  <a:latin typeface="Open Sans Light" panose="020B0306030504020204" pitchFamily="34" charset="0"/>
                  <a:ea typeface="Open Sans Light" panose="020B0306030504020204" pitchFamily="34" charset="0"/>
                  <a:cs typeface="Open Sans Light" panose="020B0306030504020204" pitchFamily="34" charset="0"/>
                </a:rPr>
                <a:t>e comprensibile anche da chi non è esperto in ambito valutativo.</a:t>
              </a:r>
            </a:p>
          </p:txBody>
        </p:sp>
        <p:sp>
          <p:nvSpPr>
            <p:cNvPr id="31" name="Oval 30" descr="An icon that represents the third key point:&#10;        - Choose a relevant icon that matches the point's content">
              <a:extLst>
                <a:ext uri="{FF2B5EF4-FFF2-40B4-BE49-F238E27FC236}">
                  <a16:creationId xmlns:a16="http://schemas.microsoft.com/office/drawing/2014/main" id="{EE0E67AE-B170-5F73-9CE8-F8E0B8159F84}"/>
                </a:ext>
              </a:extLst>
            </p:cNvPr>
            <p:cNvSpPr/>
            <p:nvPr/>
          </p:nvSpPr>
          <p:spPr bwMode="gray">
            <a:xfrm>
              <a:off x="467647" y="5445454"/>
              <a:ext cx="540000" cy="540000"/>
            </a:xfrm>
            <a:prstGeom prst="ellipse">
              <a:avLst/>
            </a:prstGeom>
            <a:solidFill>
              <a:srgbClr val="FFFFFF"/>
            </a:solidFill>
            <a:ln w="0" algn="ctr">
              <a:solidFill>
                <a:srgbClr val="000000"/>
              </a:solidFill>
              <a:miter lim="800000"/>
              <a:headEnd/>
              <a:tailEnd/>
            </a:ln>
            <a:effectLst/>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Rectangle 31">
              <a:extLst>
                <a:ext uri="{FF2B5EF4-FFF2-40B4-BE49-F238E27FC236}">
                  <a16:creationId xmlns:a16="http://schemas.microsoft.com/office/drawing/2014/main" id="{CA5D1E7E-1FF6-4C16-866F-81C54F9AB89E}"/>
                </a:ext>
              </a:extLst>
            </p:cNvPr>
            <p:cNvSpPr/>
            <p:nvPr/>
          </p:nvSpPr>
          <p:spPr bwMode="gray">
            <a:xfrm>
              <a:off x="5535278" y="5212534"/>
              <a:ext cx="1775900" cy="1005840"/>
            </a:xfrm>
            <a:prstGeom prst="rect">
              <a:avLst/>
            </a:prstGeom>
            <a:solidFill>
              <a:srgbClr val="D9D9D9"/>
            </a:solidFill>
            <a:ln w="19050" algn="ctr">
              <a:noFill/>
              <a:miter lim="800000"/>
              <a:headEnd/>
              <a:tailEnd/>
            </a:ln>
          </p:spPr>
          <p:txBody>
            <a:bodyPr wrap="square" lIns="88900" tIns="88900" rIns="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8640" lvl="1" defTabSz="1219170">
                <a:spcBef>
                  <a:spcPts val="300"/>
                </a:spcBef>
                <a:buSzPct val="100000"/>
                <a:defRPr/>
              </a:pPr>
              <a:endParaRPr lang="it-IT" sz="12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3" name="TextBox 52" descr="Title for the sixth right activity:&#10;        - Must be in bold&#10;        - Should be 2-4 words&#10;        - Must be clear and descriptive &#10;&#10;Example: &quot;**GenAI Center of Excellence**&quot;">
              <a:extLst>
                <a:ext uri="{FF2B5EF4-FFF2-40B4-BE49-F238E27FC236}">
                  <a16:creationId xmlns:a16="http://schemas.microsoft.com/office/drawing/2014/main" id="{2BB3037A-7A2C-5574-0531-ED5D76FC4C30}"/>
                </a:ext>
              </a:extLst>
            </p:cNvPr>
            <p:cNvSpPr txBox="1"/>
            <p:nvPr/>
          </p:nvSpPr>
          <p:spPr>
            <a:xfrm>
              <a:off x="6175722" y="5356222"/>
              <a:ext cx="1302204" cy="718465"/>
            </a:xfrm>
            <a:prstGeom prst="rect">
              <a:avLst/>
            </a:prstGeom>
            <a:noFill/>
            <a:ln/>
          </p:spPr>
          <p:txBody>
            <a:bodyPr wrap="square" lIns="36000" rIns="3600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Aft>
                  <a:spcPts val="1000"/>
                </a:spcAft>
                <a:buSzPct val="100000"/>
                <a:defRPr/>
              </a:pPr>
              <a:r>
                <a:rPr lang="it-IT" sz="1200" b="1">
                  <a:latin typeface="Open Sans Light" panose="020B0306030504020204" pitchFamily="34" charset="0"/>
                  <a:ea typeface="Open Sans Light" panose="020B0306030504020204" pitchFamily="34" charset="0"/>
                  <a:cs typeface="Open Sans Light" panose="020B0306030504020204" pitchFamily="34" charset="0"/>
                </a:rPr>
                <a:t>Scarsa liquidità</a:t>
              </a:r>
              <a:endParaRPr lang="it-IT" sz="1200" b="1"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Text Placeholder 27" descr="Text content for third right box:&#10;        - Must be a SINGLE clear statement between 20-30 words&#10;        - Must highlight key concepts in **bold** (2-3 terms maximum)&#10;        - Must be complete, clear, and impactful&#10;        &#10;        Example: &quot;Implementing **automated workflows** enables streamlined processing of customer requests, reducing manual intervention and improving **operational efficiency** significantly.">
              <a:extLst>
                <a:ext uri="{FF2B5EF4-FFF2-40B4-BE49-F238E27FC236}">
                  <a16:creationId xmlns:a16="http://schemas.microsoft.com/office/drawing/2014/main" id="{F4993A06-6A73-7512-2EF9-60232746B450}"/>
                </a:ext>
              </a:extLst>
            </p:cNvPr>
            <p:cNvSpPr txBox="1">
              <a:spLocks/>
            </p:cNvSpPr>
            <p:nvPr/>
          </p:nvSpPr>
          <p:spPr>
            <a:xfrm>
              <a:off x="7457696" y="5212534"/>
              <a:ext cx="2911103" cy="1005840"/>
            </a:xfrm>
            <a:prstGeom prst="rect">
              <a:avLst/>
            </a:prstGeom>
            <a:ln/>
          </p:spPr>
          <p:txBody>
            <a:bodyPr vert="horz" lIns="0" tIns="0" rIns="0" bIns="0" rtlCol="0" anchor="ctr">
              <a:normAutofit/>
            </a:bodyPr>
            <a:lstStyle>
              <a:defPPr>
                <a:defRPr lang="en-US"/>
              </a:defPPr>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it-IT">
                  <a:latin typeface="Open Sans Light" panose="020B0306030504020204" pitchFamily="34" charset="0"/>
                  <a:ea typeface="Open Sans Light" panose="020B0306030504020204" pitchFamily="34" charset="0"/>
                  <a:cs typeface="Open Sans Light" panose="020B0306030504020204" pitchFamily="34" charset="0"/>
                </a:rPr>
                <a:t>I titoli borsistici riflettono una </a:t>
              </a:r>
              <a:r>
                <a:rPr lang="it-IT" b="1">
                  <a:latin typeface="Open Sans Light" panose="020B0306030504020204" pitchFamily="34" charset="0"/>
                  <a:ea typeface="Open Sans Light" panose="020B0306030504020204" pitchFamily="34" charset="0"/>
                  <a:cs typeface="Open Sans Light" panose="020B0306030504020204" pitchFamily="34" charset="0"/>
                </a:rPr>
                <a:t>liquidità intrinseca</a:t>
              </a:r>
              <a:r>
                <a:rPr lang="it-IT">
                  <a:latin typeface="Open Sans Light" panose="020B0306030504020204" pitchFamily="34" charset="0"/>
                  <a:ea typeface="Open Sans Light" panose="020B0306030504020204" pitchFamily="34" charset="0"/>
                  <a:cs typeface="Open Sans Light" panose="020B0306030504020204" pitchFamily="34" charset="0"/>
                </a:rPr>
                <a:t> non caratteristica delle S.r.l., comportando una possibile sovrastima del valore.</a:t>
              </a:r>
              <a:endParaRPr lang="it-IT"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5" name="Oval 34" descr="An icon that represents the sixth key point:&#10;        - Choose a relevant icon that matches the point's content">
              <a:extLst>
                <a:ext uri="{FF2B5EF4-FFF2-40B4-BE49-F238E27FC236}">
                  <a16:creationId xmlns:a16="http://schemas.microsoft.com/office/drawing/2014/main" id="{EA902C81-6925-1918-1B6C-E8E815F35416}"/>
                </a:ext>
              </a:extLst>
            </p:cNvPr>
            <p:cNvSpPr/>
            <p:nvPr/>
          </p:nvSpPr>
          <p:spPr bwMode="gray">
            <a:xfrm>
              <a:off x="5585014" y="5445454"/>
              <a:ext cx="540000" cy="540000"/>
            </a:xfrm>
            <a:prstGeom prst="ellipse">
              <a:avLst/>
            </a:prstGeom>
            <a:solidFill>
              <a:srgbClr val="FFFFFF"/>
            </a:solidFill>
            <a:ln w="0" algn="ctr">
              <a:solidFill>
                <a:srgbClr val="000000"/>
              </a:solidFill>
              <a:miter lim="800000"/>
              <a:headEnd/>
              <a:tailEnd/>
            </a:ln>
            <a:effectLst/>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 name="Picture 2">
              <a:extLst>
                <a:ext uri="{FF2B5EF4-FFF2-40B4-BE49-F238E27FC236}">
                  <a16:creationId xmlns:a16="http://schemas.microsoft.com/office/drawing/2014/main" id="{F065CC89-503A-A9FC-91EB-1D295365A18B}"/>
                </a:ext>
              </a:extLst>
            </p:cNvPr>
            <p:cNvPicPr>
              <a:picLocks noChangeAspect="1"/>
            </p:cNvPicPr>
            <p:nvPr/>
          </p:nvPicPr>
          <p:blipFill>
            <a:blip r:embed="rId8"/>
            <a:stretch>
              <a:fillRect/>
            </a:stretch>
          </p:blipFill>
          <p:spPr>
            <a:xfrm>
              <a:off x="5724772" y="2692239"/>
              <a:ext cx="288000" cy="288000"/>
            </a:xfrm>
            <a:prstGeom prst="rect">
              <a:avLst/>
            </a:prstGeom>
          </p:spPr>
        </p:pic>
        <p:pic>
          <p:nvPicPr>
            <p:cNvPr id="4" name="Picture 3">
              <a:extLst>
                <a:ext uri="{FF2B5EF4-FFF2-40B4-BE49-F238E27FC236}">
                  <a16:creationId xmlns:a16="http://schemas.microsoft.com/office/drawing/2014/main" id="{9BDFFF92-8503-6354-8674-AB2DC1D46D8D}"/>
                </a:ext>
              </a:extLst>
            </p:cNvPr>
            <p:cNvPicPr>
              <a:picLocks noChangeAspect="1"/>
            </p:cNvPicPr>
            <p:nvPr/>
          </p:nvPicPr>
          <p:blipFill>
            <a:blip r:embed="rId9"/>
            <a:stretch>
              <a:fillRect/>
            </a:stretch>
          </p:blipFill>
          <p:spPr>
            <a:xfrm>
              <a:off x="607405" y="2692239"/>
              <a:ext cx="288000" cy="288000"/>
            </a:xfrm>
            <a:prstGeom prst="rect">
              <a:avLst/>
            </a:prstGeom>
          </p:spPr>
        </p:pic>
        <p:pic>
          <p:nvPicPr>
            <p:cNvPr id="5" name="Picture 4">
              <a:extLst>
                <a:ext uri="{FF2B5EF4-FFF2-40B4-BE49-F238E27FC236}">
                  <a16:creationId xmlns:a16="http://schemas.microsoft.com/office/drawing/2014/main" id="{44649F64-C786-5EB5-0B0D-60D7CE460280}"/>
                </a:ext>
              </a:extLst>
            </p:cNvPr>
            <p:cNvPicPr>
              <a:picLocks noChangeAspect="1"/>
            </p:cNvPicPr>
            <p:nvPr/>
          </p:nvPicPr>
          <p:blipFill>
            <a:blip r:embed="rId10"/>
            <a:stretch>
              <a:fillRect/>
            </a:stretch>
          </p:blipFill>
          <p:spPr>
            <a:xfrm>
              <a:off x="607405" y="4138309"/>
              <a:ext cx="288000" cy="288000"/>
            </a:xfrm>
            <a:prstGeom prst="rect">
              <a:avLst/>
            </a:prstGeom>
          </p:spPr>
        </p:pic>
        <p:pic>
          <p:nvPicPr>
            <p:cNvPr id="44" name="Picture 43">
              <a:extLst>
                <a:ext uri="{FF2B5EF4-FFF2-40B4-BE49-F238E27FC236}">
                  <a16:creationId xmlns:a16="http://schemas.microsoft.com/office/drawing/2014/main" id="{23ADC8B8-29B5-A296-80C2-1ED515F88826}"/>
                </a:ext>
              </a:extLst>
            </p:cNvPr>
            <p:cNvPicPr>
              <a:picLocks noChangeAspect="1"/>
            </p:cNvPicPr>
            <p:nvPr/>
          </p:nvPicPr>
          <p:blipFill>
            <a:blip r:embed="rId11"/>
            <a:stretch>
              <a:fillRect/>
            </a:stretch>
          </p:blipFill>
          <p:spPr>
            <a:xfrm>
              <a:off x="5724772" y="4138309"/>
              <a:ext cx="288000" cy="288000"/>
            </a:xfrm>
            <a:prstGeom prst="rect">
              <a:avLst/>
            </a:prstGeom>
          </p:spPr>
        </p:pic>
        <p:pic>
          <p:nvPicPr>
            <p:cNvPr id="52" name="Picture 51">
              <a:extLst>
                <a:ext uri="{FF2B5EF4-FFF2-40B4-BE49-F238E27FC236}">
                  <a16:creationId xmlns:a16="http://schemas.microsoft.com/office/drawing/2014/main" id="{51166BD6-1D69-2BB6-63BB-63DFBBF9758C}"/>
                </a:ext>
              </a:extLst>
            </p:cNvPr>
            <p:cNvPicPr>
              <a:picLocks noChangeAspect="1"/>
            </p:cNvPicPr>
            <p:nvPr/>
          </p:nvPicPr>
          <p:blipFill>
            <a:blip r:embed="rId12"/>
            <a:stretch>
              <a:fillRect/>
            </a:stretch>
          </p:blipFill>
          <p:spPr>
            <a:xfrm>
              <a:off x="607405" y="5584379"/>
              <a:ext cx="288000" cy="288000"/>
            </a:xfrm>
            <a:prstGeom prst="rect">
              <a:avLst/>
            </a:prstGeom>
          </p:spPr>
        </p:pic>
        <p:pic>
          <p:nvPicPr>
            <p:cNvPr id="53" name="Picture 52">
              <a:extLst>
                <a:ext uri="{FF2B5EF4-FFF2-40B4-BE49-F238E27FC236}">
                  <a16:creationId xmlns:a16="http://schemas.microsoft.com/office/drawing/2014/main" id="{D731E3D1-9254-A932-FD13-79A548BA56F5}"/>
                </a:ext>
              </a:extLst>
            </p:cNvPr>
            <p:cNvPicPr>
              <a:picLocks noChangeAspect="1"/>
            </p:cNvPicPr>
            <p:nvPr/>
          </p:nvPicPr>
          <p:blipFill>
            <a:blip r:embed="rId13"/>
            <a:stretch>
              <a:fillRect/>
            </a:stretch>
          </p:blipFill>
          <p:spPr>
            <a:xfrm>
              <a:off x="5724772" y="5584379"/>
              <a:ext cx="288000" cy="288000"/>
            </a:xfrm>
            <a:prstGeom prst="rect">
              <a:avLst/>
            </a:prstGeom>
          </p:spPr>
        </p:pic>
      </p:grpSp>
      <p:sp>
        <p:nvSpPr>
          <p:cNvPr id="36" name="object 11">
            <a:extLst>
              <a:ext uri="{FF2B5EF4-FFF2-40B4-BE49-F238E27FC236}">
                <a16:creationId xmlns:a16="http://schemas.microsoft.com/office/drawing/2014/main" id="{B17B7E13-3DC0-62C3-F0E0-218CCB813BF8}"/>
              </a:ext>
            </a:extLst>
          </p:cNvPr>
          <p:cNvSpPr txBox="1">
            <a:spLocks/>
          </p:cNvSpPr>
          <p:nvPr/>
        </p:nvSpPr>
        <p:spPr>
          <a:xfrm>
            <a:off x="367032" y="721794"/>
            <a:ext cx="9826540"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Analisi dell’applicazione delle metodologie</a:t>
            </a:r>
            <a:endParaRPr lang="it-IT" sz="20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93477661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BF0E9A-754F-F3AC-E137-D7C30CA194FB}"/>
            </a:ext>
          </a:extLst>
        </p:cNvPr>
        <p:cNvGrpSpPr/>
        <p:nvPr/>
      </p:nvGrpSpPr>
      <p:grpSpPr>
        <a:xfrm>
          <a:off x="0" y="0"/>
          <a:ext cx="0" cy="0"/>
          <a:chOff x="0" y="0"/>
          <a:chExt cx="0" cy="0"/>
        </a:xfrm>
      </p:grpSpPr>
      <p:graphicFrame>
        <p:nvGraphicFramePr>
          <p:cNvPr id="43" name="think-cell data - do not delete" hidden="1">
            <a:extLst>
              <a:ext uri="{FF2B5EF4-FFF2-40B4-BE49-F238E27FC236}">
                <a16:creationId xmlns:a16="http://schemas.microsoft.com/office/drawing/2014/main" id="{A63C5230-3281-0C92-1F4E-55FCADE40F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43" name="think-cell data - do not delete" hidden="1">
                        <a:extLst>
                          <a:ext uri="{FF2B5EF4-FFF2-40B4-BE49-F238E27FC236}">
                            <a16:creationId xmlns:a16="http://schemas.microsoft.com/office/drawing/2014/main" id="{A63C5230-3281-0C92-1F4E-55FCADE40F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bject 11">
            <a:extLst>
              <a:ext uri="{FF2B5EF4-FFF2-40B4-BE49-F238E27FC236}">
                <a16:creationId xmlns:a16="http://schemas.microsoft.com/office/drawing/2014/main" id="{58C74A20-2D92-9ABF-51AB-9367BD9371EA}"/>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Metodo di valutazione – Misto Patrimoniale-Reddituale</a:t>
            </a:r>
          </a:p>
        </p:txBody>
      </p:sp>
      <p:sp>
        <p:nvSpPr>
          <p:cNvPr id="45" name="Oval 44">
            <a:extLst>
              <a:ext uri="{FF2B5EF4-FFF2-40B4-BE49-F238E27FC236}">
                <a16:creationId xmlns:a16="http://schemas.microsoft.com/office/drawing/2014/main" id="{E93DCD49-6D3B-4801-AA9D-918D3D8DAEE0}"/>
              </a:ext>
            </a:extLst>
          </p:cNvPr>
          <p:cNvSpPr/>
          <p:nvPr/>
        </p:nvSpPr>
        <p:spPr>
          <a:xfrm>
            <a:off x="7833274"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46" name="Graphic 45" descr="Home outline">
            <a:hlinkClick r:id="" action="ppaction://noaction"/>
            <a:extLst>
              <a:ext uri="{FF2B5EF4-FFF2-40B4-BE49-F238E27FC236}">
                <a16:creationId xmlns:a16="http://schemas.microsoft.com/office/drawing/2014/main" id="{CB9F7CB1-7F36-F7AE-40C3-DC71E8B755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23500" y="129807"/>
            <a:ext cx="333658" cy="333658"/>
          </a:xfrm>
          <a:prstGeom prst="rect">
            <a:avLst/>
          </a:prstGeom>
        </p:spPr>
      </p:pic>
      <p:sp>
        <p:nvSpPr>
          <p:cNvPr id="47" name="Oval 46">
            <a:extLst>
              <a:ext uri="{FF2B5EF4-FFF2-40B4-BE49-F238E27FC236}">
                <a16:creationId xmlns:a16="http://schemas.microsoft.com/office/drawing/2014/main" id="{F9201063-0FF5-EF9C-B3F9-3BA71C9BA8E1}"/>
              </a:ext>
            </a:extLst>
          </p:cNvPr>
          <p:cNvSpPr/>
          <p:nvPr/>
        </p:nvSpPr>
        <p:spPr>
          <a:xfrm>
            <a:off x="8229354"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48" name="Oval 47">
            <a:extLst>
              <a:ext uri="{FF2B5EF4-FFF2-40B4-BE49-F238E27FC236}">
                <a16:creationId xmlns:a16="http://schemas.microsoft.com/office/drawing/2014/main" id="{80F52DA0-336A-1D0D-40C4-8B12AF71B600}"/>
              </a:ext>
            </a:extLst>
          </p:cNvPr>
          <p:cNvSpPr/>
          <p:nvPr/>
        </p:nvSpPr>
        <p:spPr>
          <a:xfrm>
            <a:off x="8625434"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49" name="Oval 48">
            <a:extLst>
              <a:ext uri="{FF2B5EF4-FFF2-40B4-BE49-F238E27FC236}">
                <a16:creationId xmlns:a16="http://schemas.microsoft.com/office/drawing/2014/main" id="{A6CBE366-E1C8-7A91-D3E9-AAE6AAC69C99}"/>
              </a:ext>
            </a:extLst>
          </p:cNvPr>
          <p:cNvSpPr/>
          <p:nvPr/>
        </p:nvSpPr>
        <p:spPr>
          <a:xfrm>
            <a:off x="9021514" y="215414"/>
            <a:ext cx="228600" cy="2286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50" name="Oval 49">
            <a:extLst>
              <a:ext uri="{FF2B5EF4-FFF2-40B4-BE49-F238E27FC236}">
                <a16:creationId xmlns:a16="http://schemas.microsoft.com/office/drawing/2014/main" id="{6E274779-224D-0A6C-4727-F4A703BD659E}"/>
              </a:ext>
            </a:extLst>
          </p:cNvPr>
          <p:cNvSpPr/>
          <p:nvPr/>
        </p:nvSpPr>
        <p:spPr>
          <a:xfrm>
            <a:off x="9417594"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51" name="Oval 50">
            <a:extLst>
              <a:ext uri="{FF2B5EF4-FFF2-40B4-BE49-F238E27FC236}">
                <a16:creationId xmlns:a16="http://schemas.microsoft.com/office/drawing/2014/main" id="{1B8394E7-1E0B-95B9-AF76-B6AEC2E90F39}"/>
              </a:ext>
            </a:extLst>
          </p:cNvPr>
          <p:cNvSpPr/>
          <p:nvPr/>
        </p:nvSpPr>
        <p:spPr>
          <a:xfrm>
            <a:off x="9813672"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grpSp>
        <p:nvGrpSpPr>
          <p:cNvPr id="5" name="Group 4">
            <a:extLst>
              <a:ext uri="{FF2B5EF4-FFF2-40B4-BE49-F238E27FC236}">
                <a16:creationId xmlns:a16="http://schemas.microsoft.com/office/drawing/2014/main" id="{B05A2A31-821C-987F-2948-9A61FEEF7EBE}"/>
              </a:ext>
            </a:extLst>
          </p:cNvPr>
          <p:cNvGrpSpPr/>
          <p:nvPr/>
        </p:nvGrpSpPr>
        <p:grpSpPr>
          <a:xfrm>
            <a:off x="399510" y="2322000"/>
            <a:ext cx="9969289" cy="3897980"/>
            <a:chOff x="399510" y="3255340"/>
            <a:chExt cx="9969289" cy="3897980"/>
          </a:xfrm>
        </p:grpSpPr>
        <p:sp>
          <p:nvSpPr>
            <p:cNvPr id="12" name="Rectangle 11">
              <a:extLst>
                <a:ext uri="{FF2B5EF4-FFF2-40B4-BE49-F238E27FC236}">
                  <a16:creationId xmlns:a16="http://schemas.microsoft.com/office/drawing/2014/main" id="{F72C176B-36C4-E5FA-7E2E-6262ED392995}"/>
                </a:ext>
              </a:extLst>
            </p:cNvPr>
            <p:cNvSpPr/>
            <p:nvPr/>
          </p:nvSpPr>
          <p:spPr bwMode="gray">
            <a:xfrm>
              <a:off x="399510" y="3255340"/>
              <a:ext cx="1775900" cy="1005840"/>
            </a:xfrm>
            <a:prstGeom prst="rect">
              <a:avLst/>
            </a:prstGeom>
            <a:solidFill>
              <a:srgbClr val="D9D9D9"/>
            </a:solidFill>
            <a:ln w="19050" algn="ctr">
              <a:noFill/>
              <a:miter lim="800000"/>
              <a:headEnd/>
              <a:tailEnd/>
            </a:ln>
          </p:spPr>
          <p:txBody>
            <a:bodyPr wrap="square" lIns="88900" tIns="88900" rIns="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8640" lvl="1" defTabSz="1219170">
                <a:spcBef>
                  <a:spcPts val="300"/>
                </a:spcBef>
                <a:buSzPct val="100000"/>
                <a:defRPr/>
              </a:pPr>
              <a:endParaRPr lang="it-IT" sz="12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56" descr="Title for the first left activity:&#10;        - Must be in bold&#10;        - Should be 2-4 words&#10;        - Must be clear and descriptive &#10;&#10;Example: &quot;**GenAI Center of Excellence**&quot;">
              <a:extLst>
                <a:ext uri="{FF2B5EF4-FFF2-40B4-BE49-F238E27FC236}">
                  <a16:creationId xmlns:a16="http://schemas.microsoft.com/office/drawing/2014/main" id="{1DFCF71B-9E96-2A70-EDF5-651894B5AF77}"/>
                </a:ext>
              </a:extLst>
            </p:cNvPr>
            <p:cNvSpPr txBox="1"/>
            <p:nvPr/>
          </p:nvSpPr>
          <p:spPr>
            <a:xfrm>
              <a:off x="1066441" y="3399028"/>
              <a:ext cx="1177106" cy="718465"/>
            </a:xfrm>
            <a:prstGeom prst="rect">
              <a:avLst/>
            </a:prstGeom>
            <a:noFill/>
            <a:ln/>
          </p:spPr>
          <p:txBody>
            <a:bodyPr wrap="square" lIns="36000" rIns="3600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Aft>
                  <a:spcPts val="1000"/>
                </a:spcAft>
                <a:buSzPct val="100000"/>
                <a:defRPr/>
              </a:pPr>
              <a:r>
                <a:rPr lang="it-IT" sz="1200" b="1" noProof="0">
                  <a:latin typeface="Open Sans Light" panose="020B0306030504020204" pitchFamily="34" charset="0"/>
                  <a:ea typeface="Open Sans Light" panose="020B0306030504020204" pitchFamily="34" charset="0"/>
                  <a:cs typeface="Open Sans Light" panose="020B0306030504020204" pitchFamily="34" charset="0"/>
                </a:rPr>
                <a:t>Visione Patrimoniale e Reddituale</a:t>
              </a:r>
            </a:p>
          </p:txBody>
        </p:sp>
        <p:sp>
          <p:nvSpPr>
            <p:cNvPr id="14" name="Text Placeholder 27" descr="Text content for first box:&#10;        - Must be a SINGLE clear statement between 20-30 words&#10;        - Must highlight key concepts in **bold** (2-3 terms maximum)&#10;        - Must be complete, clear, and impactful&#10;        &#10;        Example: &quot;Implementing **automated workflows** enables streamlined processing of customer requests, reducing manual intervention and improving **operational efficiency** significantly.">
              <a:extLst>
                <a:ext uri="{FF2B5EF4-FFF2-40B4-BE49-F238E27FC236}">
                  <a16:creationId xmlns:a16="http://schemas.microsoft.com/office/drawing/2014/main" id="{DE20583C-0C59-FF14-32EF-0D1506C1E2B4}"/>
                </a:ext>
              </a:extLst>
            </p:cNvPr>
            <p:cNvSpPr txBox="1">
              <a:spLocks/>
            </p:cNvSpPr>
            <p:nvPr/>
          </p:nvSpPr>
          <p:spPr>
            <a:xfrm>
              <a:off x="2323247" y="3255340"/>
              <a:ext cx="2911103" cy="1005840"/>
            </a:xfrm>
            <a:prstGeom prst="rect">
              <a:avLst/>
            </a:prstGeom>
            <a:ln/>
          </p:spPr>
          <p:txBody>
            <a:bodyPr vert="horz" lIns="0" tIns="0" rIns="0" bIns="0" rtlCol="0" anchor="ctr">
              <a:normAutofit/>
            </a:bodyPr>
            <a:lstStyle>
              <a:defPPr>
                <a:defRPr lang="en-US"/>
              </a:defPPr>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it-IT" b="1" noProof="0">
                  <a:latin typeface="Open Sans Light" panose="020B0306030504020204" pitchFamily="34" charset="0"/>
                  <a:ea typeface="Open Sans Light" panose="020B0306030504020204" pitchFamily="34" charset="0"/>
                  <a:cs typeface="Open Sans Light" panose="020B0306030504020204" pitchFamily="34" charset="0"/>
                </a:rPr>
                <a:t>Combina elementi patrimoniali e reddituali</a:t>
              </a:r>
              <a:r>
                <a:rPr lang="it-IT" noProof="0">
                  <a:latin typeface="Open Sans Light" panose="020B0306030504020204" pitchFamily="34" charset="0"/>
                  <a:ea typeface="Open Sans Light" panose="020B0306030504020204" pitchFamily="34" charset="0"/>
                  <a:cs typeface="Open Sans Light" panose="020B0306030504020204" pitchFamily="34" charset="0"/>
                </a:rPr>
                <a:t>, permettendo di valorizzare entrambe le componenti</a:t>
              </a:r>
            </a:p>
          </p:txBody>
        </p:sp>
        <p:sp>
          <p:nvSpPr>
            <p:cNvPr id="15" name="Oval 14" descr="An icon that represents the first key point:&#10;        - Choose a relevant icon that matches the point's content">
              <a:extLst>
                <a:ext uri="{FF2B5EF4-FFF2-40B4-BE49-F238E27FC236}">
                  <a16:creationId xmlns:a16="http://schemas.microsoft.com/office/drawing/2014/main" id="{60A6E833-102D-831A-E9CC-508DD6E1BBCE}"/>
                </a:ext>
              </a:extLst>
            </p:cNvPr>
            <p:cNvSpPr/>
            <p:nvPr/>
          </p:nvSpPr>
          <p:spPr bwMode="gray">
            <a:xfrm>
              <a:off x="467647" y="3488260"/>
              <a:ext cx="540000" cy="540000"/>
            </a:xfrm>
            <a:prstGeom prst="ellipse">
              <a:avLst/>
            </a:prstGeom>
            <a:solidFill>
              <a:srgbClr val="FFFFFF"/>
            </a:solidFill>
            <a:ln w="0" algn="ctr">
              <a:solidFill>
                <a:srgbClr val="000000"/>
              </a:solidFill>
              <a:miter lim="800000"/>
              <a:headEnd/>
              <a:tailEnd/>
            </a:ln>
            <a:effectLst/>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Rectangle 15">
              <a:extLst>
                <a:ext uri="{FF2B5EF4-FFF2-40B4-BE49-F238E27FC236}">
                  <a16:creationId xmlns:a16="http://schemas.microsoft.com/office/drawing/2014/main" id="{72DE9132-AA63-83D6-5356-B66C377EFF10}"/>
                </a:ext>
              </a:extLst>
            </p:cNvPr>
            <p:cNvSpPr/>
            <p:nvPr/>
          </p:nvSpPr>
          <p:spPr bwMode="gray">
            <a:xfrm>
              <a:off x="5535278" y="3255340"/>
              <a:ext cx="1775900" cy="1005840"/>
            </a:xfrm>
            <a:prstGeom prst="rect">
              <a:avLst/>
            </a:prstGeom>
            <a:solidFill>
              <a:srgbClr val="D9D9D9"/>
            </a:solidFill>
            <a:ln w="19050" algn="ctr">
              <a:noFill/>
              <a:miter lim="800000"/>
              <a:headEnd/>
              <a:tailEnd/>
            </a:ln>
          </p:spPr>
          <p:txBody>
            <a:bodyPr wrap="square" lIns="88900" tIns="88900" rIns="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8640" lvl="1" defTabSz="1219170">
                <a:spcBef>
                  <a:spcPts val="300"/>
                </a:spcBef>
                <a:buSzPct val="100000"/>
                <a:defRPr/>
              </a:pPr>
              <a:endParaRPr lang="it-IT" sz="12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TextBox 50" descr="Title for the fourth right activity:&#10;        - Must be in bold&#10;        - Should be 2-4 words&#10;        - Must be clear and descriptive &#10;&#10;Example: &quot;**GenAI Center of Excellence**&quot;">
              <a:extLst>
                <a:ext uri="{FF2B5EF4-FFF2-40B4-BE49-F238E27FC236}">
                  <a16:creationId xmlns:a16="http://schemas.microsoft.com/office/drawing/2014/main" id="{2125347B-01AB-A539-C54F-BF6EBEF89F6E}"/>
                </a:ext>
              </a:extLst>
            </p:cNvPr>
            <p:cNvSpPr txBox="1"/>
            <p:nvPr/>
          </p:nvSpPr>
          <p:spPr>
            <a:xfrm>
              <a:off x="6175723" y="3399028"/>
              <a:ext cx="1185191" cy="718465"/>
            </a:xfrm>
            <a:prstGeom prst="rect">
              <a:avLst/>
            </a:prstGeom>
            <a:noFill/>
            <a:ln/>
          </p:spPr>
          <p:txBody>
            <a:bodyPr wrap="square" lIns="36000" rIns="3600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Aft>
                  <a:spcPts val="1000"/>
                </a:spcAft>
                <a:buSzPct val="100000"/>
                <a:defRPr/>
              </a:pPr>
              <a:r>
                <a:rPr lang="it-IT" sz="1200" b="1" noProof="0">
                  <a:latin typeface="Open Sans Light" panose="020B0306030504020204" pitchFamily="34" charset="0"/>
                  <a:ea typeface="Open Sans Light" panose="020B0306030504020204" pitchFamily="34" charset="0"/>
                  <a:cs typeface="Open Sans Light" panose="020B0306030504020204" pitchFamily="34" charset="0"/>
                </a:rPr>
                <a:t>Complessità di stima</a:t>
              </a:r>
            </a:p>
          </p:txBody>
        </p:sp>
        <p:sp>
          <p:nvSpPr>
            <p:cNvPr id="18" name="Text Placeholder 27" descr="Text content for first right box:&#10;        - Must be a SINGLE clear statement between 20-30 words&#10;        - Must highlight key concepts in **bold** (2-3 terms maximum)&#10;        - Must be complete, clear, and impactful&#10;        &#10;        Example: &quot;Implementing **automated workflows** enables streamlined processing of customer requests, reducing manual intervention and improving **operational efficiency** significantly.">
              <a:extLst>
                <a:ext uri="{FF2B5EF4-FFF2-40B4-BE49-F238E27FC236}">
                  <a16:creationId xmlns:a16="http://schemas.microsoft.com/office/drawing/2014/main" id="{59E314AC-04D6-8ADD-74C2-5C81326CCB1D}"/>
                </a:ext>
              </a:extLst>
            </p:cNvPr>
            <p:cNvSpPr txBox="1">
              <a:spLocks/>
            </p:cNvSpPr>
            <p:nvPr/>
          </p:nvSpPr>
          <p:spPr>
            <a:xfrm>
              <a:off x="7457698" y="3255340"/>
              <a:ext cx="2910544" cy="1005840"/>
            </a:xfrm>
            <a:prstGeom prst="rect">
              <a:avLst/>
            </a:prstGeom>
            <a:ln/>
          </p:spPr>
          <p:txBody>
            <a:bodyPr vert="horz" lIns="0" tIns="0" rIns="0" bIns="0" rtlCol="0" anchor="ctr">
              <a:normAutofit/>
            </a:bodyPr>
            <a:lstStyle>
              <a:defPPr>
                <a:defRPr lang="en-US"/>
              </a:defPPr>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it-IT" noProof="0">
                  <a:latin typeface="Open Sans Light" panose="020B0306030504020204" pitchFamily="34" charset="0"/>
                  <a:ea typeface="Open Sans Light" panose="020B0306030504020204" pitchFamily="34" charset="0"/>
                  <a:cs typeface="Open Sans Light" panose="020B0306030504020204" pitchFamily="34" charset="0"/>
                </a:rPr>
                <a:t>La stima del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capitale investito netto rettificato</a:t>
              </a:r>
              <a:r>
                <a:rPr lang="it-IT" noProof="0">
                  <a:latin typeface="Open Sans Light" panose="020B0306030504020204" pitchFamily="34" charset="0"/>
                  <a:ea typeface="Open Sans Light" panose="020B0306030504020204" pitchFamily="34" charset="0"/>
                  <a:cs typeface="Open Sans Light" panose="020B0306030504020204" pitchFamily="34" charset="0"/>
                </a:rPr>
                <a:t> è complessa e richiede analisi approfondite</a:t>
              </a:r>
              <a:r>
                <a:rPr lang="it-IT">
                  <a:latin typeface="Open Sans Light" panose="020B0306030504020204" pitchFamily="34" charset="0"/>
                  <a:ea typeface="Open Sans Light" panose="020B0306030504020204" pitchFamily="34" charset="0"/>
                  <a:cs typeface="Open Sans Light" panose="020B0306030504020204" pitchFamily="34" charset="0"/>
                </a:rPr>
                <a:t> e una ingente di quantità di dati.</a:t>
              </a:r>
              <a:endParaRPr lang="it-IT"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Oval 18" descr="An icon that represents the fourth key point:&#10;        - Choose a relevant icon that matches the point's content">
              <a:extLst>
                <a:ext uri="{FF2B5EF4-FFF2-40B4-BE49-F238E27FC236}">
                  <a16:creationId xmlns:a16="http://schemas.microsoft.com/office/drawing/2014/main" id="{9C24A3E5-FAB9-BA66-00EC-B57C8D3AEA8C}"/>
                </a:ext>
              </a:extLst>
            </p:cNvPr>
            <p:cNvSpPr/>
            <p:nvPr/>
          </p:nvSpPr>
          <p:spPr bwMode="gray">
            <a:xfrm>
              <a:off x="5585014" y="3488260"/>
              <a:ext cx="540000" cy="540000"/>
            </a:xfrm>
            <a:prstGeom prst="ellipse">
              <a:avLst/>
            </a:prstGeom>
            <a:solidFill>
              <a:srgbClr val="FFFFFF"/>
            </a:solidFill>
            <a:ln w="0" algn="ctr">
              <a:solidFill>
                <a:srgbClr val="000000"/>
              </a:solidFill>
              <a:miter lim="800000"/>
              <a:headEnd/>
              <a:tailEnd/>
            </a:ln>
            <a:effectLst/>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Rectangle 19">
              <a:extLst>
                <a:ext uri="{FF2B5EF4-FFF2-40B4-BE49-F238E27FC236}">
                  <a16:creationId xmlns:a16="http://schemas.microsoft.com/office/drawing/2014/main" id="{3114B74C-FB7F-E2E3-F0D7-781726341A01}"/>
                </a:ext>
              </a:extLst>
            </p:cNvPr>
            <p:cNvSpPr/>
            <p:nvPr/>
          </p:nvSpPr>
          <p:spPr bwMode="gray">
            <a:xfrm>
              <a:off x="399510" y="4701410"/>
              <a:ext cx="1775900" cy="1005840"/>
            </a:xfrm>
            <a:prstGeom prst="rect">
              <a:avLst/>
            </a:prstGeom>
            <a:solidFill>
              <a:srgbClr val="D9D9D9"/>
            </a:solidFill>
            <a:ln w="19050" algn="ctr">
              <a:noFill/>
              <a:miter lim="800000"/>
              <a:headEnd/>
              <a:tailEnd/>
            </a:ln>
          </p:spPr>
          <p:txBody>
            <a:bodyPr wrap="square" lIns="88900" tIns="88900" rIns="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8640" lvl="1" defTabSz="1219170">
                <a:spcBef>
                  <a:spcPts val="300"/>
                </a:spcBef>
                <a:buSzPct val="100000"/>
                <a:defRPr/>
              </a:pPr>
              <a:endParaRPr lang="it-IT" sz="12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TextBox 57" descr="Title for the second left activity:&#10;        - Must be in bold&#10;        - Should be 2-4 words&#10;        - Must be clear and descriptive &#10;&#10;Example: &quot;**GenAI Center of Excellence**&quot;">
              <a:extLst>
                <a:ext uri="{FF2B5EF4-FFF2-40B4-BE49-F238E27FC236}">
                  <a16:creationId xmlns:a16="http://schemas.microsoft.com/office/drawing/2014/main" id="{FFDAE76D-7E25-E2DC-DF0D-BF1F788203C3}"/>
                </a:ext>
              </a:extLst>
            </p:cNvPr>
            <p:cNvSpPr txBox="1"/>
            <p:nvPr/>
          </p:nvSpPr>
          <p:spPr>
            <a:xfrm>
              <a:off x="1139941" y="4845098"/>
              <a:ext cx="1141368" cy="718465"/>
            </a:xfrm>
            <a:prstGeom prst="rect">
              <a:avLst/>
            </a:prstGeom>
            <a:noFill/>
            <a:ln/>
          </p:spPr>
          <p:txBody>
            <a:bodyPr wrap="square" lIns="36000" rIns="36000" anchor="ctr">
              <a:normAutofit/>
            </a:bodyPr>
            <a:lstStyle>
              <a:defPPr>
                <a:defRPr lang="en-US"/>
              </a:defPPr>
              <a:lvl1pPr marR="0" lvl="0" indent="0" fontAlgn="auto">
                <a:lnSpc>
                  <a:spcPct val="100000"/>
                </a:lnSpc>
                <a:spcBef>
                  <a:spcPts val="0"/>
                </a:spcBef>
                <a:spcAft>
                  <a:spcPts val="1000"/>
                </a:spcAft>
                <a:buClrTx/>
                <a:buSzPct val="100000"/>
                <a:buFont typeface="Arial" panose="020B0604020202020204" pitchFamily="34" charset="0"/>
                <a:buNone/>
                <a:tabLst/>
                <a:defRPr sz="1200" b="1">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noProof="0"/>
                <a:t>Valore della società AS-IS</a:t>
              </a:r>
            </a:p>
          </p:txBody>
        </p:sp>
        <p:sp>
          <p:nvSpPr>
            <p:cNvPr id="22" name="Text Placeholder 27" descr="Text content for second left box:&#10;        - Must be a SINGLE clear statement between 20-30 words&#10;        - Must highlight key concepts in **bold** (2-3 terms maximum)&#10;        - Must be complete, clear, and impactful&#10;        &#10;        Example: &quot;Implementing **automated workflows** enables streamlined processing of customer requests, reducing manual intervention and improving **operational efficiency** significantly.">
              <a:extLst>
                <a:ext uri="{FF2B5EF4-FFF2-40B4-BE49-F238E27FC236}">
                  <a16:creationId xmlns:a16="http://schemas.microsoft.com/office/drawing/2014/main" id="{AE3C593D-3A2E-9590-04DE-07899B3E8CD0}"/>
                </a:ext>
              </a:extLst>
            </p:cNvPr>
            <p:cNvSpPr txBox="1">
              <a:spLocks/>
            </p:cNvSpPr>
            <p:nvPr/>
          </p:nvSpPr>
          <p:spPr>
            <a:xfrm>
              <a:off x="2343242" y="4701410"/>
              <a:ext cx="2911103" cy="1005840"/>
            </a:xfrm>
            <a:prstGeom prst="rect">
              <a:avLst/>
            </a:prstGeom>
            <a:ln/>
          </p:spPr>
          <p:txBody>
            <a:bodyPr vert="horz" lIns="0" tIns="0" rIns="0" bIns="0" rtlCol="0" anchor="ctr">
              <a:normAutofit/>
            </a:bodyPr>
            <a:lstStyle>
              <a:defPPr>
                <a:defRPr lang="en-US"/>
              </a:defPPr>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it-IT" noProof="0">
                  <a:latin typeface="Open Sans Light" panose="020B0306030504020204" pitchFamily="34" charset="0"/>
                  <a:ea typeface="Open Sans Light" panose="020B0306030504020204" pitchFamily="34" charset="0"/>
                  <a:cs typeface="Open Sans Light" panose="020B0306030504020204" pitchFamily="34" charset="0"/>
                </a:rPr>
                <a:t>L’approccio valutativo permette di stimare il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valore intrinseco di un’azienda partendo dai dati patrimoniali.</a:t>
              </a:r>
            </a:p>
          </p:txBody>
        </p:sp>
        <p:sp>
          <p:nvSpPr>
            <p:cNvPr id="23" name="Oval 22" descr="An icon that represents the second key point:&#10;        - Choose a relevant icon that matches the point's content">
              <a:extLst>
                <a:ext uri="{FF2B5EF4-FFF2-40B4-BE49-F238E27FC236}">
                  <a16:creationId xmlns:a16="http://schemas.microsoft.com/office/drawing/2014/main" id="{097CCE4A-24E3-A73E-8E9B-ABE503774218}"/>
                </a:ext>
              </a:extLst>
            </p:cNvPr>
            <p:cNvSpPr/>
            <p:nvPr/>
          </p:nvSpPr>
          <p:spPr bwMode="gray">
            <a:xfrm>
              <a:off x="467647" y="4934330"/>
              <a:ext cx="540000" cy="540000"/>
            </a:xfrm>
            <a:prstGeom prst="ellipse">
              <a:avLst/>
            </a:prstGeom>
            <a:solidFill>
              <a:srgbClr val="FFFFFF"/>
            </a:solidFill>
            <a:ln w="0" algn="ctr">
              <a:solidFill>
                <a:srgbClr val="000000"/>
              </a:solidFill>
              <a:miter lim="800000"/>
              <a:headEnd/>
              <a:tailEnd/>
            </a:ln>
            <a:effectLst/>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4" name="Rectangle 23">
              <a:extLst>
                <a:ext uri="{FF2B5EF4-FFF2-40B4-BE49-F238E27FC236}">
                  <a16:creationId xmlns:a16="http://schemas.microsoft.com/office/drawing/2014/main" id="{D9D36B3A-09A5-4B0F-5BBF-7B36AB4DC443}"/>
                </a:ext>
              </a:extLst>
            </p:cNvPr>
            <p:cNvSpPr/>
            <p:nvPr/>
          </p:nvSpPr>
          <p:spPr bwMode="gray">
            <a:xfrm>
              <a:off x="5535278" y="4701410"/>
              <a:ext cx="1775900" cy="1005840"/>
            </a:xfrm>
            <a:prstGeom prst="rect">
              <a:avLst/>
            </a:prstGeom>
            <a:solidFill>
              <a:srgbClr val="D9D9D9"/>
            </a:solidFill>
            <a:ln w="19050" algn="ctr">
              <a:noFill/>
              <a:miter lim="800000"/>
              <a:headEnd/>
              <a:tailEnd/>
            </a:ln>
          </p:spPr>
          <p:txBody>
            <a:bodyPr wrap="square" lIns="88900" tIns="88900" rIns="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8640" lvl="1" defTabSz="1219170">
                <a:spcBef>
                  <a:spcPts val="300"/>
                </a:spcBef>
                <a:buSzPct val="100000"/>
                <a:defRPr/>
              </a:pPr>
              <a:endParaRPr lang="it-IT" sz="12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TextBox 51" descr="Title for the fifth right activity:&#10;        - Must be in bold&#10;        - Should be 2-4 words&#10;        - Must be clear and descriptive &#10;&#10;Example: &quot;**GenAI Center of Excellence**&quot;">
              <a:extLst>
                <a:ext uri="{FF2B5EF4-FFF2-40B4-BE49-F238E27FC236}">
                  <a16:creationId xmlns:a16="http://schemas.microsoft.com/office/drawing/2014/main" id="{81055B5F-37B9-61FF-FBA2-4389C4CA5FB6}"/>
                </a:ext>
              </a:extLst>
            </p:cNvPr>
            <p:cNvSpPr txBox="1"/>
            <p:nvPr/>
          </p:nvSpPr>
          <p:spPr>
            <a:xfrm>
              <a:off x="6111969" y="4845098"/>
              <a:ext cx="1185191" cy="718465"/>
            </a:xfrm>
            <a:prstGeom prst="rect">
              <a:avLst/>
            </a:prstGeom>
            <a:noFill/>
            <a:ln/>
          </p:spPr>
          <p:txBody>
            <a:bodyPr wrap="square" lIns="36000" rIns="3600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Aft>
                  <a:spcPts val="1000"/>
                </a:spcAft>
                <a:buSzPct val="100000"/>
                <a:defRPr/>
              </a:pPr>
              <a:r>
                <a:rPr lang="it-IT" sz="1200" b="1" noProof="0">
                  <a:latin typeface="Open Sans Light" panose="020B0306030504020204" pitchFamily="34" charset="0"/>
                  <a:ea typeface="Open Sans Light" panose="020B0306030504020204" pitchFamily="34" charset="0"/>
                  <a:cs typeface="Open Sans Light" panose="020B0306030504020204" pitchFamily="34" charset="0"/>
                </a:rPr>
                <a:t>Durata  dell'avviamento</a:t>
              </a:r>
            </a:p>
          </p:txBody>
        </p:sp>
        <p:sp>
          <p:nvSpPr>
            <p:cNvPr id="26" name="Text Placeholder 27" descr="Text content for second right box:&#10;        - Must be a SINGLE clear statement between 20-30 words&#10;        - Must highlight key concepts in **bold** (2-3 terms maximum)&#10;        - Must be complete, clear, and impactful&#10;        &#10;        Example: &quot;Implementing **automated workflows** enables streamlined processing of customer requests, reducing manual intervention and improving **operational efficiency** significantly.">
              <a:extLst>
                <a:ext uri="{FF2B5EF4-FFF2-40B4-BE49-F238E27FC236}">
                  <a16:creationId xmlns:a16="http://schemas.microsoft.com/office/drawing/2014/main" id="{4F2E0034-404A-69AD-F7CB-BFD8AAAC1564}"/>
                </a:ext>
              </a:extLst>
            </p:cNvPr>
            <p:cNvSpPr txBox="1">
              <a:spLocks/>
            </p:cNvSpPr>
            <p:nvPr/>
          </p:nvSpPr>
          <p:spPr>
            <a:xfrm>
              <a:off x="7457696" y="4701410"/>
              <a:ext cx="2911103" cy="1005840"/>
            </a:xfrm>
            <a:prstGeom prst="rect">
              <a:avLst/>
            </a:prstGeom>
            <a:ln/>
          </p:spPr>
          <p:txBody>
            <a:bodyPr vert="horz" lIns="0" tIns="0" rIns="0" bIns="0" rtlCol="0" anchor="ctr">
              <a:normAutofit/>
            </a:bodyPr>
            <a:lstStyle>
              <a:defPPr>
                <a:defRPr lang="en-US"/>
              </a:defPPr>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it-IT" noProof="0">
                  <a:latin typeface="Open Sans Light" panose="020B0306030504020204" pitchFamily="34" charset="0"/>
                  <a:ea typeface="Open Sans Light" panose="020B0306030504020204" pitchFamily="34" charset="0"/>
                  <a:cs typeface="Open Sans Light" panose="020B0306030504020204" pitchFamily="34" charset="0"/>
                </a:rPr>
                <a:t>La determinazione del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numero di anni</a:t>
              </a:r>
              <a:r>
                <a:rPr lang="it-IT" noProof="0">
                  <a:latin typeface="Open Sans Light" panose="020B0306030504020204" pitchFamily="34" charset="0"/>
                  <a:ea typeface="Open Sans Light" panose="020B0306030504020204" pitchFamily="34" charset="0"/>
                  <a:cs typeface="Open Sans Light" panose="020B0306030504020204" pitchFamily="34" charset="0"/>
                </a:rPr>
                <a:t> per il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calcolo dell'avviamento </a:t>
              </a:r>
              <a:r>
                <a:rPr lang="it-IT" noProof="0">
                  <a:latin typeface="Open Sans Light" panose="020B0306030504020204" pitchFamily="34" charset="0"/>
                  <a:ea typeface="Open Sans Light" panose="020B0306030504020204" pitchFamily="34" charset="0"/>
                  <a:cs typeface="Open Sans Light" panose="020B0306030504020204" pitchFamily="34" charset="0"/>
                </a:rPr>
                <a:t>influenza significativamente il risultato finale della valutazione.</a:t>
              </a:r>
            </a:p>
          </p:txBody>
        </p:sp>
        <p:sp>
          <p:nvSpPr>
            <p:cNvPr id="27" name="Oval 26" descr="An icon that represents the fifth key point:&#10;        - Choose a relevant icon that matches the point's content">
              <a:extLst>
                <a:ext uri="{FF2B5EF4-FFF2-40B4-BE49-F238E27FC236}">
                  <a16:creationId xmlns:a16="http://schemas.microsoft.com/office/drawing/2014/main" id="{73F9B9FB-1D3F-DF88-682B-CE6004BFDCEA}"/>
                </a:ext>
              </a:extLst>
            </p:cNvPr>
            <p:cNvSpPr/>
            <p:nvPr/>
          </p:nvSpPr>
          <p:spPr bwMode="gray">
            <a:xfrm>
              <a:off x="5585014" y="4934330"/>
              <a:ext cx="540000" cy="540000"/>
            </a:xfrm>
            <a:prstGeom prst="ellipse">
              <a:avLst/>
            </a:prstGeom>
            <a:solidFill>
              <a:srgbClr val="FFFFFF"/>
            </a:solidFill>
            <a:ln w="0" algn="ctr">
              <a:solidFill>
                <a:srgbClr val="000000"/>
              </a:solidFill>
              <a:miter lim="800000"/>
              <a:headEnd/>
              <a:tailEnd/>
            </a:ln>
            <a:effectLst/>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Rectangle 27">
              <a:extLst>
                <a:ext uri="{FF2B5EF4-FFF2-40B4-BE49-F238E27FC236}">
                  <a16:creationId xmlns:a16="http://schemas.microsoft.com/office/drawing/2014/main" id="{2CF1B614-FC71-2AEC-3C40-FC6765BA19B4}"/>
                </a:ext>
              </a:extLst>
            </p:cNvPr>
            <p:cNvSpPr/>
            <p:nvPr/>
          </p:nvSpPr>
          <p:spPr bwMode="gray">
            <a:xfrm>
              <a:off x="399510" y="6147480"/>
              <a:ext cx="1775900" cy="1005840"/>
            </a:xfrm>
            <a:prstGeom prst="rect">
              <a:avLst/>
            </a:prstGeom>
            <a:solidFill>
              <a:srgbClr val="D9D9D9"/>
            </a:solidFill>
            <a:ln w="19050" algn="ctr">
              <a:noFill/>
              <a:miter lim="800000"/>
              <a:headEnd/>
              <a:tailEnd/>
            </a:ln>
          </p:spPr>
          <p:txBody>
            <a:bodyPr wrap="square" lIns="88900" tIns="88900" rIns="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8640" lvl="1" defTabSz="1219170">
                <a:spcBef>
                  <a:spcPts val="300"/>
                </a:spcBef>
                <a:buSzPct val="100000"/>
                <a:defRPr/>
              </a:pPr>
              <a:endParaRPr lang="it-IT" sz="12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TextBox 58" descr="Title for the third left activity:&#10;        - Must be in bold&#10;        - Should be 2-4 words&#10;        - Must be clear and descriptive &#10;&#10;Example: &quot;**GenAI Center of Excellence**&quot;">
              <a:extLst>
                <a:ext uri="{FF2B5EF4-FFF2-40B4-BE49-F238E27FC236}">
                  <a16:creationId xmlns:a16="http://schemas.microsoft.com/office/drawing/2014/main" id="{2E6C6116-F129-C88C-CB2B-A1B77948ED79}"/>
                </a:ext>
              </a:extLst>
            </p:cNvPr>
            <p:cNvSpPr txBox="1"/>
            <p:nvPr/>
          </p:nvSpPr>
          <p:spPr>
            <a:xfrm>
              <a:off x="1043193" y="6291168"/>
              <a:ext cx="1302204" cy="718465"/>
            </a:xfrm>
            <a:prstGeom prst="rect">
              <a:avLst/>
            </a:prstGeom>
            <a:noFill/>
            <a:ln/>
          </p:spPr>
          <p:txBody>
            <a:bodyPr wrap="square" lIns="36000" rIns="3600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Aft>
                  <a:spcPts val="1000"/>
                </a:spcAft>
                <a:buSzPct val="100000"/>
                <a:defRPr/>
              </a:pPr>
              <a:r>
                <a:rPr lang="it-IT" sz="1200" b="1" noProof="0">
                  <a:latin typeface="Open Sans Light" panose="020B0306030504020204" pitchFamily="34" charset="0"/>
                  <a:ea typeface="Open Sans Light" panose="020B0306030504020204" pitchFamily="34" charset="0"/>
                  <a:cs typeface="Open Sans Light" panose="020B0306030504020204" pitchFamily="34" charset="0"/>
                </a:rPr>
                <a:t>Riconoscimento degli asset intangibili</a:t>
              </a:r>
            </a:p>
          </p:txBody>
        </p:sp>
        <p:sp>
          <p:nvSpPr>
            <p:cNvPr id="30" name="Text Placeholder 27" descr="Text content for third left box:&#10;        - Must be a SINGLE clear statement between 20-30 words&#10;        - Must highlight key concepts in **bold** (2-3 terms maximum)&#10;        - Must be complete, clear, and impactful&#10;        &#10;        Example: &quot;Implementing **automated workflows** enables streamlined processing of customer requests, reducing manual intervention and improving **operational efficiency** significantly.">
              <a:extLst>
                <a:ext uri="{FF2B5EF4-FFF2-40B4-BE49-F238E27FC236}">
                  <a16:creationId xmlns:a16="http://schemas.microsoft.com/office/drawing/2014/main" id="{A116ACB0-9B80-322F-2110-86314D4E60ED}"/>
                </a:ext>
              </a:extLst>
            </p:cNvPr>
            <p:cNvSpPr txBox="1">
              <a:spLocks/>
            </p:cNvSpPr>
            <p:nvPr/>
          </p:nvSpPr>
          <p:spPr>
            <a:xfrm>
              <a:off x="2334058" y="6147480"/>
              <a:ext cx="2911103" cy="1005840"/>
            </a:xfrm>
            <a:prstGeom prst="rect">
              <a:avLst/>
            </a:prstGeom>
            <a:ln/>
          </p:spPr>
          <p:txBody>
            <a:bodyPr vert="horz" lIns="0" tIns="0" rIns="0" bIns="0" rtlCol="0" anchor="ctr">
              <a:normAutofit/>
            </a:bodyPr>
            <a:lstStyle>
              <a:defPPr>
                <a:defRPr lang="en-US"/>
              </a:defPPr>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it-IT" noProof="0">
                  <a:latin typeface="Open Sans Light" panose="020B0306030504020204" pitchFamily="34" charset="0"/>
                  <a:ea typeface="Open Sans Light" panose="020B0306030504020204" pitchFamily="34" charset="0"/>
                  <a:cs typeface="Open Sans Light" panose="020B0306030504020204" pitchFamily="34" charset="0"/>
                </a:rPr>
                <a:t>L’approccio permette di valorizzare il valore degli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asset intangibili non iscritti in bilancio </a:t>
              </a:r>
              <a:r>
                <a:rPr lang="it-IT" noProof="0">
                  <a:latin typeface="Open Sans Light" panose="020B0306030504020204" pitchFamily="34" charset="0"/>
                  <a:ea typeface="Open Sans Light" panose="020B0306030504020204" pitchFamily="34" charset="0"/>
                  <a:cs typeface="Open Sans Light" panose="020B0306030504020204" pitchFamily="34" charset="0"/>
                </a:rPr>
                <a:t>ma che</a:t>
              </a:r>
              <a:r>
                <a:rPr lang="it-IT" b="1" noProof="0">
                  <a:latin typeface="Open Sans Light" panose="020B0306030504020204" pitchFamily="34" charset="0"/>
                  <a:ea typeface="Open Sans Light" panose="020B0306030504020204" pitchFamily="34" charset="0"/>
                  <a:cs typeface="Open Sans Light" panose="020B0306030504020204" pitchFamily="34" charset="0"/>
                </a:rPr>
                <a:t> concorrono al valore aziendale.</a:t>
              </a:r>
            </a:p>
          </p:txBody>
        </p:sp>
        <p:sp>
          <p:nvSpPr>
            <p:cNvPr id="31" name="Oval 30" descr="An icon that represents the third key point:&#10;        - Choose a relevant icon that matches the point's content">
              <a:extLst>
                <a:ext uri="{FF2B5EF4-FFF2-40B4-BE49-F238E27FC236}">
                  <a16:creationId xmlns:a16="http://schemas.microsoft.com/office/drawing/2014/main" id="{7232C5E9-B0ED-1E0D-56D0-56FB82210B00}"/>
                </a:ext>
              </a:extLst>
            </p:cNvPr>
            <p:cNvSpPr/>
            <p:nvPr/>
          </p:nvSpPr>
          <p:spPr bwMode="gray">
            <a:xfrm>
              <a:off x="467647" y="6380400"/>
              <a:ext cx="540000" cy="540000"/>
            </a:xfrm>
            <a:prstGeom prst="ellipse">
              <a:avLst/>
            </a:prstGeom>
            <a:solidFill>
              <a:srgbClr val="FFFFFF"/>
            </a:solidFill>
            <a:ln w="0" algn="ctr">
              <a:solidFill>
                <a:srgbClr val="000000"/>
              </a:solidFill>
              <a:miter lim="800000"/>
              <a:headEnd/>
              <a:tailEnd/>
            </a:ln>
            <a:effectLst/>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Rectangle 31">
              <a:extLst>
                <a:ext uri="{FF2B5EF4-FFF2-40B4-BE49-F238E27FC236}">
                  <a16:creationId xmlns:a16="http://schemas.microsoft.com/office/drawing/2014/main" id="{898143A8-1F3F-3BE6-ED20-0AF59E11C19F}"/>
                </a:ext>
              </a:extLst>
            </p:cNvPr>
            <p:cNvSpPr/>
            <p:nvPr/>
          </p:nvSpPr>
          <p:spPr bwMode="gray">
            <a:xfrm>
              <a:off x="5535278" y="6147480"/>
              <a:ext cx="1775900" cy="1005840"/>
            </a:xfrm>
            <a:prstGeom prst="rect">
              <a:avLst/>
            </a:prstGeom>
            <a:solidFill>
              <a:srgbClr val="D9D9D9"/>
            </a:solidFill>
            <a:ln w="19050" algn="ctr">
              <a:noFill/>
              <a:miter lim="800000"/>
              <a:headEnd/>
              <a:tailEnd/>
            </a:ln>
          </p:spPr>
          <p:txBody>
            <a:bodyPr wrap="square" lIns="88900" tIns="88900" rIns="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8640" lvl="1" defTabSz="1219170">
                <a:spcBef>
                  <a:spcPts val="300"/>
                </a:spcBef>
                <a:buSzPct val="100000"/>
                <a:defRPr/>
              </a:pPr>
              <a:endParaRPr lang="it-IT" sz="12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3" name="TextBox 52" descr="Title for the sixth right activity:&#10;        - Must be in bold&#10;        - Should be 2-4 words&#10;        - Must be clear and descriptive &#10;&#10;Example: &quot;**GenAI Center of Excellence**&quot;">
              <a:extLst>
                <a:ext uri="{FF2B5EF4-FFF2-40B4-BE49-F238E27FC236}">
                  <a16:creationId xmlns:a16="http://schemas.microsoft.com/office/drawing/2014/main" id="{3F0C58BF-7CC8-62FC-DEF8-63CE7D2A49A8}"/>
                </a:ext>
              </a:extLst>
            </p:cNvPr>
            <p:cNvSpPr txBox="1"/>
            <p:nvPr/>
          </p:nvSpPr>
          <p:spPr>
            <a:xfrm>
              <a:off x="6175722" y="6291168"/>
              <a:ext cx="1302204" cy="718465"/>
            </a:xfrm>
            <a:prstGeom prst="rect">
              <a:avLst/>
            </a:prstGeom>
            <a:noFill/>
            <a:ln/>
          </p:spPr>
          <p:txBody>
            <a:bodyPr wrap="square" lIns="36000" rIns="3600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Aft>
                  <a:spcPts val="1000"/>
                </a:spcAft>
                <a:buSzPct val="100000"/>
                <a:defRPr/>
              </a:pPr>
              <a:r>
                <a:rPr lang="it-IT" sz="1200" b="1">
                  <a:latin typeface="Open Sans Light" panose="020B0306030504020204" pitchFamily="34" charset="0"/>
                  <a:ea typeface="Open Sans Light" panose="020B0306030504020204" pitchFamily="34" charset="0"/>
                  <a:cs typeface="Open Sans Light" panose="020B0306030504020204" pitchFamily="34" charset="0"/>
                </a:rPr>
                <a:t>Tasso di remunerazione del capitale</a:t>
              </a:r>
              <a:endParaRPr lang="it-IT" sz="1200" b="1"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Text Placeholder 27" descr="Text content for third right box:&#10;        - Must be a SINGLE clear statement between 20-30 words&#10;        - Must highlight key concepts in **bold** (2-3 terms maximum)&#10;        - Must be complete, clear, and impactful&#10;        &#10;        Example: &quot;Implementing **automated workflows** enables streamlined processing of customer requests, reducing manual intervention and improving **operational efficiency** significantly.">
              <a:extLst>
                <a:ext uri="{FF2B5EF4-FFF2-40B4-BE49-F238E27FC236}">
                  <a16:creationId xmlns:a16="http://schemas.microsoft.com/office/drawing/2014/main" id="{14086149-D7DF-79C2-6DA8-C94C14F8D93A}"/>
                </a:ext>
              </a:extLst>
            </p:cNvPr>
            <p:cNvSpPr txBox="1">
              <a:spLocks/>
            </p:cNvSpPr>
            <p:nvPr/>
          </p:nvSpPr>
          <p:spPr>
            <a:xfrm>
              <a:off x="7457696" y="6147480"/>
              <a:ext cx="2911103" cy="1005840"/>
            </a:xfrm>
            <a:prstGeom prst="rect">
              <a:avLst/>
            </a:prstGeom>
            <a:ln/>
          </p:spPr>
          <p:txBody>
            <a:bodyPr vert="horz" lIns="0" tIns="0" rIns="0" bIns="0" rtlCol="0" anchor="ctr">
              <a:normAutofit/>
            </a:bodyPr>
            <a:lstStyle>
              <a:defPPr>
                <a:defRPr lang="en-US"/>
              </a:defPPr>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it-IT" noProof="0">
                  <a:latin typeface="Open Sans Light" panose="020B0306030504020204" pitchFamily="34" charset="0"/>
                  <a:ea typeface="Open Sans Light" panose="020B0306030504020204" pitchFamily="34" charset="0"/>
                  <a:cs typeface="Open Sans Light" panose="020B0306030504020204" pitchFamily="34" charset="0"/>
                </a:rPr>
                <a:t>La valutazione è molto sensibile alla scelta del </a:t>
              </a:r>
              <a:r>
                <a:rPr lang="it-IT" b="1" noProof="0">
                  <a:latin typeface="Open Sans Light" panose="020B0306030504020204" pitchFamily="34" charset="0"/>
                  <a:ea typeface="Open Sans Light" panose="020B0306030504020204" pitchFamily="34" charset="0"/>
                  <a:cs typeface="Open Sans Light" panose="020B0306030504020204" pitchFamily="34" charset="0"/>
                </a:rPr>
                <a:t>tasso di remunerazione del capitale</a:t>
              </a:r>
              <a:r>
                <a:rPr lang="it-IT" noProof="0">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35" name="Oval 34" descr="An icon that represents the sixth key point:&#10;        - Choose a relevant icon that matches the point's content">
              <a:extLst>
                <a:ext uri="{FF2B5EF4-FFF2-40B4-BE49-F238E27FC236}">
                  <a16:creationId xmlns:a16="http://schemas.microsoft.com/office/drawing/2014/main" id="{9D714DA3-B4D0-DD76-225D-7E1ADDE1CCA4}"/>
                </a:ext>
              </a:extLst>
            </p:cNvPr>
            <p:cNvSpPr/>
            <p:nvPr/>
          </p:nvSpPr>
          <p:spPr bwMode="gray">
            <a:xfrm>
              <a:off x="5585014" y="6380400"/>
              <a:ext cx="540000" cy="540000"/>
            </a:xfrm>
            <a:prstGeom prst="ellipse">
              <a:avLst/>
            </a:prstGeom>
            <a:solidFill>
              <a:srgbClr val="FFFFFF"/>
            </a:solidFill>
            <a:ln w="0" algn="ctr">
              <a:solidFill>
                <a:srgbClr val="000000"/>
              </a:solidFill>
              <a:miter lim="800000"/>
              <a:headEnd/>
              <a:tailEnd/>
            </a:ln>
            <a:effectLst/>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6" name="Picture 35" descr="image.png">
              <a:extLst>
                <a:ext uri="{FF2B5EF4-FFF2-40B4-BE49-F238E27FC236}">
                  <a16:creationId xmlns:a16="http://schemas.microsoft.com/office/drawing/2014/main" id="{6435BBCC-DD4A-9F67-8134-7D66EA4898D7}"/>
                </a:ext>
              </a:extLst>
            </p:cNvPr>
            <p:cNvPicPr>
              <a:picLocks noChangeAspect="1"/>
            </p:cNvPicPr>
            <p:nvPr/>
          </p:nvPicPr>
          <p:blipFill>
            <a:blip r:embed="rId8"/>
            <a:stretch>
              <a:fillRect/>
            </a:stretch>
          </p:blipFill>
          <p:spPr>
            <a:xfrm>
              <a:off x="5712463" y="3622244"/>
              <a:ext cx="288000" cy="288000"/>
            </a:xfrm>
            <a:prstGeom prst="rect">
              <a:avLst/>
            </a:prstGeom>
          </p:spPr>
        </p:pic>
        <p:pic>
          <p:nvPicPr>
            <p:cNvPr id="37" name="Picture 36" descr="image.png">
              <a:extLst>
                <a:ext uri="{FF2B5EF4-FFF2-40B4-BE49-F238E27FC236}">
                  <a16:creationId xmlns:a16="http://schemas.microsoft.com/office/drawing/2014/main" id="{C807AA46-F0FD-9341-24EB-009536BE0A5A}"/>
                </a:ext>
              </a:extLst>
            </p:cNvPr>
            <p:cNvPicPr>
              <a:picLocks noChangeAspect="1"/>
            </p:cNvPicPr>
            <p:nvPr/>
          </p:nvPicPr>
          <p:blipFill>
            <a:blip r:embed="rId9"/>
            <a:stretch>
              <a:fillRect/>
            </a:stretch>
          </p:blipFill>
          <p:spPr>
            <a:xfrm>
              <a:off x="602653" y="3622244"/>
              <a:ext cx="288000" cy="288000"/>
            </a:xfrm>
            <a:prstGeom prst="rect">
              <a:avLst/>
            </a:prstGeom>
          </p:spPr>
        </p:pic>
        <p:pic>
          <p:nvPicPr>
            <p:cNvPr id="38" name="Picture 37" descr="image.png">
              <a:extLst>
                <a:ext uri="{FF2B5EF4-FFF2-40B4-BE49-F238E27FC236}">
                  <a16:creationId xmlns:a16="http://schemas.microsoft.com/office/drawing/2014/main" id="{1A4FD522-96B6-5A38-6E9B-BC8F8E5270E2}"/>
                </a:ext>
              </a:extLst>
            </p:cNvPr>
            <p:cNvPicPr>
              <a:picLocks noChangeAspect="1"/>
            </p:cNvPicPr>
            <p:nvPr/>
          </p:nvPicPr>
          <p:blipFill>
            <a:blip r:embed="rId10"/>
            <a:stretch>
              <a:fillRect/>
            </a:stretch>
          </p:blipFill>
          <p:spPr>
            <a:xfrm>
              <a:off x="602653" y="5068314"/>
              <a:ext cx="288000" cy="288000"/>
            </a:xfrm>
            <a:prstGeom prst="rect">
              <a:avLst/>
            </a:prstGeom>
          </p:spPr>
        </p:pic>
        <p:pic>
          <p:nvPicPr>
            <p:cNvPr id="39" name="Picture 38" descr="image.png">
              <a:extLst>
                <a:ext uri="{FF2B5EF4-FFF2-40B4-BE49-F238E27FC236}">
                  <a16:creationId xmlns:a16="http://schemas.microsoft.com/office/drawing/2014/main" id="{C18BE135-0210-B457-84B1-197D638FF464}"/>
                </a:ext>
              </a:extLst>
            </p:cNvPr>
            <p:cNvPicPr>
              <a:picLocks noChangeAspect="1"/>
            </p:cNvPicPr>
            <p:nvPr/>
          </p:nvPicPr>
          <p:blipFill>
            <a:blip r:embed="rId11"/>
            <a:stretch>
              <a:fillRect/>
            </a:stretch>
          </p:blipFill>
          <p:spPr>
            <a:xfrm>
              <a:off x="5720020" y="5053200"/>
              <a:ext cx="288000" cy="288000"/>
            </a:xfrm>
            <a:prstGeom prst="rect">
              <a:avLst/>
            </a:prstGeom>
          </p:spPr>
        </p:pic>
        <p:pic>
          <p:nvPicPr>
            <p:cNvPr id="40" name="Picture 39" descr="image.png">
              <a:extLst>
                <a:ext uri="{FF2B5EF4-FFF2-40B4-BE49-F238E27FC236}">
                  <a16:creationId xmlns:a16="http://schemas.microsoft.com/office/drawing/2014/main" id="{84D368E4-0C93-2AE5-8C00-B3532529A71C}"/>
                </a:ext>
              </a:extLst>
            </p:cNvPr>
            <p:cNvPicPr>
              <a:picLocks noChangeAspect="1"/>
            </p:cNvPicPr>
            <p:nvPr/>
          </p:nvPicPr>
          <p:blipFill>
            <a:blip r:embed="rId12"/>
            <a:stretch>
              <a:fillRect/>
            </a:stretch>
          </p:blipFill>
          <p:spPr>
            <a:xfrm>
              <a:off x="602653" y="6514384"/>
              <a:ext cx="288000" cy="288000"/>
            </a:xfrm>
            <a:prstGeom prst="rect">
              <a:avLst/>
            </a:prstGeom>
          </p:spPr>
        </p:pic>
        <p:pic>
          <p:nvPicPr>
            <p:cNvPr id="41" name="Picture 40" descr="image.png">
              <a:extLst>
                <a:ext uri="{FF2B5EF4-FFF2-40B4-BE49-F238E27FC236}">
                  <a16:creationId xmlns:a16="http://schemas.microsoft.com/office/drawing/2014/main" id="{9DF290DB-0781-2D67-EEDC-304362B62D96}"/>
                </a:ext>
              </a:extLst>
            </p:cNvPr>
            <p:cNvPicPr>
              <a:picLocks noChangeAspect="1"/>
            </p:cNvPicPr>
            <p:nvPr/>
          </p:nvPicPr>
          <p:blipFill>
            <a:blip r:embed="rId13"/>
            <a:stretch>
              <a:fillRect/>
            </a:stretch>
          </p:blipFill>
          <p:spPr>
            <a:xfrm>
              <a:off x="5720020" y="6514384"/>
              <a:ext cx="288000" cy="288000"/>
            </a:xfrm>
            <a:prstGeom prst="rect">
              <a:avLst/>
            </a:prstGeom>
          </p:spPr>
        </p:pic>
      </p:grpSp>
      <p:sp>
        <p:nvSpPr>
          <p:cNvPr id="3" name="object 11">
            <a:extLst>
              <a:ext uri="{FF2B5EF4-FFF2-40B4-BE49-F238E27FC236}">
                <a16:creationId xmlns:a16="http://schemas.microsoft.com/office/drawing/2014/main" id="{01A83EBD-DEF7-BD4E-BFBA-F96ECF19125F}"/>
              </a:ext>
            </a:extLst>
          </p:cNvPr>
          <p:cNvSpPr txBox="1">
            <a:spLocks/>
          </p:cNvSpPr>
          <p:nvPr/>
        </p:nvSpPr>
        <p:spPr>
          <a:xfrm>
            <a:off x="367032" y="721794"/>
            <a:ext cx="9826540"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Analisi dell’applicazione delle metodologie</a:t>
            </a:r>
            <a:endParaRPr lang="it-IT" sz="20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Rectangle 5">
            <a:extLst>
              <a:ext uri="{FF2B5EF4-FFF2-40B4-BE49-F238E27FC236}">
                <a16:creationId xmlns:a16="http://schemas.microsoft.com/office/drawing/2014/main" id="{324D8B26-D2CE-974C-E45F-DAFCF3701552}"/>
              </a:ext>
            </a:extLst>
          </p:cNvPr>
          <p:cNvSpPr/>
          <p:nvPr/>
        </p:nvSpPr>
        <p:spPr bwMode="gray">
          <a:xfrm>
            <a:off x="5515067" y="1902898"/>
            <a:ext cx="4877375" cy="297927"/>
          </a:xfrm>
          <a:prstGeom prst="rect">
            <a:avLst/>
          </a:prstGeom>
          <a:gradFill>
            <a:gsLst>
              <a:gs pos="100000">
                <a:srgbClr val="005587"/>
              </a:gs>
              <a:gs pos="0">
                <a:srgbClr val="0070C0"/>
              </a:gs>
            </a:gsLst>
            <a:lin ang="2700000" scaled="0"/>
          </a:gradFill>
          <a:ln w="19050" algn="ctr">
            <a:solidFill>
              <a:srgbClr val="FFFFFF"/>
            </a:solid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219170">
              <a:spcBef>
                <a:spcPts val="600"/>
              </a:spcBef>
              <a:buSzPct val="100000"/>
              <a:defRPr/>
            </a:pPr>
            <a:endParaRPr lang="it-IT" sz="12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Rectangle 9">
            <a:extLst>
              <a:ext uri="{FF2B5EF4-FFF2-40B4-BE49-F238E27FC236}">
                <a16:creationId xmlns:a16="http://schemas.microsoft.com/office/drawing/2014/main" id="{F7016262-F45F-8381-2693-90565BEF6E56}"/>
              </a:ext>
            </a:extLst>
          </p:cNvPr>
          <p:cNvSpPr/>
          <p:nvPr/>
        </p:nvSpPr>
        <p:spPr bwMode="gray">
          <a:xfrm>
            <a:off x="373421" y="1902898"/>
            <a:ext cx="4877375" cy="297927"/>
          </a:xfrm>
          <a:prstGeom prst="rect">
            <a:avLst/>
          </a:prstGeom>
          <a:gradFill>
            <a:gsLst>
              <a:gs pos="100000">
                <a:srgbClr val="005587"/>
              </a:gs>
              <a:gs pos="0">
                <a:srgbClr val="0070C0"/>
              </a:gs>
            </a:gsLst>
            <a:lin ang="2700000" scaled="0"/>
          </a:gradFill>
          <a:ln w="19050" algn="ctr">
            <a:solidFill>
              <a:srgbClr val="FFFFFF"/>
            </a:solid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spcBef>
                <a:spcPts val="600"/>
              </a:spcBef>
              <a:buSzPct val="100000"/>
            </a:pPr>
            <a:endParaRPr lang="it-IT" sz="12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2" name="TextBox 48" descr="Subtitle for the first section (left):&#10;        - Must be in capital letters&#10;        - Should be 1-2 words&#10;        - Must be in **bold** markdown format&#10;        - Should clearly describe the first component&#10;        - Examples: &quot;**OBJECTIVES**&quot;, &quot;**MAIN GOALS**&quot;, &quot;**PURPOSE**&quot;">
            <a:extLst>
              <a:ext uri="{FF2B5EF4-FFF2-40B4-BE49-F238E27FC236}">
                <a16:creationId xmlns:a16="http://schemas.microsoft.com/office/drawing/2014/main" id="{7993F54C-82E4-20E0-DBA7-9C3A9509026E}"/>
              </a:ext>
            </a:extLst>
          </p:cNvPr>
          <p:cNvSpPr txBox="1"/>
          <p:nvPr/>
        </p:nvSpPr>
        <p:spPr>
          <a:xfrm>
            <a:off x="488124" y="1897973"/>
            <a:ext cx="4392000" cy="307777"/>
          </a:xfrm>
          <a:prstGeom prst="rect">
            <a:avLst/>
          </a:prstGeom>
          <a:noFill/>
          <a:ln/>
        </p:spPr>
        <p:txBody>
          <a:bodyPr wrap="square"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lang="it-IT" sz="14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PUNTI DI FORZA </a:t>
            </a:r>
            <a:endParaRPr kumimoji="0" lang="it-IT" sz="1400" b="1" i="0" u="none" strike="noStrike" kern="120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4" name="TextBox 49" descr="Subtitle for the second section (right):&#10;        - Must be in capital letters&#10;        - Should be 1-2 words&#10;        - Must be in **bold** markdown format&#10;        - Should clearly describe the first component&#10;        - Examples: &quot;**OBJECTIVES**&quot;, &quot;**MAIN GOALS**&quot;, &quot;**PURPOSE**&quot;">
            <a:extLst>
              <a:ext uri="{FF2B5EF4-FFF2-40B4-BE49-F238E27FC236}">
                <a16:creationId xmlns:a16="http://schemas.microsoft.com/office/drawing/2014/main" id="{AB021386-7083-89D5-AA49-A9BEA6355408}"/>
              </a:ext>
            </a:extLst>
          </p:cNvPr>
          <p:cNvSpPr txBox="1"/>
          <p:nvPr/>
        </p:nvSpPr>
        <p:spPr>
          <a:xfrm>
            <a:off x="5614433" y="1897973"/>
            <a:ext cx="4392000" cy="307777"/>
          </a:xfrm>
          <a:prstGeom prst="rect">
            <a:avLst/>
          </a:prstGeom>
          <a:noFill/>
          <a:ln/>
        </p:spPr>
        <p:txBody>
          <a:bodyPr wrap="square"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lang="it-IT" sz="14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PUNTI DI DEBOLEZZA</a:t>
            </a:r>
            <a:endParaRPr kumimoji="0" lang="it-IT" sz="1400" b="1" i="0" u="none" strike="noStrike" kern="120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529941610"/>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F21F8-5147-EFD1-8E44-8444158B2279}"/>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EEF8D9A-6367-5167-7210-047E705AA7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3" name="think-cell data - do not delete" hidden="1">
                        <a:extLst>
                          <a:ext uri="{FF2B5EF4-FFF2-40B4-BE49-F238E27FC236}">
                            <a16:creationId xmlns:a16="http://schemas.microsoft.com/office/drawing/2014/main" id="{BEEF8D9A-6367-5167-7210-047E705AA7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object 11">
            <a:extLst>
              <a:ext uri="{FF2B5EF4-FFF2-40B4-BE49-F238E27FC236}">
                <a16:creationId xmlns:a16="http://schemas.microsoft.com/office/drawing/2014/main" id="{A9BDBF0D-0E64-0E2E-9B5D-07A0AEA06FCD}"/>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Analisi dell’applicazione delle metodologie</a:t>
            </a:r>
          </a:p>
        </p:txBody>
      </p:sp>
      <p:sp>
        <p:nvSpPr>
          <p:cNvPr id="10" name="object 11">
            <a:extLst>
              <a:ext uri="{FF2B5EF4-FFF2-40B4-BE49-F238E27FC236}">
                <a16:creationId xmlns:a16="http://schemas.microsoft.com/office/drawing/2014/main" id="{40FD4A77-3C75-D9F6-412B-A7DC28888A7F}"/>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lang="it-IT" sz="2000"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Le caratteristiche dei singoli metodi</a:t>
            </a: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object 48">
            <a:extLst>
              <a:ext uri="{FF2B5EF4-FFF2-40B4-BE49-F238E27FC236}">
                <a16:creationId xmlns:a16="http://schemas.microsoft.com/office/drawing/2014/main" id="{770939A6-5472-BBC7-0FA2-FD7D624009B8}"/>
              </a:ext>
            </a:extLst>
          </p:cNvPr>
          <p:cNvSpPr txBox="1"/>
          <p:nvPr/>
        </p:nvSpPr>
        <p:spPr>
          <a:xfrm>
            <a:off x="400853" y="1647825"/>
            <a:ext cx="9818864" cy="459100"/>
          </a:xfrm>
          <a:prstGeom prst="rect">
            <a:avLst/>
          </a:prstGeom>
        </p:spPr>
        <p:txBody>
          <a:bodyPr vert="horz" wrap="square" lIns="0" tIns="15240" rIns="0" bIns="0" rtlCol="0">
            <a:spAutoFit/>
          </a:bodyPr>
          <a:lstStyle/>
          <a:p>
            <a:pPr marL="12700" marR="5080">
              <a:spcBef>
                <a:spcPts val="90"/>
              </a:spcBef>
            </a:pPr>
            <a:r>
              <a:rPr lang="it-IT" sz="14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Alla luce delle analisi svolte si riportano di seguito le principali considerazioni valutative.</a:t>
            </a:r>
          </a:p>
          <a:p>
            <a:pPr marL="12700" marR="5080">
              <a:spcBef>
                <a:spcPts val="90"/>
              </a:spcBef>
            </a:pPr>
            <a:endParaRPr lang="it-IT" sz="14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aphicFrame>
        <p:nvGraphicFramePr>
          <p:cNvPr id="5" name="Table 4">
            <a:extLst>
              <a:ext uri="{FF2B5EF4-FFF2-40B4-BE49-F238E27FC236}">
                <a16:creationId xmlns:a16="http://schemas.microsoft.com/office/drawing/2014/main" id="{9FF39E24-5C7C-F150-5BC0-AAADF24A2CAB}"/>
              </a:ext>
            </a:extLst>
          </p:cNvPr>
          <p:cNvGraphicFramePr>
            <a:graphicFrameLocks noGrp="1"/>
          </p:cNvGraphicFramePr>
          <p:nvPr>
            <p:extLst>
              <p:ext uri="{D42A27DB-BD31-4B8C-83A1-F6EECF244321}">
                <p14:modId xmlns:p14="http://schemas.microsoft.com/office/powerpoint/2010/main" val="4192429379"/>
              </p:ext>
            </p:extLst>
          </p:nvPr>
        </p:nvGraphicFramePr>
        <p:xfrm>
          <a:off x="367031" y="2008683"/>
          <a:ext cx="9925515" cy="5126189"/>
        </p:xfrm>
        <a:graphic>
          <a:graphicData uri="http://schemas.openxmlformats.org/drawingml/2006/table">
            <a:tbl>
              <a:tblPr firstRow="1" bandRow="1">
                <a:tableStyleId>{5C22544A-7EE6-4342-B048-85BDC9FD1C3A}</a:tableStyleId>
              </a:tblPr>
              <a:tblGrid>
                <a:gridCol w="2066331">
                  <a:extLst>
                    <a:ext uri="{9D8B030D-6E8A-4147-A177-3AD203B41FA5}">
                      <a16:colId xmlns:a16="http://schemas.microsoft.com/office/drawing/2014/main" val="1631182771"/>
                    </a:ext>
                  </a:extLst>
                </a:gridCol>
                <a:gridCol w="1964796">
                  <a:extLst>
                    <a:ext uri="{9D8B030D-6E8A-4147-A177-3AD203B41FA5}">
                      <a16:colId xmlns:a16="http://schemas.microsoft.com/office/drawing/2014/main" val="2013104007"/>
                    </a:ext>
                  </a:extLst>
                </a:gridCol>
                <a:gridCol w="1964796">
                  <a:extLst>
                    <a:ext uri="{9D8B030D-6E8A-4147-A177-3AD203B41FA5}">
                      <a16:colId xmlns:a16="http://schemas.microsoft.com/office/drawing/2014/main" val="2089975197"/>
                    </a:ext>
                  </a:extLst>
                </a:gridCol>
                <a:gridCol w="1964796">
                  <a:extLst>
                    <a:ext uri="{9D8B030D-6E8A-4147-A177-3AD203B41FA5}">
                      <a16:colId xmlns:a16="http://schemas.microsoft.com/office/drawing/2014/main" val="3445980866"/>
                    </a:ext>
                  </a:extLst>
                </a:gridCol>
                <a:gridCol w="1964796">
                  <a:extLst>
                    <a:ext uri="{9D8B030D-6E8A-4147-A177-3AD203B41FA5}">
                      <a16:colId xmlns:a16="http://schemas.microsoft.com/office/drawing/2014/main" val="1600087109"/>
                    </a:ext>
                  </a:extLst>
                </a:gridCol>
              </a:tblGrid>
              <a:tr h="943397">
                <a:tc>
                  <a:txBody>
                    <a:bodyPr/>
                    <a:lstStyle/>
                    <a:p>
                      <a:pPr algn="ctr" rtl="0"/>
                      <a:r>
                        <a:rPr lang="it-IT" sz="18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Metodi</a:t>
                      </a:r>
                    </a:p>
                  </a:txBody>
                  <a:tcPr anchor="ctr">
                    <a:lnB w="28575" cap="flat" cmpd="sng" algn="ctr">
                      <a:solidFill>
                        <a:schemeClr val="bg1"/>
                      </a:solidFill>
                      <a:prstDash val="solid"/>
                      <a:round/>
                      <a:headEnd type="none" w="med" len="med"/>
                      <a:tailEnd type="none" w="med" len="med"/>
                    </a:lnB>
                    <a:solidFill>
                      <a:srgbClr val="F2F2F2"/>
                    </a:solidFill>
                  </a:tcPr>
                </a:tc>
                <a:tc>
                  <a:txBody>
                    <a:bodyPr/>
                    <a:lstStyle/>
                    <a:p>
                      <a:pPr algn="ctr" rtl="0"/>
                      <a:r>
                        <a:rPr lang="it-IT" sz="1800" noProof="0">
                          <a:latin typeface="Open Sans Light" panose="020B0306030504020204" pitchFamily="34" charset="0"/>
                          <a:ea typeface="Open Sans Light" panose="020B0306030504020204" pitchFamily="34" charset="0"/>
                          <a:cs typeface="Open Sans Light" panose="020B0306030504020204" pitchFamily="34" charset="0"/>
                        </a:rPr>
                        <a:t>Vantaggi</a:t>
                      </a:r>
                    </a:p>
                  </a:txBody>
                  <a:tcPr anchor="ctr">
                    <a:lnB w="28575" cap="flat" cmpd="sng" algn="ctr">
                      <a:solidFill>
                        <a:schemeClr val="bg1"/>
                      </a:solidFill>
                      <a:prstDash val="solid"/>
                      <a:round/>
                      <a:headEnd type="none" w="med" len="med"/>
                      <a:tailEnd type="none" w="med" len="med"/>
                    </a:lnB>
                    <a:solidFill>
                      <a:srgbClr val="005587"/>
                    </a:solidFill>
                  </a:tcPr>
                </a:tc>
                <a:tc>
                  <a:txBody>
                    <a:bodyPr/>
                    <a:lstStyle/>
                    <a:p>
                      <a:pPr algn="ctr" rtl="0"/>
                      <a:r>
                        <a:rPr lang="it-IT" sz="1800" noProof="0">
                          <a:latin typeface="Open Sans Light" panose="020B0306030504020204" pitchFamily="34" charset="0"/>
                          <a:ea typeface="Open Sans Light" panose="020B0306030504020204" pitchFamily="34" charset="0"/>
                          <a:cs typeface="Open Sans Light" panose="020B0306030504020204" pitchFamily="34" charset="0"/>
                        </a:rPr>
                        <a:t>Limitazioni</a:t>
                      </a:r>
                    </a:p>
                  </a:txBody>
                  <a:tcPr anchor="ctr">
                    <a:lnB w="28575" cap="flat" cmpd="sng" algn="ctr">
                      <a:solidFill>
                        <a:schemeClr val="bg1"/>
                      </a:solidFill>
                      <a:prstDash val="solid"/>
                      <a:round/>
                      <a:headEnd type="none" w="med" len="med"/>
                      <a:tailEnd type="none" w="med" len="med"/>
                    </a:lnB>
                    <a:solidFill>
                      <a:srgbClr val="005587"/>
                    </a:solidFill>
                  </a:tcPr>
                </a:tc>
                <a:tc>
                  <a:txBody>
                    <a:bodyPr/>
                    <a:lstStyle/>
                    <a:p>
                      <a:pPr algn="ctr" rtl="0"/>
                      <a:r>
                        <a:rPr lang="it-IT" sz="1800" noProof="0">
                          <a:latin typeface="Open Sans Light" panose="020B0306030504020204" pitchFamily="34" charset="0"/>
                          <a:ea typeface="Open Sans Light" panose="020B0306030504020204" pitchFamily="34" charset="0"/>
                          <a:cs typeface="Open Sans Light" panose="020B0306030504020204" pitchFamily="34" charset="0"/>
                        </a:rPr>
                        <a:t>Criticità</a:t>
                      </a:r>
                    </a:p>
                  </a:txBody>
                  <a:tcPr anchor="ctr">
                    <a:lnB w="28575" cap="flat" cmpd="sng" algn="ctr">
                      <a:solidFill>
                        <a:schemeClr val="bg1"/>
                      </a:solidFill>
                      <a:prstDash val="solid"/>
                      <a:round/>
                      <a:headEnd type="none" w="med" len="med"/>
                      <a:tailEnd type="none" w="med" len="med"/>
                    </a:lnB>
                    <a:solidFill>
                      <a:srgbClr val="005587"/>
                    </a:solidFill>
                  </a:tcPr>
                </a:tc>
                <a:tc>
                  <a:txBody>
                    <a:bodyPr/>
                    <a:lstStyle/>
                    <a:p>
                      <a:pPr algn="ctr" rtl="0"/>
                      <a:r>
                        <a:rPr lang="it-IT" sz="1800" noProof="0">
                          <a:latin typeface="Open Sans Light" panose="020B0306030504020204" pitchFamily="34" charset="0"/>
                          <a:ea typeface="Open Sans Light" panose="020B0306030504020204" pitchFamily="34" charset="0"/>
                          <a:cs typeface="Open Sans Light" panose="020B0306030504020204" pitchFamily="34" charset="0"/>
                        </a:rPr>
                        <a:t>Opportunità</a:t>
                      </a:r>
                    </a:p>
                  </a:txBody>
                  <a:tcPr anchor="ctr">
                    <a:lnB w="28575" cap="flat" cmpd="sng" algn="ctr">
                      <a:solidFill>
                        <a:schemeClr val="bg1"/>
                      </a:solidFill>
                      <a:prstDash val="solid"/>
                      <a:round/>
                      <a:headEnd type="none" w="med" len="med"/>
                      <a:tailEnd type="none" w="med" len="med"/>
                    </a:lnB>
                    <a:solidFill>
                      <a:srgbClr val="005587"/>
                    </a:solidFill>
                  </a:tcPr>
                </a:tc>
                <a:extLst>
                  <a:ext uri="{0D108BD9-81ED-4DB2-BD59-A6C34878D82A}">
                    <a16:rowId xmlns:a16="http://schemas.microsoft.com/office/drawing/2014/main" val="1222691396"/>
                  </a:ext>
                </a:extLst>
              </a:tr>
              <a:tr h="1529805">
                <a:tc>
                  <a:txBody>
                    <a:bodyPr/>
                    <a:lstStyle/>
                    <a:p>
                      <a:pPr algn="ctr" rtl="0"/>
                      <a:r>
                        <a:rPr lang="it-IT" sz="1500" b="1" noProof="0">
                          <a:latin typeface="Open Sans Light" panose="020B0306030504020204" pitchFamily="34" charset="0"/>
                          <a:ea typeface="Open Sans Light" panose="020B0306030504020204" pitchFamily="34" charset="0"/>
                          <a:cs typeface="Open Sans Light" panose="020B0306030504020204" pitchFamily="34" charset="0"/>
                        </a:rPr>
                        <a:t>UDCF</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601515" rtl="0" eaLnBrk="1" fontAlgn="auto" latinLnBrk="0" hangingPunct="1">
                        <a:lnSpc>
                          <a:spcPct val="100000"/>
                        </a:lnSpc>
                        <a:spcBef>
                          <a:spcPts val="0"/>
                        </a:spcBef>
                        <a:spcAft>
                          <a:spcPts val="0"/>
                        </a:spcAft>
                        <a:buClrTx/>
                        <a:buSzTx/>
                        <a:buFontTx/>
                        <a:buNone/>
                        <a:tabLst/>
                        <a:defRPr/>
                      </a:pPr>
                      <a:r>
                        <a:rPr lang="it-IT" sz="1600" noProof="0">
                          <a:latin typeface="Open Sans Light" panose="020B0306030504020204" pitchFamily="34" charset="0"/>
                          <a:ea typeface="Open Sans Light" panose="020B0306030504020204" pitchFamily="34" charset="0"/>
                          <a:cs typeface="Open Sans Light" panose="020B0306030504020204" pitchFamily="34" charset="0"/>
                        </a:rPr>
                        <a:t>Flessibilità e capacità di riflettere il profilo di crescita dell’impresa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a:r>
                        <a:rPr lang="it-IT" sz="15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Necessità di un piano previsionale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it-IT" sz="15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Sensibilità al Terminal Value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1515" rtl="0" eaLnBrk="1" fontAlgn="auto" latinLnBrk="0" hangingPunct="1">
                        <a:lnSpc>
                          <a:spcPct val="100000"/>
                        </a:lnSpc>
                        <a:spcBef>
                          <a:spcPts val="0"/>
                        </a:spcBef>
                        <a:spcAft>
                          <a:spcPts val="0"/>
                        </a:spcAft>
                        <a:buClrTx/>
                        <a:buSzTx/>
                        <a:buFontTx/>
                        <a:buNone/>
                        <a:tabLst/>
                        <a:defRPr/>
                      </a:pPr>
                      <a:r>
                        <a:rPr lang="it-IT" sz="1600" noProof="0">
                          <a:latin typeface="Open Sans Light" panose="020B0306030504020204" pitchFamily="34" charset="0"/>
                          <a:ea typeface="Open Sans Light" panose="020B0306030504020204" pitchFamily="34" charset="0"/>
                          <a:cs typeface="Open Sans Light" panose="020B0306030504020204" pitchFamily="34" charset="0"/>
                        </a:rPr>
                        <a:t>Sviluppare un piano nella configurazione precedente al recesso</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00790445"/>
                  </a:ext>
                </a:extLst>
              </a:tr>
              <a:tr h="1189947">
                <a:tc>
                  <a:txBody>
                    <a:bodyPr/>
                    <a:lstStyle/>
                    <a:p>
                      <a:pPr marL="0" marR="0" lvl="0" indent="0" algn="ctr" defTabSz="601515" rtl="0" eaLnBrk="1" fontAlgn="auto" latinLnBrk="0" hangingPunct="1">
                        <a:lnSpc>
                          <a:spcPct val="100000"/>
                        </a:lnSpc>
                        <a:spcBef>
                          <a:spcPts val="0"/>
                        </a:spcBef>
                        <a:spcAft>
                          <a:spcPts val="0"/>
                        </a:spcAft>
                        <a:buClrTx/>
                        <a:buSzTx/>
                        <a:buFontTx/>
                        <a:buNone/>
                        <a:tabLst/>
                        <a:defRPr/>
                      </a:pPr>
                      <a:r>
                        <a:rPr lang="it-IT" sz="1500" b="1" noProof="0">
                          <a:latin typeface="Open Sans Light" panose="020B0306030504020204" pitchFamily="34" charset="0"/>
                          <a:ea typeface="Open Sans Light" panose="020B0306030504020204" pitchFamily="34" charset="0"/>
                          <a:cs typeface="Open Sans Light" panose="020B0306030504020204" pitchFamily="34" charset="0"/>
                        </a:rPr>
                        <a:t>Multipli di Borsa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601515" rtl="0" eaLnBrk="1" fontAlgn="auto" latinLnBrk="0" hangingPunct="1">
                        <a:lnSpc>
                          <a:spcPct val="100000"/>
                        </a:lnSpc>
                        <a:spcBef>
                          <a:spcPts val="0"/>
                        </a:spcBef>
                        <a:spcAft>
                          <a:spcPts val="0"/>
                        </a:spcAft>
                        <a:buClrTx/>
                        <a:buSzTx/>
                        <a:buFontTx/>
                        <a:buNone/>
                        <a:tabLst/>
                        <a:defRPr/>
                      </a:pPr>
                      <a:r>
                        <a:rPr lang="it-IT" sz="1600" noProof="0">
                          <a:latin typeface="Open Sans Light" panose="020B0306030504020204" pitchFamily="34" charset="0"/>
                          <a:ea typeface="Open Sans Light" panose="020B0306030504020204" pitchFamily="34" charset="0"/>
                          <a:cs typeface="Open Sans Light" panose="020B0306030504020204" pitchFamily="34" charset="0"/>
                        </a:rPr>
                        <a:t>Basato su dati di mercato osservabili</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601515" rtl="0" eaLnBrk="1" fontAlgn="auto" latinLnBrk="0" hangingPunct="1">
                        <a:lnSpc>
                          <a:spcPct val="100000"/>
                        </a:lnSpc>
                        <a:spcBef>
                          <a:spcPts val="0"/>
                        </a:spcBef>
                        <a:spcAft>
                          <a:spcPts val="0"/>
                        </a:spcAft>
                        <a:buClrTx/>
                        <a:buSzTx/>
                        <a:buFontTx/>
                        <a:buNone/>
                        <a:tabLst/>
                        <a:defRPr/>
                      </a:pPr>
                      <a:r>
                        <a:rPr lang="it-IT" sz="15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Difficoltà nell’identificare un Panel di società comparabili</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it-IT" sz="15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Differenti livelli di liquidità fra S.r.l. e società quotate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a:r>
                        <a:rPr lang="it-IT" sz="15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Diretto riferimento di mercato</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25463230"/>
                  </a:ext>
                </a:extLst>
              </a:tr>
              <a:tr h="1189947">
                <a:tc>
                  <a:txBody>
                    <a:bodyPr/>
                    <a:lstStyle/>
                    <a:p>
                      <a:pPr marL="0" marR="0" lvl="0" indent="0" algn="ctr" defTabSz="601515" rtl="0" eaLnBrk="1" fontAlgn="auto" latinLnBrk="0" hangingPunct="1">
                        <a:lnSpc>
                          <a:spcPct val="100000"/>
                        </a:lnSpc>
                        <a:spcBef>
                          <a:spcPts val="0"/>
                        </a:spcBef>
                        <a:spcAft>
                          <a:spcPts val="0"/>
                        </a:spcAft>
                        <a:buClrTx/>
                        <a:buSzTx/>
                        <a:buFontTx/>
                        <a:buNone/>
                        <a:tabLst/>
                        <a:defRPr/>
                      </a:pPr>
                      <a:r>
                        <a:rPr lang="it-IT" sz="1500" b="1" noProof="0">
                          <a:latin typeface="Open Sans Light" panose="020B0306030504020204" pitchFamily="34" charset="0"/>
                          <a:ea typeface="Open Sans Light" panose="020B0306030504020204" pitchFamily="34" charset="0"/>
                          <a:cs typeface="Open Sans Light" panose="020B0306030504020204" pitchFamily="34" charset="0"/>
                        </a:rPr>
                        <a:t>Misto Patrimoniale-Reddituale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a:r>
                        <a:rPr lang="it-IT" sz="15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Approccio che valorizza la consistenza patrimoniale e il profilo reddituale dell’impresa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601515" rtl="0" eaLnBrk="1" fontAlgn="auto" latinLnBrk="0" hangingPunct="1">
                        <a:lnSpc>
                          <a:spcPct val="100000"/>
                        </a:lnSpc>
                        <a:spcBef>
                          <a:spcPts val="0"/>
                        </a:spcBef>
                        <a:spcAft>
                          <a:spcPts val="0"/>
                        </a:spcAft>
                        <a:buClrTx/>
                        <a:buSzTx/>
                        <a:buFontTx/>
                        <a:buNone/>
                        <a:tabLst/>
                        <a:defRPr/>
                      </a:pPr>
                      <a:r>
                        <a:rPr lang="it-IT" sz="1600" noProof="0">
                          <a:latin typeface="Open Sans Light" panose="020B0306030504020204" pitchFamily="34" charset="0"/>
                          <a:ea typeface="Open Sans Light" panose="020B0306030504020204" pitchFamily="34" charset="0"/>
                          <a:cs typeface="Open Sans Light" panose="020B0306030504020204" pitchFamily="34" charset="0"/>
                        </a:rPr>
                        <a:t>Elevata mole di dati necessaria per svolgere la valutazione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1515" rtl="0" eaLnBrk="1" fontAlgn="auto" latinLnBrk="0" hangingPunct="1">
                        <a:lnSpc>
                          <a:spcPct val="100000"/>
                        </a:lnSpc>
                        <a:spcBef>
                          <a:spcPts val="0"/>
                        </a:spcBef>
                        <a:spcAft>
                          <a:spcPts val="0"/>
                        </a:spcAft>
                        <a:buClrTx/>
                        <a:buSzTx/>
                        <a:buFontTx/>
                        <a:buNone/>
                        <a:tabLst/>
                        <a:defRPr/>
                      </a:pPr>
                      <a:r>
                        <a:rPr lang="it-IT" sz="1600" noProof="0">
                          <a:latin typeface="Open Sans Light" panose="020B0306030504020204" pitchFamily="34" charset="0"/>
                          <a:ea typeface="Open Sans Light" panose="020B0306030504020204" pitchFamily="34" charset="0"/>
                          <a:cs typeface="Open Sans Light" panose="020B0306030504020204" pitchFamily="34" charset="0"/>
                        </a:rPr>
                        <a:t>Complessità di stima</a:t>
                      </a:r>
                      <a:endParaRPr lang="it-IT" sz="15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1515" rtl="0" eaLnBrk="1" fontAlgn="auto" latinLnBrk="0" hangingPunct="1">
                        <a:lnSpc>
                          <a:spcPct val="100000"/>
                        </a:lnSpc>
                        <a:spcBef>
                          <a:spcPts val="0"/>
                        </a:spcBef>
                        <a:spcAft>
                          <a:spcPts val="0"/>
                        </a:spcAft>
                        <a:buClrTx/>
                        <a:buSzTx/>
                        <a:buFontTx/>
                        <a:buNone/>
                        <a:tabLst/>
                        <a:defRPr/>
                      </a:pPr>
                      <a:r>
                        <a:rPr lang="it-IT" sz="1600" noProof="0">
                          <a:latin typeface="Open Sans Light" panose="020B0306030504020204" pitchFamily="34" charset="0"/>
                          <a:ea typeface="Open Sans Light" panose="020B0306030504020204" pitchFamily="34" charset="0"/>
                          <a:cs typeface="Open Sans Light" panose="020B0306030504020204" pitchFamily="34" charset="0"/>
                        </a:rPr>
                        <a:t>Valorizzare intangibili non iscritti in bilancio</a:t>
                      </a:r>
                      <a:endParaRPr lang="it-IT" sz="1600" noProof="0">
                        <a:solidFill>
                          <a:srgbClr val="31313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07678722"/>
                  </a:ext>
                </a:extLst>
              </a:tr>
            </a:tbl>
          </a:graphicData>
        </a:graphic>
      </p:graphicFrame>
      <p:sp>
        <p:nvSpPr>
          <p:cNvPr id="12" name="Oval 11">
            <a:extLst>
              <a:ext uri="{FF2B5EF4-FFF2-40B4-BE49-F238E27FC236}">
                <a16:creationId xmlns:a16="http://schemas.microsoft.com/office/drawing/2014/main" id="{280BBF12-63DF-F1FD-0BDF-6BA96EDAFE82}"/>
              </a:ext>
            </a:extLst>
          </p:cNvPr>
          <p:cNvSpPr/>
          <p:nvPr/>
        </p:nvSpPr>
        <p:spPr>
          <a:xfrm>
            <a:off x="7833274"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13" name="Graphic 12" descr="Home outline">
            <a:hlinkClick r:id="" action="ppaction://noaction"/>
            <a:extLst>
              <a:ext uri="{FF2B5EF4-FFF2-40B4-BE49-F238E27FC236}">
                <a16:creationId xmlns:a16="http://schemas.microsoft.com/office/drawing/2014/main" id="{4388970F-A824-CABD-BCC0-8CAA21C6F2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23500" y="129807"/>
            <a:ext cx="333658" cy="333658"/>
          </a:xfrm>
          <a:prstGeom prst="rect">
            <a:avLst/>
          </a:prstGeom>
        </p:spPr>
      </p:pic>
      <p:sp>
        <p:nvSpPr>
          <p:cNvPr id="14" name="Oval 13">
            <a:extLst>
              <a:ext uri="{FF2B5EF4-FFF2-40B4-BE49-F238E27FC236}">
                <a16:creationId xmlns:a16="http://schemas.microsoft.com/office/drawing/2014/main" id="{3F3E4B9E-0D78-E21A-8D32-BBFE97F41E10}"/>
              </a:ext>
            </a:extLst>
          </p:cNvPr>
          <p:cNvSpPr/>
          <p:nvPr/>
        </p:nvSpPr>
        <p:spPr>
          <a:xfrm>
            <a:off x="8229354"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15" name="Oval 14">
            <a:extLst>
              <a:ext uri="{FF2B5EF4-FFF2-40B4-BE49-F238E27FC236}">
                <a16:creationId xmlns:a16="http://schemas.microsoft.com/office/drawing/2014/main" id="{ACB84F2F-930D-2D10-A95A-3FE99CF4A998}"/>
              </a:ext>
            </a:extLst>
          </p:cNvPr>
          <p:cNvSpPr/>
          <p:nvPr/>
        </p:nvSpPr>
        <p:spPr>
          <a:xfrm>
            <a:off x="8625434"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16" name="Oval 15">
            <a:extLst>
              <a:ext uri="{FF2B5EF4-FFF2-40B4-BE49-F238E27FC236}">
                <a16:creationId xmlns:a16="http://schemas.microsoft.com/office/drawing/2014/main" id="{2BA5F0B0-AD6C-51CF-764E-4FB50C27DE70}"/>
              </a:ext>
            </a:extLst>
          </p:cNvPr>
          <p:cNvSpPr/>
          <p:nvPr/>
        </p:nvSpPr>
        <p:spPr>
          <a:xfrm>
            <a:off x="9021514" y="215414"/>
            <a:ext cx="228600" cy="2286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17" name="Oval 16">
            <a:extLst>
              <a:ext uri="{FF2B5EF4-FFF2-40B4-BE49-F238E27FC236}">
                <a16:creationId xmlns:a16="http://schemas.microsoft.com/office/drawing/2014/main" id="{F8031459-1B39-BBAF-906A-61E4CAB666B8}"/>
              </a:ext>
            </a:extLst>
          </p:cNvPr>
          <p:cNvSpPr/>
          <p:nvPr/>
        </p:nvSpPr>
        <p:spPr>
          <a:xfrm>
            <a:off x="9417594"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18" name="Oval 17">
            <a:extLst>
              <a:ext uri="{FF2B5EF4-FFF2-40B4-BE49-F238E27FC236}">
                <a16:creationId xmlns:a16="http://schemas.microsoft.com/office/drawing/2014/main" id="{9AE8166E-E9EF-1AD9-E698-FDAA4D3EDA33}"/>
              </a:ext>
            </a:extLst>
          </p:cNvPr>
          <p:cNvSpPr/>
          <p:nvPr/>
        </p:nvSpPr>
        <p:spPr>
          <a:xfrm>
            <a:off x="9813672" y="215414"/>
            <a:ext cx="228600" cy="228600"/>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Tree>
    <p:extLst>
      <p:ext uri="{BB962C8B-B14F-4D97-AF65-F5344CB8AC3E}">
        <p14:creationId xmlns:p14="http://schemas.microsoft.com/office/powerpoint/2010/main" val="4209738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FCEE36-6BB5-FC44-512E-6AC9C272FC15}"/>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8F6C41B-922F-3666-D161-C193890FAC39}"/>
              </a:ext>
            </a:extLst>
          </p:cNvPr>
          <p:cNvGraphicFramePr>
            <a:graphicFrameLocks noChangeAspect="1"/>
          </p:cNvGraphicFramePr>
          <p:nvPr>
            <p:custDataLst>
              <p:tags r:id="rId1"/>
            </p:custDataLst>
            <p:extLst>
              <p:ext uri="{D42A27DB-BD31-4B8C-83A1-F6EECF244321}">
                <p14:modId xmlns:p14="http://schemas.microsoft.com/office/powerpoint/2010/main" val="1150607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3" name="think-cell data - do not delete" hidden="1">
                        <a:extLst>
                          <a:ext uri="{FF2B5EF4-FFF2-40B4-BE49-F238E27FC236}">
                            <a16:creationId xmlns:a16="http://schemas.microsoft.com/office/drawing/2014/main" id="{A8F6C41B-922F-3666-D161-C193890FAC3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B4963CD2-6A2B-FBEE-BB41-9F1B6490591C}"/>
              </a:ext>
            </a:extLst>
          </p:cNvPr>
          <p:cNvSpPr/>
          <p:nvPr/>
        </p:nvSpPr>
        <p:spPr>
          <a:xfrm>
            <a:off x="-1" y="5370066"/>
            <a:ext cx="10693401" cy="1066801"/>
          </a:xfrm>
          <a:prstGeom prst="rect">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0" name="object 11">
            <a:extLst>
              <a:ext uri="{FF2B5EF4-FFF2-40B4-BE49-F238E27FC236}">
                <a16:creationId xmlns:a16="http://schemas.microsoft.com/office/drawing/2014/main" id="{345E6CB0-1AA5-E4B2-AB8F-E127AF1E47AB}"/>
              </a:ext>
            </a:extLst>
          </p:cNvPr>
          <p:cNvSpPr txBox="1">
            <a:spLocks/>
          </p:cNvSpPr>
          <p:nvPr/>
        </p:nvSpPr>
        <p:spPr>
          <a:xfrm>
            <a:off x="395730" y="5619734"/>
            <a:ext cx="10148872" cy="567463"/>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600" noProof="0">
                <a:solidFill>
                  <a:schemeClr val="bg1"/>
                </a:solidFill>
                <a:latin typeface="Open Sans" panose="020B0606030504020204" pitchFamily="34" charset="0"/>
                <a:ea typeface="Open Sans" panose="020B0606030504020204" pitchFamily="34" charset="0"/>
                <a:cs typeface="Open Sans" panose="020B0606030504020204" pitchFamily="34" charset="0"/>
              </a:rPr>
              <a:t>5. </a:t>
            </a:r>
            <a:r>
              <a:rPr lang="it-IT" sz="36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Criticità nella stima del valore delle quote</a:t>
            </a:r>
          </a:p>
        </p:txBody>
      </p:sp>
      <p:pic>
        <p:nvPicPr>
          <p:cNvPr id="4" name="Graphic 3" descr="Home outline">
            <a:hlinkClick r:id="" action="ppaction://noaction"/>
            <a:extLst>
              <a:ext uri="{FF2B5EF4-FFF2-40B4-BE49-F238E27FC236}">
                <a16:creationId xmlns:a16="http://schemas.microsoft.com/office/drawing/2014/main" id="{972D952A-D3B7-D1C9-85BF-FA37463ACD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23500" y="129807"/>
            <a:ext cx="333658" cy="333658"/>
          </a:xfrm>
          <a:prstGeom prst="rect">
            <a:avLst/>
          </a:prstGeom>
        </p:spPr>
      </p:pic>
    </p:spTree>
    <p:extLst>
      <p:ext uri="{BB962C8B-B14F-4D97-AF65-F5344CB8AC3E}">
        <p14:creationId xmlns:p14="http://schemas.microsoft.com/office/powerpoint/2010/main" val="172208107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4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64C4649-AAE6-12C5-0619-5FFD3101FB02}"/>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E17CA5A-728F-5271-5B47-B72F605899B2}"/>
              </a:ext>
            </a:extLst>
          </p:cNvPr>
          <p:cNvGraphicFramePr>
            <a:graphicFrameLocks noChangeAspect="1"/>
          </p:cNvGraphicFramePr>
          <p:nvPr>
            <p:custDataLst>
              <p:tags r:id="rId1"/>
            </p:custDataLst>
            <p:extLst>
              <p:ext uri="{D42A27DB-BD31-4B8C-83A1-F6EECF244321}">
                <p14:modId xmlns:p14="http://schemas.microsoft.com/office/powerpoint/2010/main" val="17835959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4" name="think-cell data - do not delete" hidden="1">
                        <a:extLst>
                          <a:ext uri="{FF2B5EF4-FFF2-40B4-BE49-F238E27FC236}">
                            <a16:creationId xmlns:a16="http://schemas.microsoft.com/office/drawing/2014/main" id="{7E17CA5A-728F-5271-5B47-B72F605899B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ttangolo 5">
            <a:extLst>
              <a:ext uri="{FF2B5EF4-FFF2-40B4-BE49-F238E27FC236}">
                <a16:creationId xmlns:a16="http://schemas.microsoft.com/office/drawing/2014/main" id="{DDF66841-699F-49AE-CC3A-58985E54D2A7}"/>
              </a:ext>
            </a:extLst>
          </p:cNvPr>
          <p:cNvSpPr/>
          <p:nvPr/>
        </p:nvSpPr>
        <p:spPr>
          <a:xfrm rot="10800000">
            <a:off x="-1" y="0"/>
            <a:ext cx="10701351" cy="7562850"/>
          </a:xfrm>
          <a:prstGeom prst="rect">
            <a:avLst/>
          </a:prstGeom>
          <a:gradFill flip="none" rotWithShape="1">
            <a:gsLst>
              <a:gs pos="0">
                <a:srgbClr val="005587"/>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noProof="0"/>
              <a:t> </a:t>
            </a:r>
          </a:p>
        </p:txBody>
      </p:sp>
      <p:sp>
        <p:nvSpPr>
          <p:cNvPr id="22" name="Rectangle 21">
            <a:extLst>
              <a:ext uri="{FF2B5EF4-FFF2-40B4-BE49-F238E27FC236}">
                <a16:creationId xmlns:a16="http://schemas.microsoft.com/office/drawing/2014/main" id="{DB02834A-5EFB-CC56-CED5-2171212B19C9}"/>
              </a:ext>
            </a:extLst>
          </p:cNvPr>
          <p:cNvSpPr/>
          <p:nvPr/>
        </p:nvSpPr>
        <p:spPr>
          <a:xfrm>
            <a:off x="0" y="2874272"/>
            <a:ext cx="10693399" cy="4350494"/>
          </a:xfrm>
          <a:prstGeom prst="rect">
            <a:avLst/>
          </a:prstGeom>
          <a:solidFill>
            <a:schemeClr val="bg1">
              <a:lumMod val="9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object 11">
            <a:extLst>
              <a:ext uri="{FF2B5EF4-FFF2-40B4-BE49-F238E27FC236}">
                <a16:creationId xmlns:a16="http://schemas.microsoft.com/office/drawing/2014/main" id="{82E6BCFC-763F-F321-7191-4C8354346351}"/>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latin typeface="Open Sans Light" panose="020B0306030504020204" pitchFamily="34" charset="0"/>
                <a:ea typeface="Open Sans Light" panose="020B0306030504020204" pitchFamily="34" charset="0"/>
                <a:cs typeface="Open Sans Light" panose="020B0306030504020204" pitchFamily="34" charset="0"/>
              </a:rPr>
              <a:t>Criticità nella stima del valore delle quote</a:t>
            </a:r>
            <a:endParaRPr lang="it-IT" sz="2000"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Rectangle 6">
            <a:extLst>
              <a:ext uri="{FF2B5EF4-FFF2-40B4-BE49-F238E27FC236}">
                <a16:creationId xmlns:a16="http://schemas.microsoft.com/office/drawing/2014/main" id="{2CA22506-6032-34C5-DE80-70B453EB1560}"/>
              </a:ext>
            </a:extLst>
          </p:cNvPr>
          <p:cNvSpPr/>
          <p:nvPr/>
        </p:nvSpPr>
        <p:spPr bwMode="gray">
          <a:xfrm>
            <a:off x="0" y="1654871"/>
            <a:ext cx="10693400" cy="881595"/>
          </a:xfrm>
          <a:prstGeom prst="rect">
            <a:avLst/>
          </a:prstGeom>
          <a:solidFill>
            <a:schemeClr val="bg1">
              <a:lumMod val="95000"/>
            </a:schemeClr>
          </a:solidFill>
          <a:ln w="19050" algn="ctr">
            <a:noFill/>
            <a:prstDash val="dash"/>
            <a:miter lim="800000"/>
            <a:headEnd/>
            <a:tailEnd/>
          </a:ln>
          <a:effectLst>
            <a:outerShdw blurRad="50800" dist="38100" algn="l" rotWithShape="0">
              <a:prstClr val="black">
                <a:alpha val="40000"/>
              </a:prstClr>
            </a:outerShdw>
          </a:effectLst>
        </p:spPr>
        <p:txBody>
          <a:bodyPr wrap="square" lIns="88900" tIns="88900" rIns="88900" bIns="88900" rtlCol="0" anchor="ctr"/>
          <a:lstStyle/>
          <a:p>
            <a:pPr algn="ctr"/>
            <a:r>
              <a:rPr lang="it-IT" sz="1600" noProof="0">
                <a:latin typeface="Open Sans Light" panose="020B0306030504020204" pitchFamily="34" charset="0"/>
                <a:ea typeface="Open Sans Light" panose="020B0306030504020204" pitchFamily="34" charset="0"/>
                <a:cs typeface="Open Sans Light" panose="020B0306030504020204" pitchFamily="34" charset="0"/>
              </a:rPr>
              <a:t>Di seguito si riportano le principali criticità riscontrabili nella valutazione della quota di un socio in occasione del recesso da una società a responsabilità limitata.</a:t>
            </a:r>
            <a:endParaRPr lang="it-IT" sz="1500"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Rectangle 31">
            <a:extLst>
              <a:ext uri="{FF2B5EF4-FFF2-40B4-BE49-F238E27FC236}">
                <a16:creationId xmlns:a16="http://schemas.microsoft.com/office/drawing/2014/main" id="{114AF45C-5A24-5BB9-EF1B-1F7A3C4D049F}"/>
              </a:ext>
            </a:extLst>
          </p:cNvPr>
          <p:cNvSpPr/>
          <p:nvPr/>
        </p:nvSpPr>
        <p:spPr>
          <a:xfrm>
            <a:off x="3763565" y="3451893"/>
            <a:ext cx="6641485" cy="608979"/>
          </a:xfrm>
          <a:prstGeom prst="rect">
            <a:avLst/>
          </a:prstGeom>
          <a:solidFill>
            <a:srgbClr val="005587">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È necessario isolare il </a:t>
            </a:r>
            <a:r>
              <a:rPr lang="it-IT" sz="14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valore economico dell’impresa prima degli effetti patrimoniali e finanziari del recesso.</a:t>
            </a:r>
            <a:endParaRPr lang="it-IT" sz="1400" noProof="0">
              <a:solidFill>
                <a:schemeClr val="tx1"/>
              </a:solidFill>
            </a:endParaRPr>
          </a:p>
        </p:txBody>
      </p:sp>
      <p:sp>
        <p:nvSpPr>
          <p:cNvPr id="33" name="Rectangle 32">
            <a:extLst>
              <a:ext uri="{FF2B5EF4-FFF2-40B4-BE49-F238E27FC236}">
                <a16:creationId xmlns:a16="http://schemas.microsoft.com/office/drawing/2014/main" id="{66F4CBA3-5003-5953-5CB1-D55D283F9B54}"/>
              </a:ext>
            </a:extLst>
          </p:cNvPr>
          <p:cNvSpPr/>
          <p:nvPr/>
        </p:nvSpPr>
        <p:spPr>
          <a:xfrm>
            <a:off x="599964" y="3451893"/>
            <a:ext cx="3172836" cy="608979"/>
          </a:xfrm>
          <a:prstGeom prst="rect">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object 23">
            <a:extLst>
              <a:ext uri="{FF2B5EF4-FFF2-40B4-BE49-F238E27FC236}">
                <a16:creationId xmlns:a16="http://schemas.microsoft.com/office/drawing/2014/main" id="{8B55CB75-4609-9C21-B854-6AA75AA6527F}"/>
              </a:ext>
            </a:extLst>
          </p:cNvPr>
          <p:cNvSpPr txBox="1"/>
          <p:nvPr/>
        </p:nvSpPr>
        <p:spPr>
          <a:xfrm>
            <a:off x="844192" y="3612112"/>
            <a:ext cx="3147362" cy="319318"/>
          </a:xfrm>
          <a:prstGeom prst="rect">
            <a:avLst/>
          </a:prstGeom>
        </p:spPr>
        <p:txBody>
          <a:bodyPr vert="horz" wrap="square" lIns="0" tIns="11430" rIns="0" bIns="0" rtlCol="0">
            <a:spAutoFit/>
          </a:bodyPr>
          <a:lstStyle/>
          <a:p>
            <a:pPr marL="12700" marR="5080" indent="635" algn="l">
              <a:lnSpc>
                <a:spcPct val="100000"/>
              </a:lnSpc>
              <a:spcBef>
                <a:spcPts val="90"/>
              </a:spcBef>
            </a:pPr>
            <a:r>
              <a:rPr lang="it-IT" sz="2000" spc="-1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Valore prima del recesso</a:t>
            </a:r>
          </a:p>
        </p:txBody>
      </p:sp>
      <p:sp>
        <p:nvSpPr>
          <p:cNvPr id="12" name="Oval 11">
            <a:extLst>
              <a:ext uri="{FF2B5EF4-FFF2-40B4-BE49-F238E27FC236}">
                <a16:creationId xmlns:a16="http://schemas.microsoft.com/office/drawing/2014/main" id="{D1312E31-E7BB-A1E9-C1E3-9A6D40B69E76}"/>
              </a:ext>
            </a:extLst>
          </p:cNvPr>
          <p:cNvSpPr/>
          <p:nvPr/>
        </p:nvSpPr>
        <p:spPr bwMode="gray">
          <a:xfrm>
            <a:off x="279786" y="3518817"/>
            <a:ext cx="475200" cy="475130"/>
          </a:xfrm>
          <a:prstGeom prst="ellipse">
            <a:avLst/>
          </a:prstGeom>
          <a:solidFill>
            <a:schemeClr val="bg1">
              <a:lumMod val="95000"/>
            </a:schemeClr>
          </a:solidFill>
          <a:ln w="19050" algn="ctr">
            <a:solidFill>
              <a:srgbClr val="005587"/>
            </a:solidFill>
            <a:miter lim="800000"/>
            <a:headEnd/>
            <a:tailEnd/>
          </a:ln>
        </p:spPr>
        <p:txBody>
          <a:bodyPr wrap="square" lIns="88900" tIns="88900" rIns="88900" bIns="88900" rtlCol="0" anchor="ctr"/>
          <a:lstStyle/>
          <a:p>
            <a:pPr algn="ctr">
              <a:lnSpc>
                <a:spcPct val="106000"/>
              </a:lnSpc>
              <a:buFont typeface="Wingdings 2" pitchFamily="18" charset="2"/>
              <a:buNone/>
            </a:pPr>
            <a:r>
              <a:rPr lang="it-IT" sz="1600" b="1" noProof="0">
                <a:solidFill>
                  <a:srgbClr val="005587"/>
                </a:solidFill>
              </a:rPr>
              <a:t>1</a:t>
            </a:r>
          </a:p>
        </p:txBody>
      </p:sp>
      <p:sp>
        <p:nvSpPr>
          <p:cNvPr id="24" name="Rectangle 23">
            <a:extLst>
              <a:ext uri="{FF2B5EF4-FFF2-40B4-BE49-F238E27FC236}">
                <a16:creationId xmlns:a16="http://schemas.microsoft.com/office/drawing/2014/main" id="{BA84ABEB-62C2-3CE0-B8F2-E7B7D811022C}"/>
              </a:ext>
            </a:extLst>
          </p:cNvPr>
          <p:cNvSpPr/>
          <p:nvPr/>
        </p:nvSpPr>
        <p:spPr>
          <a:xfrm>
            <a:off x="3772798" y="4295475"/>
            <a:ext cx="6632252" cy="601062"/>
          </a:xfrm>
          <a:prstGeom prst="rect">
            <a:avLst/>
          </a:prstGeom>
          <a:solidFill>
            <a:srgbClr val="0076A8">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Limitata disponibilità di informazioni di mercato</a:t>
            </a:r>
            <a:r>
              <a:rPr lang="it-IT" sz="14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risulta difficile effettuare confronti con aziende comparabili.</a:t>
            </a:r>
            <a:endParaRPr lang="it-IT" sz="1400" noProof="0">
              <a:solidFill>
                <a:schemeClr val="tx1"/>
              </a:solidFill>
            </a:endParaRPr>
          </a:p>
        </p:txBody>
      </p:sp>
      <p:sp>
        <p:nvSpPr>
          <p:cNvPr id="26" name="Rectangle 25">
            <a:extLst>
              <a:ext uri="{FF2B5EF4-FFF2-40B4-BE49-F238E27FC236}">
                <a16:creationId xmlns:a16="http://schemas.microsoft.com/office/drawing/2014/main" id="{A7D6F1CD-BED3-D900-FA78-4A03127FDF70}"/>
              </a:ext>
            </a:extLst>
          </p:cNvPr>
          <p:cNvSpPr/>
          <p:nvPr/>
        </p:nvSpPr>
        <p:spPr>
          <a:xfrm>
            <a:off x="599964" y="4290173"/>
            <a:ext cx="3172836" cy="606364"/>
          </a:xfrm>
          <a:prstGeom prst="rect">
            <a:avLst/>
          </a:prstGeom>
          <a:solidFill>
            <a:srgbClr val="007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object 29">
            <a:extLst>
              <a:ext uri="{FF2B5EF4-FFF2-40B4-BE49-F238E27FC236}">
                <a16:creationId xmlns:a16="http://schemas.microsoft.com/office/drawing/2014/main" id="{C9702788-8993-D4FB-124A-80CB3D24C348}"/>
              </a:ext>
            </a:extLst>
          </p:cNvPr>
          <p:cNvSpPr txBox="1"/>
          <p:nvPr/>
        </p:nvSpPr>
        <p:spPr>
          <a:xfrm>
            <a:off x="844192" y="4449085"/>
            <a:ext cx="3135188" cy="319318"/>
          </a:xfrm>
          <a:prstGeom prst="rect">
            <a:avLst/>
          </a:prstGeom>
        </p:spPr>
        <p:txBody>
          <a:bodyPr vert="horz" wrap="square" lIns="0" tIns="11430" rIns="0" bIns="0" rtlCol="0">
            <a:spAutoFit/>
          </a:bodyPr>
          <a:lstStyle/>
          <a:p>
            <a:pPr marL="12700" marR="5080" algn="l">
              <a:lnSpc>
                <a:spcPct val="100000"/>
              </a:lnSpc>
              <a:spcBef>
                <a:spcPts val="90"/>
              </a:spcBef>
            </a:pPr>
            <a:r>
              <a:rPr lang="it-IT" sz="20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Reperibilità dei dati</a:t>
            </a:r>
          </a:p>
        </p:txBody>
      </p:sp>
      <p:sp>
        <p:nvSpPr>
          <p:cNvPr id="18" name="Oval 17">
            <a:extLst>
              <a:ext uri="{FF2B5EF4-FFF2-40B4-BE49-F238E27FC236}">
                <a16:creationId xmlns:a16="http://schemas.microsoft.com/office/drawing/2014/main" id="{EEB39430-A147-BEFC-9440-6B8FDD84361A}"/>
              </a:ext>
            </a:extLst>
          </p:cNvPr>
          <p:cNvSpPr/>
          <p:nvPr/>
        </p:nvSpPr>
        <p:spPr bwMode="gray">
          <a:xfrm>
            <a:off x="279786" y="4355790"/>
            <a:ext cx="475200" cy="475130"/>
          </a:xfrm>
          <a:prstGeom prst="ellipse">
            <a:avLst/>
          </a:prstGeom>
          <a:solidFill>
            <a:schemeClr val="bg1">
              <a:lumMod val="95000"/>
            </a:schemeClr>
          </a:solidFill>
          <a:ln w="19050" algn="ctr">
            <a:solidFill>
              <a:srgbClr val="005587"/>
            </a:solidFill>
            <a:miter lim="800000"/>
            <a:headEnd/>
            <a:tailEnd/>
          </a:ln>
        </p:spPr>
        <p:txBody>
          <a:bodyPr wrap="square" lIns="88900" tIns="88900" rIns="88900" bIns="88900" rtlCol="0" anchor="ctr"/>
          <a:lstStyle/>
          <a:p>
            <a:pPr algn="ctr">
              <a:lnSpc>
                <a:spcPct val="106000"/>
              </a:lnSpc>
              <a:buFont typeface="Wingdings 2" pitchFamily="18" charset="2"/>
              <a:buNone/>
            </a:pPr>
            <a:r>
              <a:rPr lang="it-IT" sz="1600" b="1" noProof="0">
                <a:solidFill>
                  <a:srgbClr val="005587"/>
                </a:solidFill>
              </a:rPr>
              <a:t>2</a:t>
            </a:r>
          </a:p>
        </p:txBody>
      </p:sp>
      <p:sp>
        <p:nvSpPr>
          <p:cNvPr id="38" name="Rectangle 37">
            <a:extLst>
              <a:ext uri="{FF2B5EF4-FFF2-40B4-BE49-F238E27FC236}">
                <a16:creationId xmlns:a16="http://schemas.microsoft.com/office/drawing/2014/main" id="{27A84A1E-0859-50EF-96D0-BA56341ED02E}"/>
              </a:ext>
            </a:extLst>
          </p:cNvPr>
          <p:cNvSpPr/>
          <p:nvPr/>
        </p:nvSpPr>
        <p:spPr>
          <a:xfrm>
            <a:off x="594450" y="5128454"/>
            <a:ext cx="3172836" cy="606364"/>
          </a:xfrm>
          <a:prstGeom prst="rect">
            <a:avLst/>
          </a:prstGeom>
          <a:solidFill>
            <a:srgbClr val="00A3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Rectangle 38">
            <a:extLst>
              <a:ext uri="{FF2B5EF4-FFF2-40B4-BE49-F238E27FC236}">
                <a16:creationId xmlns:a16="http://schemas.microsoft.com/office/drawing/2014/main" id="{F1AEFFDA-F61F-5F9B-CBDB-70FA9D086EBF}"/>
              </a:ext>
            </a:extLst>
          </p:cNvPr>
          <p:cNvSpPr/>
          <p:nvPr/>
        </p:nvSpPr>
        <p:spPr>
          <a:xfrm>
            <a:off x="3772801" y="5125838"/>
            <a:ext cx="6632252" cy="608979"/>
          </a:xfrm>
          <a:prstGeom prst="rect">
            <a:avLst/>
          </a:prstGeom>
          <a:solidFill>
            <a:srgbClr val="00A3E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La valutazione deve riflettere il </a:t>
            </a:r>
            <a:r>
              <a:rPr lang="it-IT" sz="14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valore effettivo della partecipazione</a:t>
            </a:r>
            <a:r>
              <a:rPr lang="it-IT" sz="14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Occorre quindi individuare </a:t>
            </a:r>
            <a:r>
              <a:rPr lang="it-IT" sz="14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criteri coerenti con la natura della società.</a:t>
            </a:r>
            <a:endParaRPr lang="it-IT" sz="1400" noProof="0">
              <a:solidFill>
                <a:schemeClr val="tx1"/>
              </a:solidFill>
            </a:endParaRPr>
          </a:p>
        </p:txBody>
      </p:sp>
      <p:sp>
        <p:nvSpPr>
          <p:cNvPr id="48" name="object 23">
            <a:extLst>
              <a:ext uri="{FF2B5EF4-FFF2-40B4-BE49-F238E27FC236}">
                <a16:creationId xmlns:a16="http://schemas.microsoft.com/office/drawing/2014/main" id="{6064E5D9-0B23-74E4-1CD6-A7A0DA8FDE3F}"/>
              </a:ext>
            </a:extLst>
          </p:cNvPr>
          <p:cNvSpPr txBox="1"/>
          <p:nvPr/>
        </p:nvSpPr>
        <p:spPr>
          <a:xfrm>
            <a:off x="844191" y="5287366"/>
            <a:ext cx="3135189" cy="319318"/>
          </a:xfrm>
          <a:prstGeom prst="rect">
            <a:avLst/>
          </a:prstGeom>
        </p:spPr>
        <p:txBody>
          <a:bodyPr vert="horz" wrap="square" lIns="0" tIns="11430" rIns="0" bIns="0" rtlCol="0">
            <a:spAutoFit/>
          </a:bodyPr>
          <a:lstStyle/>
          <a:p>
            <a:pPr marL="12700" marR="5080" indent="635" algn="l">
              <a:spcBef>
                <a:spcPts val="90"/>
              </a:spcBef>
            </a:pPr>
            <a:r>
              <a:rPr lang="it-IT" sz="2000" spc="-1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Metodologia applicabile</a:t>
            </a:r>
          </a:p>
        </p:txBody>
      </p:sp>
      <p:sp>
        <p:nvSpPr>
          <p:cNvPr id="10" name="Oval 9">
            <a:extLst>
              <a:ext uri="{FF2B5EF4-FFF2-40B4-BE49-F238E27FC236}">
                <a16:creationId xmlns:a16="http://schemas.microsoft.com/office/drawing/2014/main" id="{5C850C4E-9A1A-9E3B-2038-F26FD1A04AF3}"/>
              </a:ext>
            </a:extLst>
          </p:cNvPr>
          <p:cNvSpPr/>
          <p:nvPr/>
        </p:nvSpPr>
        <p:spPr bwMode="gray">
          <a:xfrm>
            <a:off x="279786" y="5194071"/>
            <a:ext cx="475200" cy="475130"/>
          </a:xfrm>
          <a:prstGeom prst="ellipse">
            <a:avLst/>
          </a:prstGeom>
          <a:solidFill>
            <a:schemeClr val="bg1">
              <a:lumMod val="95000"/>
            </a:schemeClr>
          </a:solidFill>
          <a:ln w="19050" algn="ctr">
            <a:solidFill>
              <a:srgbClr val="005587"/>
            </a:solidFill>
            <a:miter lim="800000"/>
            <a:headEnd/>
            <a:tailEnd/>
          </a:ln>
        </p:spPr>
        <p:txBody>
          <a:bodyPr wrap="square" lIns="88900" tIns="88900" rIns="88900" bIns="88900" rtlCol="0" anchor="ctr"/>
          <a:lstStyle/>
          <a:p>
            <a:pPr algn="ctr">
              <a:lnSpc>
                <a:spcPct val="106000"/>
              </a:lnSpc>
              <a:buFont typeface="Wingdings 2" pitchFamily="18" charset="2"/>
              <a:buNone/>
            </a:pPr>
            <a:r>
              <a:rPr lang="it-IT" sz="1600" b="1" noProof="0">
                <a:solidFill>
                  <a:srgbClr val="005587"/>
                </a:solidFill>
              </a:rPr>
              <a:t>3</a:t>
            </a:r>
          </a:p>
        </p:txBody>
      </p:sp>
      <p:sp>
        <p:nvSpPr>
          <p:cNvPr id="50" name="Rectangle 49">
            <a:extLst>
              <a:ext uri="{FF2B5EF4-FFF2-40B4-BE49-F238E27FC236}">
                <a16:creationId xmlns:a16="http://schemas.microsoft.com/office/drawing/2014/main" id="{966119FF-7595-10B9-07B2-51EE937CA105}"/>
              </a:ext>
            </a:extLst>
          </p:cNvPr>
          <p:cNvSpPr/>
          <p:nvPr/>
        </p:nvSpPr>
        <p:spPr>
          <a:xfrm>
            <a:off x="583006" y="5964120"/>
            <a:ext cx="3189794" cy="606364"/>
          </a:xfrm>
          <a:prstGeom prst="rect">
            <a:avLst/>
          </a:prstGeom>
          <a:solidFill>
            <a:srgbClr val="62B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1" name="Rectangle 50">
            <a:extLst>
              <a:ext uri="{FF2B5EF4-FFF2-40B4-BE49-F238E27FC236}">
                <a16:creationId xmlns:a16="http://schemas.microsoft.com/office/drawing/2014/main" id="{240C860C-53EE-DB95-C427-533199741821}"/>
              </a:ext>
            </a:extLst>
          </p:cNvPr>
          <p:cNvSpPr/>
          <p:nvPr/>
        </p:nvSpPr>
        <p:spPr>
          <a:xfrm>
            <a:off x="3767286" y="5964119"/>
            <a:ext cx="6641485" cy="601062"/>
          </a:xfrm>
          <a:prstGeom prst="rect">
            <a:avLst/>
          </a:prstGeom>
          <a:solidFill>
            <a:srgbClr val="62B5E5">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noProof="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Il </a:t>
            </a:r>
            <a:r>
              <a:rPr lang="it-IT" sz="1400" b="1" noProof="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codice civile e i PIV evidenziano come la quota oggetto di recesso </a:t>
            </a:r>
            <a:r>
              <a:rPr lang="it-IT" sz="1400" noProof="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deve essere </a:t>
            </a:r>
            <a:r>
              <a:rPr lang="it-IT" sz="1400" b="1" noProof="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calcolata in proporzione al valore totale</a:t>
            </a:r>
            <a:r>
              <a:rPr lang="it-IT" sz="1400" noProof="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Tale disposizione tenderebbe ad </a:t>
            </a:r>
            <a:r>
              <a:rPr lang="it-IT" sz="1400" b="1" noProof="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escludere l’applicazione di sconti.</a:t>
            </a:r>
            <a:endParaRPr lang="it-IT" sz="1400" b="1" noProof="0" dirty="0">
              <a:solidFill>
                <a:schemeClr val="tx1"/>
              </a:solidFill>
            </a:endParaRPr>
          </a:p>
        </p:txBody>
      </p:sp>
      <p:sp>
        <p:nvSpPr>
          <p:cNvPr id="54" name="object 26">
            <a:extLst>
              <a:ext uri="{FF2B5EF4-FFF2-40B4-BE49-F238E27FC236}">
                <a16:creationId xmlns:a16="http://schemas.microsoft.com/office/drawing/2014/main" id="{98DBD61A-670A-D986-52E1-FBE953D432E7}"/>
              </a:ext>
            </a:extLst>
          </p:cNvPr>
          <p:cNvSpPr txBox="1"/>
          <p:nvPr/>
        </p:nvSpPr>
        <p:spPr>
          <a:xfrm>
            <a:off x="844191" y="6123032"/>
            <a:ext cx="3135189" cy="319318"/>
          </a:xfrm>
          <a:prstGeom prst="rect">
            <a:avLst/>
          </a:prstGeom>
        </p:spPr>
        <p:txBody>
          <a:bodyPr vert="horz" wrap="square" lIns="0" tIns="11430" rIns="0" bIns="0" rtlCol="0">
            <a:spAutoFit/>
          </a:bodyPr>
          <a:lstStyle/>
          <a:p>
            <a:pPr marL="12700" marR="5080" indent="30480" algn="l">
              <a:lnSpc>
                <a:spcPct val="100000"/>
              </a:lnSpc>
              <a:spcBef>
                <a:spcPts val="90"/>
              </a:spcBef>
            </a:pPr>
            <a:r>
              <a:rPr lang="it-IT" sz="20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Applicazioni di sconti</a:t>
            </a:r>
          </a:p>
        </p:txBody>
      </p:sp>
      <p:sp>
        <p:nvSpPr>
          <p:cNvPr id="21" name="Oval 20">
            <a:extLst>
              <a:ext uri="{FF2B5EF4-FFF2-40B4-BE49-F238E27FC236}">
                <a16:creationId xmlns:a16="http://schemas.microsoft.com/office/drawing/2014/main" id="{6820D1BA-4290-5DE9-D15E-6BB6BFE33387}"/>
              </a:ext>
            </a:extLst>
          </p:cNvPr>
          <p:cNvSpPr/>
          <p:nvPr/>
        </p:nvSpPr>
        <p:spPr bwMode="gray">
          <a:xfrm>
            <a:off x="279786" y="6029737"/>
            <a:ext cx="475200" cy="475130"/>
          </a:xfrm>
          <a:prstGeom prst="ellipse">
            <a:avLst/>
          </a:prstGeom>
          <a:solidFill>
            <a:schemeClr val="bg1">
              <a:lumMod val="95000"/>
            </a:schemeClr>
          </a:solidFill>
          <a:ln w="19050" algn="ctr">
            <a:solidFill>
              <a:srgbClr val="005587"/>
            </a:solidFill>
            <a:miter lim="800000"/>
            <a:headEnd/>
            <a:tailEnd/>
          </a:ln>
        </p:spPr>
        <p:txBody>
          <a:bodyPr wrap="square" lIns="88900" tIns="88900" rIns="88900" bIns="88900" rtlCol="0" anchor="ctr"/>
          <a:lstStyle/>
          <a:p>
            <a:pPr algn="ctr">
              <a:lnSpc>
                <a:spcPct val="106000"/>
              </a:lnSpc>
              <a:buFont typeface="Wingdings 2" pitchFamily="18" charset="2"/>
              <a:buNone/>
            </a:pPr>
            <a:r>
              <a:rPr lang="it-IT" sz="1600" b="1" noProof="0">
                <a:solidFill>
                  <a:srgbClr val="005587"/>
                </a:solidFill>
              </a:rPr>
              <a:t>4</a:t>
            </a:r>
          </a:p>
        </p:txBody>
      </p:sp>
      <p:sp>
        <p:nvSpPr>
          <p:cNvPr id="5" name="object 11">
            <a:extLst>
              <a:ext uri="{FF2B5EF4-FFF2-40B4-BE49-F238E27FC236}">
                <a16:creationId xmlns:a16="http://schemas.microsoft.com/office/drawing/2014/main" id="{4EBF6289-4DB2-4EB3-FA1F-88EE5541CFB2}"/>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lang="it-IT" sz="2000"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Analisi delle criticità</a:t>
            </a: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Oval 15">
            <a:extLst>
              <a:ext uri="{FF2B5EF4-FFF2-40B4-BE49-F238E27FC236}">
                <a16:creationId xmlns:a16="http://schemas.microsoft.com/office/drawing/2014/main" id="{10E38105-B6A7-FC05-6014-BAB0FACB5F63}"/>
              </a:ext>
            </a:extLst>
          </p:cNvPr>
          <p:cNvSpPr/>
          <p:nvPr/>
        </p:nvSpPr>
        <p:spPr>
          <a:xfrm>
            <a:off x="7833274" y="215414"/>
            <a:ext cx="228600" cy="228600"/>
          </a:xfrm>
          <a:prstGeom prst="ellipse">
            <a:avLst/>
          </a:prstGeom>
          <a:solidFill>
            <a:schemeClr val="bg1">
              <a:lumMod val="8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17" name="Graphic 16" descr="Home outline">
            <a:hlinkClick r:id="" action="ppaction://noaction"/>
            <a:extLst>
              <a:ext uri="{FF2B5EF4-FFF2-40B4-BE49-F238E27FC236}">
                <a16:creationId xmlns:a16="http://schemas.microsoft.com/office/drawing/2014/main" id="{65F590D8-1AD1-79E1-6089-67208BDFD9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3500" y="129807"/>
            <a:ext cx="333658" cy="333658"/>
          </a:xfrm>
          <a:prstGeom prst="rect">
            <a:avLst/>
          </a:prstGeom>
        </p:spPr>
      </p:pic>
      <p:sp>
        <p:nvSpPr>
          <p:cNvPr id="19" name="Oval 18">
            <a:extLst>
              <a:ext uri="{FF2B5EF4-FFF2-40B4-BE49-F238E27FC236}">
                <a16:creationId xmlns:a16="http://schemas.microsoft.com/office/drawing/2014/main" id="{DD107062-6823-5F3F-6053-F674F1130697}"/>
              </a:ext>
            </a:extLst>
          </p:cNvPr>
          <p:cNvSpPr/>
          <p:nvPr/>
        </p:nvSpPr>
        <p:spPr>
          <a:xfrm>
            <a:off x="8229354" y="215414"/>
            <a:ext cx="228600" cy="228600"/>
          </a:xfrm>
          <a:prstGeom prst="ellipse">
            <a:avLst/>
          </a:prstGeom>
          <a:solidFill>
            <a:schemeClr val="bg1">
              <a:lumMod val="8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20" name="Oval 19">
            <a:extLst>
              <a:ext uri="{FF2B5EF4-FFF2-40B4-BE49-F238E27FC236}">
                <a16:creationId xmlns:a16="http://schemas.microsoft.com/office/drawing/2014/main" id="{D4C9521E-D866-6568-45C1-FB9EFC37A975}"/>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23" name="Oval 22">
            <a:extLst>
              <a:ext uri="{FF2B5EF4-FFF2-40B4-BE49-F238E27FC236}">
                <a16:creationId xmlns:a16="http://schemas.microsoft.com/office/drawing/2014/main" id="{0D4B0E33-31E9-20B1-E568-511F4B2B05C5}"/>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25" name="Oval 24">
            <a:extLst>
              <a:ext uri="{FF2B5EF4-FFF2-40B4-BE49-F238E27FC236}">
                <a16:creationId xmlns:a16="http://schemas.microsoft.com/office/drawing/2014/main" id="{5CAA3475-6616-AB8B-9807-2E30FE700928}"/>
              </a:ext>
            </a:extLst>
          </p:cNvPr>
          <p:cNvSpPr/>
          <p:nvPr/>
        </p:nvSpPr>
        <p:spPr>
          <a:xfrm>
            <a:off x="9417594" y="215414"/>
            <a:ext cx="228600" cy="2286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27" name="Oval 26">
            <a:extLst>
              <a:ext uri="{FF2B5EF4-FFF2-40B4-BE49-F238E27FC236}">
                <a16:creationId xmlns:a16="http://schemas.microsoft.com/office/drawing/2014/main" id="{1CDA4387-A0AB-CDAD-CC18-D31DAF870DF4}"/>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Tree>
    <p:extLst>
      <p:ext uri="{BB962C8B-B14F-4D97-AF65-F5344CB8AC3E}">
        <p14:creationId xmlns:p14="http://schemas.microsoft.com/office/powerpoint/2010/main" val="358478542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4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434AD15-8FB6-92C7-4509-337485A974DD}"/>
            </a:ext>
          </a:extLst>
        </p:cNvPr>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7B981E4C-0EB3-031E-1668-A799BB74401B}"/>
              </a:ext>
            </a:extLst>
          </p:cNvPr>
          <p:cNvGraphicFramePr>
            <a:graphicFrameLocks noChangeAspect="1"/>
          </p:cNvGraphicFramePr>
          <p:nvPr>
            <p:custDataLst>
              <p:tags r:id="rId1"/>
            </p:custDataLst>
            <p:extLst>
              <p:ext uri="{D42A27DB-BD31-4B8C-83A1-F6EECF244321}">
                <p14:modId xmlns:p14="http://schemas.microsoft.com/office/powerpoint/2010/main" val="834970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13" name="think-cell data - do not delete" hidden="1">
                        <a:extLst>
                          <a:ext uri="{FF2B5EF4-FFF2-40B4-BE49-F238E27FC236}">
                            <a16:creationId xmlns:a16="http://schemas.microsoft.com/office/drawing/2014/main" id="{7B981E4C-0EB3-031E-1668-A799BB7440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ttangolo 5">
            <a:extLst>
              <a:ext uri="{FF2B5EF4-FFF2-40B4-BE49-F238E27FC236}">
                <a16:creationId xmlns:a16="http://schemas.microsoft.com/office/drawing/2014/main" id="{D5815F8F-CDE9-8A91-4344-E368CCDEAA49}"/>
              </a:ext>
            </a:extLst>
          </p:cNvPr>
          <p:cNvSpPr/>
          <p:nvPr/>
        </p:nvSpPr>
        <p:spPr>
          <a:xfrm rot="10800000">
            <a:off x="-1" y="0"/>
            <a:ext cx="10701351" cy="7562850"/>
          </a:xfrm>
          <a:prstGeom prst="rect">
            <a:avLst/>
          </a:prstGeom>
          <a:gradFill flip="none" rotWithShape="1">
            <a:gsLst>
              <a:gs pos="0">
                <a:srgbClr val="005587"/>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3" name="object 11">
            <a:extLst>
              <a:ext uri="{FF2B5EF4-FFF2-40B4-BE49-F238E27FC236}">
                <a16:creationId xmlns:a16="http://schemas.microsoft.com/office/drawing/2014/main" id="{581B0C47-FD87-1BEA-24D7-A9E4C5F58157}"/>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latin typeface="Open Sans Light" panose="020B0306030504020204" pitchFamily="34" charset="0"/>
                <a:ea typeface="Open Sans Light" panose="020B0306030504020204" pitchFamily="34" charset="0"/>
                <a:cs typeface="Open Sans Light" panose="020B0306030504020204" pitchFamily="34" charset="0"/>
              </a:rPr>
              <a:t>Criticità nella stima del valore delle quote</a:t>
            </a:r>
            <a:endParaRPr lang="it-IT" sz="2000"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object 11">
            <a:extLst>
              <a:ext uri="{FF2B5EF4-FFF2-40B4-BE49-F238E27FC236}">
                <a16:creationId xmlns:a16="http://schemas.microsoft.com/office/drawing/2014/main" id="{75FC4D54-3F5A-FE79-A6E0-D5B09DBF6C59}"/>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lang="it-IT" sz="2000"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Analisi delle criticità</a:t>
            </a: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Rectangle 16">
            <a:extLst>
              <a:ext uri="{FF2B5EF4-FFF2-40B4-BE49-F238E27FC236}">
                <a16:creationId xmlns:a16="http://schemas.microsoft.com/office/drawing/2014/main" id="{58C5B50A-31BD-C558-EB14-8C61A6817FAD}"/>
              </a:ext>
            </a:extLst>
          </p:cNvPr>
          <p:cNvSpPr/>
          <p:nvPr/>
        </p:nvSpPr>
        <p:spPr>
          <a:xfrm>
            <a:off x="367032" y="1594869"/>
            <a:ext cx="3772381" cy="5518732"/>
          </a:xfrm>
          <a:prstGeom prst="rect">
            <a:avLst/>
          </a:prstGeom>
          <a:solidFill>
            <a:schemeClr val="bg1"/>
          </a:solidFill>
          <a:ln w="9525" cap="flat" cmpd="sng" algn="ctr">
            <a:solidFill>
              <a:srgbClr val="005587"/>
            </a:solidFill>
            <a:prstDash val="solid"/>
          </a:ln>
          <a:effectLst/>
        </p:spPr>
        <p:txBody>
          <a:bodyPr lIns="91447" tIns="45724" rIns="91447" bIns="45724" rtlCol="0" anchor="ctr"/>
          <a:lstStyle/>
          <a:p>
            <a:pPr marL="0" marR="0" indent="0" algn="ctr" defTabSz="1219170" eaLnBrk="1" fontAlgn="auto" latinLnBrk="0" hangingPunct="1">
              <a:lnSpc>
                <a:spcPct val="100000"/>
              </a:lnSpc>
              <a:spcBef>
                <a:spcPts val="0"/>
              </a:spcBef>
              <a:spcAft>
                <a:spcPts val="0"/>
              </a:spcAft>
              <a:buClrTx/>
              <a:buSzTx/>
              <a:buFontTx/>
              <a:buNone/>
              <a:tabLst/>
            </a:pPr>
            <a:endParaRPr lang="it-IT" sz="1400" b="1" noProof="0">
              <a:ln w="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Rectangle 17">
            <a:extLst>
              <a:ext uri="{FF2B5EF4-FFF2-40B4-BE49-F238E27FC236}">
                <a16:creationId xmlns:a16="http://schemas.microsoft.com/office/drawing/2014/main" id="{5653B4F9-3FCC-446A-11B2-C11719082ED4}"/>
              </a:ext>
            </a:extLst>
          </p:cNvPr>
          <p:cNvSpPr/>
          <p:nvPr/>
        </p:nvSpPr>
        <p:spPr>
          <a:xfrm>
            <a:off x="503947" y="2109912"/>
            <a:ext cx="9588593" cy="913706"/>
          </a:xfrm>
          <a:prstGeom prst="rect">
            <a:avLst/>
          </a:prstGeom>
          <a:solidFill>
            <a:srgbClr val="9DD4CF"/>
          </a:solidFill>
          <a:ln w="9525" cap="flat" cmpd="sng" algn="ctr">
            <a:noFill/>
            <a:prstDash val="solid"/>
          </a:ln>
          <a:effectLst/>
        </p:spPr>
        <p:txBody>
          <a:bodyPr lIns="91447" tIns="45724" rIns="91447" bIns="45724" rtlCol="0" anchor="ctr"/>
          <a:lstStyle/>
          <a:p>
            <a:pPr marL="0" marR="0" indent="0" algn="ctr" defTabSz="1219170" eaLnBrk="1" fontAlgn="auto" latinLnBrk="0" hangingPunct="1">
              <a:lnSpc>
                <a:spcPct val="100000"/>
              </a:lnSpc>
              <a:spcBef>
                <a:spcPts val="0"/>
              </a:spcBef>
              <a:spcAft>
                <a:spcPts val="0"/>
              </a:spcAft>
              <a:buClrTx/>
              <a:buSzTx/>
              <a:buFontTx/>
              <a:buNone/>
              <a:tabLst/>
            </a:pPr>
            <a:endParaRPr lang="it-IT" sz="1400" b="1" noProof="0">
              <a:ln w="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Rectangle 18">
            <a:extLst>
              <a:ext uri="{FF2B5EF4-FFF2-40B4-BE49-F238E27FC236}">
                <a16:creationId xmlns:a16="http://schemas.microsoft.com/office/drawing/2014/main" id="{CCC280B5-CDEE-E50B-1432-8790A6394C80}"/>
              </a:ext>
            </a:extLst>
          </p:cNvPr>
          <p:cNvSpPr/>
          <p:nvPr/>
        </p:nvSpPr>
        <p:spPr>
          <a:xfrm>
            <a:off x="4457511" y="1605957"/>
            <a:ext cx="5635029" cy="5518731"/>
          </a:xfrm>
          <a:prstGeom prst="rect">
            <a:avLst/>
          </a:prstGeom>
          <a:solidFill>
            <a:srgbClr val="9DD4CF"/>
          </a:solidFill>
          <a:ln w="9525" cap="flat" cmpd="sng" algn="ctr">
            <a:noFill/>
            <a:prstDash val="solid"/>
          </a:ln>
          <a:effectLst/>
        </p:spPr>
        <p:txBody>
          <a:bodyPr lIns="91447" tIns="45724" rIns="91447" bIns="45724" rtlCol="0" anchor="ctr"/>
          <a:lstStyle/>
          <a:p>
            <a:pPr marL="0" marR="0" indent="0" algn="ctr" defTabSz="1219170" eaLnBrk="1" fontAlgn="auto" latinLnBrk="0" hangingPunct="1">
              <a:lnSpc>
                <a:spcPct val="100000"/>
              </a:lnSpc>
              <a:spcBef>
                <a:spcPts val="0"/>
              </a:spcBef>
              <a:spcAft>
                <a:spcPts val="0"/>
              </a:spcAft>
              <a:buClrTx/>
              <a:buSzTx/>
              <a:buFontTx/>
              <a:buNone/>
              <a:tabLst/>
            </a:pPr>
            <a:endParaRPr lang="it-IT" sz="1400" b="1" noProof="0">
              <a:ln w="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20" name="Group 19">
            <a:extLst>
              <a:ext uri="{FF2B5EF4-FFF2-40B4-BE49-F238E27FC236}">
                <a16:creationId xmlns:a16="http://schemas.microsoft.com/office/drawing/2014/main" id="{A3ACEEEC-3841-494F-006E-2D1CD813E516}"/>
              </a:ext>
            </a:extLst>
          </p:cNvPr>
          <p:cNvGrpSpPr/>
          <p:nvPr/>
        </p:nvGrpSpPr>
        <p:grpSpPr>
          <a:xfrm>
            <a:off x="607259" y="4539647"/>
            <a:ext cx="1080090" cy="1136396"/>
            <a:chOff x="-2479135" y="530897"/>
            <a:chExt cx="1080090" cy="1136396"/>
          </a:xfrm>
        </p:grpSpPr>
        <p:sp>
          <p:nvSpPr>
            <p:cNvPr id="22" name="Rectangle: Rounded Corners 21">
              <a:extLst>
                <a:ext uri="{FF2B5EF4-FFF2-40B4-BE49-F238E27FC236}">
                  <a16:creationId xmlns:a16="http://schemas.microsoft.com/office/drawing/2014/main" id="{3B56FD5F-0E21-3ACE-192A-7AA27A75500B}"/>
                </a:ext>
              </a:extLst>
            </p:cNvPr>
            <p:cNvSpPr/>
            <p:nvPr/>
          </p:nvSpPr>
          <p:spPr>
            <a:xfrm>
              <a:off x="-2479135" y="530897"/>
              <a:ext cx="1080090" cy="1136396"/>
            </a:xfrm>
            <a:prstGeom prst="roundRect">
              <a:avLst>
                <a:gd name="adj" fmla="val 5363"/>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504000" rIns="36000" rtlCol="0" anchor="ctr"/>
            <a:lstStyle/>
            <a:p>
              <a:pPr algn="ctr"/>
              <a:r>
                <a:rPr lang="it-IT" sz="1200" b="1" noProof="0">
                  <a:latin typeface="Open Sans Light" panose="020B0306030504020204" pitchFamily="34" charset="0"/>
                  <a:ea typeface="Open Sans Light" panose="020B0306030504020204" pitchFamily="34" charset="0"/>
                  <a:cs typeface="Open Sans Light" panose="020B0306030504020204" pitchFamily="34" charset="0"/>
                </a:rPr>
                <a:t>Metodologia applicabile</a:t>
              </a:r>
            </a:p>
          </p:txBody>
        </p:sp>
        <p:pic>
          <p:nvPicPr>
            <p:cNvPr id="23" name="Graphic 22" descr="Document with solid fill">
              <a:extLst>
                <a:ext uri="{FF2B5EF4-FFF2-40B4-BE49-F238E27FC236}">
                  <a16:creationId xmlns:a16="http://schemas.microsoft.com/office/drawing/2014/main" id="{0D4A1D46-38FE-A316-84DF-B593F376FF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124894">
              <a:off x="-2183232" y="626072"/>
              <a:ext cx="488284" cy="488285"/>
            </a:xfrm>
            <a:prstGeom prst="rect">
              <a:avLst/>
            </a:prstGeom>
          </p:spPr>
        </p:pic>
      </p:grpSp>
      <p:sp>
        <p:nvSpPr>
          <p:cNvPr id="24" name="Rectangle: Rounded Corners 23">
            <a:extLst>
              <a:ext uri="{FF2B5EF4-FFF2-40B4-BE49-F238E27FC236}">
                <a16:creationId xmlns:a16="http://schemas.microsoft.com/office/drawing/2014/main" id="{50858DCC-E1EA-6E6C-E84F-C786FBACAB5C}"/>
              </a:ext>
            </a:extLst>
          </p:cNvPr>
          <p:cNvSpPr/>
          <p:nvPr/>
        </p:nvSpPr>
        <p:spPr>
          <a:xfrm>
            <a:off x="2076634" y="2009763"/>
            <a:ext cx="1936702" cy="111400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ctr"/>
          <a:lstStyle/>
          <a:p>
            <a:pPr marR="0" defTabSz="1219170" eaLnBrk="1" fontAlgn="auto" latinLnBrk="0" hangingPunct="1">
              <a:spcBef>
                <a:spcPts val="0"/>
              </a:spcBef>
              <a:spcAft>
                <a:spcPts val="600"/>
              </a:spcAft>
              <a:buClrTx/>
              <a:buSzTx/>
              <a:tabLst/>
            </a:pPr>
            <a:endParaRPr lang="it-IT" sz="1200" noProof="0">
              <a:ln w="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Chevron 28">
            <a:extLst>
              <a:ext uri="{FF2B5EF4-FFF2-40B4-BE49-F238E27FC236}">
                <a16:creationId xmlns:a16="http://schemas.microsoft.com/office/drawing/2014/main" id="{22AE0A02-406F-FDD7-242A-1741E7E2810C}"/>
              </a:ext>
            </a:extLst>
          </p:cNvPr>
          <p:cNvSpPr/>
          <p:nvPr/>
        </p:nvSpPr>
        <p:spPr bwMode="auto">
          <a:xfrm>
            <a:off x="1872844" y="2318976"/>
            <a:ext cx="181863" cy="495578"/>
          </a:xfrm>
          <a:prstGeom prst="chevron">
            <a:avLst/>
          </a:prstGeom>
          <a:solidFill>
            <a:srgbClr val="00558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Chevron 29">
            <a:extLst>
              <a:ext uri="{FF2B5EF4-FFF2-40B4-BE49-F238E27FC236}">
                <a16:creationId xmlns:a16="http://schemas.microsoft.com/office/drawing/2014/main" id="{7A5B182C-4FE6-3CD8-0C67-6F47B23E9BAA}"/>
              </a:ext>
            </a:extLst>
          </p:cNvPr>
          <p:cNvSpPr/>
          <p:nvPr/>
        </p:nvSpPr>
        <p:spPr bwMode="auto">
          <a:xfrm>
            <a:off x="1801963" y="2387424"/>
            <a:ext cx="131501" cy="358678"/>
          </a:xfrm>
          <a:prstGeom prst="chevron">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9" name="Group 8">
            <a:extLst>
              <a:ext uri="{FF2B5EF4-FFF2-40B4-BE49-F238E27FC236}">
                <a16:creationId xmlns:a16="http://schemas.microsoft.com/office/drawing/2014/main" id="{0DB630C5-24D8-2A5A-4BB5-32CC4D48EB62}"/>
              </a:ext>
            </a:extLst>
          </p:cNvPr>
          <p:cNvGrpSpPr/>
          <p:nvPr/>
        </p:nvGrpSpPr>
        <p:grpSpPr>
          <a:xfrm>
            <a:off x="607259" y="3281324"/>
            <a:ext cx="1080090" cy="1136396"/>
            <a:chOff x="607259" y="3246759"/>
            <a:chExt cx="1080090" cy="1136396"/>
          </a:xfrm>
        </p:grpSpPr>
        <p:sp>
          <p:nvSpPr>
            <p:cNvPr id="28" name="Rectangle: Rounded Corners 27">
              <a:extLst>
                <a:ext uri="{FF2B5EF4-FFF2-40B4-BE49-F238E27FC236}">
                  <a16:creationId xmlns:a16="http://schemas.microsoft.com/office/drawing/2014/main" id="{5331CD98-DBF4-0318-A6E9-5637F5B504F3}"/>
                </a:ext>
              </a:extLst>
            </p:cNvPr>
            <p:cNvSpPr/>
            <p:nvPr/>
          </p:nvSpPr>
          <p:spPr>
            <a:xfrm>
              <a:off x="607259" y="3246759"/>
              <a:ext cx="1080090" cy="1136396"/>
            </a:xfrm>
            <a:prstGeom prst="roundRect">
              <a:avLst>
                <a:gd name="adj" fmla="val 5363"/>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504000" rIns="0" rtlCol="0" anchor="ctr"/>
            <a:lstStyle/>
            <a:p>
              <a:pPr algn="ctr"/>
              <a:r>
                <a:rPr lang="it-IT" sz="1200" b="1" noProof="0">
                  <a:latin typeface="Open Sans Light" panose="020B0306030504020204" pitchFamily="34" charset="0"/>
                  <a:ea typeface="Open Sans Light" panose="020B0306030504020204" pitchFamily="34" charset="0"/>
                  <a:cs typeface="Open Sans Light" panose="020B0306030504020204" pitchFamily="34" charset="0"/>
                </a:rPr>
                <a:t>Reperibilità dei dati</a:t>
              </a:r>
            </a:p>
          </p:txBody>
        </p:sp>
        <p:pic>
          <p:nvPicPr>
            <p:cNvPr id="29" name="Graphic 28" descr="Circles with lines with solid fill">
              <a:extLst>
                <a:ext uri="{FF2B5EF4-FFF2-40B4-BE49-F238E27FC236}">
                  <a16:creationId xmlns:a16="http://schemas.microsoft.com/office/drawing/2014/main" id="{3E60266A-AE26-DF1A-91EE-B02E961CBB1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162" y="3334640"/>
              <a:ext cx="488284" cy="488285"/>
            </a:xfrm>
            <a:prstGeom prst="rect">
              <a:avLst/>
            </a:prstGeom>
          </p:spPr>
        </p:pic>
      </p:grpSp>
      <p:sp>
        <p:nvSpPr>
          <p:cNvPr id="32" name="Chevron 28">
            <a:extLst>
              <a:ext uri="{FF2B5EF4-FFF2-40B4-BE49-F238E27FC236}">
                <a16:creationId xmlns:a16="http://schemas.microsoft.com/office/drawing/2014/main" id="{C79A2AF7-D8C8-F99C-157B-BA047CA82E51}"/>
              </a:ext>
            </a:extLst>
          </p:cNvPr>
          <p:cNvSpPr/>
          <p:nvPr/>
        </p:nvSpPr>
        <p:spPr bwMode="auto">
          <a:xfrm>
            <a:off x="1872844" y="3567168"/>
            <a:ext cx="181863" cy="495578"/>
          </a:xfrm>
          <a:prstGeom prst="chevron">
            <a:avLst/>
          </a:prstGeom>
          <a:solidFill>
            <a:srgbClr val="00558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3" name="Chevron 29">
            <a:extLst>
              <a:ext uri="{FF2B5EF4-FFF2-40B4-BE49-F238E27FC236}">
                <a16:creationId xmlns:a16="http://schemas.microsoft.com/office/drawing/2014/main" id="{6AA9E9F9-AD52-BB1E-7160-BCF99FC60D9A}"/>
              </a:ext>
            </a:extLst>
          </p:cNvPr>
          <p:cNvSpPr/>
          <p:nvPr/>
        </p:nvSpPr>
        <p:spPr bwMode="auto">
          <a:xfrm>
            <a:off x="1801963" y="3635616"/>
            <a:ext cx="131501" cy="358678"/>
          </a:xfrm>
          <a:prstGeom prst="chevron">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0" name="Group 9">
            <a:extLst>
              <a:ext uri="{FF2B5EF4-FFF2-40B4-BE49-F238E27FC236}">
                <a16:creationId xmlns:a16="http://schemas.microsoft.com/office/drawing/2014/main" id="{1DDC8E8A-167E-47F7-7671-A16A12809362}"/>
              </a:ext>
            </a:extLst>
          </p:cNvPr>
          <p:cNvGrpSpPr/>
          <p:nvPr/>
        </p:nvGrpSpPr>
        <p:grpSpPr>
          <a:xfrm>
            <a:off x="607259" y="5797971"/>
            <a:ext cx="1080090" cy="1136396"/>
            <a:chOff x="607259" y="4494951"/>
            <a:chExt cx="1080090" cy="1136396"/>
          </a:xfrm>
        </p:grpSpPr>
        <p:sp>
          <p:nvSpPr>
            <p:cNvPr id="35" name="Rectangle: Rounded Corners 34">
              <a:extLst>
                <a:ext uri="{FF2B5EF4-FFF2-40B4-BE49-F238E27FC236}">
                  <a16:creationId xmlns:a16="http://schemas.microsoft.com/office/drawing/2014/main" id="{4202F385-B229-7363-154A-DCEE509FAA93}"/>
                </a:ext>
              </a:extLst>
            </p:cNvPr>
            <p:cNvSpPr/>
            <p:nvPr/>
          </p:nvSpPr>
          <p:spPr>
            <a:xfrm>
              <a:off x="607259" y="4494951"/>
              <a:ext cx="1080090" cy="1136396"/>
            </a:xfrm>
            <a:prstGeom prst="roundRect">
              <a:avLst>
                <a:gd name="adj" fmla="val 5363"/>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504000" rIns="36000" rtlCol="0" anchor="ctr"/>
            <a:lstStyle/>
            <a:p>
              <a:pPr algn="ctr"/>
              <a:r>
                <a:rPr lang="it-IT" sz="1200" b="1" noProof="0">
                  <a:latin typeface="Open Sans Light" panose="020B0306030504020204" pitchFamily="34" charset="0"/>
                  <a:ea typeface="Open Sans Light" panose="020B0306030504020204" pitchFamily="34" charset="0"/>
                  <a:cs typeface="Open Sans Light" panose="020B0306030504020204" pitchFamily="34" charset="0"/>
                </a:rPr>
                <a:t>Sconti</a:t>
              </a:r>
            </a:p>
          </p:txBody>
        </p:sp>
        <p:pic>
          <p:nvPicPr>
            <p:cNvPr id="36" name="Graphic 35" descr="Calculator with solid fill">
              <a:extLst>
                <a:ext uri="{FF2B5EF4-FFF2-40B4-BE49-F238E27FC236}">
                  <a16:creationId xmlns:a16="http://schemas.microsoft.com/office/drawing/2014/main" id="{7FCD43F4-8C74-A39F-4A89-044172171F8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5357" y="4669675"/>
              <a:ext cx="443895" cy="443895"/>
            </a:xfrm>
            <a:prstGeom prst="rect">
              <a:avLst/>
            </a:prstGeom>
          </p:spPr>
        </p:pic>
      </p:grpSp>
      <p:sp>
        <p:nvSpPr>
          <p:cNvPr id="37" name="Rectangle: Rounded Corners 36">
            <a:extLst>
              <a:ext uri="{FF2B5EF4-FFF2-40B4-BE49-F238E27FC236}">
                <a16:creationId xmlns:a16="http://schemas.microsoft.com/office/drawing/2014/main" id="{080AC116-AA4B-CB6B-38D9-CC5EDC65C5EB}"/>
              </a:ext>
            </a:extLst>
          </p:cNvPr>
          <p:cNvSpPr/>
          <p:nvPr/>
        </p:nvSpPr>
        <p:spPr>
          <a:xfrm>
            <a:off x="2076634" y="4506147"/>
            <a:ext cx="1936702" cy="111400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ctr"/>
          <a:lstStyle/>
          <a:p>
            <a:pPr>
              <a:spcAft>
                <a:spcPts val="600"/>
              </a:spcAft>
            </a:pPr>
            <a:r>
              <a:rPr lang="it-IT" sz="16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Scelta del metodo valutativo</a:t>
            </a:r>
          </a:p>
        </p:txBody>
      </p:sp>
      <p:sp>
        <p:nvSpPr>
          <p:cNvPr id="39" name="Chevron 28">
            <a:extLst>
              <a:ext uri="{FF2B5EF4-FFF2-40B4-BE49-F238E27FC236}">
                <a16:creationId xmlns:a16="http://schemas.microsoft.com/office/drawing/2014/main" id="{A24567BC-9168-098C-C9B3-F5D7974FEA46}"/>
              </a:ext>
            </a:extLst>
          </p:cNvPr>
          <p:cNvSpPr/>
          <p:nvPr/>
        </p:nvSpPr>
        <p:spPr bwMode="auto">
          <a:xfrm>
            <a:off x="1872844" y="4815360"/>
            <a:ext cx="181863" cy="495578"/>
          </a:xfrm>
          <a:prstGeom prst="chevron">
            <a:avLst/>
          </a:prstGeom>
          <a:solidFill>
            <a:srgbClr val="00558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Chevron 29">
            <a:extLst>
              <a:ext uri="{FF2B5EF4-FFF2-40B4-BE49-F238E27FC236}">
                <a16:creationId xmlns:a16="http://schemas.microsoft.com/office/drawing/2014/main" id="{47089CED-7BC4-544F-8C89-47B2CB32BE1F}"/>
              </a:ext>
            </a:extLst>
          </p:cNvPr>
          <p:cNvSpPr/>
          <p:nvPr/>
        </p:nvSpPr>
        <p:spPr bwMode="auto">
          <a:xfrm>
            <a:off x="1801963" y="4883808"/>
            <a:ext cx="131501" cy="358678"/>
          </a:xfrm>
          <a:prstGeom prst="chevron">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 name="Rectangle: Rounded Corners 42">
            <a:extLst>
              <a:ext uri="{FF2B5EF4-FFF2-40B4-BE49-F238E27FC236}">
                <a16:creationId xmlns:a16="http://schemas.microsoft.com/office/drawing/2014/main" id="{3F2CF83F-E0FD-62DD-88C1-7952FE4560EE}"/>
              </a:ext>
            </a:extLst>
          </p:cNvPr>
          <p:cNvSpPr/>
          <p:nvPr/>
        </p:nvSpPr>
        <p:spPr>
          <a:xfrm>
            <a:off x="2076634" y="5819931"/>
            <a:ext cx="1936702" cy="111400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ctr"/>
          <a:lstStyle/>
          <a:p>
            <a:pPr>
              <a:spcAft>
                <a:spcPts val="600"/>
              </a:spcAft>
            </a:pPr>
            <a:r>
              <a:rPr lang="it-IT" sz="1600" b="1" noProof="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Applicazione di eventuali sconti (Minoranza, ...)</a:t>
            </a:r>
          </a:p>
        </p:txBody>
      </p:sp>
      <p:sp>
        <p:nvSpPr>
          <p:cNvPr id="45" name="Chevron 28">
            <a:extLst>
              <a:ext uri="{FF2B5EF4-FFF2-40B4-BE49-F238E27FC236}">
                <a16:creationId xmlns:a16="http://schemas.microsoft.com/office/drawing/2014/main" id="{D4EE38AF-F381-F0C7-28D3-13823A2169C9}"/>
              </a:ext>
            </a:extLst>
          </p:cNvPr>
          <p:cNvSpPr/>
          <p:nvPr/>
        </p:nvSpPr>
        <p:spPr bwMode="auto">
          <a:xfrm>
            <a:off x="1872844" y="6129144"/>
            <a:ext cx="181863" cy="495578"/>
          </a:xfrm>
          <a:prstGeom prst="chevron">
            <a:avLst/>
          </a:prstGeom>
          <a:solidFill>
            <a:srgbClr val="00558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6" name="Chevron 29">
            <a:extLst>
              <a:ext uri="{FF2B5EF4-FFF2-40B4-BE49-F238E27FC236}">
                <a16:creationId xmlns:a16="http://schemas.microsoft.com/office/drawing/2014/main" id="{C7860BFF-3572-0C10-A2B9-B8D72F9CE57D}"/>
              </a:ext>
            </a:extLst>
          </p:cNvPr>
          <p:cNvSpPr/>
          <p:nvPr/>
        </p:nvSpPr>
        <p:spPr bwMode="auto">
          <a:xfrm>
            <a:off x="1801963" y="6197592"/>
            <a:ext cx="131501" cy="358678"/>
          </a:xfrm>
          <a:prstGeom prst="chevron">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7" name="Rectangle 46">
            <a:extLst>
              <a:ext uri="{FF2B5EF4-FFF2-40B4-BE49-F238E27FC236}">
                <a16:creationId xmlns:a16="http://schemas.microsoft.com/office/drawing/2014/main" id="{0527A061-13F7-3AA4-0C0F-1F4C694773DF}"/>
              </a:ext>
            </a:extLst>
          </p:cNvPr>
          <p:cNvSpPr/>
          <p:nvPr/>
        </p:nvSpPr>
        <p:spPr bwMode="gray">
          <a:xfrm>
            <a:off x="367032" y="1698811"/>
            <a:ext cx="3772381" cy="211612"/>
          </a:xfrm>
          <a:prstGeom prst="rect">
            <a:avLst/>
          </a:prstGeom>
          <a:noFill/>
          <a:ln w="19050" algn="ctr">
            <a:noFill/>
            <a:miter lim="800000"/>
            <a:headEnd/>
            <a:tailEnd/>
          </a:ln>
        </p:spPr>
        <p:txBody>
          <a:bodyPr wrap="square" lIns="0" tIns="0" rIns="0" bIns="36000" rtlCol="0" anchor="ctr"/>
          <a:lstStyle/>
          <a:p>
            <a:pPr algn="ctr">
              <a:lnSpc>
                <a:spcPct val="106000"/>
              </a:lnSpc>
              <a:buFont typeface="Wingdings 2" pitchFamily="18" charset="2"/>
              <a:buNone/>
            </a:pPr>
            <a:r>
              <a:rPr lang="it-IT" sz="12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CRITICITÀ NELLA STIMA DEL VALORE DELLE QUOTE</a:t>
            </a:r>
          </a:p>
        </p:txBody>
      </p:sp>
      <p:cxnSp>
        <p:nvCxnSpPr>
          <p:cNvPr id="48" name="Straight Connector 47">
            <a:extLst>
              <a:ext uri="{FF2B5EF4-FFF2-40B4-BE49-F238E27FC236}">
                <a16:creationId xmlns:a16="http://schemas.microsoft.com/office/drawing/2014/main" id="{F3BC4EE9-E635-8BEA-0831-82196C066D87}"/>
              </a:ext>
            </a:extLst>
          </p:cNvPr>
          <p:cNvCxnSpPr>
            <a:cxnSpLocks/>
          </p:cNvCxnSpPr>
          <p:nvPr/>
        </p:nvCxnSpPr>
        <p:spPr>
          <a:xfrm>
            <a:off x="607258" y="1910423"/>
            <a:ext cx="3406078" cy="0"/>
          </a:xfrm>
          <a:prstGeom prst="line">
            <a:avLst/>
          </a:prstGeom>
          <a:noFill/>
          <a:ln w="9525" cap="flat" cmpd="sng" algn="ctr">
            <a:solidFill>
              <a:schemeClr val="bg1">
                <a:lumMod val="65000"/>
              </a:schemeClr>
            </a:solidFill>
            <a:prstDash val="solid"/>
          </a:ln>
          <a:effectLst/>
        </p:spPr>
      </p:cxnSp>
      <p:cxnSp>
        <p:nvCxnSpPr>
          <p:cNvPr id="49" name="Straight Connector 48">
            <a:extLst>
              <a:ext uri="{FF2B5EF4-FFF2-40B4-BE49-F238E27FC236}">
                <a16:creationId xmlns:a16="http://schemas.microsoft.com/office/drawing/2014/main" id="{99F80786-6B17-55F5-440B-0498FFD1CA4D}"/>
              </a:ext>
            </a:extLst>
          </p:cNvPr>
          <p:cNvCxnSpPr>
            <a:cxnSpLocks/>
          </p:cNvCxnSpPr>
          <p:nvPr/>
        </p:nvCxnSpPr>
        <p:spPr>
          <a:xfrm>
            <a:off x="2076633" y="3190861"/>
            <a:ext cx="1936800" cy="0"/>
          </a:xfrm>
          <a:prstGeom prst="line">
            <a:avLst/>
          </a:prstGeom>
          <a:ln w="9525">
            <a:solidFill>
              <a:srgbClr val="7F7F7F"/>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0687DC3-F46A-2D82-8C64-0CAAB528C229}"/>
              </a:ext>
            </a:extLst>
          </p:cNvPr>
          <p:cNvCxnSpPr>
            <a:cxnSpLocks/>
          </p:cNvCxnSpPr>
          <p:nvPr/>
        </p:nvCxnSpPr>
        <p:spPr>
          <a:xfrm>
            <a:off x="2076633" y="4439053"/>
            <a:ext cx="1936703" cy="0"/>
          </a:xfrm>
          <a:prstGeom prst="line">
            <a:avLst/>
          </a:prstGeom>
          <a:ln w="9525">
            <a:solidFill>
              <a:srgbClr val="7F7F7F"/>
            </a:solidFill>
            <a:prstDash val="dash"/>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46E729EA-7DB1-D1C1-FCD4-6E9069FCCF75}"/>
              </a:ext>
            </a:extLst>
          </p:cNvPr>
          <p:cNvGrpSpPr/>
          <p:nvPr/>
        </p:nvGrpSpPr>
        <p:grpSpPr>
          <a:xfrm>
            <a:off x="5624790" y="1667293"/>
            <a:ext cx="3300471" cy="211699"/>
            <a:chOff x="5753903" y="1724893"/>
            <a:chExt cx="3300471" cy="211699"/>
          </a:xfrm>
        </p:grpSpPr>
        <p:cxnSp>
          <p:nvCxnSpPr>
            <p:cNvPr id="56" name="Straight Connector 55">
              <a:extLst>
                <a:ext uri="{FF2B5EF4-FFF2-40B4-BE49-F238E27FC236}">
                  <a16:creationId xmlns:a16="http://schemas.microsoft.com/office/drawing/2014/main" id="{174553AA-88FC-82B1-28CE-EAA47DFC9097}"/>
                </a:ext>
              </a:extLst>
            </p:cNvPr>
            <p:cNvCxnSpPr>
              <a:cxnSpLocks/>
            </p:cNvCxnSpPr>
            <p:nvPr/>
          </p:nvCxnSpPr>
          <p:spPr>
            <a:xfrm>
              <a:off x="5753903" y="1842540"/>
              <a:ext cx="330047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Arrow: Chevron 56">
              <a:extLst>
                <a:ext uri="{FF2B5EF4-FFF2-40B4-BE49-F238E27FC236}">
                  <a16:creationId xmlns:a16="http://schemas.microsoft.com/office/drawing/2014/main" id="{71F40BF8-A0DA-DE82-CFAB-C62650749435}"/>
                </a:ext>
              </a:extLst>
            </p:cNvPr>
            <p:cNvSpPr/>
            <p:nvPr/>
          </p:nvSpPr>
          <p:spPr>
            <a:xfrm rot="5400000">
              <a:off x="7298289" y="1212333"/>
              <a:ext cx="211699" cy="1236819"/>
            </a:xfrm>
            <a:prstGeom prst="chevron">
              <a:avLst/>
            </a:prstGeom>
            <a:solidFill>
              <a:srgbClr val="005587"/>
            </a:solidFill>
            <a:ln w="9525" cap="flat" cmpd="sng" algn="ctr">
              <a:noFill/>
              <a:prstDash val="solid"/>
            </a:ln>
            <a:effectLst/>
          </p:spPr>
          <p:txBody>
            <a:bodyPr lIns="91447" tIns="45724" rIns="91447" bIns="45724" rtlCol="0" anchor="ctr"/>
            <a:lstStyle/>
            <a:p>
              <a:pPr marL="0" marR="0" indent="0" algn="ctr" defTabSz="1219170" eaLnBrk="1" fontAlgn="auto" latinLnBrk="0" hangingPunct="1">
                <a:lnSpc>
                  <a:spcPct val="100000"/>
                </a:lnSpc>
                <a:spcBef>
                  <a:spcPts val="0"/>
                </a:spcBef>
                <a:spcAft>
                  <a:spcPts val="0"/>
                </a:spcAft>
                <a:buClrTx/>
                <a:buSzTx/>
                <a:buFontTx/>
                <a:buNone/>
                <a:tabLst/>
              </a:pPr>
              <a:endParaRPr lang="it-IT" sz="1400" b="1" noProof="0">
                <a:ln w="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cxnSp>
        <p:nvCxnSpPr>
          <p:cNvPr id="77" name="Straight Connector 76">
            <a:extLst>
              <a:ext uri="{FF2B5EF4-FFF2-40B4-BE49-F238E27FC236}">
                <a16:creationId xmlns:a16="http://schemas.microsoft.com/office/drawing/2014/main" id="{5FCECE79-0B5D-0003-FCBE-F5DD0AE6E418}"/>
              </a:ext>
            </a:extLst>
          </p:cNvPr>
          <p:cNvCxnSpPr>
            <a:cxnSpLocks/>
          </p:cNvCxnSpPr>
          <p:nvPr/>
        </p:nvCxnSpPr>
        <p:spPr>
          <a:xfrm>
            <a:off x="2076633" y="5736492"/>
            <a:ext cx="1936703" cy="0"/>
          </a:xfrm>
          <a:prstGeom prst="line">
            <a:avLst/>
          </a:prstGeom>
          <a:ln w="9525">
            <a:solidFill>
              <a:srgbClr val="7F7F7F"/>
            </a:solidFill>
            <a:prstDash val="dash"/>
          </a:ln>
        </p:spPr>
        <p:style>
          <a:lnRef idx="1">
            <a:schemeClr val="accent1"/>
          </a:lnRef>
          <a:fillRef idx="0">
            <a:schemeClr val="accent1"/>
          </a:fillRef>
          <a:effectRef idx="0">
            <a:schemeClr val="accent1"/>
          </a:effectRef>
          <a:fontRef idx="minor">
            <a:schemeClr val="tx1"/>
          </a:fontRef>
        </p:style>
      </p:cxnSp>
      <p:sp>
        <p:nvSpPr>
          <p:cNvPr id="95" name="Rectangle: Rounded Corners 94">
            <a:extLst>
              <a:ext uri="{FF2B5EF4-FFF2-40B4-BE49-F238E27FC236}">
                <a16:creationId xmlns:a16="http://schemas.microsoft.com/office/drawing/2014/main" id="{B5FB667E-0118-C5EB-DE13-4E695BD0B2E9}"/>
              </a:ext>
            </a:extLst>
          </p:cNvPr>
          <p:cNvSpPr/>
          <p:nvPr/>
        </p:nvSpPr>
        <p:spPr>
          <a:xfrm>
            <a:off x="2070379" y="2010282"/>
            <a:ext cx="1936702" cy="111400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ctr"/>
          <a:lstStyle/>
          <a:p>
            <a:pPr>
              <a:spcAft>
                <a:spcPts val="600"/>
              </a:spcAft>
            </a:pPr>
            <a:r>
              <a:rPr lang="it-IT" sz="1600" b="1" noProof="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Perimetro temporale della stima</a:t>
            </a:r>
          </a:p>
        </p:txBody>
      </p:sp>
      <p:grpSp>
        <p:nvGrpSpPr>
          <p:cNvPr id="2" name="Group 1">
            <a:extLst>
              <a:ext uri="{FF2B5EF4-FFF2-40B4-BE49-F238E27FC236}">
                <a16:creationId xmlns:a16="http://schemas.microsoft.com/office/drawing/2014/main" id="{C7B502BA-CD9C-ADBC-6036-7DF648287B17}"/>
              </a:ext>
            </a:extLst>
          </p:cNvPr>
          <p:cNvGrpSpPr/>
          <p:nvPr/>
        </p:nvGrpSpPr>
        <p:grpSpPr>
          <a:xfrm>
            <a:off x="598475" y="2023001"/>
            <a:ext cx="1080090" cy="1136396"/>
            <a:chOff x="598475" y="2023001"/>
            <a:chExt cx="1080090" cy="1136396"/>
          </a:xfrm>
        </p:grpSpPr>
        <p:sp>
          <p:nvSpPr>
            <p:cNvPr id="41" name="Rectangle: Rounded Corners 40">
              <a:extLst>
                <a:ext uri="{FF2B5EF4-FFF2-40B4-BE49-F238E27FC236}">
                  <a16:creationId xmlns:a16="http://schemas.microsoft.com/office/drawing/2014/main" id="{BC240D31-0866-F6B8-B567-2046BF643C57}"/>
                </a:ext>
              </a:extLst>
            </p:cNvPr>
            <p:cNvSpPr/>
            <p:nvPr/>
          </p:nvSpPr>
          <p:spPr>
            <a:xfrm>
              <a:off x="598475" y="2023001"/>
              <a:ext cx="1080090" cy="1136396"/>
            </a:xfrm>
            <a:prstGeom prst="roundRect">
              <a:avLst>
                <a:gd name="adj" fmla="val 5363"/>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504000" rIns="36000" rtlCol="0" anchor="ctr"/>
            <a:lstStyle/>
            <a:p>
              <a:pPr algn="ctr"/>
              <a:r>
                <a:rPr lang="it-IT" sz="1200" b="1" noProof="0">
                  <a:latin typeface="Open Sans Light" panose="020B0306030504020204" pitchFamily="34" charset="0"/>
                  <a:ea typeface="Open Sans Light" panose="020B0306030504020204" pitchFamily="34" charset="0"/>
                  <a:cs typeface="Open Sans Light" panose="020B0306030504020204" pitchFamily="34" charset="0"/>
                </a:rPr>
                <a:t>Valore prima del recesso</a:t>
              </a:r>
            </a:p>
          </p:txBody>
        </p:sp>
        <p:pic>
          <p:nvPicPr>
            <p:cNvPr id="5" name="Graphic 4" descr="Presentation with bar chart with solid fill">
              <a:extLst>
                <a:ext uri="{FF2B5EF4-FFF2-40B4-BE49-F238E27FC236}">
                  <a16:creationId xmlns:a16="http://schemas.microsoft.com/office/drawing/2014/main" id="{FD1CAD88-DD9D-10F7-D170-15A7DAE42D5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17668" y="2147302"/>
              <a:ext cx="442800" cy="442800"/>
            </a:xfrm>
            <a:prstGeom prst="rect">
              <a:avLst/>
            </a:prstGeom>
          </p:spPr>
        </p:pic>
      </p:grpSp>
      <p:sp>
        <p:nvSpPr>
          <p:cNvPr id="8" name="Rectangle 7">
            <a:extLst>
              <a:ext uri="{FF2B5EF4-FFF2-40B4-BE49-F238E27FC236}">
                <a16:creationId xmlns:a16="http://schemas.microsoft.com/office/drawing/2014/main" id="{66EBC06C-96BB-0BF4-1E1F-6A4EC28F43EE}"/>
              </a:ext>
            </a:extLst>
          </p:cNvPr>
          <p:cNvSpPr/>
          <p:nvPr/>
        </p:nvSpPr>
        <p:spPr bwMode="gray">
          <a:xfrm>
            <a:off x="4863291" y="1927097"/>
            <a:ext cx="4852613" cy="211612"/>
          </a:xfrm>
          <a:prstGeom prst="rect">
            <a:avLst/>
          </a:prstGeom>
          <a:noFill/>
          <a:ln w="19050" algn="ctr">
            <a:noFill/>
            <a:miter lim="800000"/>
            <a:headEnd/>
            <a:tailEnd/>
          </a:ln>
        </p:spPr>
        <p:txBody>
          <a:bodyPr wrap="square" lIns="0" tIns="0" rIns="0" bIns="36000" rtlCol="0" anchor="ctr"/>
          <a:lstStyle/>
          <a:p>
            <a:pPr algn="ctr">
              <a:lnSpc>
                <a:spcPct val="106000"/>
              </a:lnSpc>
              <a:buFont typeface="Wingdings 2" pitchFamily="18" charset="2"/>
              <a:buNone/>
            </a:pPr>
            <a:r>
              <a:rPr lang="it-IT"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PRINCIPALI ELEMENTI DA APPROFONDIRE</a:t>
            </a:r>
          </a:p>
        </p:txBody>
      </p:sp>
      <p:sp>
        <p:nvSpPr>
          <p:cNvPr id="21" name="Rectangle 20">
            <a:extLst>
              <a:ext uri="{FF2B5EF4-FFF2-40B4-BE49-F238E27FC236}">
                <a16:creationId xmlns:a16="http://schemas.microsoft.com/office/drawing/2014/main" id="{345BFAC5-C516-632A-8AC5-D90E384D6C1E}"/>
              </a:ext>
            </a:extLst>
          </p:cNvPr>
          <p:cNvSpPr/>
          <p:nvPr/>
        </p:nvSpPr>
        <p:spPr>
          <a:xfrm>
            <a:off x="4631133" y="2197747"/>
            <a:ext cx="5287785" cy="4747384"/>
          </a:xfrm>
          <a:prstGeom prst="rect">
            <a:avLst/>
          </a:prstGeom>
          <a:solidFill>
            <a:schemeClr val="bg1"/>
          </a:solidFill>
          <a:ln w="9525" cap="flat" cmpd="sng" algn="ctr">
            <a:noFill/>
            <a:prstDash val="solid"/>
          </a:ln>
          <a:effectLst>
            <a:outerShdw blurRad="50800" dist="38100" dir="5400000" algn="t" rotWithShape="0">
              <a:prstClr val="black">
                <a:alpha val="40000"/>
              </a:prstClr>
            </a:outerShdw>
          </a:effectLst>
        </p:spPr>
        <p:txBody>
          <a:bodyPr lIns="91447" tIns="45724" rIns="91447" bIns="45724" rtlCol="0" anchor="ctr"/>
          <a:lstStyle/>
          <a:p>
            <a:pPr marL="0" marR="0" indent="0" algn="ctr" defTabSz="1219170" eaLnBrk="1" fontAlgn="auto" latinLnBrk="0" hangingPunct="1">
              <a:lnSpc>
                <a:spcPct val="100000"/>
              </a:lnSpc>
              <a:spcBef>
                <a:spcPts val="0"/>
              </a:spcBef>
              <a:spcAft>
                <a:spcPts val="0"/>
              </a:spcAft>
              <a:buClrTx/>
              <a:buSzTx/>
              <a:buFontTx/>
              <a:buNone/>
              <a:tabLst/>
            </a:pPr>
            <a:endParaRPr lang="it-IT" sz="1400" b="1" noProof="0">
              <a:ln w="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Rectangle 24">
            <a:extLst>
              <a:ext uri="{FF2B5EF4-FFF2-40B4-BE49-F238E27FC236}">
                <a16:creationId xmlns:a16="http://schemas.microsoft.com/office/drawing/2014/main" id="{6EF83CCC-64BD-4460-E453-5BDB77A40989}"/>
              </a:ext>
            </a:extLst>
          </p:cNvPr>
          <p:cNvSpPr/>
          <p:nvPr/>
        </p:nvSpPr>
        <p:spPr bwMode="gray">
          <a:xfrm>
            <a:off x="4704889" y="2514983"/>
            <a:ext cx="5011200" cy="670157"/>
          </a:xfrm>
          <a:prstGeom prst="rect">
            <a:avLst/>
          </a:prstGeom>
          <a:noFill/>
          <a:ln w="19050" algn="ctr">
            <a:noFill/>
            <a:miter lim="800000"/>
            <a:headEnd/>
            <a:tailEnd/>
          </a:ln>
        </p:spPr>
        <p:txBody>
          <a:bodyPr wrap="square" lIns="0" tIns="0" rIns="0" bIns="36000" rtlCol="0" anchor="t"/>
          <a:lstStyle/>
          <a:p>
            <a:pPr algn="just">
              <a:lnSpc>
                <a:spcPct val="106000"/>
              </a:lnSpc>
              <a:buFont typeface="Wingdings 2" pitchFamily="18" charset="2"/>
              <a:buNone/>
            </a:pPr>
            <a:r>
              <a:rPr lang="it-IT" sz="1600"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Il valore della partecipazione deve essere determinato con riferimento alla data della dichiarazione di recesso e </a:t>
            </a:r>
            <a:r>
              <a:rPr lang="it-IT" sz="1600" b="1">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valutando l’</a:t>
            </a:r>
            <a:r>
              <a:rPr lang="it-IT" sz="16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impresa allo stato in tale momento.</a:t>
            </a:r>
          </a:p>
        </p:txBody>
      </p:sp>
      <p:cxnSp>
        <p:nvCxnSpPr>
          <p:cNvPr id="31" name="Straight Connector 30">
            <a:extLst>
              <a:ext uri="{FF2B5EF4-FFF2-40B4-BE49-F238E27FC236}">
                <a16:creationId xmlns:a16="http://schemas.microsoft.com/office/drawing/2014/main" id="{FE12FC91-F7CA-8011-5BFC-FC2EBE17CB90}"/>
              </a:ext>
            </a:extLst>
          </p:cNvPr>
          <p:cNvCxnSpPr>
            <a:cxnSpLocks/>
          </p:cNvCxnSpPr>
          <p:nvPr/>
        </p:nvCxnSpPr>
        <p:spPr>
          <a:xfrm>
            <a:off x="4704890" y="3532053"/>
            <a:ext cx="3038013" cy="0"/>
          </a:xfrm>
          <a:prstGeom prst="line">
            <a:avLst/>
          </a:prstGeom>
          <a:ln w="9525">
            <a:solidFill>
              <a:srgbClr val="7F7F7F"/>
            </a:solidFill>
            <a:prstDash val="dash"/>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6E3E2787-5481-E571-2722-61F303739534}"/>
              </a:ext>
            </a:extLst>
          </p:cNvPr>
          <p:cNvSpPr/>
          <p:nvPr/>
        </p:nvSpPr>
        <p:spPr bwMode="gray">
          <a:xfrm>
            <a:off x="4704890" y="3313123"/>
            <a:ext cx="4852613" cy="211612"/>
          </a:xfrm>
          <a:prstGeom prst="rect">
            <a:avLst/>
          </a:prstGeom>
          <a:noFill/>
          <a:ln w="19050" algn="ctr">
            <a:noFill/>
            <a:miter lim="800000"/>
            <a:headEnd/>
            <a:tailEnd/>
          </a:ln>
        </p:spPr>
        <p:txBody>
          <a:bodyPr wrap="square" lIns="0" tIns="0" rIns="0" bIns="36000" rtlCol="0" anchor="ctr"/>
          <a:lstStyle/>
          <a:p>
            <a:pPr>
              <a:lnSpc>
                <a:spcPct val="106000"/>
              </a:lnSpc>
              <a:buFont typeface="Wingdings 2" pitchFamily="18" charset="2"/>
              <a:buNone/>
            </a:pPr>
            <a:r>
              <a:rPr lang="it-IT" sz="16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PROFILO CRITICO</a:t>
            </a:r>
          </a:p>
        </p:txBody>
      </p:sp>
      <p:sp>
        <p:nvSpPr>
          <p:cNvPr id="44" name="Rectangle 43">
            <a:extLst>
              <a:ext uri="{FF2B5EF4-FFF2-40B4-BE49-F238E27FC236}">
                <a16:creationId xmlns:a16="http://schemas.microsoft.com/office/drawing/2014/main" id="{53EE9005-28FF-E858-A601-D59C9B4A6A3A}"/>
              </a:ext>
            </a:extLst>
          </p:cNvPr>
          <p:cNvSpPr/>
          <p:nvPr/>
        </p:nvSpPr>
        <p:spPr bwMode="gray">
          <a:xfrm>
            <a:off x="4687954" y="3539369"/>
            <a:ext cx="5150866" cy="1098015"/>
          </a:xfrm>
          <a:prstGeom prst="rect">
            <a:avLst/>
          </a:prstGeom>
          <a:noFill/>
          <a:ln w="19050" algn="ctr">
            <a:noFill/>
            <a:miter lim="800000"/>
            <a:headEnd/>
            <a:tailEnd/>
          </a:ln>
        </p:spPr>
        <p:txBody>
          <a:bodyPr wrap="square" lIns="0" tIns="0" rIns="0" bIns="36000" rtlCol="0" anchor="t"/>
          <a:lstStyle/>
          <a:p>
            <a:pPr algn="just">
              <a:lnSpc>
                <a:spcPct val="106000"/>
              </a:lnSpc>
              <a:buFont typeface="Wingdings 2" pitchFamily="18" charset="2"/>
              <a:buNone/>
            </a:pPr>
            <a:r>
              <a:rPr lang="it-IT" sz="1600"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Si potrebbe verificare che nell’applicazione dei </a:t>
            </a:r>
            <a:r>
              <a:rPr lang="it-IT" sz="16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metodi valutativi alcuni documenti presi a riferimento</a:t>
            </a:r>
            <a:r>
              <a:rPr lang="it-IT" sz="1600"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quali il piano </a:t>
            </a:r>
            <a:r>
              <a:rPr lang="it-IT" sz="16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incorporino i benefici delle decisioni che hanno portato al recesso</a:t>
            </a:r>
            <a:r>
              <a:rPr lang="it-IT" sz="1600"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Si deve valutare se tali prospettive economico finanziarie rappresentino effettivamente l’«</a:t>
            </a:r>
            <a:r>
              <a:rPr lang="it-IT" sz="16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impresa in tale momento</a:t>
            </a:r>
            <a:r>
              <a:rPr lang="it-IT" sz="1600"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In tal caso appare opportuno </a:t>
            </a:r>
            <a:r>
              <a:rPr lang="it-IT" sz="16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delimitare il perimetro delle informazioni </a:t>
            </a:r>
            <a:r>
              <a:rPr lang="it-IT" sz="1600"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e dei dati che al meglio</a:t>
            </a:r>
            <a:r>
              <a:rPr lang="it-IT" sz="16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riflettono l’impresa allo stato As-Is.</a:t>
            </a:r>
          </a:p>
        </p:txBody>
      </p:sp>
      <p:sp>
        <p:nvSpPr>
          <p:cNvPr id="51" name="Rectangle 50">
            <a:extLst>
              <a:ext uri="{FF2B5EF4-FFF2-40B4-BE49-F238E27FC236}">
                <a16:creationId xmlns:a16="http://schemas.microsoft.com/office/drawing/2014/main" id="{04FD9D14-B0B4-E00A-B557-071090B38079}"/>
              </a:ext>
            </a:extLst>
          </p:cNvPr>
          <p:cNvSpPr/>
          <p:nvPr/>
        </p:nvSpPr>
        <p:spPr bwMode="gray">
          <a:xfrm>
            <a:off x="4704889" y="5934596"/>
            <a:ext cx="5011200" cy="666405"/>
          </a:xfrm>
          <a:prstGeom prst="rect">
            <a:avLst/>
          </a:prstGeom>
          <a:noFill/>
          <a:ln w="19050" algn="ctr">
            <a:noFill/>
            <a:miter lim="800000"/>
            <a:headEnd/>
            <a:tailEnd/>
          </a:ln>
        </p:spPr>
        <p:txBody>
          <a:bodyPr wrap="square" lIns="0" tIns="0" rIns="0" bIns="36000" rtlCol="0" anchor="t"/>
          <a:lstStyle/>
          <a:p>
            <a:pPr algn="just">
              <a:lnSpc>
                <a:spcPct val="106000"/>
              </a:lnSpc>
            </a:pPr>
            <a:r>
              <a:rPr lang="it-IT" sz="1600" noProof="0">
                <a:latin typeface="Open Sans Light" panose="020B0306030504020204" pitchFamily="34" charset="0"/>
                <a:ea typeface="Open Sans Light" panose="020B0306030504020204" pitchFamily="34" charset="0"/>
                <a:cs typeface="Open Sans Light" panose="020B0306030504020204" pitchFamily="34" charset="0"/>
              </a:rPr>
              <a:t>La stima deve riflettere un </a:t>
            </a:r>
            <a:r>
              <a:rPr lang="it-IT" sz="1600" b="1" noProof="0">
                <a:latin typeface="Open Sans Light" panose="020B0306030504020204" pitchFamily="34" charset="0"/>
                <a:ea typeface="Open Sans Light" panose="020B0306030504020204" pitchFamily="34" charset="0"/>
                <a:cs typeface="Open Sans Light" panose="020B0306030504020204" pitchFamily="34" charset="0"/>
              </a:rPr>
              <a:t>valore “As-Is” coerente con la posizione del socio dissenziente</a:t>
            </a:r>
            <a:r>
              <a:rPr lang="it-IT" sz="1600" noProof="0">
                <a:latin typeface="Open Sans Light" panose="020B0306030504020204" pitchFamily="34" charset="0"/>
                <a:ea typeface="Open Sans Light" panose="020B0306030504020204" pitchFamily="34" charset="0"/>
                <a:cs typeface="Open Sans Light" panose="020B0306030504020204" pitchFamily="34" charset="0"/>
              </a:rPr>
              <a:t>, privilegiando approcci basati su dati di mercato e, se necessario, il ricorso a scenari alternativi.</a:t>
            </a:r>
          </a:p>
        </p:txBody>
      </p:sp>
      <p:cxnSp>
        <p:nvCxnSpPr>
          <p:cNvPr id="52" name="Straight Connector 51">
            <a:extLst>
              <a:ext uri="{FF2B5EF4-FFF2-40B4-BE49-F238E27FC236}">
                <a16:creationId xmlns:a16="http://schemas.microsoft.com/office/drawing/2014/main" id="{C9D549CE-5093-89EF-3F6B-30D40D2744FB}"/>
              </a:ext>
            </a:extLst>
          </p:cNvPr>
          <p:cNvCxnSpPr>
            <a:cxnSpLocks/>
          </p:cNvCxnSpPr>
          <p:nvPr/>
        </p:nvCxnSpPr>
        <p:spPr>
          <a:xfrm>
            <a:off x="4738500" y="2506712"/>
            <a:ext cx="3038013" cy="0"/>
          </a:xfrm>
          <a:prstGeom prst="line">
            <a:avLst/>
          </a:prstGeom>
          <a:ln w="9525">
            <a:solidFill>
              <a:srgbClr val="7F7F7F"/>
            </a:solidFill>
            <a:prstDash val="dash"/>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2C7DF50B-7023-575D-680E-CEE8D27BE9F2}"/>
              </a:ext>
            </a:extLst>
          </p:cNvPr>
          <p:cNvSpPr/>
          <p:nvPr/>
        </p:nvSpPr>
        <p:spPr bwMode="gray">
          <a:xfrm>
            <a:off x="4738500" y="2286830"/>
            <a:ext cx="4852613" cy="211612"/>
          </a:xfrm>
          <a:prstGeom prst="rect">
            <a:avLst/>
          </a:prstGeom>
          <a:noFill/>
          <a:ln w="19050" algn="ctr">
            <a:noFill/>
            <a:miter lim="800000"/>
            <a:headEnd/>
            <a:tailEnd/>
          </a:ln>
        </p:spPr>
        <p:txBody>
          <a:bodyPr wrap="square" lIns="0" tIns="0" rIns="0" bIns="36000" rtlCol="0" anchor="ctr"/>
          <a:lstStyle/>
          <a:p>
            <a:pPr>
              <a:lnSpc>
                <a:spcPct val="106000"/>
              </a:lnSpc>
              <a:buFont typeface="Wingdings 2" pitchFamily="18" charset="2"/>
              <a:buNone/>
            </a:pPr>
            <a:r>
              <a:rPr lang="it-IT" sz="16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CONTESTO</a:t>
            </a:r>
          </a:p>
        </p:txBody>
      </p:sp>
      <p:cxnSp>
        <p:nvCxnSpPr>
          <p:cNvPr id="6" name="Straight Connector 5">
            <a:extLst>
              <a:ext uri="{FF2B5EF4-FFF2-40B4-BE49-F238E27FC236}">
                <a16:creationId xmlns:a16="http://schemas.microsoft.com/office/drawing/2014/main" id="{8ACBF061-6A0C-5187-A00F-8D9B4D8C0DE9}"/>
              </a:ext>
            </a:extLst>
          </p:cNvPr>
          <p:cNvCxnSpPr>
            <a:cxnSpLocks/>
          </p:cNvCxnSpPr>
          <p:nvPr/>
        </p:nvCxnSpPr>
        <p:spPr>
          <a:xfrm>
            <a:off x="4704890" y="5925894"/>
            <a:ext cx="3038013" cy="0"/>
          </a:xfrm>
          <a:prstGeom prst="line">
            <a:avLst/>
          </a:prstGeom>
          <a:ln w="9525">
            <a:solidFill>
              <a:srgbClr val="7F7F7F"/>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D7F7AF1-8C08-E00C-3440-79D53FAE99AB}"/>
              </a:ext>
            </a:extLst>
          </p:cNvPr>
          <p:cNvSpPr/>
          <p:nvPr/>
        </p:nvSpPr>
        <p:spPr bwMode="gray">
          <a:xfrm>
            <a:off x="4704890" y="5705227"/>
            <a:ext cx="4852613" cy="211612"/>
          </a:xfrm>
          <a:prstGeom prst="rect">
            <a:avLst/>
          </a:prstGeom>
          <a:noFill/>
          <a:ln w="19050" algn="ctr">
            <a:noFill/>
            <a:miter lim="800000"/>
            <a:headEnd/>
            <a:tailEnd/>
          </a:ln>
        </p:spPr>
        <p:txBody>
          <a:bodyPr wrap="square" lIns="0" tIns="0" rIns="0" bIns="36000" rtlCol="0" anchor="ctr"/>
          <a:lstStyle/>
          <a:p>
            <a:pPr>
              <a:lnSpc>
                <a:spcPct val="106000"/>
              </a:lnSpc>
              <a:buFont typeface="Wingdings 2" pitchFamily="18" charset="2"/>
              <a:buNone/>
            </a:pPr>
            <a:r>
              <a:rPr lang="it-IT" sz="16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IMPLICAZIONE VALUTATIVA</a:t>
            </a:r>
          </a:p>
        </p:txBody>
      </p:sp>
      <p:sp>
        <p:nvSpPr>
          <p:cNvPr id="11" name="Rectangle: Rounded Corners 10">
            <a:extLst>
              <a:ext uri="{FF2B5EF4-FFF2-40B4-BE49-F238E27FC236}">
                <a16:creationId xmlns:a16="http://schemas.microsoft.com/office/drawing/2014/main" id="{7B6EC9C7-065D-30F7-B03C-08E1EA4A0445}"/>
              </a:ext>
            </a:extLst>
          </p:cNvPr>
          <p:cNvSpPr/>
          <p:nvPr/>
        </p:nvSpPr>
        <p:spPr>
          <a:xfrm>
            <a:off x="2076634" y="3257955"/>
            <a:ext cx="1936702" cy="111400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ctr"/>
          <a:lstStyle/>
          <a:p>
            <a:pPr>
              <a:spcAft>
                <a:spcPts val="600"/>
              </a:spcAft>
            </a:pPr>
            <a:r>
              <a:rPr lang="it-IT" sz="16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Difficoltà nell'identificazione di riferimenti</a:t>
            </a:r>
          </a:p>
        </p:txBody>
      </p:sp>
      <p:sp>
        <p:nvSpPr>
          <p:cNvPr id="63" name="Oval 62">
            <a:extLst>
              <a:ext uri="{FF2B5EF4-FFF2-40B4-BE49-F238E27FC236}">
                <a16:creationId xmlns:a16="http://schemas.microsoft.com/office/drawing/2014/main" id="{797F3005-8D5C-B557-5A9B-AC6E24ED1203}"/>
              </a:ext>
            </a:extLst>
          </p:cNvPr>
          <p:cNvSpPr/>
          <p:nvPr/>
        </p:nvSpPr>
        <p:spPr>
          <a:xfrm>
            <a:off x="7833274" y="215414"/>
            <a:ext cx="228600" cy="228600"/>
          </a:xfrm>
          <a:prstGeom prst="ellipse">
            <a:avLst/>
          </a:prstGeom>
          <a:solidFill>
            <a:schemeClr val="bg1">
              <a:lumMod val="8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64" name="Graphic 63" descr="Home outline">
            <a:hlinkClick r:id="" action="ppaction://noaction"/>
            <a:extLst>
              <a:ext uri="{FF2B5EF4-FFF2-40B4-BE49-F238E27FC236}">
                <a16:creationId xmlns:a16="http://schemas.microsoft.com/office/drawing/2014/main" id="{5CD4198E-6E71-0DB2-058E-3D72C5BDDB5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223500" y="129807"/>
            <a:ext cx="333658" cy="333658"/>
          </a:xfrm>
          <a:prstGeom prst="rect">
            <a:avLst/>
          </a:prstGeom>
        </p:spPr>
      </p:pic>
      <p:sp>
        <p:nvSpPr>
          <p:cNvPr id="65" name="Oval 64">
            <a:extLst>
              <a:ext uri="{FF2B5EF4-FFF2-40B4-BE49-F238E27FC236}">
                <a16:creationId xmlns:a16="http://schemas.microsoft.com/office/drawing/2014/main" id="{309D3A8A-C614-0D32-1A4C-9B0B4BC8A9E6}"/>
              </a:ext>
            </a:extLst>
          </p:cNvPr>
          <p:cNvSpPr/>
          <p:nvPr/>
        </p:nvSpPr>
        <p:spPr>
          <a:xfrm>
            <a:off x="8229354" y="215414"/>
            <a:ext cx="228600" cy="228600"/>
          </a:xfrm>
          <a:prstGeom prst="ellipse">
            <a:avLst/>
          </a:prstGeom>
          <a:solidFill>
            <a:schemeClr val="bg1">
              <a:lumMod val="8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66" name="Oval 65">
            <a:extLst>
              <a:ext uri="{FF2B5EF4-FFF2-40B4-BE49-F238E27FC236}">
                <a16:creationId xmlns:a16="http://schemas.microsoft.com/office/drawing/2014/main" id="{EDA1A4A9-85B9-9DCD-E198-4FCF79D81677}"/>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67" name="Oval 66">
            <a:extLst>
              <a:ext uri="{FF2B5EF4-FFF2-40B4-BE49-F238E27FC236}">
                <a16:creationId xmlns:a16="http://schemas.microsoft.com/office/drawing/2014/main" id="{5800F647-A51C-3DA3-D7F3-1B31E95E0CD5}"/>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68" name="Oval 67">
            <a:extLst>
              <a:ext uri="{FF2B5EF4-FFF2-40B4-BE49-F238E27FC236}">
                <a16:creationId xmlns:a16="http://schemas.microsoft.com/office/drawing/2014/main" id="{0A73AF61-7645-C1AE-D95C-4823C4423F8B}"/>
              </a:ext>
            </a:extLst>
          </p:cNvPr>
          <p:cNvSpPr/>
          <p:nvPr/>
        </p:nvSpPr>
        <p:spPr>
          <a:xfrm>
            <a:off x="9417594" y="215414"/>
            <a:ext cx="228600" cy="2286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69" name="Oval 68">
            <a:extLst>
              <a:ext uri="{FF2B5EF4-FFF2-40B4-BE49-F238E27FC236}">
                <a16:creationId xmlns:a16="http://schemas.microsoft.com/office/drawing/2014/main" id="{12D5C59D-FD9B-0105-743E-1D57050EDCF2}"/>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Tree>
    <p:extLst>
      <p:ext uri="{BB962C8B-B14F-4D97-AF65-F5344CB8AC3E}">
        <p14:creationId xmlns:p14="http://schemas.microsoft.com/office/powerpoint/2010/main" val="271589881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4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15000E8-AE4A-8DE0-39FD-748FD0AB9324}"/>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08EC9D64-C8D9-ADAB-9405-EAF926EC4923}"/>
              </a:ext>
            </a:extLst>
          </p:cNvPr>
          <p:cNvGraphicFramePr>
            <a:graphicFrameLocks noChangeAspect="1"/>
          </p:cNvGraphicFramePr>
          <p:nvPr>
            <p:custDataLst>
              <p:tags r:id="rId1"/>
            </p:custDataLst>
            <p:extLst>
              <p:ext uri="{D42A27DB-BD31-4B8C-83A1-F6EECF244321}">
                <p14:modId xmlns:p14="http://schemas.microsoft.com/office/powerpoint/2010/main" val="825055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12" name="think-cell data - do not delete" hidden="1">
                        <a:extLst>
                          <a:ext uri="{FF2B5EF4-FFF2-40B4-BE49-F238E27FC236}">
                            <a16:creationId xmlns:a16="http://schemas.microsoft.com/office/drawing/2014/main" id="{08EC9D64-C8D9-ADAB-9405-EAF926EC492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ttangolo 5">
            <a:extLst>
              <a:ext uri="{FF2B5EF4-FFF2-40B4-BE49-F238E27FC236}">
                <a16:creationId xmlns:a16="http://schemas.microsoft.com/office/drawing/2014/main" id="{F775CFF5-AAEE-81F1-5BCB-2123E0382E4B}"/>
              </a:ext>
            </a:extLst>
          </p:cNvPr>
          <p:cNvSpPr/>
          <p:nvPr/>
        </p:nvSpPr>
        <p:spPr>
          <a:xfrm rot="10800000">
            <a:off x="-1" y="0"/>
            <a:ext cx="10701351" cy="7562850"/>
          </a:xfrm>
          <a:prstGeom prst="rect">
            <a:avLst/>
          </a:prstGeom>
          <a:gradFill flip="none" rotWithShape="1">
            <a:gsLst>
              <a:gs pos="0">
                <a:srgbClr val="005587"/>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3" name="object 11">
            <a:extLst>
              <a:ext uri="{FF2B5EF4-FFF2-40B4-BE49-F238E27FC236}">
                <a16:creationId xmlns:a16="http://schemas.microsoft.com/office/drawing/2014/main" id="{7939AE94-5063-957A-2147-4A8C418C1418}"/>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latin typeface="Open Sans Light" panose="020B0306030504020204" pitchFamily="34" charset="0"/>
                <a:ea typeface="Open Sans Light" panose="020B0306030504020204" pitchFamily="34" charset="0"/>
                <a:cs typeface="Open Sans Light" panose="020B0306030504020204" pitchFamily="34" charset="0"/>
              </a:rPr>
              <a:t>Criticità nella stima del valore delle quote</a:t>
            </a:r>
            <a:endParaRPr lang="it-IT" sz="2000"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object 11">
            <a:extLst>
              <a:ext uri="{FF2B5EF4-FFF2-40B4-BE49-F238E27FC236}">
                <a16:creationId xmlns:a16="http://schemas.microsoft.com/office/drawing/2014/main" id="{B4037DE7-50C0-F7BC-9AFD-FE206EE74103}"/>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lang="it-IT" sz="2000"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Analisi delle criticità</a:t>
            </a: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Rectangle 16">
            <a:extLst>
              <a:ext uri="{FF2B5EF4-FFF2-40B4-BE49-F238E27FC236}">
                <a16:creationId xmlns:a16="http://schemas.microsoft.com/office/drawing/2014/main" id="{2A216993-8559-49D5-4DD6-5B1BA6D4AAC4}"/>
              </a:ext>
            </a:extLst>
          </p:cNvPr>
          <p:cNvSpPr/>
          <p:nvPr/>
        </p:nvSpPr>
        <p:spPr>
          <a:xfrm>
            <a:off x="367032" y="1594869"/>
            <a:ext cx="3772381" cy="5518732"/>
          </a:xfrm>
          <a:prstGeom prst="rect">
            <a:avLst/>
          </a:prstGeom>
          <a:solidFill>
            <a:schemeClr val="bg1"/>
          </a:solidFill>
          <a:ln w="9525" cap="flat" cmpd="sng" algn="ctr">
            <a:solidFill>
              <a:srgbClr val="005587"/>
            </a:solidFill>
            <a:prstDash val="solid"/>
          </a:ln>
          <a:effectLst/>
        </p:spPr>
        <p:txBody>
          <a:bodyPr lIns="91447" tIns="45724" rIns="91447" bIns="45724" rtlCol="0" anchor="ctr"/>
          <a:lstStyle/>
          <a:p>
            <a:pPr marL="0" marR="0" indent="0" algn="ctr" defTabSz="1219170" eaLnBrk="1" fontAlgn="auto" latinLnBrk="0" hangingPunct="1">
              <a:lnSpc>
                <a:spcPct val="100000"/>
              </a:lnSpc>
              <a:spcBef>
                <a:spcPts val="0"/>
              </a:spcBef>
              <a:spcAft>
                <a:spcPts val="0"/>
              </a:spcAft>
              <a:buClrTx/>
              <a:buSzTx/>
              <a:buFontTx/>
              <a:buNone/>
              <a:tabLst/>
            </a:pPr>
            <a:endParaRPr lang="it-IT" sz="1400" b="1" noProof="0">
              <a:ln w="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Rectangle 17">
            <a:extLst>
              <a:ext uri="{FF2B5EF4-FFF2-40B4-BE49-F238E27FC236}">
                <a16:creationId xmlns:a16="http://schemas.microsoft.com/office/drawing/2014/main" id="{EC088C47-8557-55DF-8400-7F8F4BC16617}"/>
              </a:ext>
            </a:extLst>
          </p:cNvPr>
          <p:cNvSpPr/>
          <p:nvPr/>
        </p:nvSpPr>
        <p:spPr>
          <a:xfrm>
            <a:off x="503947" y="3392669"/>
            <a:ext cx="9588593" cy="913706"/>
          </a:xfrm>
          <a:prstGeom prst="rect">
            <a:avLst/>
          </a:prstGeom>
          <a:solidFill>
            <a:srgbClr val="9DD4CF"/>
          </a:solidFill>
          <a:ln w="9525" cap="flat" cmpd="sng" algn="ctr">
            <a:noFill/>
            <a:prstDash val="solid"/>
          </a:ln>
          <a:effectLst/>
        </p:spPr>
        <p:txBody>
          <a:bodyPr lIns="91447" tIns="45724" rIns="91447" bIns="45724" rtlCol="0" anchor="ctr"/>
          <a:lstStyle/>
          <a:p>
            <a:pPr marL="0" marR="0" indent="0" algn="ctr" defTabSz="1219170" eaLnBrk="1" fontAlgn="auto" latinLnBrk="0" hangingPunct="1">
              <a:lnSpc>
                <a:spcPct val="100000"/>
              </a:lnSpc>
              <a:spcBef>
                <a:spcPts val="0"/>
              </a:spcBef>
              <a:spcAft>
                <a:spcPts val="0"/>
              </a:spcAft>
              <a:buClrTx/>
              <a:buSzTx/>
              <a:buFontTx/>
              <a:buNone/>
              <a:tabLst/>
            </a:pPr>
            <a:endParaRPr lang="it-IT" sz="1400" b="1" noProof="0">
              <a:ln w="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Rectangle 18">
            <a:extLst>
              <a:ext uri="{FF2B5EF4-FFF2-40B4-BE49-F238E27FC236}">
                <a16:creationId xmlns:a16="http://schemas.microsoft.com/office/drawing/2014/main" id="{4DD49B0F-C3A9-2431-9004-B3A847E64A80}"/>
              </a:ext>
            </a:extLst>
          </p:cNvPr>
          <p:cNvSpPr/>
          <p:nvPr/>
        </p:nvSpPr>
        <p:spPr>
          <a:xfrm>
            <a:off x="4457511" y="1605957"/>
            <a:ext cx="5635029" cy="5518731"/>
          </a:xfrm>
          <a:prstGeom prst="rect">
            <a:avLst/>
          </a:prstGeom>
          <a:solidFill>
            <a:srgbClr val="9DD4CF"/>
          </a:solidFill>
          <a:ln w="9525" cap="flat" cmpd="sng" algn="ctr">
            <a:noFill/>
            <a:prstDash val="solid"/>
          </a:ln>
          <a:effectLst/>
        </p:spPr>
        <p:txBody>
          <a:bodyPr lIns="91447" tIns="45724" rIns="91447" bIns="45724" rtlCol="0" anchor="ctr"/>
          <a:lstStyle/>
          <a:p>
            <a:pPr marL="0" marR="0" indent="0" algn="ctr" defTabSz="1219170" eaLnBrk="1" fontAlgn="auto" latinLnBrk="0" hangingPunct="1">
              <a:lnSpc>
                <a:spcPct val="100000"/>
              </a:lnSpc>
              <a:spcBef>
                <a:spcPts val="0"/>
              </a:spcBef>
              <a:spcAft>
                <a:spcPts val="0"/>
              </a:spcAft>
              <a:buClrTx/>
              <a:buSzTx/>
              <a:buFontTx/>
              <a:buNone/>
              <a:tabLst/>
            </a:pPr>
            <a:endParaRPr lang="it-IT" sz="1400" b="1" noProof="0">
              <a:ln w="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20" name="Group 19">
            <a:extLst>
              <a:ext uri="{FF2B5EF4-FFF2-40B4-BE49-F238E27FC236}">
                <a16:creationId xmlns:a16="http://schemas.microsoft.com/office/drawing/2014/main" id="{47A6A1D6-BB84-CC66-46B0-D7AB4766DCA2}"/>
              </a:ext>
            </a:extLst>
          </p:cNvPr>
          <p:cNvGrpSpPr/>
          <p:nvPr/>
        </p:nvGrpSpPr>
        <p:grpSpPr>
          <a:xfrm>
            <a:off x="607259" y="4539647"/>
            <a:ext cx="1080090" cy="1136396"/>
            <a:chOff x="-2479135" y="530897"/>
            <a:chExt cx="1080090" cy="1136396"/>
          </a:xfrm>
        </p:grpSpPr>
        <p:sp>
          <p:nvSpPr>
            <p:cNvPr id="22" name="Rectangle: Rounded Corners 21">
              <a:extLst>
                <a:ext uri="{FF2B5EF4-FFF2-40B4-BE49-F238E27FC236}">
                  <a16:creationId xmlns:a16="http://schemas.microsoft.com/office/drawing/2014/main" id="{19C11929-CD56-2C69-EDB2-FAE6BF40DD1A}"/>
                </a:ext>
              </a:extLst>
            </p:cNvPr>
            <p:cNvSpPr/>
            <p:nvPr/>
          </p:nvSpPr>
          <p:spPr>
            <a:xfrm>
              <a:off x="-2479135" y="530897"/>
              <a:ext cx="1080090" cy="1136396"/>
            </a:xfrm>
            <a:prstGeom prst="roundRect">
              <a:avLst>
                <a:gd name="adj" fmla="val 5363"/>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504000" rIns="36000" rtlCol="0" anchor="ctr"/>
            <a:lstStyle/>
            <a:p>
              <a:pPr algn="ctr"/>
              <a:r>
                <a:rPr lang="it-IT" sz="1200" b="1" noProof="0">
                  <a:latin typeface="Open Sans Light" panose="020B0306030504020204" pitchFamily="34" charset="0"/>
                  <a:ea typeface="Open Sans Light" panose="020B0306030504020204" pitchFamily="34" charset="0"/>
                  <a:cs typeface="Open Sans Light" panose="020B0306030504020204" pitchFamily="34" charset="0"/>
                </a:rPr>
                <a:t>Metodologia applicabile</a:t>
              </a:r>
            </a:p>
          </p:txBody>
        </p:sp>
        <p:pic>
          <p:nvPicPr>
            <p:cNvPr id="23" name="Graphic 22" descr="Document with solid fill">
              <a:extLst>
                <a:ext uri="{FF2B5EF4-FFF2-40B4-BE49-F238E27FC236}">
                  <a16:creationId xmlns:a16="http://schemas.microsoft.com/office/drawing/2014/main" id="{6D77491A-15C9-BF9D-3D17-B01A5A7AE8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124894">
              <a:off x="-2183232" y="626072"/>
              <a:ext cx="488284" cy="488285"/>
            </a:xfrm>
            <a:prstGeom prst="rect">
              <a:avLst/>
            </a:prstGeom>
          </p:spPr>
        </p:pic>
      </p:grpSp>
      <p:sp>
        <p:nvSpPr>
          <p:cNvPr id="24" name="Rectangle: Rounded Corners 23">
            <a:extLst>
              <a:ext uri="{FF2B5EF4-FFF2-40B4-BE49-F238E27FC236}">
                <a16:creationId xmlns:a16="http://schemas.microsoft.com/office/drawing/2014/main" id="{375D9F99-752B-E3BF-2DB4-64F2E60C48BF}"/>
              </a:ext>
            </a:extLst>
          </p:cNvPr>
          <p:cNvSpPr/>
          <p:nvPr/>
        </p:nvSpPr>
        <p:spPr>
          <a:xfrm>
            <a:off x="2076634" y="2009763"/>
            <a:ext cx="1936702" cy="111400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ctr"/>
          <a:lstStyle/>
          <a:p>
            <a:pPr marR="0" defTabSz="1219170" eaLnBrk="1" fontAlgn="auto" latinLnBrk="0" hangingPunct="1">
              <a:spcBef>
                <a:spcPts val="0"/>
              </a:spcBef>
              <a:spcAft>
                <a:spcPts val="600"/>
              </a:spcAft>
              <a:buClrTx/>
              <a:buSzTx/>
              <a:tabLst/>
            </a:pPr>
            <a:endParaRPr lang="it-IT" sz="1200" noProof="0">
              <a:ln w="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Chevron 28">
            <a:extLst>
              <a:ext uri="{FF2B5EF4-FFF2-40B4-BE49-F238E27FC236}">
                <a16:creationId xmlns:a16="http://schemas.microsoft.com/office/drawing/2014/main" id="{B948152B-E7BD-655D-6604-219D26147877}"/>
              </a:ext>
            </a:extLst>
          </p:cNvPr>
          <p:cNvSpPr/>
          <p:nvPr/>
        </p:nvSpPr>
        <p:spPr bwMode="auto">
          <a:xfrm>
            <a:off x="1872844" y="2318976"/>
            <a:ext cx="181863" cy="495578"/>
          </a:xfrm>
          <a:prstGeom prst="chevron">
            <a:avLst/>
          </a:prstGeom>
          <a:solidFill>
            <a:srgbClr val="00558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Chevron 29">
            <a:extLst>
              <a:ext uri="{FF2B5EF4-FFF2-40B4-BE49-F238E27FC236}">
                <a16:creationId xmlns:a16="http://schemas.microsoft.com/office/drawing/2014/main" id="{947EB549-571F-C8C6-C381-F16FD9A64DFD}"/>
              </a:ext>
            </a:extLst>
          </p:cNvPr>
          <p:cNvSpPr/>
          <p:nvPr/>
        </p:nvSpPr>
        <p:spPr bwMode="auto">
          <a:xfrm>
            <a:off x="1801963" y="2387424"/>
            <a:ext cx="131501" cy="358678"/>
          </a:xfrm>
          <a:prstGeom prst="chevron">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9" name="Group 8">
            <a:extLst>
              <a:ext uri="{FF2B5EF4-FFF2-40B4-BE49-F238E27FC236}">
                <a16:creationId xmlns:a16="http://schemas.microsoft.com/office/drawing/2014/main" id="{0450F70F-7414-BFA4-644A-B99F54479D6C}"/>
              </a:ext>
            </a:extLst>
          </p:cNvPr>
          <p:cNvGrpSpPr/>
          <p:nvPr/>
        </p:nvGrpSpPr>
        <p:grpSpPr>
          <a:xfrm>
            <a:off x="607259" y="3281324"/>
            <a:ext cx="1080090" cy="1136396"/>
            <a:chOff x="607259" y="3246759"/>
            <a:chExt cx="1080090" cy="1136396"/>
          </a:xfrm>
        </p:grpSpPr>
        <p:sp>
          <p:nvSpPr>
            <p:cNvPr id="28" name="Rectangle: Rounded Corners 27">
              <a:extLst>
                <a:ext uri="{FF2B5EF4-FFF2-40B4-BE49-F238E27FC236}">
                  <a16:creationId xmlns:a16="http://schemas.microsoft.com/office/drawing/2014/main" id="{6C1E3DF4-E0E6-233E-2507-457CB7F56568}"/>
                </a:ext>
              </a:extLst>
            </p:cNvPr>
            <p:cNvSpPr/>
            <p:nvPr/>
          </p:nvSpPr>
          <p:spPr>
            <a:xfrm>
              <a:off x="607259" y="3246759"/>
              <a:ext cx="1080090" cy="1136396"/>
            </a:xfrm>
            <a:prstGeom prst="roundRect">
              <a:avLst>
                <a:gd name="adj" fmla="val 5363"/>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504000" rIns="0" rtlCol="0" anchor="ctr"/>
            <a:lstStyle/>
            <a:p>
              <a:pPr algn="ctr"/>
              <a:r>
                <a:rPr lang="it-IT" sz="1200" b="1" noProof="0">
                  <a:latin typeface="Open Sans Light" panose="020B0306030504020204" pitchFamily="34" charset="0"/>
                  <a:ea typeface="Open Sans Light" panose="020B0306030504020204" pitchFamily="34" charset="0"/>
                  <a:cs typeface="Open Sans Light" panose="020B0306030504020204" pitchFamily="34" charset="0"/>
                </a:rPr>
                <a:t>Reperibilità dei dati</a:t>
              </a:r>
            </a:p>
          </p:txBody>
        </p:sp>
        <p:pic>
          <p:nvPicPr>
            <p:cNvPr id="29" name="Graphic 28" descr="Circles with lines with solid fill">
              <a:extLst>
                <a:ext uri="{FF2B5EF4-FFF2-40B4-BE49-F238E27FC236}">
                  <a16:creationId xmlns:a16="http://schemas.microsoft.com/office/drawing/2014/main" id="{FE48A8D3-E5F0-C06F-9CCE-11CB0A4EFB7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162" y="3334640"/>
              <a:ext cx="488284" cy="488285"/>
            </a:xfrm>
            <a:prstGeom prst="rect">
              <a:avLst/>
            </a:prstGeom>
          </p:spPr>
        </p:pic>
      </p:grpSp>
      <p:sp>
        <p:nvSpPr>
          <p:cNvPr id="30" name="Rectangle: Rounded Corners 29">
            <a:extLst>
              <a:ext uri="{FF2B5EF4-FFF2-40B4-BE49-F238E27FC236}">
                <a16:creationId xmlns:a16="http://schemas.microsoft.com/office/drawing/2014/main" id="{766147D5-B9D1-67B4-0941-C9A48CB0F645}"/>
              </a:ext>
            </a:extLst>
          </p:cNvPr>
          <p:cNvSpPr/>
          <p:nvPr/>
        </p:nvSpPr>
        <p:spPr>
          <a:xfrm>
            <a:off x="2076634" y="3257955"/>
            <a:ext cx="1936702" cy="111400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ctr"/>
          <a:lstStyle/>
          <a:p>
            <a:pPr>
              <a:spcAft>
                <a:spcPts val="600"/>
              </a:spcAft>
            </a:pPr>
            <a:r>
              <a:rPr lang="it-IT" sz="16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Difficoltà nell'identificazione di riferimenti</a:t>
            </a:r>
          </a:p>
        </p:txBody>
      </p:sp>
      <p:sp>
        <p:nvSpPr>
          <p:cNvPr id="32" name="Chevron 28">
            <a:extLst>
              <a:ext uri="{FF2B5EF4-FFF2-40B4-BE49-F238E27FC236}">
                <a16:creationId xmlns:a16="http://schemas.microsoft.com/office/drawing/2014/main" id="{5EDF9A8D-134E-4C16-1AF2-76F8B5B5053B}"/>
              </a:ext>
            </a:extLst>
          </p:cNvPr>
          <p:cNvSpPr/>
          <p:nvPr/>
        </p:nvSpPr>
        <p:spPr bwMode="auto">
          <a:xfrm>
            <a:off x="1872844" y="3567168"/>
            <a:ext cx="181863" cy="495578"/>
          </a:xfrm>
          <a:prstGeom prst="chevron">
            <a:avLst/>
          </a:prstGeom>
          <a:solidFill>
            <a:srgbClr val="00558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3" name="Chevron 29">
            <a:extLst>
              <a:ext uri="{FF2B5EF4-FFF2-40B4-BE49-F238E27FC236}">
                <a16:creationId xmlns:a16="http://schemas.microsoft.com/office/drawing/2014/main" id="{3DB1D330-B580-189A-2B4F-8F0012D580D3}"/>
              </a:ext>
            </a:extLst>
          </p:cNvPr>
          <p:cNvSpPr/>
          <p:nvPr/>
        </p:nvSpPr>
        <p:spPr bwMode="auto">
          <a:xfrm>
            <a:off x="1801963" y="3635616"/>
            <a:ext cx="131501" cy="358678"/>
          </a:xfrm>
          <a:prstGeom prst="chevron">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0" name="Group 9">
            <a:extLst>
              <a:ext uri="{FF2B5EF4-FFF2-40B4-BE49-F238E27FC236}">
                <a16:creationId xmlns:a16="http://schemas.microsoft.com/office/drawing/2014/main" id="{15DA3ACF-C253-3826-7BFA-C5CAC415A146}"/>
              </a:ext>
            </a:extLst>
          </p:cNvPr>
          <p:cNvGrpSpPr/>
          <p:nvPr/>
        </p:nvGrpSpPr>
        <p:grpSpPr>
          <a:xfrm>
            <a:off x="607259" y="5797971"/>
            <a:ext cx="1080090" cy="1136396"/>
            <a:chOff x="607259" y="4494951"/>
            <a:chExt cx="1080090" cy="1136396"/>
          </a:xfrm>
        </p:grpSpPr>
        <p:sp>
          <p:nvSpPr>
            <p:cNvPr id="35" name="Rectangle: Rounded Corners 34">
              <a:extLst>
                <a:ext uri="{FF2B5EF4-FFF2-40B4-BE49-F238E27FC236}">
                  <a16:creationId xmlns:a16="http://schemas.microsoft.com/office/drawing/2014/main" id="{38230780-9296-BC10-0EC9-50AE879C533B}"/>
                </a:ext>
              </a:extLst>
            </p:cNvPr>
            <p:cNvSpPr/>
            <p:nvPr/>
          </p:nvSpPr>
          <p:spPr>
            <a:xfrm>
              <a:off x="607259" y="4494951"/>
              <a:ext cx="1080090" cy="1136396"/>
            </a:xfrm>
            <a:prstGeom prst="roundRect">
              <a:avLst>
                <a:gd name="adj" fmla="val 5363"/>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504000" rIns="36000" rtlCol="0" anchor="ctr"/>
            <a:lstStyle/>
            <a:p>
              <a:pPr algn="ctr"/>
              <a:r>
                <a:rPr lang="it-IT" sz="1200" b="1">
                  <a:latin typeface="Open Sans Light" panose="020B0306030504020204" pitchFamily="34" charset="0"/>
                  <a:ea typeface="Open Sans Light" panose="020B0306030504020204" pitchFamily="34" charset="0"/>
                  <a:cs typeface="Open Sans Light" panose="020B0306030504020204" pitchFamily="34" charset="0"/>
                </a:rPr>
                <a:t>Sconti</a:t>
              </a:r>
            </a:p>
          </p:txBody>
        </p:sp>
        <p:pic>
          <p:nvPicPr>
            <p:cNvPr id="36" name="Graphic 35" descr="Calculator with solid fill">
              <a:extLst>
                <a:ext uri="{FF2B5EF4-FFF2-40B4-BE49-F238E27FC236}">
                  <a16:creationId xmlns:a16="http://schemas.microsoft.com/office/drawing/2014/main" id="{D7A1508C-6123-3E26-36A9-0F15F3FA115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5357" y="4669675"/>
              <a:ext cx="443895" cy="443895"/>
            </a:xfrm>
            <a:prstGeom prst="rect">
              <a:avLst/>
            </a:prstGeom>
          </p:spPr>
        </p:pic>
      </p:grpSp>
      <p:sp>
        <p:nvSpPr>
          <p:cNvPr id="37" name="Rectangle: Rounded Corners 36">
            <a:extLst>
              <a:ext uri="{FF2B5EF4-FFF2-40B4-BE49-F238E27FC236}">
                <a16:creationId xmlns:a16="http://schemas.microsoft.com/office/drawing/2014/main" id="{EC2DEBB4-0E40-C1A1-35BF-74AAC108E90C}"/>
              </a:ext>
            </a:extLst>
          </p:cNvPr>
          <p:cNvSpPr/>
          <p:nvPr/>
        </p:nvSpPr>
        <p:spPr>
          <a:xfrm>
            <a:off x="2076634" y="4506147"/>
            <a:ext cx="1936702" cy="111400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ctr"/>
          <a:lstStyle/>
          <a:p>
            <a:pPr>
              <a:spcAft>
                <a:spcPts val="600"/>
              </a:spcAft>
            </a:pPr>
            <a:r>
              <a:rPr lang="it-IT" sz="16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Scelta del metodo valutativo</a:t>
            </a:r>
          </a:p>
        </p:txBody>
      </p:sp>
      <p:sp>
        <p:nvSpPr>
          <p:cNvPr id="39" name="Chevron 28">
            <a:extLst>
              <a:ext uri="{FF2B5EF4-FFF2-40B4-BE49-F238E27FC236}">
                <a16:creationId xmlns:a16="http://schemas.microsoft.com/office/drawing/2014/main" id="{24AA2F19-6DC0-2F4E-8593-4382E62BFDBA}"/>
              </a:ext>
            </a:extLst>
          </p:cNvPr>
          <p:cNvSpPr/>
          <p:nvPr/>
        </p:nvSpPr>
        <p:spPr bwMode="auto">
          <a:xfrm>
            <a:off x="1872844" y="4815360"/>
            <a:ext cx="181863" cy="495578"/>
          </a:xfrm>
          <a:prstGeom prst="chevron">
            <a:avLst/>
          </a:prstGeom>
          <a:solidFill>
            <a:srgbClr val="00558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Chevron 29">
            <a:extLst>
              <a:ext uri="{FF2B5EF4-FFF2-40B4-BE49-F238E27FC236}">
                <a16:creationId xmlns:a16="http://schemas.microsoft.com/office/drawing/2014/main" id="{03FFBD6C-CADF-F41C-631D-E635F0C5F39C}"/>
              </a:ext>
            </a:extLst>
          </p:cNvPr>
          <p:cNvSpPr/>
          <p:nvPr/>
        </p:nvSpPr>
        <p:spPr bwMode="auto">
          <a:xfrm>
            <a:off x="1801963" y="4883808"/>
            <a:ext cx="131501" cy="358678"/>
          </a:xfrm>
          <a:prstGeom prst="chevron">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 name="Rectangle: Rounded Corners 42">
            <a:extLst>
              <a:ext uri="{FF2B5EF4-FFF2-40B4-BE49-F238E27FC236}">
                <a16:creationId xmlns:a16="http://schemas.microsoft.com/office/drawing/2014/main" id="{5CA61501-5FD8-867C-1C4C-ADF76220104B}"/>
              </a:ext>
            </a:extLst>
          </p:cNvPr>
          <p:cNvSpPr/>
          <p:nvPr/>
        </p:nvSpPr>
        <p:spPr>
          <a:xfrm>
            <a:off x="2076634" y="5819931"/>
            <a:ext cx="1936702" cy="111400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ctr"/>
          <a:lstStyle/>
          <a:p>
            <a:pPr>
              <a:spcAft>
                <a:spcPts val="600"/>
              </a:spcAft>
            </a:pPr>
            <a:r>
              <a:rPr lang="it-IT" sz="16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Applicazione di eventuali sconti (Minoranza, ...)</a:t>
            </a:r>
          </a:p>
        </p:txBody>
      </p:sp>
      <p:sp>
        <p:nvSpPr>
          <p:cNvPr id="45" name="Chevron 28">
            <a:extLst>
              <a:ext uri="{FF2B5EF4-FFF2-40B4-BE49-F238E27FC236}">
                <a16:creationId xmlns:a16="http://schemas.microsoft.com/office/drawing/2014/main" id="{C6DE26E5-E86C-31E9-60D8-4CD5A39154E6}"/>
              </a:ext>
            </a:extLst>
          </p:cNvPr>
          <p:cNvSpPr/>
          <p:nvPr/>
        </p:nvSpPr>
        <p:spPr bwMode="auto">
          <a:xfrm>
            <a:off x="1872844" y="6129144"/>
            <a:ext cx="181863" cy="495578"/>
          </a:xfrm>
          <a:prstGeom prst="chevron">
            <a:avLst/>
          </a:prstGeom>
          <a:solidFill>
            <a:srgbClr val="00558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6" name="Chevron 29">
            <a:extLst>
              <a:ext uri="{FF2B5EF4-FFF2-40B4-BE49-F238E27FC236}">
                <a16:creationId xmlns:a16="http://schemas.microsoft.com/office/drawing/2014/main" id="{B0DDEF64-522E-14B0-3A7C-E7D8CF90EE7C}"/>
              </a:ext>
            </a:extLst>
          </p:cNvPr>
          <p:cNvSpPr/>
          <p:nvPr/>
        </p:nvSpPr>
        <p:spPr bwMode="auto">
          <a:xfrm>
            <a:off x="1801963" y="6197592"/>
            <a:ext cx="131501" cy="358678"/>
          </a:xfrm>
          <a:prstGeom prst="chevron">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7" name="Rectangle 46">
            <a:extLst>
              <a:ext uri="{FF2B5EF4-FFF2-40B4-BE49-F238E27FC236}">
                <a16:creationId xmlns:a16="http://schemas.microsoft.com/office/drawing/2014/main" id="{E31B3E6E-9EBD-4EA9-0F55-5BAE6394EFC6}"/>
              </a:ext>
            </a:extLst>
          </p:cNvPr>
          <p:cNvSpPr/>
          <p:nvPr/>
        </p:nvSpPr>
        <p:spPr bwMode="gray">
          <a:xfrm>
            <a:off x="367032" y="1698811"/>
            <a:ext cx="3772381" cy="211612"/>
          </a:xfrm>
          <a:prstGeom prst="rect">
            <a:avLst/>
          </a:prstGeom>
          <a:noFill/>
          <a:ln w="19050" algn="ctr">
            <a:noFill/>
            <a:miter lim="800000"/>
            <a:headEnd/>
            <a:tailEnd/>
          </a:ln>
        </p:spPr>
        <p:txBody>
          <a:bodyPr wrap="square" lIns="0" tIns="0" rIns="0" bIns="36000" rtlCol="0" anchor="ctr"/>
          <a:lstStyle/>
          <a:p>
            <a:pPr algn="ctr">
              <a:lnSpc>
                <a:spcPct val="106000"/>
              </a:lnSpc>
              <a:buFont typeface="Wingdings 2" pitchFamily="18" charset="2"/>
              <a:buNone/>
            </a:pPr>
            <a:r>
              <a:rPr lang="it-IT" sz="12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CRITICITÀ NELLA STIMA DEL VALORE DELLE QUOTE</a:t>
            </a:r>
          </a:p>
        </p:txBody>
      </p:sp>
      <p:cxnSp>
        <p:nvCxnSpPr>
          <p:cNvPr id="48" name="Straight Connector 47">
            <a:extLst>
              <a:ext uri="{FF2B5EF4-FFF2-40B4-BE49-F238E27FC236}">
                <a16:creationId xmlns:a16="http://schemas.microsoft.com/office/drawing/2014/main" id="{7D3C88EC-317F-1F1C-04A2-81421CC9D52A}"/>
              </a:ext>
            </a:extLst>
          </p:cNvPr>
          <p:cNvCxnSpPr>
            <a:cxnSpLocks/>
          </p:cNvCxnSpPr>
          <p:nvPr/>
        </p:nvCxnSpPr>
        <p:spPr>
          <a:xfrm>
            <a:off x="607258" y="1910423"/>
            <a:ext cx="3406078" cy="0"/>
          </a:xfrm>
          <a:prstGeom prst="line">
            <a:avLst/>
          </a:prstGeom>
          <a:noFill/>
          <a:ln w="9525" cap="flat" cmpd="sng" algn="ctr">
            <a:solidFill>
              <a:schemeClr val="bg1">
                <a:lumMod val="65000"/>
              </a:schemeClr>
            </a:solidFill>
            <a:prstDash val="solid"/>
          </a:ln>
          <a:effectLst/>
        </p:spPr>
      </p:cxnSp>
      <p:cxnSp>
        <p:nvCxnSpPr>
          <p:cNvPr id="49" name="Straight Connector 48">
            <a:extLst>
              <a:ext uri="{FF2B5EF4-FFF2-40B4-BE49-F238E27FC236}">
                <a16:creationId xmlns:a16="http://schemas.microsoft.com/office/drawing/2014/main" id="{71706E0D-D519-5918-A5A9-0469E0B97857}"/>
              </a:ext>
            </a:extLst>
          </p:cNvPr>
          <p:cNvCxnSpPr>
            <a:cxnSpLocks/>
          </p:cNvCxnSpPr>
          <p:nvPr/>
        </p:nvCxnSpPr>
        <p:spPr>
          <a:xfrm>
            <a:off x="2076633" y="3190861"/>
            <a:ext cx="1936800" cy="0"/>
          </a:xfrm>
          <a:prstGeom prst="line">
            <a:avLst/>
          </a:prstGeom>
          <a:ln w="9525">
            <a:solidFill>
              <a:srgbClr val="7F7F7F"/>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0EDCB7E-FA7C-5162-5205-869A8C2C25E1}"/>
              </a:ext>
            </a:extLst>
          </p:cNvPr>
          <p:cNvCxnSpPr>
            <a:cxnSpLocks/>
          </p:cNvCxnSpPr>
          <p:nvPr/>
        </p:nvCxnSpPr>
        <p:spPr>
          <a:xfrm>
            <a:off x="2076633" y="4439053"/>
            <a:ext cx="1936703" cy="0"/>
          </a:xfrm>
          <a:prstGeom prst="line">
            <a:avLst/>
          </a:prstGeom>
          <a:ln w="9525">
            <a:solidFill>
              <a:srgbClr val="7F7F7F"/>
            </a:solidFill>
            <a:prstDash val="dash"/>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B6A66A9B-2E7B-C557-5454-A213008CAE97}"/>
              </a:ext>
            </a:extLst>
          </p:cNvPr>
          <p:cNvGrpSpPr/>
          <p:nvPr/>
        </p:nvGrpSpPr>
        <p:grpSpPr>
          <a:xfrm>
            <a:off x="5624790" y="1667293"/>
            <a:ext cx="3300471" cy="211699"/>
            <a:chOff x="5753903" y="1724893"/>
            <a:chExt cx="3300471" cy="211699"/>
          </a:xfrm>
        </p:grpSpPr>
        <p:cxnSp>
          <p:nvCxnSpPr>
            <p:cNvPr id="56" name="Straight Connector 55">
              <a:extLst>
                <a:ext uri="{FF2B5EF4-FFF2-40B4-BE49-F238E27FC236}">
                  <a16:creationId xmlns:a16="http://schemas.microsoft.com/office/drawing/2014/main" id="{465C0051-ED29-2CA1-21A3-91E56C71E84B}"/>
                </a:ext>
              </a:extLst>
            </p:cNvPr>
            <p:cNvCxnSpPr>
              <a:cxnSpLocks/>
            </p:cNvCxnSpPr>
            <p:nvPr/>
          </p:nvCxnSpPr>
          <p:spPr>
            <a:xfrm>
              <a:off x="5753903" y="1842540"/>
              <a:ext cx="330047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Arrow: Chevron 56">
              <a:extLst>
                <a:ext uri="{FF2B5EF4-FFF2-40B4-BE49-F238E27FC236}">
                  <a16:creationId xmlns:a16="http://schemas.microsoft.com/office/drawing/2014/main" id="{9564E929-B4EA-CB7A-5526-5FFE3CB71A5C}"/>
                </a:ext>
              </a:extLst>
            </p:cNvPr>
            <p:cNvSpPr/>
            <p:nvPr/>
          </p:nvSpPr>
          <p:spPr>
            <a:xfrm rot="5400000">
              <a:off x="7298289" y="1212333"/>
              <a:ext cx="211699" cy="1236819"/>
            </a:xfrm>
            <a:prstGeom prst="chevron">
              <a:avLst/>
            </a:prstGeom>
            <a:solidFill>
              <a:srgbClr val="005587"/>
            </a:solidFill>
            <a:ln w="9525" cap="flat" cmpd="sng" algn="ctr">
              <a:noFill/>
              <a:prstDash val="solid"/>
            </a:ln>
            <a:effectLst/>
          </p:spPr>
          <p:txBody>
            <a:bodyPr lIns="91447" tIns="45724" rIns="91447" bIns="45724" rtlCol="0" anchor="ctr"/>
            <a:lstStyle/>
            <a:p>
              <a:pPr marL="0" marR="0" indent="0" algn="ctr" defTabSz="1219170" eaLnBrk="1" fontAlgn="auto" latinLnBrk="0" hangingPunct="1">
                <a:lnSpc>
                  <a:spcPct val="100000"/>
                </a:lnSpc>
                <a:spcBef>
                  <a:spcPts val="0"/>
                </a:spcBef>
                <a:spcAft>
                  <a:spcPts val="0"/>
                </a:spcAft>
                <a:buClrTx/>
                <a:buSzTx/>
                <a:buFontTx/>
                <a:buNone/>
                <a:tabLst/>
              </a:pPr>
              <a:endParaRPr lang="it-IT" sz="1400" b="1" noProof="0">
                <a:ln w="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cxnSp>
        <p:nvCxnSpPr>
          <p:cNvPr id="77" name="Straight Connector 76">
            <a:extLst>
              <a:ext uri="{FF2B5EF4-FFF2-40B4-BE49-F238E27FC236}">
                <a16:creationId xmlns:a16="http://schemas.microsoft.com/office/drawing/2014/main" id="{0A48DEC5-FAD2-83C0-0A70-34A13695A485}"/>
              </a:ext>
            </a:extLst>
          </p:cNvPr>
          <p:cNvCxnSpPr>
            <a:cxnSpLocks/>
          </p:cNvCxnSpPr>
          <p:nvPr/>
        </p:nvCxnSpPr>
        <p:spPr>
          <a:xfrm>
            <a:off x="2076633" y="5736492"/>
            <a:ext cx="1936703" cy="0"/>
          </a:xfrm>
          <a:prstGeom prst="line">
            <a:avLst/>
          </a:prstGeom>
          <a:ln w="9525">
            <a:solidFill>
              <a:srgbClr val="7F7F7F"/>
            </a:solidFill>
            <a:prstDash val="dash"/>
          </a:ln>
        </p:spPr>
        <p:style>
          <a:lnRef idx="1">
            <a:schemeClr val="accent1"/>
          </a:lnRef>
          <a:fillRef idx="0">
            <a:schemeClr val="accent1"/>
          </a:fillRef>
          <a:effectRef idx="0">
            <a:schemeClr val="accent1"/>
          </a:effectRef>
          <a:fontRef idx="minor">
            <a:schemeClr val="tx1"/>
          </a:fontRef>
        </p:style>
      </p:cxnSp>
      <p:sp>
        <p:nvSpPr>
          <p:cNvPr id="95" name="Rectangle: Rounded Corners 94">
            <a:extLst>
              <a:ext uri="{FF2B5EF4-FFF2-40B4-BE49-F238E27FC236}">
                <a16:creationId xmlns:a16="http://schemas.microsoft.com/office/drawing/2014/main" id="{098172C9-27B9-0228-63C5-074EC2AF2417}"/>
              </a:ext>
            </a:extLst>
          </p:cNvPr>
          <p:cNvSpPr/>
          <p:nvPr/>
        </p:nvSpPr>
        <p:spPr>
          <a:xfrm>
            <a:off x="2070379" y="2010282"/>
            <a:ext cx="1936702" cy="111400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ctr"/>
          <a:lstStyle/>
          <a:p>
            <a:pPr>
              <a:spcAft>
                <a:spcPts val="600"/>
              </a:spcAft>
            </a:pPr>
            <a:r>
              <a:rPr lang="it-IT" sz="16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Perimetro temporale della stima</a:t>
            </a:r>
          </a:p>
        </p:txBody>
      </p:sp>
      <p:grpSp>
        <p:nvGrpSpPr>
          <p:cNvPr id="2" name="Group 1">
            <a:extLst>
              <a:ext uri="{FF2B5EF4-FFF2-40B4-BE49-F238E27FC236}">
                <a16:creationId xmlns:a16="http://schemas.microsoft.com/office/drawing/2014/main" id="{D78928F5-8151-752E-4801-444504CA4AAE}"/>
              </a:ext>
            </a:extLst>
          </p:cNvPr>
          <p:cNvGrpSpPr/>
          <p:nvPr/>
        </p:nvGrpSpPr>
        <p:grpSpPr>
          <a:xfrm>
            <a:off x="598475" y="2023001"/>
            <a:ext cx="1080090" cy="1136396"/>
            <a:chOff x="598475" y="2023001"/>
            <a:chExt cx="1080090" cy="1136396"/>
          </a:xfrm>
        </p:grpSpPr>
        <p:sp>
          <p:nvSpPr>
            <p:cNvPr id="41" name="Rectangle: Rounded Corners 40">
              <a:extLst>
                <a:ext uri="{FF2B5EF4-FFF2-40B4-BE49-F238E27FC236}">
                  <a16:creationId xmlns:a16="http://schemas.microsoft.com/office/drawing/2014/main" id="{5D220614-1232-D3C0-EAB6-08EAD6EE4B5D}"/>
                </a:ext>
              </a:extLst>
            </p:cNvPr>
            <p:cNvSpPr/>
            <p:nvPr/>
          </p:nvSpPr>
          <p:spPr>
            <a:xfrm>
              <a:off x="598475" y="2023001"/>
              <a:ext cx="1080090" cy="1136396"/>
            </a:xfrm>
            <a:prstGeom prst="roundRect">
              <a:avLst>
                <a:gd name="adj" fmla="val 5363"/>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504000" rIns="36000" rtlCol="0" anchor="ctr"/>
            <a:lstStyle/>
            <a:p>
              <a:pPr algn="ctr"/>
              <a:r>
                <a:rPr lang="it-IT" sz="1200" b="1" noProof="0">
                  <a:latin typeface="Open Sans Light" panose="020B0306030504020204" pitchFamily="34" charset="0"/>
                  <a:ea typeface="Open Sans Light" panose="020B0306030504020204" pitchFamily="34" charset="0"/>
                  <a:cs typeface="Open Sans Light" panose="020B0306030504020204" pitchFamily="34" charset="0"/>
                </a:rPr>
                <a:t>Valore prima del recesso</a:t>
              </a:r>
            </a:p>
          </p:txBody>
        </p:sp>
        <p:pic>
          <p:nvPicPr>
            <p:cNvPr id="5" name="Graphic 4" descr="Presentation with bar chart with solid fill">
              <a:extLst>
                <a:ext uri="{FF2B5EF4-FFF2-40B4-BE49-F238E27FC236}">
                  <a16:creationId xmlns:a16="http://schemas.microsoft.com/office/drawing/2014/main" id="{8A176C40-8889-E834-60C9-C11482F945F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17668" y="2147302"/>
              <a:ext cx="442800" cy="442800"/>
            </a:xfrm>
            <a:prstGeom prst="rect">
              <a:avLst/>
            </a:prstGeom>
          </p:spPr>
        </p:pic>
      </p:grpSp>
      <p:sp>
        <p:nvSpPr>
          <p:cNvPr id="8" name="Rectangle 7">
            <a:extLst>
              <a:ext uri="{FF2B5EF4-FFF2-40B4-BE49-F238E27FC236}">
                <a16:creationId xmlns:a16="http://schemas.microsoft.com/office/drawing/2014/main" id="{B1749B47-0490-87A2-E109-511061AF03D8}"/>
              </a:ext>
            </a:extLst>
          </p:cNvPr>
          <p:cNvSpPr/>
          <p:nvPr/>
        </p:nvSpPr>
        <p:spPr bwMode="gray">
          <a:xfrm>
            <a:off x="4863291" y="1927097"/>
            <a:ext cx="4852613" cy="211612"/>
          </a:xfrm>
          <a:prstGeom prst="rect">
            <a:avLst/>
          </a:prstGeom>
          <a:noFill/>
          <a:ln w="19050" algn="ctr">
            <a:noFill/>
            <a:miter lim="800000"/>
            <a:headEnd/>
            <a:tailEnd/>
          </a:ln>
        </p:spPr>
        <p:txBody>
          <a:bodyPr wrap="square" lIns="0" tIns="0" rIns="0" bIns="36000" rtlCol="0" anchor="ctr"/>
          <a:lstStyle/>
          <a:p>
            <a:pPr algn="ctr">
              <a:lnSpc>
                <a:spcPct val="106000"/>
              </a:lnSpc>
              <a:buFont typeface="Wingdings 2" pitchFamily="18" charset="2"/>
              <a:buNone/>
            </a:pPr>
            <a:r>
              <a:rPr lang="it-IT"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PRINCIPALI ELEMENTI DA APPROFONDIRE</a:t>
            </a:r>
          </a:p>
        </p:txBody>
      </p:sp>
      <p:sp>
        <p:nvSpPr>
          <p:cNvPr id="6" name="Rectangle 5">
            <a:extLst>
              <a:ext uri="{FF2B5EF4-FFF2-40B4-BE49-F238E27FC236}">
                <a16:creationId xmlns:a16="http://schemas.microsoft.com/office/drawing/2014/main" id="{3282F0F8-5BE4-9AA5-81EF-711AB0781CD3}"/>
              </a:ext>
            </a:extLst>
          </p:cNvPr>
          <p:cNvSpPr/>
          <p:nvPr/>
        </p:nvSpPr>
        <p:spPr>
          <a:xfrm>
            <a:off x="4631133" y="2197747"/>
            <a:ext cx="5287785" cy="4747384"/>
          </a:xfrm>
          <a:prstGeom prst="rect">
            <a:avLst/>
          </a:prstGeom>
          <a:solidFill>
            <a:schemeClr val="bg1"/>
          </a:solidFill>
          <a:ln w="9525" cap="flat" cmpd="sng" algn="ctr">
            <a:noFill/>
            <a:prstDash val="solid"/>
          </a:ln>
          <a:effectLst>
            <a:outerShdw blurRad="50800" dist="38100" dir="5400000" algn="t" rotWithShape="0">
              <a:prstClr val="black">
                <a:alpha val="40000"/>
              </a:prstClr>
            </a:outerShdw>
          </a:effectLst>
        </p:spPr>
        <p:txBody>
          <a:bodyPr lIns="91447" tIns="45724" rIns="91447" bIns="45724" rtlCol="0" anchor="ctr"/>
          <a:lstStyle/>
          <a:p>
            <a:pPr marL="0" marR="0" indent="0" algn="ctr" defTabSz="1219170" eaLnBrk="1" fontAlgn="auto" latinLnBrk="0" hangingPunct="1">
              <a:lnSpc>
                <a:spcPct val="100000"/>
              </a:lnSpc>
              <a:spcBef>
                <a:spcPts val="0"/>
              </a:spcBef>
              <a:spcAft>
                <a:spcPts val="0"/>
              </a:spcAft>
              <a:buClrTx/>
              <a:buSzTx/>
              <a:buFontTx/>
              <a:buNone/>
              <a:tabLst/>
            </a:pPr>
            <a:endParaRPr lang="it-IT" sz="1400" b="1" noProof="0">
              <a:ln w="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Rectangle 6">
            <a:extLst>
              <a:ext uri="{FF2B5EF4-FFF2-40B4-BE49-F238E27FC236}">
                <a16:creationId xmlns:a16="http://schemas.microsoft.com/office/drawing/2014/main" id="{BE88DB16-E40D-6CF9-B5FF-7C716EEB6685}"/>
              </a:ext>
            </a:extLst>
          </p:cNvPr>
          <p:cNvSpPr/>
          <p:nvPr/>
        </p:nvSpPr>
        <p:spPr bwMode="gray">
          <a:xfrm>
            <a:off x="4704889" y="2514982"/>
            <a:ext cx="5011200" cy="843443"/>
          </a:xfrm>
          <a:prstGeom prst="rect">
            <a:avLst/>
          </a:prstGeom>
          <a:noFill/>
          <a:ln w="19050" algn="ctr">
            <a:noFill/>
            <a:miter lim="800000"/>
            <a:headEnd/>
            <a:tailEnd/>
          </a:ln>
        </p:spPr>
        <p:txBody>
          <a:bodyPr wrap="square" lIns="0" tIns="0" rIns="0" bIns="36000" rtlCol="0" anchor="t"/>
          <a:lstStyle/>
          <a:p>
            <a:pPr algn="just">
              <a:lnSpc>
                <a:spcPct val="106000"/>
              </a:lnSpc>
              <a:buFont typeface="Wingdings 2" pitchFamily="18" charset="2"/>
              <a:buNone/>
            </a:pPr>
            <a:r>
              <a:rPr lang="it-IT" sz="1600"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La valutazione ai fini del recesso si inserisce in un contesto in cui </a:t>
            </a:r>
            <a:r>
              <a:rPr lang="it-IT" sz="16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la società deve essere analizzata sulla base informativa disponibile.</a:t>
            </a:r>
          </a:p>
        </p:txBody>
      </p:sp>
      <p:sp>
        <p:nvSpPr>
          <p:cNvPr id="38" name="Rectangle 37">
            <a:extLst>
              <a:ext uri="{FF2B5EF4-FFF2-40B4-BE49-F238E27FC236}">
                <a16:creationId xmlns:a16="http://schemas.microsoft.com/office/drawing/2014/main" id="{362258B4-2A5B-1BF6-5E68-EE01B77765E8}"/>
              </a:ext>
            </a:extLst>
          </p:cNvPr>
          <p:cNvSpPr/>
          <p:nvPr/>
        </p:nvSpPr>
        <p:spPr bwMode="gray">
          <a:xfrm>
            <a:off x="4704889" y="3683097"/>
            <a:ext cx="5011200" cy="1818774"/>
          </a:xfrm>
          <a:prstGeom prst="rect">
            <a:avLst/>
          </a:prstGeom>
          <a:noFill/>
          <a:ln w="19050" algn="ctr">
            <a:noFill/>
            <a:miter lim="800000"/>
            <a:headEnd/>
            <a:tailEnd/>
          </a:ln>
        </p:spPr>
        <p:txBody>
          <a:bodyPr wrap="square" lIns="0" tIns="0" rIns="0" bIns="36000" rtlCol="0" anchor="t"/>
          <a:lstStyle/>
          <a:p>
            <a:pPr algn="just">
              <a:lnSpc>
                <a:spcPct val="106000"/>
              </a:lnSpc>
              <a:buFont typeface="Wingdings 2" pitchFamily="18" charset="2"/>
              <a:buNone/>
            </a:pPr>
            <a:r>
              <a:rPr lang="it-IT" sz="16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Il socio recedente potrebbe non disporre di tutti i dati necessari per l’applicazione dei possibili metodi di valutazione</a:t>
            </a:r>
            <a:r>
              <a:rPr lang="it-IT" sz="1600"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Tale circostanza può </a:t>
            </a:r>
            <a:r>
              <a:rPr lang="it-IT" sz="16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condizionare le scelte relative agli approcci valutativi</a:t>
            </a:r>
            <a:r>
              <a:rPr lang="it-IT" sz="1600"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e, conseguentemente, incidere </a:t>
            </a:r>
            <a:r>
              <a:rPr lang="it-IT" sz="16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sulla corretta determinazione del valore di mercato.</a:t>
            </a:r>
          </a:p>
        </p:txBody>
      </p:sp>
      <p:sp>
        <p:nvSpPr>
          <p:cNvPr id="42" name="Rectangle 41">
            <a:extLst>
              <a:ext uri="{FF2B5EF4-FFF2-40B4-BE49-F238E27FC236}">
                <a16:creationId xmlns:a16="http://schemas.microsoft.com/office/drawing/2014/main" id="{111E1FA9-9F9A-77D9-08A6-22297A451622}"/>
              </a:ext>
            </a:extLst>
          </p:cNvPr>
          <p:cNvSpPr/>
          <p:nvPr/>
        </p:nvSpPr>
        <p:spPr bwMode="gray">
          <a:xfrm>
            <a:off x="4704889" y="5800220"/>
            <a:ext cx="5011200" cy="872548"/>
          </a:xfrm>
          <a:prstGeom prst="rect">
            <a:avLst/>
          </a:prstGeom>
          <a:noFill/>
          <a:ln w="19050" algn="ctr">
            <a:noFill/>
            <a:miter lim="800000"/>
            <a:headEnd/>
            <a:tailEnd/>
          </a:ln>
        </p:spPr>
        <p:txBody>
          <a:bodyPr wrap="square" lIns="0" tIns="0" rIns="0" bIns="36000" rtlCol="0" anchor="t"/>
          <a:lstStyle/>
          <a:p>
            <a:pPr algn="just">
              <a:lnSpc>
                <a:spcPct val="106000"/>
              </a:lnSpc>
            </a:pPr>
            <a:r>
              <a:rPr lang="it-IT" sz="1600" b="1" noProof="0">
                <a:latin typeface="Open Sans Light" panose="020B0306030504020204" pitchFamily="34" charset="0"/>
                <a:ea typeface="Open Sans Light" panose="020B0306030504020204" pitchFamily="34" charset="0"/>
                <a:cs typeface="Open Sans Light" panose="020B0306030504020204" pitchFamily="34" charset="0"/>
              </a:rPr>
              <a:t>La mancanza di dati affidabili amplifica le difficoltà valutative</a:t>
            </a:r>
            <a:r>
              <a:rPr lang="it-IT" sz="1600" noProof="0">
                <a:latin typeface="Open Sans Light" panose="020B0306030504020204" pitchFamily="34" charset="0"/>
                <a:ea typeface="Open Sans Light" panose="020B0306030504020204" pitchFamily="34" charset="0"/>
                <a:cs typeface="Open Sans Light" panose="020B0306030504020204" pitchFamily="34" charset="0"/>
              </a:rPr>
              <a:t>. In un contesto di recesso, questo può tradursi in </a:t>
            </a:r>
            <a:r>
              <a:rPr lang="it-IT" sz="1600" b="1" noProof="0">
                <a:latin typeface="Open Sans Light" panose="020B0306030504020204" pitchFamily="34" charset="0"/>
                <a:ea typeface="Open Sans Light" panose="020B0306030504020204" pitchFamily="34" charset="0"/>
                <a:cs typeface="Open Sans Light" panose="020B0306030504020204" pitchFamily="34" charset="0"/>
              </a:rPr>
              <a:t>maggiore conflittualità tra socio uscente e società.</a:t>
            </a:r>
          </a:p>
        </p:txBody>
      </p:sp>
      <p:cxnSp>
        <p:nvCxnSpPr>
          <p:cNvPr id="44" name="Straight Connector 43">
            <a:extLst>
              <a:ext uri="{FF2B5EF4-FFF2-40B4-BE49-F238E27FC236}">
                <a16:creationId xmlns:a16="http://schemas.microsoft.com/office/drawing/2014/main" id="{A4F0E963-E241-34EA-04C8-BB435CA41179}"/>
              </a:ext>
            </a:extLst>
          </p:cNvPr>
          <p:cNvCxnSpPr>
            <a:cxnSpLocks/>
          </p:cNvCxnSpPr>
          <p:nvPr/>
        </p:nvCxnSpPr>
        <p:spPr>
          <a:xfrm>
            <a:off x="4738500" y="2506712"/>
            <a:ext cx="3038013" cy="0"/>
          </a:xfrm>
          <a:prstGeom prst="line">
            <a:avLst/>
          </a:prstGeom>
          <a:ln w="9525">
            <a:solidFill>
              <a:srgbClr val="7F7F7F"/>
            </a:solidFill>
            <a:prstDash val="dash"/>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E747AA1E-C8B3-F34E-D0B3-73F7296364A1}"/>
              </a:ext>
            </a:extLst>
          </p:cNvPr>
          <p:cNvSpPr/>
          <p:nvPr/>
        </p:nvSpPr>
        <p:spPr bwMode="gray">
          <a:xfrm>
            <a:off x="4738500" y="2286830"/>
            <a:ext cx="4852613" cy="211612"/>
          </a:xfrm>
          <a:prstGeom prst="rect">
            <a:avLst/>
          </a:prstGeom>
          <a:noFill/>
          <a:ln w="19050" algn="ctr">
            <a:noFill/>
            <a:miter lim="800000"/>
            <a:headEnd/>
            <a:tailEnd/>
          </a:ln>
        </p:spPr>
        <p:txBody>
          <a:bodyPr wrap="square" lIns="0" tIns="0" rIns="0" bIns="36000" rtlCol="0" anchor="ctr"/>
          <a:lstStyle/>
          <a:p>
            <a:pPr>
              <a:lnSpc>
                <a:spcPct val="106000"/>
              </a:lnSpc>
              <a:buFont typeface="Wingdings 2" pitchFamily="18" charset="2"/>
              <a:buNone/>
            </a:pPr>
            <a:r>
              <a:rPr lang="it-IT" sz="16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CONTESTO</a:t>
            </a:r>
          </a:p>
        </p:txBody>
      </p:sp>
      <p:cxnSp>
        <p:nvCxnSpPr>
          <p:cNvPr id="52" name="Straight Connector 51">
            <a:extLst>
              <a:ext uri="{FF2B5EF4-FFF2-40B4-BE49-F238E27FC236}">
                <a16:creationId xmlns:a16="http://schemas.microsoft.com/office/drawing/2014/main" id="{781252DD-CCB4-1A41-4743-BACAC28935F7}"/>
              </a:ext>
            </a:extLst>
          </p:cNvPr>
          <p:cNvCxnSpPr>
            <a:cxnSpLocks/>
          </p:cNvCxnSpPr>
          <p:nvPr/>
        </p:nvCxnSpPr>
        <p:spPr>
          <a:xfrm>
            <a:off x="4704890" y="3646353"/>
            <a:ext cx="3038013" cy="0"/>
          </a:xfrm>
          <a:prstGeom prst="line">
            <a:avLst/>
          </a:prstGeom>
          <a:ln w="9525">
            <a:solidFill>
              <a:srgbClr val="7F7F7F"/>
            </a:solidFill>
            <a:prstDash val="dash"/>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9DD1DE3E-8FE4-9D17-7E9D-AA9F0F24E671}"/>
              </a:ext>
            </a:extLst>
          </p:cNvPr>
          <p:cNvSpPr/>
          <p:nvPr/>
        </p:nvSpPr>
        <p:spPr bwMode="gray">
          <a:xfrm>
            <a:off x="4704890" y="3427423"/>
            <a:ext cx="4852613" cy="211612"/>
          </a:xfrm>
          <a:prstGeom prst="rect">
            <a:avLst/>
          </a:prstGeom>
          <a:noFill/>
          <a:ln w="19050" algn="ctr">
            <a:noFill/>
            <a:miter lim="800000"/>
            <a:headEnd/>
            <a:tailEnd/>
          </a:ln>
        </p:spPr>
        <p:txBody>
          <a:bodyPr wrap="square" lIns="0" tIns="0" rIns="0" bIns="36000" rtlCol="0" anchor="ctr"/>
          <a:lstStyle/>
          <a:p>
            <a:pPr>
              <a:lnSpc>
                <a:spcPct val="106000"/>
              </a:lnSpc>
              <a:buFont typeface="Wingdings 2" pitchFamily="18" charset="2"/>
              <a:buNone/>
            </a:pPr>
            <a:r>
              <a:rPr lang="it-IT" sz="16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PROFILO CRITICO</a:t>
            </a:r>
          </a:p>
        </p:txBody>
      </p:sp>
      <p:cxnSp>
        <p:nvCxnSpPr>
          <p:cNvPr id="13" name="Straight Connector 12">
            <a:extLst>
              <a:ext uri="{FF2B5EF4-FFF2-40B4-BE49-F238E27FC236}">
                <a16:creationId xmlns:a16="http://schemas.microsoft.com/office/drawing/2014/main" id="{B3B23712-D400-8302-19EE-B2C1B5D23FED}"/>
              </a:ext>
            </a:extLst>
          </p:cNvPr>
          <p:cNvCxnSpPr>
            <a:cxnSpLocks/>
          </p:cNvCxnSpPr>
          <p:nvPr/>
        </p:nvCxnSpPr>
        <p:spPr>
          <a:xfrm>
            <a:off x="4704890" y="5790422"/>
            <a:ext cx="3038013" cy="0"/>
          </a:xfrm>
          <a:prstGeom prst="line">
            <a:avLst/>
          </a:prstGeom>
          <a:ln w="9525">
            <a:solidFill>
              <a:srgbClr val="7F7F7F"/>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A5FD88F-0620-CD34-C758-D7EDF33CA277}"/>
              </a:ext>
            </a:extLst>
          </p:cNvPr>
          <p:cNvSpPr/>
          <p:nvPr/>
        </p:nvSpPr>
        <p:spPr bwMode="gray">
          <a:xfrm>
            <a:off x="4704890" y="5569755"/>
            <a:ext cx="4852613" cy="211612"/>
          </a:xfrm>
          <a:prstGeom prst="rect">
            <a:avLst/>
          </a:prstGeom>
          <a:noFill/>
          <a:ln w="19050" algn="ctr">
            <a:noFill/>
            <a:miter lim="800000"/>
            <a:headEnd/>
            <a:tailEnd/>
          </a:ln>
        </p:spPr>
        <p:txBody>
          <a:bodyPr wrap="square" lIns="0" tIns="0" rIns="0" bIns="36000" rtlCol="0" anchor="ctr"/>
          <a:lstStyle/>
          <a:p>
            <a:pPr>
              <a:lnSpc>
                <a:spcPct val="106000"/>
              </a:lnSpc>
              <a:buFont typeface="Wingdings 2" pitchFamily="18" charset="2"/>
              <a:buNone/>
            </a:pPr>
            <a:r>
              <a:rPr lang="it-IT" sz="16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IMPLICAZIONE VALUTATIVA</a:t>
            </a:r>
          </a:p>
        </p:txBody>
      </p:sp>
      <p:sp>
        <p:nvSpPr>
          <p:cNvPr id="63" name="Oval 62">
            <a:extLst>
              <a:ext uri="{FF2B5EF4-FFF2-40B4-BE49-F238E27FC236}">
                <a16:creationId xmlns:a16="http://schemas.microsoft.com/office/drawing/2014/main" id="{45C1F4AF-83E0-10B9-A3D8-17CE8C21B41D}"/>
              </a:ext>
            </a:extLst>
          </p:cNvPr>
          <p:cNvSpPr/>
          <p:nvPr/>
        </p:nvSpPr>
        <p:spPr>
          <a:xfrm>
            <a:off x="7833274" y="215414"/>
            <a:ext cx="228600" cy="228600"/>
          </a:xfrm>
          <a:prstGeom prst="ellipse">
            <a:avLst/>
          </a:prstGeom>
          <a:solidFill>
            <a:schemeClr val="bg1">
              <a:lumMod val="8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64" name="Graphic 63" descr="Home outline">
            <a:hlinkClick r:id="" action="ppaction://noaction"/>
            <a:extLst>
              <a:ext uri="{FF2B5EF4-FFF2-40B4-BE49-F238E27FC236}">
                <a16:creationId xmlns:a16="http://schemas.microsoft.com/office/drawing/2014/main" id="{09255811-6BC3-8A79-73CC-677187DCD1A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223500" y="129807"/>
            <a:ext cx="333658" cy="333658"/>
          </a:xfrm>
          <a:prstGeom prst="rect">
            <a:avLst/>
          </a:prstGeom>
        </p:spPr>
      </p:pic>
      <p:sp>
        <p:nvSpPr>
          <p:cNvPr id="65" name="Oval 64">
            <a:extLst>
              <a:ext uri="{FF2B5EF4-FFF2-40B4-BE49-F238E27FC236}">
                <a16:creationId xmlns:a16="http://schemas.microsoft.com/office/drawing/2014/main" id="{4373987C-450B-6434-DD53-BB4818FB9A77}"/>
              </a:ext>
            </a:extLst>
          </p:cNvPr>
          <p:cNvSpPr/>
          <p:nvPr/>
        </p:nvSpPr>
        <p:spPr>
          <a:xfrm>
            <a:off x="8229354" y="215414"/>
            <a:ext cx="228600" cy="228600"/>
          </a:xfrm>
          <a:prstGeom prst="ellipse">
            <a:avLst/>
          </a:prstGeom>
          <a:solidFill>
            <a:schemeClr val="bg1">
              <a:lumMod val="8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66" name="Oval 65">
            <a:extLst>
              <a:ext uri="{FF2B5EF4-FFF2-40B4-BE49-F238E27FC236}">
                <a16:creationId xmlns:a16="http://schemas.microsoft.com/office/drawing/2014/main" id="{848DAA21-FDB5-3AB5-BBA0-DE33E80B87D0}"/>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67" name="Oval 66">
            <a:extLst>
              <a:ext uri="{FF2B5EF4-FFF2-40B4-BE49-F238E27FC236}">
                <a16:creationId xmlns:a16="http://schemas.microsoft.com/office/drawing/2014/main" id="{55D49E3A-7446-EDC5-2FA8-8715BDEE5610}"/>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68" name="Oval 67">
            <a:extLst>
              <a:ext uri="{FF2B5EF4-FFF2-40B4-BE49-F238E27FC236}">
                <a16:creationId xmlns:a16="http://schemas.microsoft.com/office/drawing/2014/main" id="{D05C98C5-FE50-73D0-0DD6-9AC4A43EC86D}"/>
              </a:ext>
            </a:extLst>
          </p:cNvPr>
          <p:cNvSpPr/>
          <p:nvPr/>
        </p:nvSpPr>
        <p:spPr>
          <a:xfrm>
            <a:off x="9417594" y="215414"/>
            <a:ext cx="228600" cy="2286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69" name="Oval 68">
            <a:extLst>
              <a:ext uri="{FF2B5EF4-FFF2-40B4-BE49-F238E27FC236}">
                <a16:creationId xmlns:a16="http://schemas.microsoft.com/office/drawing/2014/main" id="{D60E76DA-C83F-CFD3-D59D-65C8DBBBE765}"/>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Tree>
    <p:extLst>
      <p:ext uri="{BB962C8B-B14F-4D97-AF65-F5344CB8AC3E}">
        <p14:creationId xmlns:p14="http://schemas.microsoft.com/office/powerpoint/2010/main" val="2031667939"/>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4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B04BABD-04B4-2B06-A9F6-4B414F61B6EA}"/>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7AB41882-37DD-469C-86C7-8EA5A4A23710}"/>
              </a:ext>
            </a:extLst>
          </p:cNvPr>
          <p:cNvGraphicFramePr>
            <a:graphicFrameLocks noChangeAspect="1"/>
          </p:cNvGraphicFramePr>
          <p:nvPr>
            <p:custDataLst>
              <p:tags r:id="rId1"/>
            </p:custDataLst>
            <p:extLst>
              <p:ext uri="{D42A27DB-BD31-4B8C-83A1-F6EECF244321}">
                <p14:modId xmlns:p14="http://schemas.microsoft.com/office/powerpoint/2010/main" val="1766733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12" name="think-cell data - do not delete" hidden="1">
                        <a:extLst>
                          <a:ext uri="{FF2B5EF4-FFF2-40B4-BE49-F238E27FC236}">
                            <a16:creationId xmlns:a16="http://schemas.microsoft.com/office/drawing/2014/main" id="{7AB41882-37DD-469C-86C7-8EA5A4A237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Rettangolo 5">
            <a:extLst>
              <a:ext uri="{FF2B5EF4-FFF2-40B4-BE49-F238E27FC236}">
                <a16:creationId xmlns:a16="http://schemas.microsoft.com/office/drawing/2014/main" id="{7C2BC802-C361-4FBD-7816-B24B8744F2AA}"/>
              </a:ext>
            </a:extLst>
          </p:cNvPr>
          <p:cNvSpPr/>
          <p:nvPr/>
        </p:nvSpPr>
        <p:spPr>
          <a:xfrm rot="10800000">
            <a:off x="-1" y="0"/>
            <a:ext cx="10701351" cy="7562850"/>
          </a:xfrm>
          <a:prstGeom prst="rect">
            <a:avLst/>
          </a:prstGeom>
          <a:gradFill flip="none" rotWithShape="1">
            <a:gsLst>
              <a:gs pos="0">
                <a:srgbClr val="005587"/>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3" name="object 11">
            <a:extLst>
              <a:ext uri="{FF2B5EF4-FFF2-40B4-BE49-F238E27FC236}">
                <a16:creationId xmlns:a16="http://schemas.microsoft.com/office/drawing/2014/main" id="{430FA551-6018-FD33-163C-486CE05638BE}"/>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latin typeface="Open Sans Light" panose="020B0306030504020204" pitchFamily="34" charset="0"/>
                <a:ea typeface="Open Sans Light" panose="020B0306030504020204" pitchFamily="34" charset="0"/>
                <a:cs typeface="Open Sans Light" panose="020B0306030504020204" pitchFamily="34" charset="0"/>
              </a:rPr>
              <a:t>Criticità nella stima del valore delle quote</a:t>
            </a:r>
            <a:endParaRPr lang="it-IT" sz="2000"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object 11">
            <a:extLst>
              <a:ext uri="{FF2B5EF4-FFF2-40B4-BE49-F238E27FC236}">
                <a16:creationId xmlns:a16="http://schemas.microsoft.com/office/drawing/2014/main" id="{A1BFED6E-A604-918A-5E7C-095FB442382E}"/>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lang="it-IT" sz="2000"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Analisi delle criticità</a:t>
            </a: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Rectangle 16">
            <a:extLst>
              <a:ext uri="{FF2B5EF4-FFF2-40B4-BE49-F238E27FC236}">
                <a16:creationId xmlns:a16="http://schemas.microsoft.com/office/drawing/2014/main" id="{AEDAC290-4D6F-3934-3517-3F11B8004B08}"/>
              </a:ext>
            </a:extLst>
          </p:cNvPr>
          <p:cNvSpPr/>
          <p:nvPr/>
        </p:nvSpPr>
        <p:spPr>
          <a:xfrm>
            <a:off x="367032" y="1594869"/>
            <a:ext cx="3772381" cy="5518732"/>
          </a:xfrm>
          <a:prstGeom prst="rect">
            <a:avLst/>
          </a:prstGeom>
          <a:solidFill>
            <a:schemeClr val="bg1"/>
          </a:solidFill>
          <a:ln w="9525" cap="flat" cmpd="sng" algn="ctr">
            <a:solidFill>
              <a:srgbClr val="005587"/>
            </a:solidFill>
            <a:prstDash val="solid"/>
          </a:ln>
          <a:effectLst/>
        </p:spPr>
        <p:txBody>
          <a:bodyPr lIns="91447" tIns="45724" rIns="91447" bIns="45724" rtlCol="0" anchor="ctr"/>
          <a:lstStyle/>
          <a:p>
            <a:pPr marL="0" marR="0" indent="0" algn="ctr" defTabSz="1219170" eaLnBrk="1" fontAlgn="auto" latinLnBrk="0" hangingPunct="1">
              <a:lnSpc>
                <a:spcPct val="100000"/>
              </a:lnSpc>
              <a:spcBef>
                <a:spcPts val="0"/>
              </a:spcBef>
              <a:spcAft>
                <a:spcPts val="0"/>
              </a:spcAft>
              <a:buClrTx/>
              <a:buSzTx/>
              <a:buFontTx/>
              <a:buNone/>
              <a:tabLst/>
            </a:pPr>
            <a:endParaRPr lang="it-IT" sz="1400" b="1" noProof="0">
              <a:ln w="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Rectangle 17">
            <a:extLst>
              <a:ext uri="{FF2B5EF4-FFF2-40B4-BE49-F238E27FC236}">
                <a16:creationId xmlns:a16="http://schemas.microsoft.com/office/drawing/2014/main" id="{FBE8BA53-FBA5-955F-C83C-F9950E2C3A76}"/>
              </a:ext>
            </a:extLst>
          </p:cNvPr>
          <p:cNvSpPr/>
          <p:nvPr/>
        </p:nvSpPr>
        <p:spPr>
          <a:xfrm>
            <a:off x="503947" y="4650992"/>
            <a:ext cx="9588593" cy="913706"/>
          </a:xfrm>
          <a:prstGeom prst="rect">
            <a:avLst/>
          </a:prstGeom>
          <a:solidFill>
            <a:srgbClr val="9DD4CF"/>
          </a:solidFill>
          <a:ln w="9525" cap="flat" cmpd="sng" algn="ctr">
            <a:noFill/>
            <a:prstDash val="solid"/>
          </a:ln>
          <a:effectLst/>
        </p:spPr>
        <p:txBody>
          <a:bodyPr lIns="91447" tIns="45724" rIns="91447" bIns="45724" rtlCol="0" anchor="ctr"/>
          <a:lstStyle/>
          <a:p>
            <a:pPr marL="0" marR="0" indent="0" algn="ctr" defTabSz="1219170" eaLnBrk="1" fontAlgn="auto" latinLnBrk="0" hangingPunct="1">
              <a:lnSpc>
                <a:spcPct val="100000"/>
              </a:lnSpc>
              <a:spcBef>
                <a:spcPts val="0"/>
              </a:spcBef>
              <a:spcAft>
                <a:spcPts val="0"/>
              </a:spcAft>
              <a:buClrTx/>
              <a:buSzTx/>
              <a:buFontTx/>
              <a:buNone/>
              <a:tabLst/>
            </a:pPr>
            <a:endParaRPr lang="it-IT" sz="1400" b="1" noProof="0">
              <a:ln w="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Rectangle 18">
            <a:extLst>
              <a:ext uri="{FF2B5EF4-FFF2-40B4-BE49-F238E27FC236}">
                <a16:creationId xmlns:a16="http://schemas.microsoft.com/office/drawing/2014/main" id="{26D5BA0A-1272-6C1B-E137-E2AF5AC26893}"/>
              </a:ext>
            </a:extLst>
          </p:cNvPr>
          <p:cNvSpPr/>
          <p:nvPr/>
        </p:nvSpPr>
        <p:spPr>
          <a:xfrm>
            <a:off x="4457511" y="1605957"/>
            <a:ext cx="5635029" cy="5518731"/>
          </a:xfrm>
          <a:prstGeom prst="rect">
            <a:avLst/>
          </a:prstGeom>
          <a:solidFill>
            <a:srgbClr val="9DD4CF"/>
          </a:solidFill>
          <a:ln w="9525" cap="flat" cmpd="sng" algn="ctr">
            <a:noFill/>
            <a:prstDash val="solid"/>
          </a:ln>
          <a:effectLst/>
        </p:spPr>
        <p:txBody>
          <a:bodyPr lIns="91447" tIns="45724" rIns="91447" bIns="45724" rtlCol="0" anchor="ctr"/>
          <a:lstStyle/>
          <a:p>
            <a:pPr marL="0" marR="0" indent="0" algn="ctr" defTabSz="1219170" eaLnBrk="1" fontAlgn="auto" latinLnBrk="0" hangingPunct="1">
              <a:lnSpc>
                <a:spcPct val="100000"/>
              </a:lnSpc>
              <a:spcBef>
                <a:spcPts val="0"/>
              </a:spcBef>
              <a:spcAft>
                <a:spcPts val="0"/>
              </a:spcAft>
              <a:buClrTx/>
              <a:buSzTx/>
              <a:buFontTx/>
              <a:buNone/>
              <a:tabLst/>
            </a:pPr>
            <a:endParaRPr lang="it-IT" sz="1400" b="1" noProof="0">
              <a:ln w="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4" name="Rectangle: Rounded Corners 23">
            <a:extLst>
              <a:ext uri="{FF2B5EF4-FFF2-40B4-BE49-F238E27FC236}">
                <a16:creationId xmlns:a16="http://schemas.microsoft.com/office/drawing/2014/main" id="{EBBE8A0C-FD07-B737-4AB9-61A764AB89B2}"/>
              </a:ext>
            </a:extLst>
          </p:cNvPr>
          <p:cNvSpPr/>
          <p:nvPr/>
        </p:nvSpPr>
        <p:spPr>
          <a:xfrm>
            <a:off x="2076634" y="2009763"/>
            <a:ext cx="1936702" cy="111400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ctr"/>
          <a:lstStyle/>
          <a:p>
            <a:pPr marR="0" defTabSz="1219170" eaLnBrk="1" fontAlgn="auto" latinLnBrk="0" hangingPunct="1">
              <a:spcBef>
                <a:spcPts val="0"/>
              </a:spcBef>
              <a:spcAft>
                <a:spcPts val="600"/>
              </a:spcAft>
              <a:buClrTx/>
              <a:buSzTx/>
              <a:tabLst/>
            </a:pPr>
            <a:endParaRPr lang="it-IT" sz="1200" noProof="0">
              <a:ln w="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Chevron 28">
            <a:extLst>
              <a:ext uri="{FF2B5EF4-FFF2-40B4-BE49-F238E27FC236}">
                <a16:creationId xmlns:a16="http://schemas.microsoft.com/office/drawing/2014/main" id="{6513D1B6-E49F-4998-0A42-6AA0B7E45149}"/>
              </a:ext>
            </a:extLst>
          </p:cNvPr>
          <p:cNvSpPr/>
          <p:nvPr/>
        </p:nvSpPr>
        <p:spPr bwMode="auto">
          <a:xfrm>
            <a:off x="1872844" y="2318976"/>
            <a:ext cx="181863" cy="495578"/>
          </a:xfrm>
          <a:prstGeom prst="chevron">
            <a:avLst/>
          </a:prstGeom>
          <a:solidFill>
            <a:srgbClr val="00558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Chevron 29">
            <a:extLst>
              <a:ext uri="{FF2B5EF4-FFF2-40B4-BE49-F238E27FC236}">
                <a16:creationId xmlns:a16="http://schemas.microsoft.com/office/drawing/2014/main" id="{3CD17137-7EC3-8F8D-8847-74878FF322ED}"/>
              </a:ext>
            </a:extLst>
          </p:cNvPr>
          <p:cNvSpPr/>
          <p:nvPr/>
        </p:nvSpPr>
        <p:spPr bwMode="auto">
          <a:xfrm>
            <a:off x="1801963" y="2387424"/>
            <a:ext cx="131501" cy="358678"/>
          </a:xfrm>
          <a:prstGeom prst="chevron">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9" name="Group 8">
            <a:extLst>
              <a:ext uri="{FF2B5EF4-FFF2-40B4-BE49-F238E27FC236}">
                <a16:creationId xmlns:a16="http://schemas.microsoft.com/office/drawing/2014/main" id="{9F04859C-BA19-F937-5DCD-597031330A6B}"/>
              </a:ext>
            </a:extLst>
          </p:cNvPr>
          <p:cNvGrpSpPr/>
          <p:nvPr/>
        </p:nvGrpSpPr>
        <p:grpSpPr>
          <a:xfrm>
            <a:off x="607259" y="3281324"/>
            <a:ext cx="1080090" cy="1136396"/>
            <a:chOff x="607259" y="3246759"/>
            <a:chExt cx="1080090" cy="1136396"/>
          </a:xfrm>
        </p:grpSpPr>
        <p:sp>
          <p:nvSpPr>
            <p:cNvPr id="28" name="Rectangle: Rounded Corners 27">
              <a:extLst>
                <a:ext uri="{FF2B5EF4-FFF2-40B4-BE49-F238E27FC236}">
                  <a16:creationId xmlns:a16="http://schemas.microsoft.com/office/drawing/2014/main" id="{574800CC-64B1-FF6E-21FF-8D6791000F8C}"/>
                </a:ext>
              </a:extLst>
            </p:cNvPr>
            <p:cNvSpPr/>
            <p:nvPr/>
          </p:nvSpPr>
          <p:spPr>
            <a:xfrm>
              <a:off x="607259" y="3246759"/>
              <a:ext cx="1080090" cy="1136396"/>
            </a:xfrm>
            <a:prstGeom prst="roundRect">
              <a:avLst>
                <a:gd name="adj" fmla="val 5363"/>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504000" rIns="0" rtlCol="0" anchor="ctr"/>
            <a:lstStyle/>
            <a:p>
              <a:pPr algn="ctr"/>
              <a:r>
                <a:rPr lang="it-IT" sz="1200" b="1" noProof="0">
                  <a:latin typeface="Open Sans Light" panose="020B0306030504020204" pitchFamily="34" charset="0"/>
                  <a:ea typeface="Open Sans Light" panose="020B0306030504020204" pitchFamily="34" charset="0"/>
                  <a:cs typeface="Open Sans Light" panose="020B0306030504020204" pitchFamily="34" charset="0"/>
                </a:rPr>
                <a:t>Reperibilità dei dati</a:t>
              </a:r>
            </a:p>
          </p:txBody>
        </p:sp>
        <p:pic>
          <p:nvPicPr>
            <p:cNvPr id="29" name="Graphic 28" descr="Circles with lines with solid fill">
              <a:extLst>
                <a:ext uri="{FF2B5EF4-FFF2-40B4-BE49-F238E27FC236}">
                  <a16:creationId xmlns:a16="http://schemas.microsoft.com/office/drawing/2014/main" id="{9FDC28F6-4449-0C70-AB3C-2FA7C16635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3162" y="3334640"/>
              <a:ext cx="488284" cy="488285"/>
            </a:xfrm>
            <a:prstGeom prst="rect">
              <a:avLst/>
            </a:prstGeom>
          </p:spPr>
        </p:pic>
      </p:grpSp>
      <p:sp>
        <p:nvSpPr>
          <p:cNvPr id="32" name="Chevron 28">
            <a:extLst>
              <a:ext uri="{FF2B5EF4-FFF2-40B4-BE49-F238E27FC236}">
                <a16:creationId xmlns:a16="http://schemas.microsoft.com/office/drawing/2014/main" id="{E344AC75-F34E-F24B-D9C5-7F10B021D85B}"/>
              </a:ext>
            </a:extLst>
          </p:cNvPr>
          <p:cNvSpPr/>
          <p:nvPr/>
        </p:nvSpPr>
        <p:spPr bwMode="auto">
          <a:xfrm>
            <a:off x="1872844" y="3567168"/>
            <a:ext cx="181863" cy="495578"/>
          </a:xfrm>
          <a:prstGeom prst="chevron">
            <a:avLst/>
          </a:prstGeom>
          <a:solidFill>
            <a:srgbClr val="00558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3" name="Chevron 29">
            <a:extLst>
              <a:ext uri="{FF2B5EF4-FFF2-40B4-BE49-F238E27FC236}">
                <a16:creationId xmlns:a16="http://schemas.microsoft.com/office/drawing/2014/main" id="{75A0C929-69CE-8E18-A032-D1C402A8943F}"/>
              </a:ext>
            </a:extLst>
          </p:cNvPr>
          <p:cNvSpPr/>
          <p:nvPr/>
        </p:nvSpPr>
        <p:spPr bwMode="auto">
          <a:xfrm>
            <a:off x="1801963" y="3635616"/>
            <a:ext cx="131501" cy="358678"/>
          </a:xfrm>
          <a:prstGeom prst="chevron">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0" name="Group 9">
            <a:extLst>
              <a:ext uri="{FF2B5EF4-FFF2-40B4-BE49-F238E27FC236}">
                <a16:creationId xmlns:a16="http://schemas.microsoft.com/office/drawing/2014/main" id="{CC4BC273-1B14-E142-21DA-3C828D0476D6}"/>
              </a:ext>
            </a:extLst>
          </p:cNvPr>
          <p:cNvGrpSpPr/>
          <p:nvPr/>
        </p:nvGrpSpPr>
        <p:grpSpPr>
          <a:xfrm>
            <a:off x="607259" y="5797971"/>
            <a:ext cx="1080090" cy="1136396"/>
            <a:chOff x="607259" y="4494951"/>
            <a:chExt cx="1080090" cy="1136396"/>
          </a:xfrm>
        </p:grpSpPr>
        <p:sp>
          <p:nvSpPr>
            <p:cNvPr id="35" name="Rectangle: Rounded Corners 34">
              <a:extLst>
                <a:ext uri="{FF2B5EF4-FFF2-40B4-BE49-F238E27FC236}">
                  <a16:creationId xmlns:a16="http://schemas.microsoft.com/office/drawing/2014/main" id="{C9CF41AF-6B0B-823B-9E61-BC0E5E7D5694}"/>
                </a:ext>
              </a:extLst>
            </p:cNvPr>
            <p:cNvSpPr/>
            <p:nvPr/>
          </p:nvSpPr>
          <p:spPr>
            <a:xfrm>
              <a:off x="607259" y="4494951"/>
              <a:ext cx="1080090" cy="1136396"/>
            </a:xfrm>
            <a:prstGeom prst="roundRect">
              <a:avLst>
                <a:gd name="adj" fmla="val 5363"/>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504000" rIns="36000" rtlCol="0" anchor="ctr"/>
            <a:lstStyle/>
            <a:p>
              <a:pPr algn="ctr"/>
              <a:r>
                <a:rPr lang="it-IT" sz="1200" b="1">
                  <a:latin typeface="Open Sans Light" panose="020B0306030504020204" pitchFamily="34" charset="0"/>
                  <a:ea typeface="Open Sans Light" panose="020B0306030504020204" pitchFamily="34" charset="0"/>
                  <a:cs typeface="Open Sans Light" panose="020B0306030504020204" pitchFamily="34" charset="0"/>
                </a:rPr>
                <a:t>Sconti</a:t>
              </a:r>
            </a:p>
          </p:txBody>
        </p:sp>
        <p:pic>
          <p:nvPicPr>
            <p:cNvPr id="36" name="Graphic 35" descr="Calculator with solid fill">
              <a:extLst>
                <a:ext uri="{FF2B5EF4-FFF2-40B4-BE49-F238E27FC236}">
                  <a16:creationId xmlns:a16="http://schemas.microsoft.com/office/drawing/2014/main" id="{DE0365AC-9200-7B73-815A-C2CAFA40698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5357" y="4669675"/>
              <a:ext cx="443895" cy="443895"/>
            </a:xfrm>
            <a:prstGeom prst="rect">
              <a:avLst/>
            </a:prstGeom>
          </p:spPr>
        </p:pic>
      </p:grpSp>
      <p:sp>
        <p:nvSpPr>
          <p:cNvPr id="39" name="Chevron 28">
            <a:extLst>
              <a:ext uri="{FF2B5EF4-FFF2-40B4-BE49-F238E27FC236}">
                <a16:creationId xmlns:a16="http://schemas.microsoft.com/office/drawing/2014/main" id="{C0C1E22A-E945-4CC2-0F75-C490C8BDA355}"/>
              </a:ext>
            </a:extLst>
          </p:cNvPr>
          <p:cNvSpPr/>
          <p:nvPr/>
        </p:nvSpPr>
        <p:spPr bwMode="auto">
          <a:xfrm>
            <a:off x="1872844" y="4815360"/>
            <a:ext cx="181863" cy="495578"/>
          </a:xfrm>
          <a:prstGeom prst="chevron">
            <a:avLst/>
          </a:prstGeom>
          <a:solidFill>
            <a:srgbClr val="00558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Chevron 29">
            <a:extLst>
              <a:ext uri="{FF2B5EF4-FFF2-40B4-BE49-F238E27FC236}">
                <a16:creationId xmlns:a16="http://schemas.microsoft.com/office/drawing/2014/main" id="{68DEE556-0A67-EE28-9578-64168DC2E5E7}"/>
              </a:ext>
            </a:extLst>
          </p:cNvPr>
          <p:cNvSpPr/>
          <p:nvPr/>
        </p:nvSpPr>
        <p:spPr bwMode="auto">
          <a:xfrm>
            <a:off x="1801963" y="4883808"/>
            <a:ext cx="131501" cy="358678"/>
          </a:xfrm>
          <a:prstGeom prst="chevron">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 name="Rectangle: Rounded Corners 42">
            <a:extLst>
              <a:ext uri="{FF2B5EF4-FFF2-40B4-BE49-F238E27FC236}">
                <a16:creationId xmlns:a16="http://schemas.microsoft.com/office/drawing/2014/main" id="{E547F3C5-C916-7C5D-CC04-7C2A9698CBAF}"/>
              </a:ext>
            </a:extLst>
          </p:cNvPr>
          <p:cNvSpPr/>
          <p:nvPr/>
        </p:nvSpPr>
        <p:spPr>
          <a:xfrm>
            <a:off x="2076634" y="5819931"/>
            <a:ext cx="1936702" cy="111400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ctr"/>
          <a:lstStyle/>
          <a:p>
            <a:pPr>
              <a:spcAft>
                <a:spcPts val="600"/>
              </a:spcAft>
            </a:pPr>
            <a:r>
              <a:rPr lang="it-IT" sz="16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Applicazione di eventuali sconti (Minoranza, ...)</a:t>
            </a:r>
          </a:p>
        </p:txBody>
      </p:sp>
      <p:sp>
        <p:nvSpPr>
          <p:cNvPr id="45" name="Chevron 28">
            <a:extLst>
              <a:ext uri="{FF2B5EF4-FFF2-40B4-BE49-F238E27FC236}">
                <a16:creationId xmlns:a16="http://schemas.microsoft.com/office/drawing/2014/main" id="{8604A625-494C-B02D-212F-68AAB4409A59}"/>
              </a:ext>
            </a:extLst>
          </p:cNvPr>
          <p:cNvSpPr/>
          <p:nvPr/>
        </p:nvSpPr>
        <p:spPr bwMode="auto">
          <a:xfrm>
            <a:off x="1872844" y="6129144"/>
            <a:ext cx="181863" cy="495578"/>
          </a:xfrm>
          <a:prstGeom prst="chevron">
            <a:avLst/>
          </a:prstGeom>
          <a:solidFill>
            <a:srgbClr val="00558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6" name="Chevron 29">
            <a:extLst>
              <a:ext uri="{FF2B5EF4-FFF2-40B4-BE49-F238E27FC236}">
                <a16:creationId xmlns:a16="http://schemas.microsoft.com/office/drawing/2014/main" id="{D7F9A3FB-B452-92B1-E79E-D2095AB5FF97}"/>
              </a:ext>
            </a:extLst>
          </p:cNvPr>
          <p:cNvSpPr/>
          <p:nvPr/>
        </p:nvSpPr>
        <p:spPr bwMode="auto">
          <a:xfrm>
            <a:off x="1801963" y="6197592"/>
            <a:ext cx="131501" cy="358678"/>
          </a:xfrm>
          <a:prstGeom prst="chevron">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7" name="Rectangle 46">
            <a:extLst>
              <a:ext uri="{FF2B5EF4-FFF2-40B4-BE49-F238E27FC236}">
                <a16:creationId xmlns:a16="http://schemas.microsoft.com/office/drawing/2014/main" id="{61BB4D69-9611-88F8-FE43-0993BAC810D2}"/>
              </a:ext>
            </a:extLst>
          </p:cNvPr>
          <p:cNvSpPr/>
          <p:nvPr/>
        </p:nvSpPr>
        <p:spPr bwMode="gray">
          <a:xfrm>
            <a:off x="367032" y="1698811"/>
            <a:ext cx="3772381" cy="211612"/>
          </a:xfrm>
          <a:prstGeom prst="rect">
            <a:avLst/>
          </a:prstGeom>
          <a:noFill/>
          <a:ln w="19050" algn="ctr">
            <a:noFill/>
            <a:miter lim="800000"/>
            <a:headEnd/>
            <a:tailEnd/>
          </a:ln>
        </p:spPr>
        <p:txBody>
          <a:bodyPr wrap="square" lIns="0" tIns="0" rIns="0" bIns="36000" rtlCol="0" anchor="ctr"/>
          <a:lstStyle/>
          <a:p>
            <a:pPr algn="ctr">
              <a:lnSpc>
                <a:spcPct val="106000"/>
              </a:lnSpc>
              <a:buFont typeface="Wingdings 2" pitchFamily="18" charset="2"/>
              <a:buNone/>
            </a:pPr>
            <a:r>
              <a:rPr lang="it-IT" sz="12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CRITICITÀ NELLA STIMA DEL VALORE DELLE QUOTE</a:t>
            </a:r>
          </a:p>
        </p:txBody>
      </p:sp>
      <p:cxnSp>
        <p:nvCxnSpPr>
          <p:cNvPr id="48" name="Straight Connector 47">
            <a:extLst>
              <a:ext uri="{FF2B5EF4-FFF2-40B4-BE49-F238E27FC236}">
                <a16:creationId xmlns:a16="http://schemas.microsoft.com/office/drawing/2014/main" id="{E5FCE078-29BF-92E3-0024-0E606ED98702}"/>
              </a:ext>
            </a:extLst>
          </p:cNvPr>
          <p:cNvCxnSpPr>
            <a:cxnSpLocks/>
          </p:cNvCxnSpPr>
          <p:nvPr/>
        </p:nvCxnSpPr>
        <p:spPr>
          <a:xfrm>
            <a:off x="607258" y="1910423"/>
            <a:ext cx="3406078" cy="0"/>
          </a:xfrm>
          <a:prstGeom prst="line">
            <a:avLst/>
          </a:prstGeom>
          <a:noFill/>
          <a:ln w="9525" cap="flat" cmpd="sng" algn="ctr">
            <a:solidFill>
              <a:schemeClr val="bg1">
                <a:lumMod val="65000"/>
              </a:schemeClr>
            </a:solidFill>
            <a:prstDash val="solid"/>
          </a:ln>
          <a:effectLst/>
        </p:spPr>
      </p:cxnSp>
      <p:cxnSp>
        <p:nvCxnSpPr>
          <p:cNvPr id="49" name="Straight Connector 48">
            <a:extLst>
              <a:ext uri="{FF2B5EF4-FFF2-40B4-BE49-F238E27FC236}">
                <a16:creationId xmlns:a16="http://schemas.microsoft.com/office/drawing/2014/main" id="{9B982AB5-1C92-5187-2E0E-863721DE85EB}"/>
              </a:ext>
            </a:extLst>
          </p:cNvPr>
          <p:cNvCxnSpPr>
            <a:cxnSpLocks/>
          </p:cNvCxnSpPr>
          <p:nvPr/>
        </p:nvCxnSpPr>
        <p:spPr>
          <a:xfrm>
            <a:off x="2076633" y="3190861"/>
            <a:ext cx="1936800" cy="0"/>
          </a:xfrm>
          <a:prstGeom prst="line">
            <a:avLst/>
          </a:prstGeom>
          <a:ln w="9525">
            <a:solidFill>
              <a:srgbClr val="7F7F7F"/>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93D039A-D0E4-8987-1C29-F06766573D54}"/>
              </a:ext>
            </a:extLst>
          </p:cNvPr>
          <p:cNvCxnSpPr>
            <a:cxnSpLocks/>
          </p:cNvCxnSpPr>
          <p:nvPr/>
        </p:nvCxnSpPr>
        <p:spPr>
          <a:xfrm>
            <a:off x="2076633" y="4439053"/>
            <a:ext cx="1936703" cy="0"/>
          </a:xfrm>
          <a:prstGeom prst="line">
            <a:avLst/>
          </a:prstGeom>
          <a:ln w="9525">
            <a:solidFill>
              <a:srgbClr val="7F7F7F"/>
            </a:solidFill>
            <a:prstDash val="dash"/>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DB2C073-1525-4B14-E192-9405F7F9416E}"/>
              </a:ext>
            </a:extLst>
          </p:cNvPr>
          <p:cNvGrpSpPr/>
          <p:nvPr/>
        </p:nvGrpSpPr>
        <p:grpSpPr>
          <a:xfrm>
            <a:off x="5624790" y="1667293"/>
            <a:ext cx="3300471" cy="211699"/>
            <a:chOff x="5753903" y="1724893"/>
            <a:chExt cx="3300471" cy="211699"/>
          </a:xfrm>
        </p:grpSpPr>
        <p:cxnSp>
          <p:nvCxnSpPr>
            <p:cNvPr id="56" name="Straight Connector 55">
              <a:extLst>
                <a:ext uri="{FF2B5EF4-FFF2-40B4-BE49-F238E27FC236}">
                  <a16:creationId xmlns:a16="http://schemas.microsoft.com/office/drawing/2014/main" id="{A887FBCD-2E7C-BA14-2146-4ACFDD140A37}"/>
                </a:ext>
              </a:extLst>
            </p:cNvPr>
            <p:cNvCxnSpPr>
              <a:cxnSpLocks/>
            </p:cNvCxnSpPr>
            <p:nvPr/>
          </p:nvCxnSpPr>
          <p:spPr>
            <a:xfrm>
              <a:off x="5753903" y="1842540"/>
              <a:ext cx="330047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Arrow: Chevron 56">
              <a:extLst>
                <a:ext uri="{FF2B5EF4-FFF2-40B4-BE49-F238E27FC236}">
                  <a16:creationId xmlns:a16="http://schemas.microsoft.com/office/drawing/2014/main" id="{11B20593-FF80-628F-F324-187DD15D05B0}"/>
                </a:ext>
              </a:extLst>
            </p:cNvPr>
            <p:cNvSpPr/>
            <p:nvPr/>
          </p:nvSpPr>
          <p:spPr>
            <a:xfrm rot="5400000">
              <a:off x="7298289" y="1212333"/>
              <a:ext cx="211699" cy="1236819"/>
            </a:xfrm>
            <a:prstGeom prst="chevron">
              <a:avLst/>
            </a:prstGeom>
            <a:solidFill>
              <a:srgbClr val="005587"/>
            </a:solidFill>
            <a:ln w="9525" cap="flat" cmpd="sng" algn="ctr">
              <a:noFill/>
              <a:prstDash val="solid"/>
            </a:ln>
            <a:effectLst/>
          </p:spPr>
          <p:txBody>
            <a:bodyPr lIns="91447" tIns="45724" rIns="91447" bIns="45724" rtlCol="0" anchor="ctr"/>
            <a:lstStyle/>
            <a:p>
              <a:pPr marL="0" marR="0" indent="0" algn="ctr" defTabSz="1219170" eaLnBrk="1" fontAlgn="auto" latinLnBrk="0" hangingPunct="1">
                <a:lnSpc>
                  <a:spcPct val="100000"/>
                </a:lnSpc>
                <a:spcBef>
                  <a:spcPts val="0"/>
                </a:spcBef>
                <a:spcAft>
                  <a:spcPts val="0"/>
                </a:spcAft>
                <a:buClrTx/>
                <a:buSzTx/>
                <a:buFontTx/>
                <a:buNone/>
                <a:tabLst/>
              </a:pPr>
              <a:endParaRPr lang="it-IT" sz="1400" b="1" noProof="0">
                <a:ln w="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cxnSp>
        <p:nvCxnSpPr>
          <p:cNvPr id="77" name="Straight Connector 76">
            <a:extLst>
              <a:ext uri="{FF2B5EF4-FFF2-40B4-BE49-F238E27FC236}">
                <a16:creationId xmlns:a16="http://schemas.microsoft.com/office/drawing/2014/main" id="{9317AEBB-76A3-8E95-FDE3-5344B9796D65}"/>
              </a:ext>
            </a:extLst>
          </p:cNvPr>
          <p:cNvCxnSpPr>
            <a:cxnSpLocks/>
          </p:cNvCxnSpPr>
          <p:nvPr/>
        </p:nvCxnSpPr>
        <p:spPr>
          <a:xfrm>
            <a:off x="2076633" y="5736492"/>
            <a:ext cx="1936703" cy="0"/>
          </a:xfrm>
          <a:prstGeom prst="line">
            <a:avLst/>
          </a:prstGeom>
          <a:ln w="9525">
            <a:solidFill>
              <a:srgbClr val="7F7F7F"/>
            </a:solidFill>
            <a:prstDash val="dash"/>
          </a:ln>
        </p:spPr>
        <p:style>
          <a:lnRef idx="1">
            <a:schemeClr val="accent1"/>
          </a:lnRef>
          <a:fillRef idx="0">
            <a:schemeClr val="accent1"/>
          </a:fillRef>
          <a:effectRef idx="0">
            <a:schemeClr val="accent1"/>
          </a:effectRef>
          <a:fontRef idx="minor">
            <a:schemeClr val="tx1"/>
          </a:fontRef>
        </p:style>
      </p:cxnSp>
      <p:sp>
        <p:nvSpPr>
          <p:cNvPr id="95" name="Rectangle: Rounded Corners 94">
            <a:extLst>
              <a:ext uri="{FF2B5EF4-FFF2-40B4-BE49-F238E27FC236}">
                <a16:creationId xmlns:a16="http://schemas.microsoft.com/office/drawing/2014/main" id="{B6A70A27-E145-0A7F-FF86-0C66043225BF}"/>
              </a:ext>
            </a:extLst>
          </p:cNvPr>
          <p:cNvSpPr/>
          <p:nvPr/>
        </p:nvSpPr>
        <p:spPr>
          <a:xfrm>
            <a:off x="2070379" y="2010282"/>
            <a:ext cx="1936702" cy="111400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ctr"/>
          <a:lstStyle/>
          <a:p>
            <a:pPr>
              <a:spcAft>
                <a:spcPts val="600"/>
              </a:spcAft>
            </a:pPr>
            <a:r>
              <a:rPr lang="it-IT" sz="16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Perimetro temporale della stima</a:t>
            </a:r>
          </a:p>
        </p:txBody>
      </p:sp>
      <p:grpSp>
        <p:nvGrpSpPr>
          <p:cNvPr id="2" name="Group 1">
            <a:extLst>
              <a:ext uri="{FF2B5EF4-FFF2-40B4-BE49-F238E27FC236}">
                <a16:creationId xmlns:a16="http://schemas.microsoft.com/office/drawing/2014/main" id="{24262430-0D65-DA8B-2762-0671D7816755}"/>
              </a:ext>
            </a:extLst>
          </p:cNvPr>
          <p:cNvGrpSpPr/>
          <p:nvPr/>
        </p:nvGrpSpPr>
        <p:grpSpPr>
          <a:xfrm>
            <a:off x="598475" y="2023001"/>
            <a:ext cx="1080090" cy="1136396"/>
            <a:chOff x="598475" y="2023001"/>
            <a:chExt cx="1080090" cy="1136396"/>
          </a:xfrm>
        </p:grpSpPr>
        <p:sp>
          <p:nvSpPr>
            <p:cNvPr id="41" name="Rectangle: Rounded Corners 40">
              <a:extLst>
                <a:ext uri="{FF2B5EF4-FFF2-40B4-BE49-F238E27FC236}">
                  <a16:creationId xmlns:a16="http://schemas.microsoft.com/office/drawing/2014/main" id="{0F18993C-EB1C-2A3C-9FA2-4FA6A2B825A0}"/>
                </a:ext>
              </a:extLst>
            </p:cNvPr>
            <p:cNvSpPr/>
            <p:nvPr/>
          </p:nvSpPr>
          <p:spPr>
            <a:xfrm>
              <a:off x="598475" y="2023001"/>
              <a:ext cx="1080090" cy="1136396"/>
            </a:xfrm>
            <a:prstGeom prst="roundRect">
              <a:avLst>
                <a:gd name="adj" fmla="val 5363"/>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504000" rIns="36000" rtlCol="0" anchor="ctr"/>
            <a:lstStyle/>
            <a:p>
              <a:pPr algn="ctr"/>
              <a:r>
                <a:rPr lang="it-IT" sz="1200" b="1" noProof="0">
                  <a:latin typeface="Open Sans Light" panose="020B0306030504020204" pitchFamily="34" charset="0"/>
                  <a:ea typeface="Open Sans Light" panose="020B0306030504020204" pitchFamily="34" charset="0"/>
                  <a:cs typeface="Open Sans Light" panose="020B0306030504020204" pitchFamily="34" charset="0"/>
                </a:rPr>
                <a:t>Valore prima del recesso</a:t>
              </a:r>
            </a:p>
          </p:txBody>
        </p:sp>
        <p:pic>
          <p:nvPicPr>
            <p:cNvPr id="5" name="Graphic 4" descr="Presentation with bar chart with solid fill">
              <a:extLst>
                <a:ext uri="{FF2B5EF4-FFF2-40B4-BE49-F238E27FC236}">
                  <a16:creationId xmlns:a16="http://schemas.microsoft.com/office/drawing/2014/main" id="{24C6BE6B-DE33-DD51-7D20-AEA79C399C4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7668" y="2147302"/>
              <a:ext cx="442800" cy="442800"/>
            </a:xfrm>
            <a:prstGeom prst="rect">
              <a:avLst/>
            </a:prstGeom>
          </p:spPr>
        </p:pic>
      </p:grpSp>
      <p:sp>
        <p:nvSpPr>
          <p:cNvPr id="8" name="Rectangle 7">
            <a:extLst>
              <a:ext uri="{FF2B5EF4-FFF2-40B4-BE49-F238E27FC236}">
                <a16:creationId xmlns:a16="http://schemas.microsoft.com/office/drawing/2014/main" id="{4128748A-EFDC-AEE8-6AB5-35C2349A66E1}"/>
              </a:ext>
            </a:extLst>
          </p:cNvPr>
          <p:cNvSpPr/>
          <p:nvPr/>
        </p:nvSpPr>
        <p:spPr bwMode="gray">
          <a:xfrm>
            <a:off x="4863291" y="1927097"/>
            <a:ext cx="4852613" cy="211612"/>
          </a:xfrm>
          <a:prstGeom prst="rect">
            <a:avLst/>
          </a:prstGeom>
          <a:noFill/>
          <a:ln w="19050" algn="ctr">
            <a:noFill/>
            <a:miter lim="800000"/>
            <a:headEnd/>
            <a:tailEnd/>
          </a:ln>
        </p:spPr>
        <p:txBody>
          <a:bodyPr wrap="square" lIns="0" tIns="0" rIns="0" bIns="36000" rtlCol="0" anchor="ctr"/>
          <a:lstStyle/>
          <a:p>
            <a:pPr algn="ctr">
              <a:lnSpc>
                <a:spcPct val="106000"/>
              </a:lnSpc>
              <a:buFont typeface="Wingdings 2" pitchFamily="18" charset="2"/>
              <a:buNone/>
            </a:pPr>
            <a:r>
              <a:rPr lang="it-IT"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PRINCIPALI ELEMENTI DA APPROFONDIRE</a:t>
            </a:r>
          </a:p>
        </p:txBody>
      </p:sp>
      <p:sp>
        <p:nvSpPr>
          <p:cNvPr id="6" name="Rectangle 5">
            <a:extLst>
              <a:ext uri="{FF2B5EF4-FFF2-40B4-BE49-F238E27FC236}">
                <a16:creationId xmlns:a16="http://schemas.microsoft.com/office/drawing/2014/main" id="{D33AD048-E2FA-3620-3EE0-B9C5A01A088E}"/>
              </a:ext>
            </a:extLst>
          </p:cNvPr>
          <p:cNvSpPr/>
          <p:nvPr/>
        </p:nvSpPr>
        <p:spPr>
          <a:xfrm>
            <a:off x="4631133" y="2197747"/>
            <a:ext cx="5287785" cy="4747384"/>
          </a:xfrm>
          <a:prstGeom prst="rect">
            <a:avLst/>
          </a:prstGeom>
          <a:solidFill>
            <a:schemeClr val="bg1"/>
          </a:solidFill>
          <a:ln w="9525" cap="flat" cmpd="sng" algn="ctr">
            <a:noFill/>
            <a:prstDash val="solid"/>
          </a:ln>
          <a:effectLst>
            <a:outerShdw blurRad="50800" dist="38100" dir="5400000" algn="t" rotWithShape="0">
              <a:prstClr val="black">
                <a:alpha val="40000"/>
              </a:prstClr>
            </a:outerShdw>
          </a:effectLst>
        </p:spPr>
        <p:txBody>
          <a:bodyPr lIns="91447" tIns="45724" rIns="91447" bIns="45724" rtlCol="0" anchor="ctr"/>
          <a:lstStyle/>
          <a:p>
            <a:pPr marL="0" marR="0" indent="0" algn="ctr" defTabSz="1219170" eaLnBrk="1" fontAlgn="auto" latinLnBrk="0" hangingPunct="1">
              <a:lnSpc>
                <a:spcPct val="100000"/>
              </a:lnSpc>
              <a:spcBef>
                <a:spcPts val="0"/>
              </a:spcBef>
              <a:spcAft>
                <a:spcPts val="0"/>
              </a:spcAft>
              <a:buClrTx/>
              <a:buSzTx/>
              <a:buFontTx/>
              <a:buNone/>
              <a:tabLst/>
            </a:pPr>
            <a:endParaRPr lang="it-IT" sz="1400" b="1" noProof="0">
              <a:ln w="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Rectangle 6">
            <a:extLst>
              <a:ext uri="{FF2B5EF4-FFF2-40B4-BE49-F238E27FC236}">
                <a16:creationId xmlns:a16="http://schemas.microsoft.com/office/drawing/2014/main" id="{2F8C4E7E-DFE5-F60C-E880-3F020D754883}"/>
              </a:ext>
            </a:extLst>
          </p:cNvPr>
          <p:cNvSpPr/>
          <p:nvPr/>
        </p:nvSpPr>
        <p:spPr bwMode="gray">
          <a:xfrm>
            <a:off x="4704889" y="2514982"/>
            <a:ext cx="5011200" cy="1129487"/>
          </a:xfrm>
          <a:prstGeom prst="rect">
            <a:avLst/>
          </a:prstGeom>
          <a:noFill/>
          <a:ln w="19050" algn="ctr">
            <a:noFill/>
            <a:miter lim="800000"/>
            <a:headEnd/>
            <a:tailEnd/>
          </a:ln>
        </p:spPr>
        <p:txBody>
          <a:bodyPr wrap="square" lIns="0" tIns="0" rIns="0" bIns="36000" rtlCol="0" anchor="t"/>
          <a:lstStyle/>
          <a:p>
            <a:pPr algn="just">
              <a:lnSpc>
                <a:spcPct val="106000"/>
              </a:lnSpc>
              <a:buFont typeface="Wingdings 2" pitchFamily="18" charset="2"/>
              <a:buNone/>
            </a:pPr>
            <a:r>
              <a:rPr lang="it-IT" sz="1600"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Nel recesso del socio di una S.r.l., il riferimento al </a:t>
            </a:r>
            <a:r>
              <a:rPr lang="it-IT" sz="16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valore di mercato </a:t>
            </a:r>
            <a:r>
              <a:rPr lang="it-IT" sz="1600"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impone </a:t>
            </a:r>
            <a:r>
              <a:rPr lang="it-IT" sz="16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l’analisi di applicabilità dei differenti approcci valutativi </a:t>
            </a:r>
            <a:r>
              <a:rPr lang="it-IT" sz="1600"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in funzione </a:t>
            </a:r>
            <a:r>
              <a:rPr lang="it-IT" sz="16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dei dati disponibili</a:t>
            </a:r>
            <a:r>
              <a:rPr lang="it-IT" sz="1600"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a:t>
            </a:r>
            <a:endParaRPr lang="it-IT" sz="16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Rectangle 20">
            <a:extLst>
              <a:ext uri="{FF2B5EF4-FFF2-40B4-BE49-F238E27FC236}">
                <a16:creationId xmlns:a16="http://schemas.microsoft.com/office/drawing/2014/main" id="{5AB67439-59BD-7750-D1A9-B57951C7772A}"/>
              </a:ext>
            </a:extLst>
          </p:cNvPr>
          <p:cNvSpPr/>
          <p:nvPr/>
        </p:nvSpPr>
        <p:spPr bwMode="gray">
          <a:xfrm>
            <a:off x="4704889" y="3902481"/>
            <a:ext cx="5011200" cy="1408633"/>
          </a:xfrm>
          <a:prstGeom prst="rect">
            <a:avLst/>
          </a:prstGeom>
          <a:noFill/>
          <a:ln w="19050" algn="ctr">
            <a:noFill/>
            <a:miter lim="800000"/>
            <a:headEnd/>
            <a:tailEnd/>
          </a:ln>
        </p:spPr>
        <p:txBody>
          <a:bodyPr wrap="square" lIns="0" tIns="0" rIns="0" bIns="36000" rtlCol="0" anchor="t"/>
          <a:lstStyle/>
          <a:p>
            <a:pPr algn="just">
              <a:lnSpc>
                <a:spcPct val="106000"/>
              </a:lnSpc>
              <a:buFont typeface="Wingdings 2" pitchFamily="18" charset="2"/>
              <a:buNone/>
            </a:pPr>
            <a:r>
              <a:rPr lang="it-IT" sz="1600">
                <a:latin typeface="Open Sans Light" panose="020B0306030504020204" pitchFamily="34" charset="0"/>
                <a:ea typeface="Open Sans Light" panose="020B0306030504020204" pitchFamily="34" charset="0"/>
                <a:cs typeface="Open Sans Light" panose="020B0306030504020204" pitchFamily="34" charset="0"/>
              </a:rPr>
              <a:t>La scelta del metodo dovrebbe essere guidata principalmente dalle </a:t>
            </a:r>
            <a:r>
              <a:rPr lang="it-IT" sz="1600" b="1">
                <a:latin typeface="Open Sans Light" panose="020B0306030504020204" pitchFamily="34" charset="0"/>
                <a:ea typeface="Open Sans Light" panose="020B0306030504020204" pitchFamily="34" charset="0"/>
                <a:cs typeface="Open Sans Light" panose="020B0306030504020204" pitchFamily="34" charset="0"/>
              </a:rPr>
              <a:t>caratteristiche della società e non condizionata dal patrimonio informativo disponibile</a:t>
            </a:r>
            <a:r>
              <a:rPr lang="it-IT" sz="1600">
                <a:latin typeface="Open Sans Light" panose="020B0306030504020204" pitchFamily="34" charset="0"/>
                <a:ea typeface="Open Sans Light" panose="020B0306030504020204" pitchFamily="34" charset="0"/>
                <a:cs typeface="Open Sans Light" panose="020B0306030504020204" pitchFamily="34" charset="0"/>
              </a:rPr>
              <a:t>,  laddove il socio recedente non disponesse di informazioni sufficienti </a:t>
            </a:r>
            <a:r>
              <a:rPr lang="it-IT" sz="1600" b="1">
                <a:latin typeface="Open Sans Light" panose="020B0306030504020204" pitchFamily="34" charset="0"/>
                <a:ea typeface="Open Sans Light" panose="020B0306030504020204" pitchFamily="34" charset="0"/>
                <a:cs typeface="Open Sans Light" panose="020B0306030504020204" pitchFamily="34" charset="0"/>
              </a:rPr>
              <a:t>sarebbe comunque suggeribile l'applicazione di più metodi.</a:t>
            </a:r>
          </a:p>
        </p:txBody>
      </p:sp>
      <p:sp>
        <p:nvSpPr>
          <p:cNvPr id="25" name="Rectangle 24">
            <a:extLst>
              <a:ext uri="{FF2B5EF4-FFF2-40B4-BE49-F238E27FC236}">
                <a16:creationId xmlns:a16="http://schemas.microsoft.com/office/drawing/2014/main" id="{DFACAA51-1429-D356-F357-9A3C4ABF79D7}"/>
              </a:ext>
            </a:extLst>
          </p:cNvPr>
          <p:cNvSpPr/>
          <p:nvPr/>
        </p:nvSpPr>
        <p:spPr bwMode="gray">
          <a:xfrm>
            <a:off x="4704889" y="5867765"/>
            <a:ext cx="5011200" cy="666405"/>
          </a:xfrm>
          <a:prstGeom prst="rect">
            <a:avLst/>
          </a:prstGeom>
          <a:noFill/>
          <a:ln w="19050" algn="ctr">
            <a:noFill/>
            <a:miter lim="800000"/>
            <a:headEnd/>
            <a:tailEnd/>
          </a:ln>
        </p:spPr>
        <p:txBody>
          <a:bodyPr wrap="square" lIns="0" tIns="0" rIns="0" bIns="36000" rtlCol="0" anchor="t"/>
          <a:lstStyle/>
          <a:p>
            <a:r>
              <a:rPr lang="it-IT" sz="1600" b="1">
                <a:latin typeface="Open Sans Light" panose="020B0306030504020204" pitchFamily="34" charset="0"/>
                <a:ea typeface="Open Sans Light" panose="020B0306030504020204" pitchFamily="34" charset="0"/>
                <a:cs typeface="Open Sans Light" panose="020B0306030504020204" pitchFamily="34" charset="0"/>
              </a:rPr>
              <a:t>L'applicazione di più metodi, </a:t>
            </a:r>
            <a:r>
              <a:rPr lang="it-IT" sz="1600">
                <a:latin typeface="Open Sans Light" panose="020B0306030504020204" pitchFamily="34" charset="0"/>
                <a:ea typeface="Open Sans Light" panose="020B0306030504020204" pitchFamily="34" charset="0"/>
                <a:cs typeface="Open Sans Light" panose="020B0306030504020204" pitchFamily="34" charset="0"/>
              </a:rPr>
              <a:t>anche supportati da ipotesi ragionevoli, può </a:t>
            </a:r>
            <a:r>
              <a:rPr lang="it-IT" sz="1600" b="1">
                <a:latin typeface="Open Sans Light" panose="020B0306030504020204" pitchFamily="34" charset="0"/>
                <a:ea typeface="Open Sans Light" panose="020B0306030504020204" pitchFamily="34" charset="0"/>
                <a:cs typeface="Open Sans Light" panose="020B0306030504020204" pitchFamily="34" charset="0"/>
              </a:rPr>
              <a:t>ridurre il rischio di distorsioni nell'esercizio della stima del valore di mercato.</a:t>
            </a:r>
          </a:p>
        </p:txBody>
      </p:sp>
      <p:cxnSp>
        <p:nvCxnSpPr>
          <p:cNvPr id="38" name="Straight Connector 37">
            <a:extLst>
              <a:ext uri="{FF2B5EF4-FFF2-40B4-BE49-F238E27FC236}">
                <a16:creationId xmlns:a16="http://schemas.microsoft.com/office/drawing/2014/main" id="{4C188E85-DCB5-4473-BFAA-1EDF57CAD6CF}"/>
              </a:ext>
            </a:extLst>
          </p:cNvPr>
          <p:cNvCxnSpPr>
            <a:cxnSpLocks/>
          </p:cNvCxnSpPr>
          <p:nvPr/>
        </p:nvCxnSpPr>
        <p:spPr>
          <a:xfrm>
            <a:off x="4704890" y="5856923"/>
            <a:ext cx="3038013" cy="0"/>
          </a:xfrm>
          <a:prstGeom prst="line">
            <a:avLst/>
          </a:prstGeom>
          <a:ln w="9525">
            <a:solidFill>
              <a:srgbClr val="7F7F7F"/>
            </a:solidFill>
            <a:prstDash val="dash"/>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3F587EA2-3A3E-F03F-C25F-23BF9DA3E272}"/>
              </a:ext>
            </a:extLst>
          </p:cNvPr>
          <p:cNvSpPr/>
          <p:nvPr/>
        </p:nvSpPr>
        <p:spPr bwMode="gray">
          <a:xfrm>
            <a:off x="4704890" y="5636256"/>
            <a:ext cx="4852613" cy="211612"/>
          </a:xfrm>
          <a:prstGeom prst="rect">
            <a:avLst/>
          </a:prstGeom>
          <a:noFill/>
          <a:ln w="19050" algn="ctr">
            <a:noFill/>
            <a:miter lim="800000"/>
            <a:headEnd/>
            <a:tailEnd/>
          </a:ln>
        </p:spPr>
        <p:txBody>
          <a:bodyPr wrap="square" lIns="0" tIns="0" rIns="0" bIns="36000" rtlCol="0" anchor="ctr"/>
          <a:lstStyle/>
          <a:p>
            <a:pPr>
              <a:lnSpc>
                <a:spcPct val="106000"/>
              </a:lnSpc>
              <a:buFont typeface="Wingdings 2" pitchFamily="18" charset="2"/>
              <a:buNone/>
            </a:pPr>
            <a:r>
              <a:rPr lang="it-IT" sz="16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IMPLICAZIONE VALUTATIVA</a:t>
            </a:r>
          </a:p>
        </p:txBody>
      </p:sp>
      <p:cxnSp>
        <p:nvCxnSpPr>
          <p:cNvPr id="44" name="Straight Connector 43">
            <a:extLst>
              <a:ext uri="{FF2B5EF4-FFF2-40B4-BE49-F238E27FC236}">
                <a16:creationId xmlns:a16="http://schemas.microsoft.com/office/drawing/2014/main" id="{D098B518-D4CE-3DB4-6FD8-9544213A9187}"/>
              </a:ext>
            </a:extLst>
          </p:cNvPr>
          <p:cNvCxnSpPr>
            <a:cxnSpLocks/>
          </p:cNvCxnSpPr>
          <p:nvPr/>
        </p:nvCxnSpPr>
        <p:spPr>
          <a:xfrm>
            <a:off x="4738500" y="2506712"/>
            <a:ext cx="3038013" cy="0"/>
          </a:xfrm>
          <a:prstGeom prst="line">
            <a:avLst/>
          </a:prstGeom>
          <a:ln w="9525">
            <a:solidFill>
              <a:srgbClr val="7F7F7F"/>
            </a:solidFill>
            <a:prstDash val="dash"/>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517CF0F2-EAD8-AAC6-E455-2C28366300AE}"/>
              </a:ext>
            </a:extLst>
          </p:cNvPr>
          <p:cNvSpPr/>
          <p:nvPr/>
        </p:nvSpPr>
        <p:spPr bwMode="gray">
          <a:xfrm>
            <a:off x="4738500" y="2286830"/>
            <a:ext cx="4852613" cy="211612"/>
          </a:xfrm>
          <a:prstGeom prst="rect">
            <a:avLst/>
          </a:prstGeom>
          <a:noFill/>
          <a:ln w="19050" algn="ctr">
            <a:noFill/>
            <a:miter lim="800000"/>
            <a:headEnd/>
            <a:tailEnd/>
          </a:ln>
        </p:spPr>
        <p:txBody>
          <a:bodyPr wrap="square" lIns="0" tIns="0" rIns="0" bIns="36000" rtlCol="0" anchor="ctr"/>
          <a:lstStyle/>
          <a:p>
            <a:pPr>
              <a:lnSpc>
                <a:spcPct val="106000"/>
              </a:lnSpc>
              <a:buFont typeface="Wingdings 2" pitchFamily="18" charset="2"/>
              <a:buNone/>
            </a:pPr>
            <a:r>
              <a:rPr lang="it-IT" sz="16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CONTESTO</a:t>
            </a:r>
          </a:p>
        </p:txBody>
      </p:sp>
      <p:grpSp>
        <p:nvGrpSpPr>
          <p:cNvPr id="52" name="Group 51">
            <a:extLst>
              <a:ext uri="{FF2B5EF4-FFF2-40B4-BE49-F238E27FC236}">
                <a16:creationId xmlns:a16="http://schemas.microsoft.com/office/drawing/2014/main" id="{BC26D988-3249-2E53-824C-68C8CDE36341}"/>
              </a:ext>
            </a:extLst>
          </p:cNvPr>
          <p:cNvGrpSpPr/>
          <p:nvPr/>
        </p:nvGrpSpPr>
        <p:grpSpPr>
          <a:xfrm>
            <a:off x="607259" y="4539647"/>
            <a:ext cx="1080090" cy="1136396"/>
            <a:chOff x="-2479135" y="530897"/>
            <a:chExt cx="1080090" cy="1136396"/>
          </a:xfrm>
        </p:grpSpPr>
        <p:sp>
          <p:nvSpPr>
            <p:cNvPr id="53" name="Rectangle: Rounded Corners 52">
              <a:extLst>
                <a:ext uri="{FF2B5EF4-FFF2-40B4-BE49-F238E27FC236}">
                  <a16:creationId xmlns:a16="http://schemas.microsoft.com/office/drawing/2014/main" id="{408EB8EB-28D2-2D90-2BF7-17F2C8793C12}"/>
                </a:ext>
              </a:extLst>
            </p:cNvPr>
            <p:cNvSpPr/>
            <p:nvPr/>
          </p:nvSpPr>
          <p:spPr>
            <a:xfrm>
              <a:off x="-2479135" y="530897"/>
              <a:ext cx="1080090" cy="1136396"/>
            </a:xfrm>
            <a:prstGeom prst="roundRect">
              <a:avLst>
                <a:gd name="adj" fmla="val 5363"/>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504000" rIns="36000" rtlCol="0" anchor="ctr"/>
            <a:lstStyle/>
            <a:p>
              <a:pPr algn="ctr"/>
              <a:r>
                <a:rPr lang="it-IT" sz="1200" b="1" noProof="0">
                  <a:latin typeface="Open Sans Light" panose="020B0306030504020204" pitchFamily="34" charset="0"/>
                  <a:ea typeface="Open Sans Light" panose="020B0306030504020204" pitchFamily="34" charset="0"/>
                  <a:cs typeface="Open Sans Light" panose="020B0306030504020204" pitchFamily="34" charset="0"/>
                </a:rPr>
                <a:t>Metodologia applicabile</a:t>
              </a:r>
            </a:p>
          </p:txBody>
        </p:sp>
        <p:pic>
          <p:nvPicPr>
            <p:cNvPr id="54" name="Graphic 53" descr="Document with solid fill">
              <a:extLst>
                <a:ext uri="{FF2B5EF4-FFF2-40B4-BE49-F238E27FC236}">
                  <a16:creationId xmlns:a16="http://schemas.microsoft.com/office/drawing/2014/main" id="{1B8C22BD-8AB9-C81F-1B94-21DE836AF39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124894">
              <a:off x="-2183232" y="626072"/>
              <a:ext cx="488284" cy="488285"/>
            </a:xfrm>
            <a:prstGeom prst="rect">
              <a:avLst/>
            </a:prstGeom>
          </p:spPr>
        </p:pic>
      </p:grpSp>
      <p:sp>
        <p:nvSpPr>
          <p:cNvPr id="55" name="Rectangle: Rounded Corners 54">
            <a:extLst>
              <a:ext uri="{FF2B5EF4-FFF2-40B4-BE49-F238E27FC236}">
                <a16:creationId xmlns:a16="http://schemas.microsoft.com/office/drawing/2014/main" id="{10704FB9-A4FA-5C6D-EF22-DAA0A508659E}"/>
              </a:ext>
            </a:extLst>
          </p:cNvPr>
          <p:cNvSpPr/>
          <p:nvPr/>
        </p:nvSpPr>
        <p:spPr>
          <a:xfrm>
            <a:off x="2076634" y="4506147"/>
            <a:ext cx="1936702" cy="111400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ctr"/>
          <a:lstStyle/>
          <a:p>
            <a:pPr>
              <a:spcAft>
                <a:spcPts val="600"/>
              </a:spcAft>
            </a:pPr>
            <a:r>
              <a:rPr lang="it-IT" sz="1600"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Scelta del metodo valutativo</a:t>
            </a:r>
          </a:p>
        </p:txBody>
      </p:sp>
      <p:sp>
        <p:nvSpPr>
          <p:cNvPr id="11" name="Rectangle: Rounded Corners 10">
            <a:extLst>
              <a:ext uri="{FF2B5EF4-FFF2-40B4-BE49-F238E27FC236}">
                <a16:creationId xmlns:a16="http://schemas.microsoft.com/office/drawing/2014/main" id="{B04B1097-8470-81AE-B1D4-EED22CE29293}"/>
              </a:ext>
            </a:extLst>
          </p:cNvPr>
          <p:cNvSpPr/>
          <p:nvPr/>
        </p:nvSpPr>
        <p:spPr>
          <a:xfrm>
            <a:off x="2076634" y="3257955"/>
            <a:ext cx="1936702" cy="111400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ctr"/>
          <a:lstStyle/>
          <a:p>
            <a:pPr>
              <a:spcAft>
                <a:spcPts val="600"/>
              </a:spcAft>
            </a:pPr>
            <a:r>
              <a:rPr lang="it-IT" sz="16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Difficoltà nell'identificazione di riferimenti</a:t>
            </a:r>
          </a:p>
        </p:txBody>
      </p:sp>
      <p:sp>
        <p:nvSpPr>
          <p:cNvPr id="63" name="Oval 62">
            <a:extLst>
              <a:ext uri="{FF2B5EF4-FFF2-40B4-BE49-F238E27FC236}">
                <a16:creationId xmlns:a16="http://schemas.microsoft.com/office/drawing/2014/main" id="{A6E21F32-96D1-2CE0-E46A-B387B99DB06A}"/>
              </a:ext>
            </a:extLst>
          </p:cNvPr>
          <p:cNvSpPr/>
          <p:nvPr/>
        </p:nvSpPr>
        <p:spPr>
          <a:xfrm>
            <a:off x="7833274" y="215414"/>
            <a:ext cx="228600" cy="228600"/>
          </a:xfrm>
          <a:prstGeom prst="ellipse">
            <a:avLst/>
          </a:prstGeom>
          <a:solidFill>
            <a:schemeClr val="bg1">
              <a:lumMod val="8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64" name="Graphic 63" descr="Home outline">
            <a:hlinkClick r:id="" action="ppaction://noaction"/>
            <a:extLst>
              <a:ext uri="{FF2B5EF4-FFF2-40B4-BE49-F238E27FC236}">
                <a16:creationId xmlns:a16="http://schemas.microsoft.com/office/drawing/2014/main" id="{7F0153AB-7196-74E3-BD03-3AF2B19918F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223500" y="129807"/>
            <a:ext cx="333658" cy="333658"/>
          </a:xfrm>
          <a:prstGeom prst="rect">
            <a:avLst/>
          </a:prstGeom>
        </p:spPr>
      </p:pic>
      <p:sp>
        <p:nvSpPr>
          <p:cNvPr id="65" name="Oval 64">
            <a:extLst>
              <a:ext uri="{FF2B5EF4-FFF2-40B4-BE49-F238E27FC236}">
                <a16:creationId xmlns:a16="http://schemas.microsoft.com/office/drawing/2014/main" id="{4E090E6A-964D-1D11-1252-69BAF7094E3F}"/>
              </a:ext>
            </a:extLst>
          </p:cNvPr>
          <p:cNvSpPr/>
          <p:nvPr/>
        </p:nvSpPr>
        <p:spPr>
          <a:xfrm>
            <a:off x="8229354" y="215414"/>
            <a:ext cx="228600" cy="228600"/>
          </a:xfrm>
          <a:prstGeom prst="ellipse">
            <a:avLst/>
          </a:prstGeom>
          <a:solidFill>
            <a:schemeClr val="bg1">
              <a:lumMod val="8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66" name="Oval 65">
            <a:extLst>
              <a:ext uri="{FF2B5EF4-FFF2-40B4-BE49-F238E27FC236}">
                <a16:creationId xmlns:a16="http://schemas.microsoft.com/office/drawing/2014/main" id="{27EA0964-5BD8-6D1D-5CC5-A35385DCDC50}"/>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67" name="Oval 66">
            <a:extLst>
              <a:ext uri="{FF2B5EF4-FFF2-40B4-BE49-F238E27FC236}">
                <a16:creationId xmlns:a16="http://schemas.microsoft.com/office/drawing/2014/main" id="{E246895E-6F0E-4456-1849-BA7A700065FF}"/>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68" name="Oval 67">
            <a:extLst>
              <a:ext uri="{FF2B5EF4-FFF2-40B4-BE49-F238E27FC236}">
                <a16:creationId xmlns:a16="http://schemas.microsoft.com/office/drawing/2014/main" id="{BFA12E43-EDCA-831C-41D2-E1C923E632B9}"/>
              </a:ext>
            </a:extLst>
          </p:cNvPr>
          <p:cNvSpPr/>
          <p:nvPr/>
        </p:nvSpPr>
        <p:spPr>
          <a:xfrm>
            <a:off x="9417594" y="215414"/>
            <a:ext cx="228600" cy="2286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69" name="Oval 68">
            <a:extLst>
              <a:ext uri="{FF2B5EF4-FFF2-40B4-BE49-F238E27FC236}">
                <a16:creationId xmlns:a16="http://schemas.microsoft.com/office/drawing/2014/main" id="{FA1A8B13-019F-ADB9-963E-8F23A504008F}"/>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cxnSp>
        <p:nvCxnSpPr>
          <p:cNvPr id="23" name="Straight Connector 22">
            <a:extLst>
              <a:ext uri="{FF2B5EF4-FFF2-40B4-BE49-F238E27FC236}">
                <a16:creationId xmlns:a16="http://schemas.microsoft.com/office/drawing/2014/main" id="{F86A70AB-040E-B6F9-363A-ECCC2AFC85A0}"/>
              </a:ext>
            </a:extLst>
          </p:cNvPr>
          <p:cNvCxnSpPr>
            <a:cxnSpLocks/>
          </p:cNvCxnSpPr>
          <p:nvPr/>
        </p:nvCxnSpPr>
        <p:spPr>
          <a:xfrm>
            <a:off x="4704890" y="3895737"/>
            <a:ext cx="3038013" cy="0"/>
          </a:xfrm>
          <a:prstGeom prst="line">
            <a:avLst/>
          </a:prstGeom>
          <a:ln w="9525">
            <a:solidFill>
              <a:srgbClr val="7F7F7F"/>
            </a:solidFill>
            <a:prstDash val="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41917FAF-0583-843C-CA10-12BE123E7601}"/>
              </a:ext>
            </a:extLst>
          </p:cNvPr>
          <p:cNvSpPr/>
          <p:nvPr/>
        </p:nvSpPr>
        <p:spPr bwMode="gray">
          <a:xfrm>
            <a:off x="4704890" y="3676807"/>
            <a:ext cx="4852613" cy="211612"/>
          </a:xfrm>
          <a:prstGeom prst="rect">
            <a:avLst/>
          </a:prstGeom>
          <a:noFill/>
          <a:ln w="19050" algn="ctr">
            <a:noFill/>
            <a:miter lim="800000"/>
            <a:headEnd/>
            <a:tailEnd/>
          </a:ln>
        </p:spPr>
        <p:txBody>
          <a:bodyPr wrap="square" lIns="0" tIns="0" rIns="0" bIns="36000" rtlCol="0" anchor="ctr"/>
          <a:lstStyle/>
          <a:p>
            <a:pPr>
              <a:lnSpc>
                <a:spcPct val="106000"/>
              </a:lnSpc>
              <a:buFont typeface="Wingdings 2" pitchFamily="18" charset="2"/>
              <a:buNone/>
            </a:pPr>
            <a:r>
              <a:rPr lang="it-IT" sz="16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PROFILO CRITICO</a:t>
            </a:r>
          </a:p>
        </p:txBody>
      </p:sp>
    </p:spTree>
    <p:extLst>
      <p:ext uri="{BB962C8B-B14F-4D97-AF65-F5344CB8AC3E}">
        <p14:creationId xmlns:p14="http://schemas.microsoft.com/office/powerpoint/2010/main" val="3238377770"/>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4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EE3965F-72F1-A5A5-0244-185B528DBE54}"/>
            </a:ext>
          </a:extLst>
        </p:cNvPr>
        <p:cNvGrpSpPr/>
        <p:nvPr/>
      </p:nvGrpSpPr>
      <p:grpSpPr>
        <a:xfrm>
          <a:off x="0" y="0"/>
          <a:ext cx="0" cy="0"/>
          <a:chOff x="0" y="0"/>
          <a:chExt cx="0" cy="0"/>
        </a:xfrm>
      </p:grpSpPr>
      <p:graphicFrame>
        <p:nvGraphicFramePr>
          <p:cNvPr id="44" name="think-cell data - do not delete" hidden="1">
            <a:extLst>
              <a:ext uri="{FF2B5EF4-FFF2-40B4-BE49-F238E27FC236}">
                <a16:creationId xmlns:a16="http://schemas.microsoft.com/office/drawing/2014/main" id="{6D3F057F-C06C-F5EC-878B-23541EEC4905}"/>
              </a:ext>
            </a:extLst>
          </p:cNvPr>
          <p:cNvGraphicFramePr>
            <a:graphicFrameLocks noChangeAspect="1"/>
          </p:cNvGraphicFramePr>
          <p:nvPr>
            <p:custDataLst>
              <p:tags r:id="rId1"/>
            </p:custDataLst>
            <p:extLst>
              <p:ext uri="{D42A27DB-BD31-4B8C-83A1-F6EECF244321}">
                <p14:modId xmlns:p14="http://schemas.microsoft.com/office/powerpoint/2010/main" val="21664043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44" name="think-cell data - do not delete" hidden="1">
                        <a:extLst>
                          <a:ext uri="{FF2B5EF4-FFF2-40B4-BE49-F238E27FC236}">
                            <a16:creationId xmlns:a16="http://schemas.microsoft.com/office/drawing/2014/main" id="{6D3F057F-C06C-F5EC-878B-23541EEC49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0" name="Rettangolo 5">
            <a:extLst>
              <a:ext uri="{FF2B5EF4-FFF2-40B4-BE49-F238E27FC236}">
                <a16:creationId xmlns:a16="http://schemas.microsoft.com/office/drawing/2014/main" id="{23754DA7-1F87-FD31-0AE0-8A711FECBEFE}"/>
              </a:ext>
            </a:extLst>
          </p:cNvPr>
          <p:cNvSpPr/>
          <p:nvPr/>
        </p:nvSpPr>
        <p:spPr>
          <a:xfrm rot="10800000">
            <a:off x="-1" y="0"/>
            <a:ext cx="10701351" cy="7562850"/>
          </a:xfrm>
          <a:prstGeom prst="rect">
            <a:avLst/>
          </a:prstGeom>
          <a:gradFill flip="none" rotWithShape="1">
            <a:gsLst>
              <a:gs pos="0">
                <a:srgbClr val="005587"/>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3" name="object 11">
            <a:extLst>
              <a:ext uri="{FF2B5EF4-FFF2-40B4-BE49-F238E27FC236}">
                <a16:creationId xmlns:a16="http://schemas.microsoft.com/office/drawing/2014/main" id="{EE556FBD-451C-7FD8-2064-073DCA8CDC1F}"/>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latin typeface="Open Sans Light" panose="020B0306030504020204" pitchFamily="34" charset="0"/>
                <a:ea typeface="Open Sans Light" panose="020B0306030504020204" pitchFamily="34" charset="0"/>
                <a:cs typeface="Open Sans Light" panose="020B0306030504020204" pitchFamily="34" charset="0"/>
              </a:rPr>
              <a:t>Criticità nella stima del valore delle quote</a:t>
            </a:r>
            <a:endParaRPr lang="it-IT" sz="2000"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object 11">
            <a:extLst>
              <a:ext uri="{FF2B5EF4-FFF2-40B4-BE49-F238E27FC236}">
                <a16:creationId xmlns:a16="http://schemas.microsoft.com/office/drawing/2014/main" id="{4B9F161B-63D3-9AAC-A4D2-42B82265BBA7}"/>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lang="it-IT" sz="2000"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Analisi delle criticità</a:t>
            </a: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Rectangle 16">
            <a:extLst>
              <a:ext uri="{FF2B5EF4-FFF2-40B4-BE49-F238E27FC236}">
                <a16:creationId xmlns:a16="http://schemas.microsoft.com/office/drawing/2014/main" id="{99E10CFE-2A3B-F83A-39A6-8F26A25B4670}"/>
              </a:ext>
            </a:extLst>
          </p:cNvPr>
          <p:cNvSpPr/>
          <p:nvPr/>
        </p:nvSpPr>
        <p:spPr>
          <a:xfrm>
            <a:off x="367032" y="1594869"/>
            <a:ext cx="3772381" cy="5518732"/>
          </a:xfrm>
          <a:prstGeom prst="rect">
            <a:avLst/>
          </a:prstGeom>
          <a:solidFill>
            <a:schemeClr val="bg1"/>
          </a:solidFill>
          <a:ln w="9525" cap="flat" cmpd="sng" algn="ctr">
            <a:solidFill>
              <a:srgbClr val="005587"/>
            </a:solidFill>
            <a:prstDash val="solid"/>
          </a:ln>
          <a:effectLst/>
        </p:spPr>
        <p:txBody>
          <a:bodyPr lIns="91447" tIns="45724" rIns="91447" bIns="45724" rtlCol="0" anchor="ctr"/>
          <a:lstStyle/>
          <a:p>
            <a:pPr marL="0" marR="0" indent="0" algn="ctr" defTabSz="1219170" eaLnBrk="1" fontAlgn="auto" latinLnBrk="0" hangingPunct="1">
              <a:lnSpc>
                <a:spcPct val="100000"/>
              </a:lnSpc>
              <a:spcBef>
                <a:spcPts val="0"/>
              </a:spcBef>
              <a:spcAft>
                <a:spcPts val="0"/>
              </a:spcAft>
              <a:buClrTx/>
              <a:buSzTx/>
              <a:buFontTx/>
              <a:buNone/>
              <a:tabLst/>
            </a:pPr>
            <a:endParaRPr lang="it-IT" sz="1400" b="1" noProof="0">
              <a:ln w="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Rectangle 17">
            <a:extLst>
              <a:ext uri="{FF2B5EF4-FFF2-40B4-BE49-F238E27FC236}">
                <a16:creationId xmlns:a16="http://schemas.microsoft.com/office/drawing/2014/main" id="{D19F86FF-5D25-AC09-4077-A1C41E617E44}"/>
              </a:ext>
            </a:extLst>
          </p:cNvPr>
          <p:cNvSpPr/>
          <p:nvPr/>
        </p:nvSpPr>
        <p:spPr>
          <a:xfrm>
            <a:off x="503947" y="5826720"/>
            <a:ext cx="9588593" cy="1034402"/>
          </a:xfrm>
          <a:prstGeom prst="rect">
            <a:avLst/>
          </a:prstGeom>
          <a:solidFill>
            <a:srgbClr val="9DD4CF"/>
          </a:solidFill>
          <a:ln w="9525" cap="flat" cmpd="sng" algn="ctr">
            <a:noFill/>
            <a:prstDash val="solid"/>
          </a:ln>
          <a:effectLst/>
        </p:spPr>
        <p:txBody>
          <a:bodyPr lIns="91447" tIns="45724" rIns="91447" bIns="45724" rtlCol="0" anchor="ctr"/>
          <a:lstStyle/>
          <a:p>
            <a:pPr marL="0" marR="0" indent="0" algn="ctr" defTabSz="1219170" eaLnBrk="1" fontAlgn="auto" latinLnBrk="0" hangingPunct="1">
              <a:lnSpc>
                <a:spcPct val="100000"/>
              </a:lnSpc>
              <a:spcBef>
                <a:spcPts val="0"/>
              </a:spcBef>
              <a:spcAft>
                <a:spcPts val="0"/>
              </a:spcAft>
              <a:buClrTx/>
              <a:buSzTx/>
              <a:buFontTx/>
              <a:buNone/>
              <a:tabLst/>
            </a:pPr>
            <a:endParaRPr lang="it-IT" sz="1400" b="1" noProof="0">
              <a:ln w="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Rectangle 18">
            <a:extLst>
              <a:ext uri="{FF2B5EF4-FFF2-40B4-BE49-F238E27FC236}">
                <a16:creationId xmlns:a16="http://schemas.microsoft.com/office/drawing/2014/main" id="{03385EC1-D573-FEB1-F043-AAD2EFE71C3B}"/>
              </a:ext>
            </a:extLst>
          </p:cNvPr>
          <p:cNvSpPr/>
          <p:nvPr/>
        </p:nvSpPr>
        <p:spPr>
          <a:xfrm>
            <a:off x="4457511" y="1605957"/>
            <a:ext cx="5635029" cy="5518731"/>
          </a:xfrm>
          <a:prstGeom prst="rect">
            <a:avLst/>
          </a:prstGeom>
          <a:solidFill>
            <a:srgbClr val="9DD4CF"/>
          </a:solidFill>
          <a:ln w="9525" cap="flat" cmpd="sng" algn="ctr">
            <a:noFill/>
            <a:prstDash val="solid"/>
          </a:ln>
          <a:effectLst/>
        </p:spPr>
        <p:txBody>
          <a:bodyPr lIns="91447" tIns="45724" rIns="91447" bIns="45724" rtlCol="0" anchor="ctr"/>
          <a:lstStyle/>
          <a:p>
            <a:pPr marL="0" marR="0" indent="0" algn="ctr" defTabSz="1219170" eaLnBrk="1" fontAlgn="auto" latinLnBrk="0" hangingPunct="1">
              <a:lnSpc>
                <a:spcPct val="100000"/>
              </a:lnSpc>
              <a:spcBef>
                <a:spcPts val="0"/>
              </a:spcBef>
              <a:spcAft>
                <a:spcPts val="0"/>
              </a:spcAft>
              <a:buClrTx/>
              <a:buSzTx/>
              <a:buFontTx/>
              <a:buNone/>
              <a:tabLst/>
            </a:pPr>
            <a:endParaRPr lang="it-IT" sz="1400" b="1" noProof="0">
              <a:ln w="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20" name="Group 19">
            <a:extLst>
              <a:ext uri="{FF2B5EF4-FFF2-40B4-BE49-F238E27FC236}">
                <a16:creationId xmlns:a16="http://schemas.microsoft.com/office/drawing/2014/main" id="{DCD78FAD-E422-8452-A04D-D588886CE5A4}"/>
              </a:ext>
            </a:extLst>
          </p:cNvPr>
          <p:cNvGrpSpPr/>
          <p:nvPr/>
        </p:nvGrpSpPr>
        <p:grpSpPr>
          <a:xfrm>
            <a:off x="607259" y="4539647"/>
            <a:ext cx="1080090" cy="1136396"/>
            <a:chOff x="-2479135" y="530897"/>
            <a:chExt cx="1080090" cy="1136396"/>
          </a:xfrm>
        </p:grpSpPr>
        <p:sp>
          <p:nvSpPr>
            <p:cNvPr id="22" name="Rectangle: Rounded Corners 21">
              <a:extLst>
                <a:ext uri="{FF2B5EF4-FFF2-40B4-BE49-F238E27FC236}">
                  <a16:creationId xmlns:a16="http://schemas.microsoft.com/office/drawing/2014/main" id="{7B58AB49-9613-CC9D-6AA9-6F1F33902233}"/>
                </a:ext>
              </a:extLst>
            </p:cNvPr>
            <p:cNvSpPr/>
            <p:nvPr/>
          </p:nvSpPr>
          <p:spPr>
            <a:xfrm>
              <a:off x="-2479135" y="530897"/>
              <a:ext cx="1080090" cy="1136396"/>
            </a:xfrm>
            <a:prstGeom prst="roundRect">
              <a:avLst>
                <a:gd name="adj" fmla="val 5363"/>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504000" rIns="36000" rtlCol="0" anchor="ctr"/>
            <a:lstStyle/>
            <a:p>
              <a:pPr algn="ctr"/>
              <a:r>
                <a:rPr lang="it-IT" sz="1200" b="1" noProof="0">
                  <a:latin typeface="Open Sans Light" panose="020B0306030504020204" pitchFamily="34" charset="0"/>
                  <a:ea typeface="Open Sans Light" panose="020B0306030504020204" pitchFamily="34" charset="0"/>
                  <a:cs typeface="Open Sans Light" panose="020B0306030504020204" pitchFamily="34" charset="0"/>
                </a:rPr>
                <a:t>Metodologia applicabile</a:t>
              </a:r>
            </a:p>
          </p:txBody>
        </p:sp>
        <p:pic>
          <p:nvPicPr>
            <p:cNvPr id="23" name="Graphic 22" descr="Document with solid fill">
              <a:extLst>
                <a:ext uri="{FF2B5EF4-FFF2-40B4-BE49-F238E27FC236}">
                  <a16:creationId xmlns:a16="http://schemas.microsoft.com/office/drawing/2014/main" id="{0961CFC8-4BE0-ED13-A41D-6EF1DB188A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124894">
              <a:off x="-2183232" y="626072"/>
              <a:ext cx="488284" cy="488285"/>
            </a:xfrm>
            <a:prstGeom prst="rect">
              <a:avLst/>
            </a:prstGeom>
          </p:spPr>
        </p:pic>
      </p:grpSp>
      <p:sp>
        <p:nvSpPr>
          <p:cNvPr id="24" name="Rectangle: Rounded Corners 23">
            <a:extLst>
              <a:ext uri="{FF2B5EF4-FFF2-40B4-BE49-F238E27FC236}">
                <a16:creationId xmlns:a16="http://schemas.microsoft.com/office/drawing/2014/main" id="{9523B9B0-91D6-7423-B349-1246306D36D7}"/>
              </a:ext>
            </a:extLst>
          </p:cNvPr>
          <p:cNvSpPr/>
          <p:nvPr/>
        </p:nvSpPr>
        <p:spPr>
          <a:xfrm>
            <a:off x="2076634" y="2009763"/>
            <a:ext cx="1936702" cy="111400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ctr"/>
          <a:lstStyle/>
          <a:p>
            <a:pPr marR="0" defTabSz="1219170" eaLnBrk="1" fontAlgn="auto" latinLnBrk="0" hangingPunct="1">
              <a:spcBef>
                <a:spcPts val="0"/>
              </a:spcBef>
              <a:spcAft>
                <a:spcPts val="600"/>
              </a:spcAft>
              <a:buClrTx/>
              <a:buSzTx/>
              <a:tabLst/>
            </a:pPr>
            <a:endParaRPr lang="it-IT" sz="1200" noProof="0">
              <a:ln w="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Chevron 28">
            <a:extLst>
              <a:ext uri="{FF2B5EF4-FFF2-40B4-BE49-F238E27FC236}">
                <a16:creationId xmlns:a16="http://schemas.microsoft.com/office/drawing/2014/main" id="{2E88647D-58C9-BA69-697D-03CB0373184D}"/>
              </a:ext>
            </a:extLst>
          </p:cNvPr>
          <p:cNvSpPr/>
          <p:nvPr/>
        </p:nvSpPr>
        <p:spPr bwMode="auto">
          <a:xfrm>
            <a:off x="1872844" y="2318976"/>
            <a:ext cx="181863" cy="495578"/>
          </a:xfrm>
          <a:prstGeom prst="chevron">
            <a:avLst/>
          </a:prstGeom>
          <a:solidFill>
            <a:srgbClr val="00558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Chevron 29">
            <a:extLst>
              <a:ext uri="{FF2B5EF4-FFF2-40B4-BE49-F238E27FC236}">
                <a16:creationId xmlns:a16="http://schemas.microsoft.com/office/drawing/2014/main" id="{EF894CD8-D545-2419-BE06-4287B682B549}"/>
              </a:ext>
            </a:extLst>
          </p:cNvPr>
          <p:cNvSpPr/>
          <p:nvPr/>
        </p:nvSpPr>
        <p:spPr bwMode="auto">
          <a:xfrm>
            <a:off x="1801963" y="2387424"/>
            <a:ext cx="131501" cy="358678"/>
          </a:xfrm>
          <a:prstGeom prst="chevron">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9" name="Group 8">
            <a:extLst>
              <a:ext uri="{FF2B5EF4-FFF2-40B4-BE49-F238E27FC236}">
                <a16:creationId xmlns:a16="http://schemas.microsoft.com/office/drawing/2014/main" id="{FD9F786B-4F1D-AFCA-08F0-66B1C1A2FF50}"/>
              </a:ext>
            </a:extLst>
          </p:cNvPr>
          <p:cNvGrpSpPr/>
          <p:nvPr/>
        </p:nvGrpSpPr>
        <p:grpSpPr>
          <a:xfrm>
            <a:off x="607259" y="3281324"/>
            <a:ext cx="1080090" cy="1136396"/>
            <a:chOff x="607259" y="3246759"/>
            <a:chExt cx="1080090" cy="1136396"/>
          </a:xfrm>
        </p:grpSpPr>
        <p:sp>
          <p:nvSpPr>
            <p:cNvPr id="28" name="Rectangle: Rounded Corners 27">
              <a:extLst>
                <a:ext uri="{FF2B5EF4-FFF2-40B4-BE49-F238E27FC236}">
                  <a16:creationId xmlns:a16="http://schemas.microsoft.com/office/drawing/2014/main" id="{E43E4BC1-9270-72B4-476C-D83FA442F802}"/>
                </a:ext>
              </a:extLst>
            </p:cNvPr>
            <p:cNvSpPr/>
            <p:nvPr/>
          </p:nvSpPr>
          <p:spPr>
            <a:xfrm>
              <a:off x="607259" y="3246759"/>
              <a:ext cx="1080090" cy="1136396"/>
            </a:xfrm>
            <a:prstGeom prst="roundRect">
              <a:avLst>
                <a:gd name="adj" fmla="val 5363"/>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504000" rIns="0" rtlCol="0" anchor="ctr"/>
            <a:lstStyle/>
            <a:p>
              <a:pPr algn="ctr"/>
              <a:r>
                <a:rPr lang="it-IT" sz="1200" b="1" noProof="0">
                  <a:latin typeface="Open Sans Light" panose="020B0306030504020204" pitchFamily="34" charset="0"/>
                  <a:ea typeface="Open Sans Light" panose="020B0306030504020204" pitchFamily="34" charset="0"/>
                  <a:cs typeface="Open Sans Light" panose="020B0306030504020204" pitchFamily="34" charset="0"/>
                </a:rPr>
                <a:t>Reperibilità dei dati</a:t>
              </a:r>
            </a:p>
          </p:txBody>
        </p:sp>
        <p:pic>
          <p:nvPicPr>
            <p:cNvPr id="29" name="Graphic 28" descr="Circles with lines with solid fill">
              <a:extLst>
                <a:ext uri="{FF2B5EF4-FFF2-40B4-BE49-F238E27FC236}">
                  <a16:creationId xmlns:a16="http://schemas.microsoft.com/office/drawing/2014/main" id="{34CE8BC2-B6D7-803B-622C-CFDF52F832B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162" y="3334640"/>
              <a:ext cx="488284" cy="488285"/>
            </a:xfrm>
            <a:prstGeom prst="rect">
              <a:avLst/>
            </a:prstGeom>
          </p:spPr>
        </p:pic>
      </p:grpSp>
      <p:sp>
        <p:nvSpPr>
          <p:cNvPr id="32" name="Chevron 28">
            <a:extLst>
              <a:ext uri="{FF2B5EF4-FFF2-40B4-BE49-F238E27FC236}">
                <a16:creationId xmlns:a16="http://schemas.microsoft.com/office/drawing/2014/main" id="{0F9C5553-0347-3F0B-D5EB-4DFD9203BF1F}"/>
              </a:ext>
            </a:extLst>
          </p:cNvPr>
          <p:cNvSpPr/>
          <p:nvPr/>
        </p:nvSpPr>
        <p:spPr bwMode="auto">
          <a:xfrm>
            <a:off x="1872844" y="3567168"/>
            <a:ext cx="181863" cy="495578"/>
          </a:xfrm>
          <a:prstGeom prst="chevron">
            <a:avLst/>
          </a:prstGeom>
          <a:solidFill>
            <a:srgbClr val="00558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3" name="Chevron 29">
            <a:extLst>
              <a:ext uri="{FF2B5EF4-FFF2-40B4-BE49-F238E27FC236}">
                <a16:creationId xmlns:a16="http://schemas.microsoft.com/office/drawing/2014/main" id="{32643A95-4C3A-1272-3A75-E28EE2F328F0}"/>
              </a:ext>
            </a:extLst>
          </p:cNvPr>
          <p:cNvSpPr/>
          <p:nvPr/>
        </p:nvSpPr>
        <p:spPr bwMode="auto">
          <a:xfrm>
            <a:off x="1801963" y="3635616"/>
            <a:ext cx="131501" cy="358678"/>
          </a:xfrm>
          <a:prstGeom prst="chevron">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0" name="Group 9">
            <a:extLst>
              <a:ext uri="{FF2B5EF4-FFF2-40B4-BE49-F238E27FC236}">
                <a16:creationId xmlns:a16="http://schemas.microsoft.com/office/drawing/2014/main" id="{A2EDD4E6-CEA5-553C-B1EA-4278EBCC7405}"/>
              </a:ext>
            </a:extLst>
          </p:cNvPr>
          <p:cNvGrpSpPr/>
          <p:nvPr/>
        </p:nvGrpSpPr>
        <p:grpSpPr>
          <a:xfrm>
            <a:off x="607259" y="5797971"/>
            <a:ext cx="1080090" cy="1136396"/>
            <a:chOff x="607259" y="4494951"/>
            <a:chExt cx="1080090" cy="1136396"/>
          </a:xfrm>
        </p:grpSpPr>
        <p:sp>
          <p:nvSpPr>
            <p:cNvPr id="35" name="Rectangle: Rounded Corners 34">
              <a:extLst>
                <a:ext uri="{FF2B5EF4-FFF2-40B4-BE49-F238E27FC236}">
                  <a16:creationId xmlns:a16="http://schemas.microsoft.com/office/drawing/2014/main" id="{D9F28F7E-83C0-D28B-8AB7-1FDC104B0E5A}"/>
                </a:ext>
              </a:extLst>
            </p:cNvPr>
            <p:cNvSpPr/>
            <p:nvPr/>
          </p:nvSpPr>
          <p:spPr>
            <a:xfrm>
              <a:off x="607259" y="4494951"/>
              <a:ext cx="1080090" cy="1136396"/>
            </a:xfrm>
            <a:prstGeom prst="roundRect">
              <a:avLst>
                <a:gd name="adj" fmla="val 5363"/>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504000" rIns="36000" rtlCol="0" anchor="ctr"/>
            <a:lstStyle/>
            <a:p>
              <a:pPr algn="ctr"/>
              <a:r>
                <a:rPr lang="it-IT" sz="1200" b="1">
                  <a:latin typeface="Open Sans Light" panose="020B0306030504020204" pitchFamily="34" charset="0"/>
                  <a:ea typeface="Open Sans Light" panose="020B0306030504020204" pitchFamily="34" charset="0"/>
                  <a:cs typeface="Open Sans Light" panose="020B0306030504020204" pitchFamily="34" charset="0"/>
                </a:rPr>
                <a:t>Sconti</a:t>
              </a:r>
            </a:p>
          </p:txBody>
        </p:sp>
        <p:pic>
          <p:nvPicPr>
            <p:cNvPr id="36" name="Graphic 35" descr="Calculator with solid fill">
              <a:extLst>
                <a:ext uri="{FF2B5EF4-FFF2-40B4-BE49-F238E27FC236}">
                  <a16:creationId xmlns:a16="http://schemas.microsoft.com/office/drawing/2014/main" id="{2DA8DCA1-5B59-8E5F-CF30-47522510BE6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5357" y="4669675"/>
              <a:ext cx="443895" cy="443895"/>
            </a:xfrm>
            <a:prstGeom prst="rect">
              <a:avLst/>
            </a:prstGeom>
          </p:spPr>
        </p:pic>
      </p:grpSp>
      <p:sp>
        <p:nvSpPr>
          <p:cNvPr id="37" name="Rectangle: Rounded Corners 36">
            <a:extLst>
              <a:ext uri="{FF2B5EF4-FFF2-40B4-BE49-F238E27FC236}">
                <a16:creationId xmlns:a16="http://schemas.microsoft.com/office/drawing/2014/main" id="{6352EF7B-F320-441F-0206-27FF4AE300B1}"/>
              </a:ext>
            </a:extLst>
          </p:cNvPr>
          <p:cNvSpPr/>
          <p:nvPr/>
        </p:nvSpPr>
        <p:spPr>
          <a:xfrm>
            <a:off x="2076634" y="4506147"/>
            <a:ext cx="1936702" cy="111400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ctr"/>
          <a:lstStyle/>
          <a:p>
            <a:pPr>
              <a:spcAft>
                <a:spcPts val="600"/>
              </a:spcAft>
            </a:pPr>
            <a:r>
              <a:rPr lang="it-IT" sz="16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Scelta del metodo valutativo</a:t>
            </a:r>
          </a:p>
        </p:txBody>
      </p:sp>
      <p:sp>
        <p:nvSpPr>
          <p:cNvPr id="39" name="Chevron 28">
            <a:extLst>
              <a:ext uri="{FF2B5EF4-FFF2-40B4-BE49-F238E27FC236}">
                <a16:creationId xmlns:a16="http://schemas.microsoft.com/office/drawing/2014/main" id="{271ADFA1-2A1E-D9BD-2898-3B08B1EE9DE2}"/>
              </a:ext>
            </a:extLst>
          </p:cNvPr>
          <p:cNvSpPr/>
          <p:nvPr/>
        </p:nvSpPr>
        <p:spPr bwMode="auto">
          <a:xfrm>
            <a:off x="1872844" y="4815360"/>
            <a:ext cx="181863" cy="495578"/>
          </a:xfrm>
          <a:prstGeom prst="chevron">
            <a:avLst/>
          </a:prstGeom>
          <a:solidFill>
            <a:srgbClr val="00558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Chevron 29">
            <a:extLst>
              <a:ext uri="{FF2B5EF4-FFF2-40B4-BE49-F238E27FC236}">
                <a16:creationId xmlns:a16="http://schemas.microsoft.com/office/drawing/2014/main" id="{50C9C8E7-B188-0BFC-650F-C5E283B8D987}"/>
              </a:ext>
            </a:extLst>
          </p:cNvPr>
          <p:cNvSpPr/>
          <p:nvPr/>
        </p:nvSpPr>
        <p:spPr bwMode="auto">
          <a:xfrm>
            <a:off x="1801963" y="4883808"/>
            <a:ext cx="131501" cy="358678"/>
          </a:xfrm>
          <a:prstGeom prst="chevron">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 name="Rectangle: Rounded Corners 42">
            <a:extLst>
              <a:ext uri="{FF2B5EF4-FFF2-40B4-BE49-F238E27FC236}">
                <a16:creationId xmlns:a16="http://schemas.microsoft.com/office/drawing/2014/main" id="{F2EEC3A1-FE67-DFD6-9DD7-DD25A0E9C9DE}"/>
              </a:ext>
            </a:extLst>
          </p:cNvPr>
          <p:cNvSpPr/>
          <p:nvPr/>
        </p:nvSpPr>
        <p:spPr>
          <a:xfrm>
            <a:off x="2076634" y="5819931"/>
            <a:ext cx="1936702" cy="111400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ctr"/>
          <a:lstStyle/>
          <a:p>
            <a:pPr>
              <a:spcAft>
                <a:spcPts val="600"/>
              </a:spcAft>
            </a:pPr>
            <a:r>
              <a:rPr lang="it-IT" sz="1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Applicazione di eventuali sconti (Minoranza, ...)</a:t>
            </a:r>
          </a:p>
        </p:txBody>
      </p:sp>
      <p:sp>
        <p:nvSpPr>
          <p:cNvPr id="45" name="Chevron 28">
            <a:extLst>
              <a:ext uri="{FF2B5EF4-FFF2-40B4-BE49-F238E27FC236}">
                <a16:creationId xmlns:a16="http://schemas.microsoft.com/office/drawing/2014/main" id="{D9C5F126-5A4B-921F-1118-510F8C141B48}"/>
              </a:ext>
            </a:extLst>
          </p:cNvPr>
          <p:cNvSpPr/>
          <p:nvPr/>
        </p:nvSpPr>
        <p:spPr bwMode="auto">
          <a:xfrm>
            <a:off x="1872844" y="6129144"/>
            <a:ext cx="181863" cy="495578"/>
          </a:xfrm>
          <a:prstGeom prst="chevron">
            <a:avLst/>
          </a:prstGeom>
          <a:solidFill>
            <a:srgbClr val="00558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6" name="Chevron 29">
            <a:extLst>
              <a:ext uri="{FF2B5EF4-FFF2-40B4-BE49-F238E27FC236}">
                <a16:creationId xmlns:a16="http://schemas.microsoft.com/office/drawing/2014/main" id="{45F743AF-5CF8-62A5-304E-BBF6CB96672F}"/>
              </a:ext>
            </a:extLst>
          </p:cNvPr>
          <p:cNvSpPr/>
          <p:nvPr/>
        </p:nvSpPr>
        <p:spPr bwMode="auto">
          <a:xfrm>
            <a:off x="1801963" y="6197592"/>
            <a:ext cx="131501" cy="358678"/>
          </a:xfrm>
          <a:prstGeom prst="chevron">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7" name="Rectangle 46">
            <a:extLst>
              <a:ext uri="{FF2B5EF4-FFF2-40B4-BE49-F238E27FC236}">
                <a16:creationId xmlns:a16="http://schemas.microsoft.com/office/drawing/2014/main" id="{F6F8BE0A-85FE-5CC4-99DC-A8C92488C4DE}"/>
              </a:ext>
            </a:extLst>
          </p:cNvPr>
          <p:cNvSpPr/>
          <p:nvPr/>
        </p:nvSpPr>
        <p:spPr bwMode="gray">
          <a:xfrm>
            <a:off x="367032" y="1698811"/>
            <a:ext cx="3772381" cy="211612"/>
          </a:xfrm>
          <a:prstGeom prst="rect">
            <a:avLst/>
          </a:prstGeom>
          <a:noFill/>
          <a:ln w="19050" algn="ctr">
            <a:noFill/>
            <a:miter lim="800000"/>
            <a:headEnd/>
            <a:tailEnd/>
          </a:ln>
        </p:spPr>
        <p:txBody>
          <a:bodyPr wrap="square" lIns="0" tIns="0" rIns="0" bIns="36000" rtlCol="0" anchor="ctr"/>
          <a:lstStyle/>
          <a:p>
            <a:pPr algn="ctr">
              <a:lnSpc>
                <a:spcPct val="106000"/>
              </a:lnSpc>
              <a:buFont typeface="Wingdings 2" pitchFamily="18" charset="2"/>
              <a:buNone/>
            </a:pPr>
            <a:r>
              <a:rPr lang="it-IT" sz="12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CRITICITÀ NELLA STIMA DEL VALORE DELLE QUOTE</a:t>
            </a:r>
          </a:p>
        </p:txBody>
      </p:sp>
      <p:cxnSp>
        <p:nvCxnSpPr>
          <p:cNvPr id="48" name="Straight Connector 47">
            <a:extLst>
              <a:ext uri="{FF2B5EF4-FFF2-40B4-BE49-F238E27FC236}">
                <a16:creationId xmlns:a16="http://schemas.microsoft.com/office/drawing/2014/main" id="{B1FE9841-D3FB-2616-8E2F-272F56C5A01A}"/>
              </a:ext>
            </a:extLst>
          </p:cNvPr>
          <p:cNvCxnSpPr>
            <a:cxnSpLocks/>
          </p:cNvCxnSpPr>
          <p:nvPr/>
        </p:nvCxnSpPr>
        <p:spPr>
          <a:xfrm>
            <a:off x="607258" y="1910423"/>
            <a:ext cx="3406078" cy="0"/>
          </a:xfrm>
          <a:prstGeom prst="line">
            <a:avLst/>
          </a:prstGeom>
          <a:noFill/>
          <a:ln w="9525" cap="flat" cmpd="sng" algn="ctr">
            <a:solidFill>
              <a:schemeClr val="bg1">
                <a:lumMod val="65000"/>
              </a:schemeClr>
            </a:solidFill>
            <a:prstDash val="solid"/>
          </a:ln>
          <a:effectLst/>
        </p:spPr>
      </p:cxnSp>
      <p:cxnSp>
        <p:nvCxnSpPr>
          <p:cNvPr id="49" name="Straight Connector 48">
            <a:extLst>
              <a:ext uri="{FF2B5EF4-FFF2-40B4-BE49-F238E27FC236}">
                <a16:creationId xmlns:a16="http://schemas.microsoft.com/office/drawing/2014/main" id="{E398AD73-77C2-E48C-28AE-2B37CF886B8C}"/>
              </a:ext>
            </a:extLst>
          </p:cNvPr>
          <p:cNvCxnSpPr>
            <a:cxnSpLocks/>
          </p:cNvCxnSpPr>
          <p:nvPr/>
        </p:nvCxnSpPr>
        <p:spPr>
          <a:xfrm>
            <a:off x="2076633" y="3190861"/>
            <a:ext cx="1936800" cy="0"/>
          </a:xfrm>
          <a:prstGeom prst="line">
            <a:avLst/>
          </a:prstGeom>
          <a:ln w="9525">
            <a:solidFill>
              <a:srgbClr val="7F7F7F"/>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65F1489-42E4-3983-8908-346724307634}"/>
              </a:ext>
            </a:extLst>
          </p:cNvPr>
          <p:cNvCxnSpPr>
            <a:cxnSpLocks/>
          </p:cNvCxnSpPr>
          <p:nvPr/>
        </p:nvCxnSpPr>
        <p:spPr>
          <a:xfrm>
            <a:off x="2076633" y="4439053"/>
            <a:ext cx="1936703" cy="0"/>
          </a:xfrm>
          <a:prstGeom prst="line">
            <a:avLst/>
          </a:prstGeom>
          <a:ln w="9525">
            <a:solidFill>
              <a:srgbClr val="7F7F7F"/>
            </a:solidFill>
            <a:prstDash val="dash"/>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FAC0A386-A14C-E1FD-657B-0D5699CCFD7C}"/>
              </a:ext>
            </a:extLst>
          </p:cNvPr>
          <p:cNvGrpSpPr/>
          <p:nvPr/>
        </p:nvGrpSpPr>
        <p:grpSpPr>
          <a:xfrm>
            <a:off x="5624790" y="1667293"/>
            <a:ext cx="3300471" cy="211699"/>
            <a:chOff x="5753903" y="1724893"/>
            <a:chExt cx="3300471" cy="211699"/>
          </a:xfrm>
        </p:grpSpPr>
        <p:cxnSp>
          <p:nvCxnSpPr>
            <p:cNvPr id="56" name="Straight Connector 55">
              <a:extLst>
                <a:ext uri="{FF2B5EF4-FFF2-40B4-BE49-F238E27FC236}">
                  <a16:creationId xmlns:a16="http://schemas.microsoft.com/office/drawing/2014/main" id="{3A5982FE-4CEE-DE94-9DB8-5C8D64201BDD}"/>
                </a:ext>
              </a:extLst>
            </p:cNvPr>
            <p:cNvCxnSpPr>
              <a:cxnSpLocks/>
            </p:cNvCxnSpPr>
            <p:nvPr/>
          </p:nvCxnSpPr>
          <p:spPr>
            <a:xfrm>
              <a:off x="5753903" y="1842540"/>
              <a:ext cx="330047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Arrow: Chevron 56">
              <a:extLst>
                <a:ext uri="{FF2B5EF4-FFF2-40B4-BE49-F238E27FC236}">
                  <a16:creationId xmlns:a16="http://schemas.microsoft.com/office/drawing/2014/main" id="{D87ED074-197B-0E2B-8530-071F3B8F4C8C}"/>
                </a:ext>
              </a:extLst>
            </p:cNvPr>
            <p:cNvSpPr/>
            <p:nvPr/>
          </p:nvSpPr>
          <p:spPr>
            <a:xfrm rot="5400000">
              <a:off x="7298289" y="1212333"/>
              <a:ext cx="211699" cy="1236819"/>
            </a:xfrm>
            <a:prstGeom prst="chevron">
              <a:avLst/>
            </a:prstGeom>
            <a:solidFill>
              <a:srgbClr val="005587"/>
            </a:solidFill>
            <a:ln w="9525" cap="flat" cmpd="sng" algn="ctr">
              <a:noFill/>
              <a:prstDash val="solid"/>
            </a:ln>
            <a:effectLst/>
          </p:spPr>
          <p:txBody>
            <a:bodyPr lIns="91447" tIns="45724" rIns="91447" bIns="45724" rtlCol="0" anchor="ctr"/>
            <a:lstStyle/>
            <a:p>
              <a:pPr marL="0" marR="0" indent="0" algn="ctr" defTabSz="1219170" eaLnBrk="1" fontAlgn="auto" latinLnBrk="0" hangingPunct="1">
                <a:lnSpc>
                  <a:spcPct val="100000"/>
                </a:lnSpc>
                <a:spcBef>
                  <a:spcPts val="0"/>
                </a:spcBef>
                <a:spcAft>
                  <a:spcPts val="0"/>
                </a:spcAft>
                <a:buClrTx/>
                <a:buSzTx/>
                <a:buFontTx/>
                <a:buNone/>
                <a:tabLst/>
              </a:pPr>
              <a:endParaRPr lang="it-IT" sz="1400" b="1" noProof="0">
                <a:ln w="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cxnSp>
        <p:nvCxnSpPr>
          <p:cNvPr id="77" name="Straight Connector 76">
            <a:extLst>
              <a:ext uri="{FF2B5EF4-FFF2-40B4-BE49-F238E27FC236}">
                <a16:creationId xmlns:a16="http://schemas.microsoft.com/office/drawing/2014/main" id="{E746BAE3-B4EE-610F-2DF3-96B83EE7936C}"/>
              </a:ext>
            </a:extLst>
          </p:cNvPr>
          <p:cNvCxnSpPr>
            <a:cxnSpLocks/>
          </p:cNvCxnSpPr>
          <p:nvPr/>
        </p:nvCxnSpPr>
        <p:spPr>
          <a:xfrm>
            <a:off x="2076633" y="5736492"/>
            <a:ext cx="1936703" cy="0"/>
          </a:xfrm>
          <a:prstGeom prst="line">
            <a:avLst/>
          </a:prstGeom>
          <a:ln w="9525">
            <a:solidFill>
              <a:srgbClr val="7F7F7F"/>
            </a:solidFill>
            <a:prstDash val="dash"/>
          </a:ln>
        </p:spPr>
        <p:style>
          <a:lnRef idx="1">
            <a:schemeClr val="accent1"/>
          </a:lnRef>
          <a:fillRef idx="0">
            <a:schemeClr val="accent1"/>
          </a:fillRef>
          <a:effectRef idx="0">
            <a:schemeClr val="accent1"/>
          </a:effectRef>
          <a:fontRef idx="minor">
            <a:schemeClr val="tx1"/>
          </a:fontRef>
        </p:style>
      </p:cxnSp>
      <p:sp>
        <p:nvSpPr>
          <p:cNvPr id="95" name="Rectangle: Rounded Corners 94">
            <a:extLst>
              <a:ext uri="{FF2B5EF4-FFF2-40B4-BE49-F238E27FC236}">
                <a16:creationId xmlns:a16="http://schemas.microsoft.com/office/drawing/2014/main" id="{30D358F4-9EF4-388A-A537-7E973DEAFC12}"/>
              </a:ext>
            </a:extLst>
          </p:cNvPr>
          <p:cNvSpPr/>
          <p:nvPr/>
        </p:nvSpPr>
        <p:spPr>
          <a:xfrm>
            <a:off x="2070379" y="2010282"/>
            <a:ext cx="1936702" cy="111400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ctr"/>
          <a:lstStyle/>
          <a:p>
            <a:pPr>
              <a:spcAft>
                <a:spcPts val="600"/>
              </a:spcAft>
            </a:pPr>
            <a:r>
              <a:rPr lang="it-IT" sz="16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Perimetro temporale della stima</a:t>
            </a:r>
          </a:p>
        </p:txBody>
      </p:sp>
      <p:grpSp>
        <p:nvGrpSpPr>
          <p:cNvPr id="2" name="Group 1">
            <a:extLst>
              <a:ext uri="{FF2B5EF4-FFF2-40B4-BE49-F238E27FC236}">
                <a16:creationId xmlns:a16="http://schemas.microsoft.com/office/drawing/2014/main" id="{3F020021-7625-B16F-6DCB-D8F784ABFE52}"/>
              </a:ext>
            </a:extLst>
          </p:cNvPr>
          <p:cNvGrpSpPr/>
          <p:nvPr/>
        </p:nvGrpSpPr>
        <p:grpSpPr>
          <a:xfrm>
            <a:off x="598475" y="2023001"/>
            <a:ext cx="1080090" cy="1136396"/>
            <a:chOff x="598475" y="2023001"/>
            <a:chExt cx="1080090" cy="1136396"/>
          </a:xfrm>
        </p:grpSpPr>
        <p:sp>
          <p:nvSpPr>
            <p:cNvPr id="41" name="Rectangle: Rounded Corners 40">
              <a:extLst>
                <a:ext uri="{FF2B5EF4-FFF2-40B4-BE49-F238E27FC236}">
                  <a16:creationId xmlns:a16="http://schemas.microsoft.com/office/drawing/2014/main" id="{DEEBE3C6-DBCD-3BCA-3449-4EFB61C9C165}"/>
                </a:ext>
              </a:extLst>
            </p:cNvPr>
            <p:cNvSpPr/>
            <p:nvPr/>
          </p:nvSpPr>
          <p:spPr>
            <a:xfrm>
              <a:off x="598475" y="2023001"/>
              <a:ext cx="1080090" cy="1136396"/>
            </a:xfrm>
            <a:prstGeom prst="roundRect">
              <a:avLst>
                <a:gd name="adj" fmla="val 5363"/>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504000" rIns="36000" rtlCol="0" anchor="ctr"/>
            <a:lstStyle/>
            <a:p>
              <a:pPr algn="ctr"/>
              <a:r>
                <a:rPr lang="it-IT" sz="1200" b="1" noProof="0">
                  <a:latin typeface="Open Sans Light" panose="020B0306030504020204" pitchFamily="34" charset="0"/>
                  <a:ea typeface="Open Sans Light" panose="020B0306030504020204" pitchFamily="34" charset="0"/>
                  <a:cs typeface="Open Sans Light" panose="020B0306030504020204" pitchFamily="34" charset="0"/>
                </a:rPr>
                <a:t>Valore prima del recesso</a:t>
              </a:r>
            </a:p>
          </p:txBody>
        </p:sp>
        <p:pic>
          <p:nvPicPr>
            <p:cNvPr id="5" name="Graphic 4" descr="Presentation with bar chart with solid fill">
              <a:extLst>
                <a:ext uri="{FF2B5EF4-FFF2-40B4-BE49-F238E27FC236}">
                  <a16:creationId xmlns:a16="http://schemas.microsoft.com/office/drawing/2014/main" id="{54BF6CA8-3CAF-6F56-8766-962507A9050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17668" y="2147302"/>
              <a:ext cx="442800" cy="442800"/>
            </a:xfrm>
            <a:prstGeom prst="rect">
              <a:avLst/>
            </a:prstGeom>
          </p:spPr>
        </p:pic>
      </p:grpSp>
      <p:sp>
        <p:nvSpPr>
          <p:cNvPr id="8" name="Rectangle 7">
            <a:extLst>
              <a:ext uri="{FF2B5EF4-FFF2-40B4-BE49-F238E27FC236}">
                <a16:creationId xmlns:a16="http://schemas.microsoft.com/office/drawing/2014/main" id="{8D6E9276-A803-B4C0-523E-1DC51EDD4DB1}"/>
              </a:ext>
            </a:extLst>
          </p:cNvPr>
          <p:cNvSpPr/>
          <p:nvPr/>
        </p:nvSpPr>
        <p:spPr bwMode="gray">
          <a:xfrm>
            <a:off x="4863291" y="1927097"/>
            <a:ext cx="4852613" cy="211612"/>
          </a:xfrm>
          <a:prstGeom prst="rect">
            <a:avLst/>
          </a:prstGeom>
          <a:noFill/>
          <a:ln w="19050" algn="ctr">
            <a:noFill/>
            <a:miter lim="800000"/>
            <a:headEnd/>
            <a:tailEnd/>
          </a:ln>
        </p:spPr>
        <p:txBody>
          <a:bodyPr wrap="square" lIns="0" tIns="0" rIns="0" bIns="36000" rtlCol="0" anchor="ctr"/>
          <a:lstStyle/>
          <a:p>
            <a:pPr algn="ctr">
              <a:lnSpc>
                <a:spcPct val="106000"/>
              </a:lnSpc>
              <a:buFont typeface="Wingdings 2" pitchFamily="18" charset="2"/>
              <a:buNone/>
            </a:pPr>
            <a:r>
              <a:rPr lang="it-IT" b="1"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PRINCIPALI ELEMENTI DA APPROFONDIRE</a:t>
            </a:r>
          </a:p>
        </p:txBody>
      </p:sp>
      <p:sp>
        <p:nvSpPr>
          <p:cNvPr id="6" name="Rectangle 5">
            <a:extLst>
              <a:ext uri="{FF2B5EF4-FFF2-40B4-BE49-F238E27FC236}">
                <a16:creationId xmlns:a16="http://schemas.microsoft.com/office/drawing/2014/main" id="{77261B6C-22D3-3587-9C32-B8D1A4F3C8FB}"/>
              </a:ext>
            </a:extLst>
          </p:cNvPr>
          <p:cNvSpPr/>
          <p:nvPr/>
        </p:nvSpPr>
        <p:spPr>
          <a:xfrm>
            <a:off x="4631133" y="2197747"/>
            <a:ext cx="5287785" cy="4747384"/>
          </a:xfrm>
          <a:prstGeom prst="rect">
            <a:avLst/>
          </a:prstGeom>
          <a:solidFill>
            <a:schemeClr val="bg1"/>
          </a:solidFill>
          <a:ln w="9525" cap="flat" cmpd="sng" algn="ctr">
            <a:noFill/>
            <a:prstDash val="solid"/>
          </a:ln>
          <a:effectLst>
            <a:outerShdw blurRad="50800" dist="38100" dir="5400000" algn="t" rotWithShape="0">
              <a:prstClr val="black">
                <a:alpha val="40000"/>
              </a:prstClr>
            </a:outerShdw>
          </a:effectLst>
        </p:spPr>
        <p:txBody>
          <a:bodyPr lIns="91447" tIns="45724" rIns="91447" bIns="45724" rtlCol="0" anchor="ctr"/>
          <a:lstStyle/>
          <a:p>
            <a:pPr marL="0" marR="0" indent="0" algn="ctr" defTabSz="1219170" eaLnBrk="1" fontAlgn="auto" latinLnBrk="0" hangingPunct="1">
              <a:lnSpc>
                <a:spcPct val="100000"/>
              </a:lnSpc>
              <a:spcBef>
                <a:spcPts val="0"/>
              </a:spcBef>
              <a:spcAft>
                <a:spcPts val="0"/>
              </a:spcAft>
              <a:buClrTx/>
              <a:buSzTx/>
              <a:buFontTx/>
              <a:buNone/>
              <a:tabLst/>
            </a:pPr>
            <a:endParaRPr lang="it-IT" sz="1600" b="1" noProof="0">
              <a:ln w="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Rectangle 6">
            <a:extLst>
              <a:ext uri="{FF2B5EF4-FFF2-40B4-BE49-F238E27FC236}">
                <a16:creationId xmlns:a16="http://schemas.microsoft.com/office/drawing/2014/main" id="{FCCF322F-09AE-09EB-F686-F17D74D2527A}"/>
              </a:ext>
            </a:extLst>
          </p:cNvPr>
          <p:cNvSpPr/>
          <p:nvPr/>
        </p:nvSpPr>
        <p:spPr bwMode="gray">
          <a:xfrm>
            <a:off x="4704890" y="2514984"/>
            <a:ext cx="5011200" cy="581836"/>
          </a:xfrm>
          <a:prstGeom prst="rect">
            <a:avLst/>
          </a:prstGeom>
          <a:noFill/>
          <a:ln w="19050" algn="ctr">
            <a:noFill/>
            <a:miter lim="800000"/>
            <a:headEnd/>
            <a:tailEnd/>
          </a:ln>
        </p:spPr>
        <p:txBody>
          <a:bodyPr wrap="square" lIns="0" tIns="0" rIns="0" bIns="36000" rtlCol="0" anchor="t"/>
          <a:lstStyle/>
          <a:p>
            <a:pPr>
              <a:lnSpc>
                <a:spcPct val="106000"/>
              </a:lnSpc>
              <a:buFont typeface="Wingdings 2" pitchFamily="18" charset="2"/>
              <a:buNone/>
            </a:pPr>
            <a:r>
              <a:rPr lang="it-IT" sz="1600"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La quota oggetto di recesso generalmente afferisce a </a:t>
            </a:r>
            <a:r>
              <a:rPr lang="it-IT" sz="16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partecipazioni di minoranza</a:t>
            </a:r>
          </a:p>
        </p:txBody>
      </p:sp>
      <p:cxnSp>
        <p:nvCxnSpPr>
          <p:cNvPr id="21" name="Straight Connector 20">
            <a:extLst>
              <a:ext uri="{FF2B5EF4-FFF2-40B4-BE49-F238E27FC236}">
                <a16:creationId xmlns:a16="http://schemas.microsoft.com/office/drawing/2014/main" id="{9920CE9A-AE56-F94F-25B6-B4AA439C8484}"/>
              </a:ext>
            </a:extLst>
          </p:cNvPr>
          <p:cNvCxnSpPr>
            <a:cxnSpLocks/>
          </p:cNvCxnSpPr>
          <p:nvPr/>
        </p:nvCxnSpPr>
        <p:spPr>
          <a:xfrm>
            <a:off x="4704890" y="3368165"/>
            <a:ext cx="3038013" cy="0"/>
          </a:xfrm>
          <a:prstGeom prst="line">
            <a:avLst/>
          </a:prstGeom>
          <a:ln w="9525">
            <a:solidFill>
              <a:srgbClr val="7F7F7F"/>
            </a:solidFill>
            <a:prstDash val="dash"/>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1EBCA3F-F5DA-093E-C23B-F532B93EC6D7}"/>
              </a:ext>
            </a:extLst>
          </p:cNvPr>
          <p:cNvSpPr/>
          <p:nvPr/>
        </p:nvSpPr>
        <p:spPr bwMode="gray">
          <a:xfrm>
            <a:off x="4704890" y="3149235"/>
            <a:ext cx="4852613" cy="211612"/>
          </a:xfrm>
          <a:prstGeom prst="rect">
            <a:avLst/>
          </a:prstGeom>
          <a:noFill/>
          <a:ln w="19050" algn="ctr">
            <a:noFill/>
            <a:miter lim="800000"/>
            <a:headEnd/>
            <a:tailEnd/>
          </a:ln>
        </p:spPr>
        <p:txBody>
          <a:bodyPr wrap="square" lIns="0" tIns="0" rIns="0" bIns="36000" rtlCol="0" anchor="ctr"/>
          <a:lstStyle/>
          <a:p>
            <a:pPr>
              <a:lnSpc>
                <a:spcPct val="106000"/>
              </a:lnSpc>
              <a:buFont typeface="Wingdings 2" pitchFamily="18" charset="2"/>
              <a:buNone/>
            </a:pPr>
            <a:r>
              <a:rPr lang="it-IT" sz="16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PROFILO CRITICO</a:t>
            </a:r>
          </a:p>
        </p:txBody>
      </p:sp>
      <p:sp>
        <p:nvSpPr>
          <p:cNvPr id="31" name="Rectangle 30">
            <a:extLst>
              <a:ext uri="{FF2B5EF4-FFF2-40B4-BE49-F238E27FC236}">
                <a16:creationId xmlns:a16="http://schemas.microsoft.com/office/drawing/2014/main" id="{9EB392A8-14BF-D9B1-66A1-BEAE20C9CBD9}"/>
              </a:ext>
            </a:extLst>
          </p:cNvPr>
          <p:cNvSpPr/>
          <p:nvPr/>
        </p:nvSpPr>
        <p:spPr bwMode="gray">
          <a:xfrm>
            <a:off x="4704889" y="3375481"/>
            <a:ext cx="5011200" cy="2019320"/>
          </a:xfrm>
          <a:prstGeom prst="rect">
            <a:avLst/>
          </a:prstGeom>
          <a:noFill/>
          <a:ln w="19050" algn="ctr">
            <a:noFill/>
            <a:miter lim="800000"/>
            <a:headEnd/>
            <a:tailEnd/>
          </a:ln>
        </p:spPr>
        <p:txBody>
          <a:bodyPr wrap="square" lIns="0" tIns="0" rIns="0" bIns="36000" rtlCol="0" anchor="t"/>
          <a:lstStyle/>
          <a:p>
            <a:pPr algn="just">
              <a:lnSpc>
                <a:spcPct val="106000"/>
              </a:lnSpc>
              <a:buFont typeface="Wingdings 2" pitchFamily="18" charset="2"/>
              <a:buNone/>
            </a:pPr>
            <a:r>
              <a:rPr lang="it-IT" sz="1600" noProof="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Il Codice Civile fa </a:t>
            </a:r>
            <a:r>
              <a:rPr lang="it-IT" sz="1600" b="1" noProof="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diretto riferimento all’identificazione della quota oggetto di valutazione </a:t>
            </a:r>
            <a:r>
              <a:rPr lang="it-IT" sz="1600" noProof="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in proporzione al valore complessivo. Similmente </a:t>
            </a:r>
            <a:r>
              <a:rPr lang="it-IT" sz="1600" b="1" noProof="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i </a:t>
            </a:r>
            <a:r>
              <a:rPr lang="it-IT" sz="1600" b="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PIV definiscono che il valore è calcolato in percentuale rispetto al valore complessivo dell’azienda nel suo complesso</a:t>
            </a:r>
            <a:r>
              <a:rPr lang="it-IT" sz="16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a:t>
            </a:r>
          </a:p>
          <a:p>
            <a:pPr algn="just">
              <a:lnSpc>
                <a:spcPct val="106000"/>
              </a:lnSpc>
              <a:buFont typeface="Wingdings 2" pitchFamily="18" charset="2"/>
              <a:buNone/>
            </a:pPr>
            <a:r>
              <a:rPr lang="it-IT" sz="1600" noProof="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Tale posizione si basa sul presupposto che la norma si riferisca al </a:t>
            </a:r>
            <a:r>
              <a:rPr lang="it-IT" sz="1600" b="1" noProof="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valore di mercato dell’impresa e non della quota</a:t>
            </a:r>
            <a:r>
              <a:rPr lang="it-IT" sz="1600" b="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a:t>
            </a:r>
            <a:endParaRPr lang="it-IT" sz="1600" b="1" noProof="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Rectangle 33">
            <a:extLst>
              <a:ext uri="{FF2B5EF4-FFF2-40B4-BE49-F238E27FC236}">
                <a16:creationId xmlns:a16="http://schemas.microsoft.com/office/drawing/2014/main" id="{0D9A8D58-2A8C-4199-84F8-C030C6EE401C}"/>
              </a:ext>
            </a:extLst>
          </p:cNvPr>
          <p:cNvSpPr/>
          <p:nvPr/>
        </p:nvSpPr>
        <p:spPr bwMode="gray">
          <a:xfrm>
            <a:off x="4704889" y="5871863"/>
            <a:ext cx="5011200" cy="1071831"/>
          </a:xfrm>
          <a:prstGeom prst="rect">
            <a:avLst/>
          </a:prstGeom>
          <a:noFill/>
          <a:ln w="19050" algn="ctr">
            <a:noFill/>
            <a:miter lim="800000"/>
            <a:headEnd/>
            <a:tailEnd/>
          </a:ln>
        </p:spPr>
        <p:txBody>
          <a:bodyPr wrap="square" lIns="0" tIns="0" rIns="0" bIns="36000" rtlCol="0" anchor="t"/>
          <a:lstStyle/>
          <a:p>
            <a:pPr algn="just">
              <a:lnSpc>
                <a:spcPct val="106000"/>
              </a:lnSpc>
            </a:pPr>
            <a:r>
              <a:rPr lang="it-IT" sz="1600" noProof="0">
                <a:latin typeface="Open Sans Light" panose="020B0306030504020204" pitchFamily="34" charset="0"/>
                <a:ea typeface="Open Sans Light" panose="020B0306030504020204" pitchFamily="34" charset="0"/>
                <a:cs typeface="Open Sans Light" panose="020B0306030504020204" pitchFamily="34" charset="0"/>
              </a:rPr>
              <a:t>L’esperto deve a</a:t>
            </a:r>
            <a:r>
              <a:rPr lang="it-IT" sz="1600" b="1" noProof="0">
                <a:latin typeface="Open Sans Light" panose="020B0306030504020204" pitchFamily="34" charset="0"/>
                <a:ea typeface="Open Sans Light" panose="020B0306030504020204" pitchFamily="34" charset="0"/>
                <a:cs typeface="Open Sans Light" panose="020B0306030504020204" pitchFamily="34" charset="0"/>
              </a:rPr>
              <a:t>nalizzare le caratteristiche specifiche della quota oggetto di recesso</a:t>
            </a:r>
            <a:r>
              <a:rPr lang="it-IT" sz="1600" noProof="0">
                <a:latin typeface="Open Sans Light" panose="020B0306030504020204" pitchFamily="34" charset="0"/>
                <a:ea typeface="Open Sans Light" panose="020B0306030504020204" pitchFamily="34" charset="0"/>
                <a:cs typeface="Open Sans Light" panose="020B0306030504020204" pitchFamily="34" charset="0"/>
              </a:rPr>
              <a:t> e sostanziare le proprie scelte valutative.</a:t>
            </a:r>
          </a:p>
        </p:txBody>
      </p:sp>
      <p:cxnSp>
        <p:nvCxnSpPr>
          <p:cNvPr id="38" name="Straight Connector 37">
            <a:extLst>
              <a:ext uri="{FF2B5EF4-FFF2-40B4-BE49-F238E27FC236}">
                <a16:creationId xmlns:a16="http://schemas.microsoft.com/office/drawing/2014/main" id="{B366B80F-D350-A67C-CC3D-E3DE7BBD4BC7}"/>
              </a:ext>
            </a:extLst>
          </p:cNvPr>
          <p:cNvCxnSpPr>
            <a:cxnSpLocks/>
          </p:cNvCxnSpPr>
          <p:nvPr/>
        </p:nvCxnSpPr>
        <p:spPr>
          <a:xfrm>
            <a:off x="4738500" y="2506712"/>
            <a:ext cx="3038013" cy="0"/>
          </a:xfrm>
          <a:prstGeom prst="line">
            <a:avLst/>
          </a:prstGeom>
          <a:ln w="9525">
            <a:solidFill>
              <a:srgbClr val="7F7F7F"/>
            </a:solidFill>
            <a:prstDash val="dash"/>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49AAE803-D801-145E-CCF8-9635F24FD689}"/>
              </a:ext>
            </a:extLst>
          </p:cNvPr>
          <p:cNvSpPr/>
          <p:nvPr/>
        </p:nvSpPr>
        <p:spPr bwMode="gray">
          <a:xfrm>
            <a:off x="4738500" y="2286830"/>
            <a:ext cx="4852613" cy="211612"/>
          </a:xfrm>
          <a:prstGeom prst="rect">
            <a:avLst/>
          </a:prstGeom>
          <a:noFill/>
          <a:ln w="19050" algn="ctr">
            <a:noFill/>
            <a:miter lim="800000"/>
            <a:headEnd/>
            <a:tailEnd/>
          </a:ln>
        </p:spPr>
        <p:txBody>
          <a:bodyPr wrap="square" lIns="0" tIns="0" rIns="0" bIns="36000" rtlCol="0" anchor="ctr"/>
          <a:lstStyle/>
          <a:p>
            <a:pPr>
              <a:lnSpc>
                <a:spcPct val="106000"/>
              </a:lnSpc>
              <a:buFont typeface="Wingdings 2" pitchFamily="18" charset="2"/>
              <a:buNone/>
            </a:pPr>
            <a:r>
              <a:rPr lang="it-IT" sz="16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CONTESTO</a:t>
            </a:r>
          </a:p>
        </p:txBody>
      </p:sp>
      <p:cxnSp>
        <p:nvCxnSpPr>
          <p:cNvPr id="11" name="Straight Connector 10">
            <a:extLst>
              <a:ext uri="{FF2B5EF4-FFF2-40B4-BE49-F238E27FC236}">
                <a16:creationId xmlns:a16="http://schemas.microsoft.com/office/drawing/2014/main" id="{D31E08DC-AD14-21F3-ED9C-E1BBCBB77BDC}"/>
              </a:ext>
            </a:extLst>
          </p:cNvPr>
          <p:cNvCxnSpPr>
            <a:cxnSpLocks/>
          </p:cNvCxnSpPr>
          <p:nvPr/>
        </p:nvCxnSpPr>
        <p:spPr>
          <a:xfrm>
            <a:off x="4704890" y="5863159"/>
            <a:ext cx="3038013" cy="0"/>
          </a:xfrm>
          <a:prstGeom prst="line">
            <a:avLst/>
          </a:prstGeom>
          <a:ln w="9525">
            <a:solidFill>
              <a:srgbClr val="7F7F7F"/>
            </a:solidFill>
            <a:prstDash val="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C4941DD-557B-9AC3-D74E-15FC61759205}"/>
              </a:ext>
            </a:extLst>
          </p:cNvPr>
          <p:cNvSpPr/>
          <p:nvPr/>
        </p:nvSpPr>
        <p:spPr bwMode="gray">
          <a:xfrm>
            <a:off x="4704890" y="5642492"/>
            <a:ext cx="4852613" cy="211612"/>
          </a:xfrm>
          <a:prstGeom prst="rect">
            <a:avLst/>
          </a:prstGeom>
          <a:noFill/>
          <a:ln w="19050" algn="ctr">
            <a:noFill/>
            <a:miter lim="800000"/>
            <a:headEnd/>
            <a:tailEnd/>
          </a:ln>
        </p:spPr>
        <p:txBody>
          <a:bodyPr wrap="square" lIns="0" tIns="0" rIns="0" bIns="36000" rtlCol="0" anchor="ctr"/>
          <a:lstStyle/>
          <a:p>
            <a:pPr>
              <a:lnSpc>
                <a:spcPct val="106000"/>
              </a:lnSpc>
              <a:buFont typeface="Wingdings 2" pitchFamily="18" charset="2"/>
              <a:buNone/>
            </a:pPr>
            <a:r>
              <a:rPr lang="it-IT" sz="1600" b="1" noProof="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IMPLICAZIONE VALUTATIVA</a:t>
            </a:r>
          </a:p>
        </p:txBody>
      </p:sp>
      <p:sp>
        <p:nvSpPr>
          <p:cNvPr id="13" name="Rectangle: Rounded Corners 12">
            <a:extLst>
              <a:ext uri="{FF2B5EF4-FFF2-40B4-BE49-F238E27FC236}">
                <a16:creationId xmlns:a16="http://schemas.microsoft.com/office/drawing/2014/main" id="{0BEBAF5D-8F58-9D0A-126C-8E29CFAD8A87}"/>
              </a:ext>
            </a:extLst>
          </p:cNvPr>
          <p:cNvSpPr/>
          <p:nvPr/>
        </p:nvSpPr>
        <p:spPr>
          <a:xfrm>
            <a:off x="2076634" y="3257955"/>
            <a:ext cx="1936702" cy="111400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ctr"/>
          <a:lstStyle/>
          <a:p>
            <a:pPr>
              <a:spcAft>
                <a:spcPts val="600"/>
              </a:spcAft>
            </a:pPr>
            <a:r>
              <a:rPr lang="it-IT" sz="16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Difficoltà nell'identificazione di riferimenti</a:t>
            </a:r>
          </a:p>
        </p:txBody>
      </p:sp>
      <p:sp>
        <p:nvSpPr>
          <p:cNvPr id="63" name="Oval 62">
            <a:extLst>
              <a:ext uri="{FF2B5EF4-FFF2-40B4-BE49-F238E27FC236}">
                <a16:creationId xmlns:a16="http://schemas.microsoft.com/office/drawing/2014/main" id="{6654130C-027A-B320-CB91-85A9EC29DE08}"/>
              </a:ext>
            </a:extLst>
          </p:cNvPr>
          <p:cNvSpPr/>
          <p:nvPr/>
        </p:nvSpPr>
        <p:spPr>
          <a:xfrm>
            <a:off x="7833274" y="215414"/>
            <a:ext cx="228600" cy="228600"/>
          </a:xfrm>
          <a:prstGeom prst="ellipse">
            <a:avLst/>
          </a:prstGeom>
          <a:solidFill>
            <a:schemeClr val="bg1">
              <a:lumMod val="8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64" name="Graphic 63" descr="Home outline">
            <a:hlinkClick r:id="" action="ppaction://noaction"/>
            <a:extLst>
              <a:ext uri="{FF2B5EF4-FFF2-40B4-BE49-F238E27FC236}">
                <a16:creationId xmlns:a16="http://schemas.microsoft.com/office/drawing/2014/main" id="{854A8CB2-2A4C-8006-8EBA-B6E85A7DD97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223500" y="129807"/>
            <a:ext cx="333658" cy="333658"/>
          </a:xfrm>
          <a:prstGeom prst="rect">
            <a:avLst/>
          </a:prstGeom>
        </p:spPr>
      </p:pic>
      <p:sp>
        <p:nvSpPr>
          <p:cNvPr id="65" name="Oval 64">
            <a:extLst>
              <a:ext uri="{FF2B5EF4-FFF2-40B4-BE49-F238E27FC236}">
                <a16:creationId xmlns:a16="http://schemas.microsoft.com/office/drawing/2014/main" id="{D07866F9-5487-4E62-F744-800233C2D9E7}"/>
              </a:ext>
            </a:extLst>
          </p:cNvPr>
          <p:cNvSpPr/>
          <p:nvPr/>
        </p:nvSpPr>
        <p:spPr>
          <a:xfrm>
            <a:off x="8229354" y="215414"/>
            <a:ext cx="228600" cy="228600"/>
          </a:xfrm>
          <a:prstGeom prst="ellipse">
            <a:avLst/>
          </a:prstGeom>
          <a:solidFill>
            <a:schemeClr val="bg1">
              <a:lumMod val="8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66" name="Oval 65">
            <a:extLst>
              <a:ext uri="{FF2B5EF4-FFF2-40B4-BE49-F238E27FC236}">
                <a16:creationId xmlns:a16="http://schemas.microsoft.com/office/drawing/2014/main" id="{877D3AA5-3C01-20E5-A362-4DFD593505E2}"/>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67" name="Oval 66">
            <a:extLst>
              <a:ext uri="{FF2B5EF4-FFF2-40B4-BE49-F238E27FC236}">
                <a16:creationId xmlns:a16="http://schemas.microsoft.com/office/drawing/2014/main" id="{5912229F-2F99-3020-2100-078496863E09}"/>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68" name="Oval 67">
            <a:extLst>
              <a:ext uri="{FF2B5EF4-FFF2-40B4-BE49-F238E27FC236}">
                <a16:creationId xmlns:a16="http://schemas.microsoft.com/office/drawing/2014/main" id="{1C257E38-4E77-89AC-507E-616F2D934238}"/>
              </a:ext>
            </a:extLst>
          </p:cNvPr>
          <p:cNvSpPr/>
          <p:nvPr/>
        </p:nvSpPr>
        <p:spPr>
          <a:xfrm>
            <a:off x="9417594" y="215414"/>
            <a:ext cx="228600" cy="2286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69" name="Oval 68">
            <a:extLst>
              <a:ext uri="{FF2B5EF4-FFF2-40B4-BE49-F238E27FC236}">
                <a16:creationId xmlns:a16="http://schemas.microsoft.com/office/drawing/2014/main" id="{44A4BD73-FF27-0C74-6C46-47FC35F44BCD}"/>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Tree>
    <p:extLst>
      <p:ext uri="{BB962C8B-B14F-4D97-AF65-F5344CB8AC3E}">
        <p14:creationId xmlns:p14="http://schemas.microsoft.com/office/powerpoint/2010/main" val="331523773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41E42"/>
        </a:solidFill>
        <a:effectLst/>
      </p:bgPr>
    </p:bg>
    <p:spTree>
      <p:nvGrpSpPr>
        <p:cNvPr id="1" name="">
          <a:extLst>
            <a:ext uri="{FF2B5EF4-FFF2-40B4-BE49-F238E27FC236}">
              <a16:creationId xmlns:a16="http://schemas.microsoft.com/office/drawing/2014/main" id="{758B6F3E-6522-AE3D-B75D-389D43F12A52}"/>
            </a:ext>
          </a:extLst>
        </p:cNvPr>
        <p:cNvGrpSpPr/>
        <p:nvPr/>
      </p:nvGrpSpPr>
      <p:grpSpPr>
        <a:xfrm>
          <a:off x="0" y="0"/>
          <a:ext cx="0" cy="0"/>
          <a:chOff x="0" y="0"/>
          <a:chExt cx="0" cy="0"/>
        </a:xfrm>
      </p:grpSpPr>
      <p:sp>
        <p:nvSpPr>
          <p:cNvPr id="50" name="Rectangle 49">
            <a:extLst>
              <a:ext uri="{FF2B5EF4-FFF2-40B4-BE49-F238E27FC236}">
                <a16:creationId xmlns:a16="http://schemas.microsoft.com/office/drawing/2014/main" id="{98758D76-E2AD-E25D-DA1F-88B875C6EF08}"/>
              </a:ext>
            </a:extLst>
          </p:cNvPr>
          <p:cNvSpPr/>
          <p:nvPr/>
        </p:nvSpPr>
        <p:spPr>
          <a:xfrm>
            <a:off x="2440" y="1617044"/>
            <a:ext cx="10690959" cy="516289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i="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Rectangle: Rounded Corners 10">
            <a:extLst>
              <a:ext uri="{FF2B5EF4-FFF2-40B4-BE49-F238E27FC236}">
                <a16:creationId xmlns:a16="http://schemas.microsoft.com/office/drawing/2014/main" id="{9380330A-66A6-80E5-90CA-892B63211937}"/>
              </a:ext>
            </a:extLst>
          </p:cNvPr>
          <p:cNvSpPr/>
          <p:nvPr/>
        </p:nvSpPr>
        <p:spPr bwMode="gray">
          <a:xfrm>
            <a:off x="826718" y="1958930"/>
            <a:ext cx="9557359" cy="1272785"/>
          </a:xfrm>
          <a:prstGeom prst="roundRect">
            <a:avLst/>
          </a:prstGeom>
          <a:solidFill>
            <a:schemeClr val="bg1">
              <a:lumMod val="95000"/>
            </a:schemeClr>
          </a:solidFill>
          <a:ln w="19050" algn="ctr">
            <a:noFill/>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algn="ctr">
              <a:lnSpc>
                <a:spcPct val="106000"/>
              </a:lnSpc>
              <a:buFont typeface="Wingdings 2" pitchFamily="18" charset="2"/>
              <a:buNone/>
            </a:pPr>
            <a:endParaRPr lang="it-IT" sz="1600" b="1">
              <a:solidFill>
                <a:schemeClr val="bg1"/>
              </a:solidFill>
            </a:endParaRPr>
          </a:p>
        </p:txBody>
      </p:sp>
      <p:graphicFrame>
        <p:nvGraphicFramePr>
          <p:cNvPr id="2" name="think-cell data - do not delete" hidden="1">
            <a:extLst>
              <a:ext uri="{FF2B5EF4-FFF2-40B4-BE49-F238E27FC236}">
                <a16:creationId xmlns:a16="http://schemas.microsoft.com/office/drawing/2014/main" id="{CEB6465D-FE1E-EE23-57D1-90F5FE13520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2" name="think-cell data - do not delete" hidden="1">
                        <a:extLst>
                          <a:ext uri="{FF2B5EF4-FFF2-40B4-BE49-F238E27FC236}">
                            <a16:creationId xmlns:a16="http://schemas.microsoft.com/office/drawing/2014/main" id="{CEB6465D-FE1E-EE23-57D1-90F5FE13520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Oval 6">
            <a:extLst>
              <a:ext uri="{FF2B5EF4-FFF2-40B4-BE49-F238E27FC236}">
                <a16:creationId xmlns:a16="http://schemas.microsoft.com/office/drawing/2014/main" id="{8B24847E-F148-F612-82F5-23E5CD2DBACB}"/>
              </a:ext>
            </a:extLst>
          </p:cNvPr>
          <p:cNvSpPr/>
          <p:nvPr/>
        </p:nvSpPr>
        <p:spPr>
          <a:xfrm>
            <a:off x="7833274" y="215414"/>
            <a:ext cx="228600" cy="2286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sp>
        <p:nvSpPr>
          <p:cNvPr id="74" name="object 11">
            <a:extLst>
              <a:ext uri="{FF2B5EF4-FFF2-40B4-BE49-F238E27FC236}">
                <a16:creationId xmlns:a16="http://schemas.microsoft.com/office/drawing/2014/main" id="{BFD69FAE-09A1-B6A9-142A-0FE4DE15BC37}"/>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Il contesto di riferimento</a:t>
            </a:r>
            <a:endParaRPr lang="it-IT" sz="20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object 11">
            <a:extLst>
              <a:ext uri="{FF2B5EF4-FFF2-40B4-BE49-F238E27FC236}">
                <a16:creationId xmlns:a16="http://schemas.microsoft.com/office/drawing/2014/main" id="{FD3BEEB6-DA9E-8EEC-1D38-739D9CC208EF}"/>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lvl="0">
              <a:spcBef>
                <a:spcPts val="105"/>
              </a:spcBef>
              <a:defRPr/>
            </a:pPr>
            <a:r>
              <a:rPr kumimoji="0" lang="it-IT" sz="2000" b="0" i="0" u="none" strike="noStrike" kern="120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Articolo 2473 - Codice Civile</a:t>
            </a:r>
            <a:r>
              <a:rPr lang="it-IT" sz="2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(2/2)</a:t>
            </a:r>
            <a:endParaRPr kumimoji="0" lang="it-IT" sz="2000" b="0" i="0" u="none" strike="noStrike" kern="120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9" name="Graphic 38" descr="Home outline">
            <a:hlinkClick r:id="" action="ppaction://noaction"/>
            <a:extLst>
              <a:ext uri="{FF2B5EF4-FFF2-40B4-BE49-F238E27FC236}">
                <a16:creationId xmlns:a16="http://schemas.microsoft.com/office/drawing/2014/main" id="{0A05E4A9-FCB9-9387-B824-E365C27199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23500" y="129807"/>
            <a:ext cx="333658" cy="333658"/>
          </a:xfrm>
          <a:prstGeom prst="rect">
            <a:avLst/>
          </a:prstGeom>
        </p:spPr>
      </p:pic>
      <p:sp>
        <p:nvSpPr>
          <p:cNvPr id="53" name="Oval 52">
            <a:extLst>
              <a:ext uri="{FF2B5EF4-FFF2-40B4-BE49-F238E27FC236}">
                <a16:creationId xmlns:a16="http://schemas.microsoft.com/office/drawing/2014/main" id="{EEF986C8-7381-BB3A-EA25-EB8AC4746787}"/>
              </a:ext>
            </a:extLst>
          </p:cNvPr>
          <p:cNvSpPr/>
          <p:nvPr/>
        </p:nvSpPr>
        <p:spPr>
          <a:xfrm>
            <a:off x="822935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54" name="Oval 53">
            <a:extLst>
              <a:ext uri="{FF2B5EF4-FFF2-40B4-BE49-F238E27FC236}">
                <a16:creationId xmlns:a16="http://schemas.microsoft.com/office/drawing/2014/main" id="{A11BB981-51E9-45C1-6730-6939C421140A}"/>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55" name="Oval 54">
            <a:extLst>
              <a:ext uri="{FF2B5EF4-FFF2-40B4-BE49-F238E27FC236}">
                <a16:creationId xmlns:a16="http://schemas.microsoft.com/office/drawing/2014/main" id="{D22BD424-B760-7E3D-CC4D-72876FB49AE3}"/>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56" name="Oval 55">
            <a:extLst>
              <a:ext uri="{FF2B5EF4-FFF2-40B4-BE49-F238E27FC236}">
                <a16:creationId xmlns:a16="http://schemas.microsoft.com/office/drawing/2014/main" id="{8BDC04D9-C721-BF5A-89A8-59A0D78C1EEE}"/>
              </a:ext>
            </a:extLst>
          </p:cNvPr>
          <p:cNvSpPr/>
          <p:nvPr/>
        </p:nvSpPr>
        <p:spPr>
          <a:xfrm>
            <a:off x="941759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51" name="TextBox 50">
            <a:extLst>
              <a:ext uri="{FF2B5EF4-FFF2-40B4-BE49-F238E27FC236}">
                <a16:creationId xmlns:a16="http://schemas.microsoft.com/office/drawing/2014/main" id="{A0F821B1-EDF4-DFA5-514A-501E7AF3C186}"/>
              </a:ext>
            </a:extLst>
          </p:cNvPr>
          <p:cNvSpPr txBox="1"/>
          <p:nvPr/>
        </p:nvSpPr>
        <p:spPr>
          <a:xfrm>
            <a:off x="399276" y="1769328"/>
            <a:ext cx="9894849" cy="1386470"/>
          </a:xfrm>
          <a:prstGeom prst="rect">
            <a:avLst/>
          </a:prstGeom>
          <a:noFill/>
        </p:spPr>
        <p:txBody>
          <a:bodyPr wrap="square" lIns="576000" tIns="0" rIns="0" bIns="0" rtlCol="0">
            <a:spAutoFit/>
          </a:bodyPr>
          <a:lstStyle/>
          <a:p>
            <a:pPr>
              <a:lnSpc>
                <a:spcPts val="2200"/>
              </a:lnSpc>
              <a:buSzPct val="100000"/>
            </a:pPr>
            <a:endParaRPr lang="it-IT" sz="1600" b="1">
              <a:solidFill>
                <a:srgbClr val="0097A9"/>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ts val="2200"/>
              </a:lnSpc>
              <a:buSzPct val="100000"/>
            </a:pPr>
            <a:r>
              <a:rPr lang="it-IT" sz="1600" b="1">
                <a:solidFill>
                  <a:srgbClr val="0097A9"/>
                </a:solidFill>
                <a:latin typeface="Open Sans Light" panose="020B0306030504020204" pitchFamily="34" charset="0"/>
                <a:ea typeface="Open Sans Light" panose="020B0306030504020204" pitchFamily="34" charset="0"/>
                <a:cs typeface="Open Sans Light" panose="020B0306030504020204" pitchFamily="34" charset="0"/>
              </a:rPr>
              <a:t>Esso a tal fine è determinato tenendo conto del suo valore di mercato al momento della dichiarazione di recesso; in caso di disaccordo la determinazione è compiuta tramite relazione giurata di un esperto nominato dal tribunale, che provvede anche sulle spese, su istanza della parte più diligente; si applica in tal caso il primo comma dell'articolo 1349. </a:t>
            </a:r>
          </a:p>
        </p:txBody>
      </p:sp>
      <p:grpSp>
        <p:nvGrpSpPr>
          <p:cNvPr id="80" name="Group 79">
            <a:extLst>
              <a:ext uri="{FF2B5EF4-FFF2-40B4-BE49-F238E27FC236}">
                <a16:creationId xmlns:a16="http://schemas.microsoft.com/office/drawing/2014/main" id="{D0CAD4FB-5E0B-DEEA-4063-2B487A057DC7}"/>
              </a:ext>
            </a:extLst>
          </p:cNvPr>
          <p:cNvGrpSpPr/>
          <p:nvPr/>
        </p:nvGrpSpPr>
        <p:grpSpPr>
          <a:xfrm>
            <a:off x="204835" y="4593321"/>
            <a:ext cx="574121" cy="600223"/>
            <a:chOff x="6305562" y="2531044"/>
            <a:chExt cx="631533" cy="660245"/>
          </a:xfrm>
        </p:grpSpPr>
        <p:grpSp>
          <p:nvGrpSpPr>
            <p:cNvPr id="81" name="Group 80">
              <a:extLst>
                <a:ext uri="{FF2B5EF4-FFF2-40B4-BE49-F238E27FC236}">
                  <a16:creationId xmlns:a16="http://schemas.microsoft.com/office/drawing/2014/main" id="{3A677CFE-46E0-A21D-4BDE-F2A5C5DCAC78}"/>
                </a:ext>
              </a:extLst>
            </p:cNvPr>
            <p:cNvGrpSpPr/>
            <p:nvPr/>
          </p:nvGrpSpPr>
          <p:grpSpPr>
            <a:xfrm>
              <a:off x="6305562" y="2531044"/>
              <a:ext cx="631533" cy="660245"/>
              <a:chOff x="3796776" y="3253963"/>
              <a:chExt cx="523221" cy="523221"/>
            </a:xfrm>
          </p:grpSpPr>
          <p:sp>
            <p:nvSpPr>
              <p:cNvPr id="83" name="Oval 82">
                <a:extLst>
                  <a:ext uri="{FF2B5EF4-FFF2-40B4-BE49-F238E27FC236}">
                    <a16:creationId xmlns:a16="http://schemas.microsoft.com/office/drawing/2014/main" id="{90945171-BD2F-945D-BF76-CFAF24432637}"/>
                  </a:ext>
                </a:extLst>
              </p:cNvPr>
              <p:cNvSpPr/>
              <p:nvPr/>
            </p:nvSpPr>
            <p:spPr>
              <a:xfrm>
                <a:off x="3796776" y="3253963"/>
                <a:ext cx="523221" cy="52322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84" name="object 56">
                <a:extLst>
                  <a:ext uri="{FF2B5EF4-FFF2-40B4-BE49-F238E27FC236}">
                    <a16:creationId xmlns:a16="http://schemas.microsoft.com/office/drawing/2014/main" id="{50045D92-79BF-5A2F-9679-7A0684B8E286}"/>
                  </a:ext>
                </a:extLst>
              </p:cNvPr>
              <p:cNvSpPr/>
              <p:nvPr/>
            </p:nvSpPr>
            <p:spPr>
              <a:xfrm>
                <a:off x="3885238" y="3339682"/>
                <a:ext cx="346296" cy="346296"/>
              </a:xfrm>
              <a:custGeom>
                <a:avLst/>
                <a:gdLst/>
                <a:ahLst/>
                <a:cxnLst/>
                <a:rect l="l" t="t" r="r" b="b"/>
                <a:pathLst>
                  <a:path w="463550" h="463550">
                    <a:moveTo>
                      <a:pt x="231648" y="0"/>
                    </a:moveTo>
                    <a:lnTo>
                      <a:pt x="184939" y="4702"/>
                    </a:lnTo>
                    <a:lnTo>
                      <a:pt x="141446" y="18192"/>
                    </a:lnTo>
                    <a:lnTo>
                      <a:pt x="102096" y="39540"/>
                    </a:lnTo>
                    <a:lnTo>
                      <a:pt x="67818" y="67818"/>
                    </a:lnTo>
                    <a:lnTo>
                      <a:pt x="39540" y="102096"/>
                    </a:lnTo>
                    <a:lnTo>
                      <a:pt x="18192" y="141446"/>
                    </a:lnTo>
                    <a:lnTo>
                      <a:pt x="4702" y="184939"/>
                    </a:lnTo>
                    <a:lnTo>
                      <a:pt x="0" y="231647"/>
                    </a:lnTo>
                    <a:lnTo>
                      <a:pt x="4702" y="278356"/>
                    </a:lnTo>
                    <a:lnTo>
                      <a:pt x="18192" y="321849"/>
                    </a:lnTo>
                    <a:lnTo>
                      <a:pt x="39540" y="361199"/>
                    </a:lnTo>
                    <a:lnTo>
                      <a:pt x="67818" y="395478"/>
                    </a:lnTo>
                    <a:lnTo>
                      <a:pt x="102096" y="423755"/>
                    </a:lnTo>
                    <a:lnTo>
                      <a:pt x="141446" y="445103"/>
                    </a:lnTo>
                    <a:lnTo>
                      <a:pt x="184939" y="458593"/>
                    </a:lnTo>
                    <a:lnTo>
                      <a:pt x="231648" y="463295"/>
                    </a:lnTo>
                    <a:lnTo>
                      <a:pt x="278356" y="458593"/>
                    </a:lnTo>
                    <a:lnTo>
                      <a:pt x="312329" y="448056"/>
                    </a:lnTo>
                    <a:lnTo>
                      <a:pt x="231648" y="448056"/>
                    </a:lnTo>
                    <a:lnTo>
                      <a:pt x="182231" y="442306"/>
                    </a:lnTo>
                    <a:lnTo>
                      <a:pt x="136760" y="425946"/>
                    </a:lnTo>
                    <a:lnTo>
                      <a:pt x="96567" y="400309"/>
                    </a:lnTo>
                    <a:lnTo>
                      <a:pt x="62986" y="366728"/>
                    </a:lnTo>
                    <a:lnTo>
                      <a:pt x="37349" y="326535"/>
                    </a:lnTo>
                    <a:lnTo>
                      <a:pt x="20989" y="281064"/>
                    </a:lnTo>
                    <a:lnTo>
                      <a:pt x="15240" y="231647"/>
                    </a:lnTo>
                    <a:lnTo>
                      <a:pt x="20989" y="182231"/>
                    </a:lnTo>
                    <a:lnTo>
                      <a:pt x="37349" y="136760"/>
                    </a:lnTo>
                    <a:lnTo>
                      <a:pt x="62986" y="96567"/>
                    </a:lnTo>
                    <a:lnTo>
                      <a:pt x="96567" y="62986"/>
                    </a:lnTo>
                    <a:lnTo>
                      <a:pt x="136760" y="37349"/>
                    </a:lnTo>
                    <a:lnTo>
                      <a:pt x="182231" y="20989"/>
                    </a:lnTo>
                    <a:lnTo>
                      <a:pt x="231648" y="15240"/>
                    </a:lnTo>
                    <a:lnTo>
                      <a:pt x="312329" y="15240"/>
                    </a:lnTo>
                    <a:lnTo>
                      <a:pt x="278356" y="4702"/>
                    </a:lnTo>
                    <a:lnTo>
                      <a:pt x="231648" y="0"/>
                    </a:lnTo>
                    <a:close/>
                  </a:path>
                  <a:path w="463550" h="463550">
                    <a:moveTo>
                      <a:pt x="312329" y="15240"/>
                    </a:moveTo>
                    <a:lnTo>
                      <a:pt x="231648" y="15240"/>
                    </a:lnTo>
                    <a:lnTo>
                      <a:pt x="281064" y="20989"/>
                    </a:lnTo>
                    <a:lnTo>
                      <a:pt x="326535" y="37349"/>
                    </a:lnTo>
                    <a:lnTo>
                      <a:pt x="366728" y="62986"/>
                    </a:lnTo>
                    <a:lnTo>
                      <a:pt x="400309" y="96567"/>
                    </a:lnTo>
                    <a:lnTo>
                      <a:pt x="425946" y="136760"/>
                    </a:lnTo>
                    <a:lnTo>
                      <a:pt x="442306" y="182231"/>
                    </a:lnTo>
                    <a:lnTo>
                      <a:pt x="448056" y="231647"/>
                    </a:lnTo>
                    <a:lnTo>
                      <a:pt x="442306" y="281064"/>
                    </a:lnTo>
                    <a:lnTo>
                      <a:pt x="425946" y="326535"/>
                    </a:lnTo>
                    <a:lnTo>
                      <a:pt x="400309" y="366728"/>
                    </a:lnTo>
                    <a:lnTo>
                      <a:pt x="366728" y="400309"/>
                    </a:lnTo>
                    <a:lnTo>
                      <a:pt x="326535" y="425946"/>
                    </a:lnTo>
                    <a:lnTo>
                      <a:pt x="281064" y="442306"/>
                    </a:lnTo>
                    <a:lnTo>
                      <a:pt x="231648" y="448056"/>
                    </a:lnTo>
                    <a:lnTo>
                      <a:pt x="312329" y="448056"/>
                    </a:lnTo>
                    <a:lnTo>
                      <a:pt x="361199" y="423755"/>
                    </a:lnTo>
                    <a:lnTo>
                      <a:pt x="395478" y="395478"/>
                    </a:lnTo>
                    <a:lnTo>
                      <a:pt x="423755" y="361199"/>
                    </a:lnTo>
                    <a:lnTo>
                      <a:pt x="445103" y="321849"/>
                    </a:lnTo>
                    <a:lnTo>
                      <a:pt x="458593" y="278356"/>
                    </a:lnTo>
                    <a:lnTo>
                      <a:pt x="463296" y="231647"/>
                    </a:lnTo>
                    <a:lnTo>
                      <a:pt x="458593" y="184939"/>
                    </a:lnTo>
                    <a:lnTo>
                      <a:pt x="445103" y="141446"/>
                    </a:lnTo>
                    <a:lnTo>
                      <a:pt x="423755" y="102096"/>
                    </a:lnTo>
                    <a:lnTo>
                      <a:pt x="395478" y="67818"/>
                    </a:lnTo>
                    <a:lnTo>
                      <a:pt x="361199" y="39540"/>
                    </a:lnTo>
                    <a:lnTo>
                      <a:pt x="321849" y="18192"/>
                    </a:lnTo>
                    <a:lnTo>
                      <a:pt x="312329" y="15240"/>
                    </a:lnTo>
                    <a:close/>
                  </a:path>
                </a:pathLst>
              </a:custGeom>
              <a:solidFill>
                <a:schemeClr val="bg1"/>
              </a:solidFill>
              <a:ln>
                <a:noFill/>
              </a:ln>
            </p:spPr>
            <p:txBody>
              <a:bodyPr wrap="square" lIns="0" tIns="0" rIns="0" bIns="0" rtlCol="0"/>
              <a:lstStyle/>
              <a:p>
                <a:endParaRPr lang="it-IT" sz="1200" noProof="0">
                  <a:latin typeface="Open Sans Light" panose="020B0306030504020204" pitchFamily="34" charset="0"/>
                  <a:ea typeface="Open Sans Light" panose="020B0306030504020204" pitchFamily="34" charset="0"/>
                  <a:cs typeface="Open Sans Light" panose="020B0306030504020204" pitchFamily="34" charset="0"/>
                </a:endParaRPr>
              </a:p>
            </p:txBody>
          </p:sp>
        </p:grpSp>
        <p:pic>
          <p:nvPicPr>
            <p:cNvPr id="82" name="Graphic 81" descr="Document outline">
              <a:extLst>
                <a:ext uri="{FF2B5EF4-FFF2-40B4-BE49-F238E27FC236}">
                  <a16:creationId xmlns:a16="http://schemas.microsoft.com/office/drawing/2014/main" id="{4C2CACC2-0E2F-165D-C34E-D6FC8797B08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70725" y="2699709"/>
              <a:ext cx="301206" cy="301206"/>
            </a:xfrm>
            <a:prstGeom prst="rect">
              <a:avLst/>
            </a:prstGeom>
          </p:spPr>
        </p:pic>
      </p:grpSp>
      <p:grpSp>
        <p:nvGrpSpPr>
          <p:cNvPr id="85" name="Group 84">
            <a:extLst>
              <a:ext uri="{FF2B5EF4-FFF2-40B4-BE49-F238E27FC236}">
                <a16:creationId xmlns:a16="http://schemas.microsoft.com/office/drawing/2014/main" id="{4FDC618A-8909-F950-D248-D66A6D1DB43F}"/>
              </a:ext>
            </a:extLst>
          </p:cNvPr>
          <p:cNvGrpSpPr/>
          <p:nvPr/>
        </p:nvGrpSpPr>
        <p:grpSpPr>
          <a:xfrm>
            <a:off x="204835" y="3543661"/>
            <a:ext cx="574121" cy="600223"/>
            <a:chOff x="8820161" y="2531044"/>
            <a:chExt cx="631533" cy="660245"/>
          </a:xfrm>
        </p:grpSpPr>
        <p:grpSp>
          <p:nvGrpSpPr>
            <p:cNvPr id="86" name="Group 85">
              <a:extLst>
                <a:ext uri="{FF2B5EF4-FFF2-40B4-BE49-F238E27FC236}">
                  <a16:creationId xmlns:a16="http://schemas.microsoft.com/office/drawing/2014/main" id="{5C081F2D-FDF0-EEFF-72FA-E47E950F4F5D}"/>
                </a:ext>
              </a:extLst>
            </p:cNvPr>
            <p:cNvGrpSpPr/>
            <p:nvPr/>
          </p:nvGrpSpPr>
          <p:grpSpPr>
            <a:xfrm>
              <a:off x="8820161" y="2531044"/>
              <a:ext cx="631533" cy="660245"/>
              <a:chOff x="3796776" y="3253963"/>
              <a:chExt cx="523221" cy="523221"/>
            </a:xfrm>
          </p:grpSpPr>
          <p:sp>
            <p:nvSpPr>
              <p:cNvPr id="88" name="Oval 87">
                <a:extLst>
                  <a:ext uri="{FF2B5EF4-FFF2-40B4-BE49-F238E27FC236}">
                    <a16:creationId xmlns:a16="http://schemas.microsoft.com/office/drawing/2014/main" id="{E9C4BBAF-3360-9947-5FC1-E936E4512A4E}"/>
                  </a:ext>
                </a:extLst>
              </p:cNvPr>
              <p:cNvSpPr/>
              <p:nvPr/>
            </p:nvSpPr>
            <p:spPr>
              <a:xfrm>
                <a:off x="3796776" y="3253963"/>
                <a:ext cx="523221" cy="523221"/>
              </a:xfrm>
              <a:prstGeom prst="ellipse">
                <a:avLst/>
              </a:prstGeom>
              <a:solidFill>
                <a:srgbClr val="86BC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89" name="object 56">
                <a:extLst>
                  <a:ext uri="{FF2B5EF4-FFF2-40B4-BE49-F238E27FC236}">
                    <a16:creationId xmlns:a16="http://schemas.microsoft.com/office/drawing/2014/main" id="{5E96FFBB-238B-C0FD-E147-893CEA168051}"/>
                  </a:ext>
                </a:extLst>
              </p:cNvPr>
              <p:cNvSpPr/>
              <p:nvPr/>
            </p:nvSpPr>
            <p:spPr>
              <a:xfrm>
                <a:off x="3885238" y="3339682"/>
                <a:ext cx="346296" cy="346296"/>
              </a:xfrm>
              <a:custGeom>
                <a:avLst/>
                <a:gdLst/>
                <a:ahLst/>
                <a:cxnLst/>
                <a:rect l="l" t="t" r="r" b="b"/>
                <a:pathLst>
                  <a:path w="463550" h="463550">
                    <a:moveTo>
                      <a:pt x="231648" y="0"/>
                    </a:moveTo>
                    <a:lnTo>
                      <a:pt x="184939" y="4702"/>
                    </a:lnTo>
                    <a:lnTo>
                      <a:pt x="141446" y="18192"/>
                    </a:lnTo>
                    <a:lnTo>
                      <a:pt x="102096" y="39540"/>
                    </a:lnTo>
                    <a:lnTo>
                      <a:pt x="67818" y="67818"/>
                    </a:lnTo>
                    <a:lnTo>
                      <a:pt x="39540" y="102096"/>
                    </a:lnTo>
                    <a:lnTo>
                      <a:pt x="18192" y="141446"/>
                    </a:lnTo>
                    <a:lnTo>
                      <a:pt x="4702" y="184939"/>
                    </a:lnTo>
                    <a:lnTo>
                      <a:pt x="0" y="231647"/>
                    </a:lnTo>
                    <a:lnTo>
                      <a:pt x="4702" y="278356"/>
                    </a:lnTo>
                    <a:lnTo>
                      <a:pt x="18192" y="321849"/>
                    </a:lnTo>
                    <a:lnTo>
                      <a:pt x="39540" y="361199"/>
                    </a:lnTo>
                    <a:lnTo>
                      <a:pt x="67818" y="395478"/>
                    </a:lnTo>
                    <a:lnTo>
                      <a:pt x="102096" y="423755"/>
                    </a:lnTo>
                    <a:lnTo>
                      <a:pt x="141446" y="445103"/>
                    </a:lnTo>
                    <a:lnTo>
                      <a:pt x="184939" y="458593"/>
                    </a:lnTo>
                    <a:lnTo>
                      <a:pt x="231648" y="463295"/>
                    </a:lnTo>
                    <a:lnTo>
                      <a:pt x="278356" y="458593"/>
                    </a:lnTo>
                    <a:lnTo>
                      <a:pt x="312329" y="448056"/>
                    </a:lnTo>
                    <a:lnTo>
                      <a:pt x="231648" y="448056"/>
                    </a:lnTo>
                    <a:lnTo>
                      <a:pt x="182231" y="442306"/>
                    </a:lnTo>
                    <a:lnTo>
                      <a:pt x="136760" y="425946"/>
                    </a:lnTo>
                    <a:lnTo>
                      <a:pt x="96567" y="400309"/>
                    </a:lnTo>
                    <a:lnTo>
                      <a:pt x="62986" y="366728"/>
                    </a:lnTo>
                    <a:lnTo>
                      <a:pt x="37349" y="326535"/>
                    </a:lnTo>
                    <a:lnTo>
                      <a:pt x="20989" y="281064"/>
                    </a:lnTo>
                    <a:lnTo>
                      <a:pt x="15240" y="231647"/>
                    </a:lnTo>
                    <a:lnTo>
                      <a:pt x="20989" y="182231"/>
                    </a:lnTo>
                    <a:lnTo>
                      <a:pt x="37349" y="136760"/>
                    </a:lnTo>
                    <a:lnTo>
                      <a:pt x="62986" y="96567"/>
                    </a:lnTo>
                    <a:lnTo>
                      <a:pt x="96567" y="62986"/>
                    </a:lnTo>
                    <a:lnTo>
                      <a:pt x="136760" y="37349"/>
                    </a:lnTo>
                    <a:lnTo>
                      <a:pt x="182231" y="20989"/>
                    </a:lnTo>
                    <a:lnTo>
                      <a:pt x="231648" y="15240"/>
                    </a:lnTo>
                    <a:lnTo>
                      <a:pt x="312329" y="15240"/>
                    </a:lnTo>
                    <a:lnTo>
                      <a:pt x="278356" y="4702"/>
                    </a:lnTo>
                    <a:lnTo>
                      <a:pt x="231648" y="0"/>
                    </a:lnTo>
                    <a:close/>
                  </a:path>
                  <a:path w="463550" h="463550">
                    <a:moveTo>
                      <a:pt x="312329" y="15240"/>
                    </a:moveTo>
                    <a:lnTo>
                      <a:pt x="231648" y="15240"/>
                    </a:lnTo>
                    <a:lnTo>
                      <a:pt x="281064" y="20989"/>
                    </a:lnTo>
                    <a:lnTo>
                      <a:pt x="326535" y="37349"/>
                    </a:lnTo>
                    <a:lnTo>
                      <a:pt x="366728" y="62986"/>
                    </a:lnTo>
                    <a:lnTo>
                      <a:pt x="400309" y="96567"/>
                    </a:lnTo>
                    <a:lnTo>
                      <a:pt x="425946" y="136760"/>
                    </a:lnTo>
                    <a:lnTo>
                      <a:pt x="442306" y="182231"/>
                    </a:lnTo>
                    <a:lnTo>
                      <a:pt x="448056" y="231647"/>
                    </a:lnTo>
                    <a:lnTo>
                      <a:pt x="442306" y="281064"/>
                    </a:lnTo>
                    <a:lnTo>
                      <a:pt x="425946" y="326535"/>
                    </a:lnTo>
                    <a:lnTo>
                      <a:pt x="400309" y="366728"/>
                    </a:lnTo>
                    <a:lnTo>
                      <a:pt x="366728" y="400309"/>
                    </a:lnTo>
                    <a:lnTo>
                      <a:pt x="326535" y="425946"/>
                    </a:lnTo>
                    <a:lnTo>
                      <a:pt x="281064" y="442306"/>
                    </a:lnTo>
                    <a:lnTo>
                      <a:pt x="231648" y="448056"/>
                    </a:lnTo>
                    <a:lnTo>
                      <a:pt x="312329" y="448056"/>
                    </a:lnTo>
                    <a:lnTo>
                      <a:pt x="361199" y="423755"/>
                    </a:lnTo>
                    <a:lnTo>
                      <a:pt x="395478" y="395478"/>
                    </a:lnTo>
                    <a:lnTo>
                      <a:pt x="423755" y="361199"/>
                    </a:lnTo>
                    <a:lnTo>
                      <a:pt x="445103" y="321849"/>
                    </a:lnTo>
                    <a:lnTo>
                      <a:pt x="458593" y="278356"/>
                    </a:lnTo>
                    <a:lnTo>
                      <a:pt x="463296" y="231647"/>
                    </a:lnTo>
                    <a:lnTo>
                      <a:pt x="458593" y="184939"/>
                    </a:lnTo>
                    <a:lnTo>
                      <a:pt x="445103" y="141446"/>
                    </a:lnTo>
                    <a:lnTo>
                      <a:pt x="423755" y="102096"/>
                    </a:lnTo>
                    <a:lnTo>
                      <a:pt x="395478" y="67818"/>
                    </a:lnTo>
                    <a:lnTo>
                      <a:pt x="361199" y="39540"/>
                    </a:lnTo>
                    <a:lnTo>
                      <a:pt x="321849" y="18192"/>
                    </a:lnTo>
                    <a:lnTo>
                      <a:pt x="312329" y="15240"/>
                    </a:lnTo>
                    <a:close/>
                  </a:path>
                </a:pathLst>
              </a:custGeom>
              <a:solidFill>
                <a:schemeClr val="bg1"/>
              </a:solidFill>
              <a:ln>
                <a:noFill/>
              </a:ln>
            </p:spPr>
            <p:txBody>
              <a:bodyPr wrap="square" lIns="0" tIns="0" rIns="0" bIns="0" rtlCol="0"/>
              <a:lstStyle/>
              <a:p>
                <a:endParaRPr lang="it-IT" sz="1200" noProof="0">
                  <a:latin typeface="Open Sans Light" panose="020B0306030504020204" pitchFamily="34" charset="0"/>
                  <a:ea typeface="Open Sans Light" panose="020B0306030504020204" pitchFamily="34" charset="0"/>
                  <a:cs typeface="Open Sans Light" panose="020B0306030504020204" pitchFamily="34" charset="0"/>
                </a:endParaRPr>
              </a:p>
            </p:txBody>
          </p:sp>
        </p:grpSp>
        <p:pic>
          <p:nvPicPr>
            <p:cNvPr id="87" name="Graphic 86" descr="Inbox outline">
              <a:extLst>
                <a:ext uri="{FF2B5EF4-FFF2-40B4-BE49-F238E27FC236}">
                  <a16:creationId xmlns:a16="http://schemas.microsoft.com/office/drawing/2014/main" id="{AD0A4A92-5C8F-2220-7153-BE34CFBB6A8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960423" y="2664778"/>
              <a:ext cx="351008" cy="351008"/>
            </a:xfrm>
            <a:prstGeom prst="rect">
              <a:avLst/>
            </a:prstGeom>
          </p:spPr>
        </p:pic>
      </p:grpSp>
      <p:sp>
        <p:nvSpPr>
          <p:cNvPr id="4" name="Oval 3">
            <a:extLst>
              <a:ext uri="{FF2B5EF4-FFF2-40B4-BE49-F238E27FC236}">
                <a16:creationId xmlns:a16="http://schemas.microsoft.com/office/drawing/2014/main" id="{591344FF-43BC-D14C-458D-BC50C9014FCE}"/>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grpSp>
        <p:nvGrpSpPr>
          <p:cNvPr id="5" name="Group 4">
            <a:extLst>
              <a:ext uri="{FF2B5EF4-FFF2-40B4-BE49-F238E27FC236}">
                <a16:creationId xmlns:a16="http://schemas.microsoft.com/office/drawing/2014/main" id="{8173908C-B6ED-FD27-95E7-F41208F5D74A}"/>
              </a:ext>
            </a:extLst>
          </p:cNvPr>
          <p:cNvGrpSpPr/>
          <p:nvPr/>
        </p:nvGrpSpPr>
        <p:grpSpPr>
          <a:xfrm>
            <a:off x="204835" y="2298272"/>
            <a:ext cx="574121" cy="600223"/>
            <a:chOff x="3796776" y="3253963"/>
            <a:chExt cx="523221" cy="523221"/>
          </a:xfrm>
        </p:grpSpPr>
        <p:sp>
          <p:nvSpPr>
            <p:cNvPr id="6" name="Oval 5">
              <a:extLst>
                <a:ext uri="{FF2B5EF4-FFF2-40B4-BE49-F238E27FC236}">
                  <a16:creationId xmlns:a16="http://schemas.microsoft.com/office/drawing/2014/main" id="{3FBE3CED-771A-25E8-57B5-652AA66EB8FA}"/>
                </a:ext>
              </a:extLst>
            </p:cNvPr>
            <p:cNvSpPr/>
            <p:nvPr/>
          </p:nvSpPr>
          <p:spPr>
            <a:xfrm>
              <a:off x="3796776" y="3253963"/>
              <a:ext cx="523221" cy="523221"/>
            </a:xfrm>
            <a:prstGeom prst="ellipse">
              <a:avLst/>
            </a:prstGeom>
            <a:solidFill>
              <a:srgbClr val="0097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8" name="Group 7">
              <a:extLst>
                <a:ext uri="{FF2B5EF4-FFF2-40B4-BE49-F238E27FC236}">
                  <a16:creationId xmlns:a16="http://schemas.microsoft.com/office/drawing/2014/main" id="{03CCEDE7-F573-7280-2FCF-472AA12B0383}"/>
                </a:ext>
              </a:extLst>
            </p:cNvPr>
            <p:cNvGrpSpPr/>
            <p:nvPr/>
          </p:nvGrpSpPr>
          <p:grpSpPr>
            <a:xfrm>
              <a:off x="3885238" y="3339682"/>
              <a:ext cx="346296" cy="346296"/>
              <a:chOff x="3623628" y="2604339"/>
              <a:chExt cx="346296" cy="346296"/>
            </a:xfrm>
          </p:grpSpPr>
          <p:sp>
            <p:nvSpPr>
              <p:cNvPr id="9" name="object 56">
                <a:extLst>
                  <a:ext uri="{FF2B5EF4-FFF2-40B4-BE49-F238E27FC236}">
                    <a16:creationId xmlns:a16="http://schemas.microsoft.com/office/drawing/2014/main" id="{0D525B60-6DB6-70B8-1777-82B053BF1858}"/>
                  </a:ext>
                </a:extLst>
              </p:cNvPr>
              <p:cNvSpPr/>
              <p:nvPr/>
            </p:nvSpPr>
            <p:spPr>
              <a:xfrm>
                <a:off x="3623628" y="2604339"/>
                <a:ext cx="346296" cy="346296"/>
              </a:xfrm>
              <a:custGeom>
                <a:avLst/>
                <a:gdLst/>
                <a:ahLst/>
                <a:cxnLst/>
                <a:rect l="l" t="t" r="r" b="b"/>
                <a:pathLst>
                  <a:path w="463550" h="463550">
                    <a:moveTo>
                      <a:pt x="231648" y="0"/>
                    </a:moveTo>
                    <a:lnTo>
                      <a:pt x="184939" y="4702"/>
                    </a:lnTo>
                    <a:lnTo>
                      <a:pt x="141446" y="18192"/>
                    </a:lnTo>
                    <a:lnTo>
                      <a:pt x="102096" y="39540"/>
                    </a:lnTo>
                    <a:lnTo>
                      <a:pt x="67818" y="67818"/>
                    </a:lnTo>
                    <a:lnTo>
                      <a:pt x="39540" y="102096"/>
                    </a:lnTo>
                    <a:lnTo>
                      <a:pt x="18192" y="141446"/>
                    </a:lnTo>
                    <a:lnTo>
                      <a:pt x="4702" y="184939"/>
                    </a:lnTo>
                    <a:lnTo>
                      <a:pt x="0" y="231647"/>
                    </a:lnTo>
                    <a:lnTo>
                      <a:pt x="4702" y="278356"/>
                    </a:lnTo>
                    <a:lnTo>
                      <a:pt x="18192" y="321849"/>
                    </a:lnTo>
                    <a:lnTo>
                      <a:pt x="39540" y="361199"/>
                    </a:lnTo>
                    <a:lnTo>
                      <a:pt x="67818" y="395478"/>
                    </a:lnTo>
                    <a:lnTo>
                      <a:pt x="102096" y="423755"/>
                    </a:lnTo>
                    <a:lnTo>
                      <a:pt x="141446" y="445103"/>
                    </a:lnTo>
                    <a:lnTo>
                      <a:pt x="184939" y="458593"/>
                    </a:lnTo>
                    <a:lnTo>
                      <a:pt x="231648" y="463295"/>
                    </a:lnTo>
                    <a:lnTo>
                      <a:pt x="278356" y="458593"/>
                    </a:lnTo>
                    <a:lnTo>
                      <a:pt x="312329" y="448056"/>
                    </a:lnTo>
                    <a:lnTo>
                      <a:pt x="231648" y="448056"/>
                    </a:lnTo>
                    <a:lnTo>
                      <a:pt x="182231" y="442306"/>
                    </a:lnTo>
                    <a:lnTo>
                      <a:pt x="136760" y="425946"/>
                    </a:lnTo>
                    <a:lnTo>
                      <a:pt x="96567" y="400309"/>
                    </a:lnTo>
                    <a:lnTo>
                      <a:pt x="62986" y="366728"/>
                    </a:lnTo>
                    <a:lnTo>
                      <a:pt x="37349" y="326535"/>
                    </a:lnTo>
                    <a:lnTo>
                      <a:pt x="20989" y="281064"/>
                    </a:lnTo>
                    <a:lnTo>
                      <a:pt x="15240" y="231647"/>
                    </a:lnTo>
                    <a:lnTo>
                      <a:pt x="20989" y="182231"/>
                    </a:lnTo>
                    <a:lnTo>
                      <a:pt x="37349" y="136760"/>
                    </a:lnTo>
                    <a:lnTo>
                      <a:pt x="62986" y="96567"/>
                    </a:lnTo>
                    <a:lnTo>
                      <a:pt x="96567" y="62986"/>
                    </a:lnTo>
                    <a:lnTo>
                      <a:pt x="136760" y="37349"/>
                    </a:lnTo>
                    <a:lnTo>
                      <a:pt x="182231" y="20989"/>
                    </a:lnTo>
                    <a:lnTo>
                      <a:pt x="231648" y="15240"/>
                    </a:lnTo>
                    <a:lnTo>
                      <a:pt x="312329" y="15240"/>
                    </a:lnTo>
                    <a:lnTo>
                      <a:pt x="278356" y="4702"/>
                    </a:lnTo>
                    <a:lnTo>
                      <a:pt x="231648" y="0"/>
                    </a:lnTo>
                    <a:close/>
                  </a:path>
                  <a:path w="463550" h="463550">
                    <a:moveTo>
                      <a:pt x="312329" y="15240"/>
                    </a:moveTo>
                    <a:lnTo>
                      <a:pt x="231648" y="15240"/>
                    </a:lnTo>
                    <a:lnTo>
                      <a:pt x="281064" y="20989"/>
                    </a:lnTo>
                    <a:lnTo>
                      <a:pt x="326535" y="37349"/>
                    </a:lnTo>
                    <a:lnTo>
                      <a:pt x="366728" y="62986"/>
                    </a:lnTo>
                    <a:lnTo>
                      <a:pt x="400309" y="96567"/>
                    </a:lnTo>
                    <a:lnTo>
                      <a:pt x="425946" y="136760"/>
                    </a:lnTo>
                    <a:lnTo>
                      <a:pt x="442306" y="182231"/>
                    </a:lnTo>
                    <a:lnTo>
                      <a:pt x="448056" y="231647"/>
                    </a:lnTo>
                    <a:lnTo>
                      <a:pt x="442306" y="281064"/>
                    </a:lnTo>
                    <a:lnTo>
                      <a:pt x="425946" y="326535"/>
                    </a:lnTo>
                    <a:lnTo>
                      <a:pt x="400309" y="366728"/>
                    </a:lnTo>
                    <a:lnTo>
                      <a:pt x="366728" y="400309"/>
                    </a:lnTo>
                    <a:lnTo>
                      <a:pt x="326535" y="425946"/>
                    </a:lnTo>
                    <a:lnTo>
                      <a:pt x="281064" y="442306"/>
                    </a:lnTo>
                    <a:lnTo>
                      <a:pt x="231648" y="448056"/>
                    </a:lnTo>
                    <a:lnTo>
                      <a:pt x="312329" y="448056"/>
                    </a:lnTo>
                    <a:lnTo>
                      <a:pt x="361199" y="423755"/>
                    </a:lnTo>
                    <a:lnTo>
                      <a:pt x="395478" y="395478"/>
                    </a:lnTo>
                    <a:lnTo>
                      <a:pt x="423755" y="361199"/>
                    </a:lnTo>
                    <a:lnTo>
                      <a:pt x="445103" y="321849"/>
                    </a:lnTo>
                    <a:lnTo>
                      <a:pt x="458593" y="278356"/>
                    </a:lnTo>
                    <a:lnTo>
                      <a:pt x="463296" y="231647"/>
                    </a:lnTo>
                    <a:lnTo>
                      <a:pt x="458593" y="184939"/>
                    </a:lnTo>
                    <a:lnTo>
                      <a:pt x="445103" y="141446"/>
                    </a:lnTo>
                    <a:lnTo>
                      <a:pt x="423755" y="102096"/>
                    </a:lnTo>
                    <a:lnTo>
                      <a:pt x="395478" y="67818"/>
                    </a:lnTo>
                    <a:lnTo>
                      <a:pt x="361199" y="39540"/>
                    </a:lnTo>
                    <a:lnTo>
                      <a:pt x="321849" y="18192"/>
                    </a:lnTo>
                    <a:lnTo>
                      <a:pt x="312329" y="15240"/>
                    </a:lnTo>
                    <a:close/>
                  </a:path>
                </a:pathLst>
              </a:custGeom>
              <a:solidFill>
                <a:schemeClr val="bg1"/>
              </a:solidFill>
              <a:ln>
                <a:noFill/>
              </a:ln>
            </p:spPr>
            <p:txBody>
              <a:bodyPr wrap="square" lIns="0" tIns="0" rIns="0" bIns="0" rtlCol="0"/>
              <a:lstStyle/>
              <a:p>
                <a:endParaRPr lang="it-IT" sz="1200" noProof="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 name="Graphic 9" descr="Briefcase outline">
                <a:extLst>
                  <a:ext uri="{FF2B5EF4-FFF2-40B4-BE49-F238E27FC236}">
                    <a16:creationId xmlns:a16="http://schemas.microsoft.com/office/drawing/2014/main" id="{4A2D9A47-067B-B5EC-F530-DA4B016BDD8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685580" y="2666291"/>
                <a:ext cx="222392" cy="222392"/>
              </a:xfrm>
              <a:prstGeom prst="rect">
                <a:avLst/>
              </a:prstGeom>
            </p:spPr>
          </p:pic>
        </p:grpSp>
      </p:grpSp>
      <p:sp>
        <p:nvSpPr>
          <p:cNvPr id="12" name="TextBox 11">
            <a:extLst>
              <a:ext uri="{FF2B5EF4-FFF2-40B4-BE49-F238E27FC236}">
                <a16:creationId xmlns:a16="http://schemas.microsoft.com/office/drawing/2014/main" id="{160ED671-81C1-6215-6B9F-0550F9770565}"/>
              </a:ext>
            </a:extLst>
          </p:cNvPr>
          <p:cNvSpPr txBox="1"/>
          <p:nvPr/>
        </p:nvSpPr>
        <p:spPr>
          <a:xfrm>
            <a:off x="374224" y="3293563"/>
            <a:ext cx="9894849" cy="2803781"/>
          </a:xfrm>
          <a:prstGeom prst="rect">
            <a:avLst/>
          </a:prstGeom>
          <a:noFill/>
        </p:spPr>
        <p:txBody>
          <a:bodyPr wrap="square" lIns="576000" tIns="0" rIns="0" bIns="0" rtlCol="0">
            <a:spAutoFit/>
          </a:bodyPr>
          <a:lstStyle/>
          <a:p>
            <a:pPr>
              <a:lnSpc>
                <a:spcPts val="2200"/>
              </a:lnSpc>
              <a:buSzPct val="100000"/>
            </a:pPr>
            <a:r>
              <a:rPr lang="it-IT" sz="1600" b="1" noProof="0">
                <a:solidFill>
                  <a:srgbClr val="86BC25"/>
                </a:solidFill>
                <a:latin typeface="Open Sans Light" panose="020B0306030504020204" pitchFamily="34" charset="0"/>
                <a:ea typeface="Open Sans Light" panose="020B0306030504020204" pitchFamily="34" charset="0"/>
                <a:cs typeface="Open Sans Light" panose="020B0306030504020204" pitchFamily="34" charset="0"/>
              </a:rPr>
              <a:t>Il rimborso delle partecipazioni per cui è stato esercitato il diritto di recesso deve essere eseguito entro centottanta giorni dalla comunicazione del medesimo fatta alla società. Esso può avvenire anche mediante acquisto da parte degli altri soci proporzionalmente alle loro partecipazioni oppure da parte di un terzo concordemente individuato da soci medesimi. </a:t>
            </a:r>
          </a:p>
          <a:p>
            <a:pPr>
              <a:lnSpc>
                <a:spcPts val="2200"/>
              </a:lnSpc>
              <a:buSzPct val="100000"/>
            </a:pPr>
            <a:r>
              <a:rPr lang="it-IT" sz="1600" b="1" noProof="0">
                <a:solidFill>
                  <a:srgbClr val="26890D"/>
                </a:solidFill>
                <a:latin typeface="Open Sans Light" panose="020B0306030504020204" pitchFamily="34" charset="0"/>
                <a:ea typeface="Open Sans Light" panose="020B0306030504020204" pitchFamily="34" charset="0"/>
                <a:cs typeface="Open Sans Light" panose="020B0306030504020204" pitchFamily="34" charset="0"/>
              </a:rPr>
              <a:t>Qualora ciò non avvenga, il rimborso è effettuato utilizzando riserve disponibili o, in mancanza, corrispondentemente riducendo il capitale sociale; in quest'ultimo caso si applica l'articolo 2482 e, qualora sulla base di esso non risulti possibile il rimborso della partecipazione del socio receduto, la società viene posta in liquidazione.</a:t>
            </a:r>
          </a:p>
          <a:p>
            <a:pPr>
              <a:lnSpc>
                <a:spcPts val="2200"/>
              </a:lnSpc>
              <a:buSzPct val="100000"/>
            </a:pPr>
            <a:r>
              <a:rPr lang="it-IT" sz="1600" noProof="0">
                <a:latin typeface="Open Sans Light" panose="020B0306030504020204" pitchFamily="34" charset="0"/>
                <a:ea typeface="Open Sans Light" panose="020B0306030504020204" pitchFamily="34" charset="0"/>
                <a:cs typeface="Open Sans Light" panose="020B0306030504020204" pitchFamily="34" charset="0"/>
              </a:rPr>
              <a:t>Il recesso non può essere esercitato e, se già esercitato, è privo di efficacia, se la società revoca la delibera che lo legittima ovvero se è deliberato lo scioglimento della società.</a:t>
            </a:r>
          </a:p>
        </p:txBody>
      </p:sp>
    </p:spTree>
    <p:extLst>
      <p:ext uri="{BB962C8B-B14F-4D97-AF65-F5344CB8AC3E}">
        <p14:creationId xmlns:p14="http://schemas.microsoft.com/office/powerpoint/2010/main" val="9696486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BA3406-DE81-F60E-2047-3DD070BEAA07}"/>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8933AEC-4B4A-2D13-40AC-5622EA0EAAFF}"/>
              </a:ext>
            </a:extLst>
          </p:cNvPr>
          <p:cNvGraphicFramePr>
            <a:graphicFrameLocks noChangeAspect="1"/>
          </p:cNvGraphicFramePr>
          <p:nvPr>
            <p:custDataLst>
              <p:tags r:id="rId1"/>
            </p:custDataLst>
            <p:extLst>
              <p:ext uri="{D42A27DB-BD31-4B8C-83A1-F6EECF244321}">
                <p14:modId xmlns:p14="http://schemas.microsoft.com/office/powerpoint/2010/main" val="33571554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3" name="think-cell data - do not delete" hidden="1">
                        <a:extLst>
                          <a:ext uri="{FF2B5EF4-FFF2-40B4-BE49-F238E27FC236}">
                            <a16:creationId xmlns:a16="http://schemas.microsoft.com/office/drawing/2014/main" id="{58933AEC-4B4A-2D13-40AC-5622EA0EAAF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163820F-E34E-F033-3369-6C7091222D62}"/>
              </a:ext>
            </a:extLst>
          </p:cNvPr>
          <p:cNvSpPr/>
          <p:nvPr/>
        </p:nvSpPr>
        <p:spPr>
          <a:xfrm>
            <a:off x="-1" y="5370066"/>
            <a:ext cx="10693401" cy="1066801"/>
          </a:xfrm>
          <a:prstGeom prst="rect">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0" name="object 11">
            <a:extLst>
              <a:ext uri="{FF2B5EF4-FFF2-40B4-BE49-F238E27FC236}">
                <a16:creationId xmlns:a16="http://schemas.microsoft.com/office/drawing/2014/main" id="{6F437221-44D3-28DD-EE24-CA666559B5AC}"/>
              </a:ext>
            </a:extLst>
          </p:cNvPr>
          <p:cNvSpPr txBox="1">
            <a:spLocks/>
          </p:cNvSpPr>
          <p:nvPr/>
        </p:nvSpPr>
        <p:spPr>
          <a:xfrm>
            <a:off x="395730" y="5619734"/>
            <a:ext cx="10148872" cy="567463"/>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600" noProof="0">
                <a:solidFill>
                  <a:schemeClr val="bg1"/>
                </a:solidFill>
                <a:latin typeface="Open Sans" panose="020B0606030504020204" pitchFamily="34" charset="0"/>
                <a:ea typeface="Open Sans" panose="020B0606030504020204" pitchFamily="34" charset="0"/>
                <a:cs typeface="Open Sans" panose="020B0606030504020204" pitchFamily="34" charset="0"/>
              </a:rPr>
              <a:t>6. </a:t>
            </a:r>
            <a:r>
              <a:rPr lang="it-IT" sz="36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Conclusioni</a:t>
            </a:r>
          </a:p>
        </p:txBody>
      </p:sp>
      <p:pic>
        <p:nvPicPr>
          <p:cNvPr id="4" name="Graphic 3" descr="Home outline">
            <a:hlinkClick r:id="" action="ppaction://noaction"/>
            <a:extLst>
              <a:ext uri="{FF2B5EF4-FFF2-40B4-BE49-F238E27FC236}">
                <a16:creationId xmlns:a16="http://schemas.microsoft.com/office/drawing/2014/main" id="{703A9654-A555-9E8F-04E8-57B8D05DEB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23500" y="129807"/>
            <a:ext cx="333658" cy="333658"/>
          </a:xfrm>
          <a:prstGeom prst="rect">
            <a:avLst/>
          </a:prstGeom>
        </p:spPr>
      </p:pic>
      <p:sp>
        <p:nvSpPr>
          <p:cNvPr id="5" name="TextBox 4">
            <a:extLst>
              <a:ext uri="{FF2B5EF4-FFF2-40B4-BE49-F238E27FC236}">
                <a16:creationId xmlns:a16="http://schemas.microsoft.com/office/drawing/2014/main" id="{F3043880-3D8A-273A-D745-8CE15B44311C}"/>
              </a:ext>
            </a:extLst>
          </p:cNvPr>
          <p:cNvSpPr txBox="1"/>
          <p:nvPr/>
        </p:nvSpPr>
        <p:spPr>
          <a:xfrm>
            <a:off x="9935002" y="7177415"/>
            <a:ext cx="609600" cy="215444"/>
          </a:xfrm>
          <a:prstGeom prst="rect">
            <a:avLst/>
          </a:prstGeom>
          <a:noFill/>
        </p:spPr>
        <p:txBody>
          <a:bodyPr wrap="square" rtlCol="0">
            <a:spAutoFit/>
          </a:bodyPr>
          <a:lstStyle/>
          <a:p>
            <a:pPr algn="r"/>
            <a:fld id="{13F12736-CC06-BD49-A9D0-93445CBA72B0}" type="slidenum">
              <a:rPr lang="it-IT" sz="800" noProof="0" smtClean="0">
                <a:solidFill>
                  <a:schemeClr val="bg1"/>
                </a:solidFill>
              </a:rPr>
              <a:pPr algn="r"/>
              <a:t>50</a:t>
            </a:fld>
            <a:endParaRPr lang="it-IT" sz="800" noProof="0">
              <a:solidFill>
                <a:schemeClr val="bg1"/>
              </a:solidFill>
            </a:endParaRPr>
          </a:p>
        </p:txBody>
      </p:sp>
    </p:spTree>
    <p:extLst>
      <p:ext uri="{BB962C8B-B14F-4D97-AF65-F5344CB8AC3E}">
        <p14:creationId xmlns:p14="http://schemas.microsoft.com/office/powerpoint/2010/main" val="3909380359"/>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CF4BB3-BF8C-E5D5-3D92-A20CB3B3A0E0}"/>
            </a:ext>
          </a:extLst>
        </p:cNvPr>
        <p:cNvGrpSpPr/>
        <p:nvPr/>
      </p:nvGrpSpPr>
      <p:grpSpPr>
        <a:xfrm>
          <a:off x="0" y="0"/>
          <a:ext cx="0" cy="0"/>
          <a:chOff x="0" y="0"/>
          <a:chExt cx="0" cy="0"/>
        </a:xfrm>
      </p:grpSpPr>
      <p:graphicFrame>
        <p:nvGraphicFramePr>
          <p:cNvPr id="44" name="think-cell data - do not delete" hidden="1">
            <a:extLst>
              <a:ext uri="{FF2B5EF4-FFF2-40B4-BE49-F238E27FC236}">
                <a16:creationId xmlns:a16="http://schemas.microsoft.com/office/drawing/2014/main" id="{717B2394-B5B4-9676-EA88-956E57985C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44" name="think-cell data - do not delete" hidden="1">
                        <a:extLst>
                          <a:ext uri="{FF2B5EF4-FFF2-40B4-BE49-F238E27FC236}">
                            <a16:creationId xmlns:a16="http://schemas.microsoft.com/office/drawing/2014/main" id="{717B2394-B5B4-9676-EA88-956E57985CF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object 11">
            <a:extLst>
              <a:ext uri="{FF2B5EF4-FFF2-40B4-BE49-F238E27FC236}">
                <a16:creationId xmlns:a16="http://schemas.microsoft.com/office/drawing/2014/main" id="{7459928C-F9BB-3082-7389-6C6791EDFD4F}"/>
              </a:ext>
            </a:extLst>
          </p:cNvPr>
          <p:cNvSpPr txBox="1">
            <a:spLocks/>
          </p:cNvSpPr>
          <p:nvPr/>
        </p:nvSpPr>
        <p:spPr>
          <a:xfrm>
            <a:off x="367032" y="721794"/>
            <a:ext cx="10418953" cy="475130"/>
          </a:xfrm>
          <a:prstGeom prst="rect">
            <a:avLst/>
          </a:prstGeom>
        </p:spPr>
        <p:txBody>
          <a:bodyPr vert="horz" wrap="square" lIns="0" tIns="13335" rIns="0" bIns="0" rtlCol="0">
            <a:spAutoFit/>
          </a:bodyPr>
          <a:lstStyle>
            <a:defPPr>
              <a:defRPr lang="en-US"/>
            </a:defPPr>
            <a:lvl1pPr marL="12700">
              <a:spcBef>
                <a:spcPts val="105"/>
              </a:spcBef>
              <a:defRPr sz="300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it-IT"/>
              <a:t>Conclusioni</a:t>
            </a:r>
          </a:p>
        </p:txBody>
      </p:sp>
      <p:sp>
        <p:nvSpPr>
          <p:cNvPr id="15" name="object 11">
            <a:extLst>
              <a:ext uri="{FF2B5EF4-FFF2-40B4-BE49-F238E27FC236}">
                <a16:creationId xmlns:a16="http://schemas.microsoft.com/office/drawing/2014/main" id="{8372E43B-C02D-1A54-3A82-42F6906BB31A}"/>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lang="it-IT" sz="200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La valutazione ai fini del recesso nelle S.r.l.</a:t>
            </a: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1" name="Rectangle 60">
            <a:extLst>
              <a:ext uri="{FF2B5EF4-FFF2-40B4-BE49-F238E27FC236}">
                <a16:creationId xmlns:a16="http://schemas.microsoft.com/office/drawing/2014/main" id="{64E94C01-967B-9094-B11E-48B0CAC81E59}"/>
              </a:ext>
            </a:extLst>
          </p:cNvPr>
          <p:cNvSpPr/>
          <p:nvPr/>
        </p:nvSpPr>
        <p:spPr bwMode="gray">
          <a:xfrm>
            <a:off x="367032" y="1683327"/>
            <a:ext cx="9930359" cy="5330537"/>
          </a:xfrm>
          <a:prstGeom prst="rect">
            <a:avLst/>
          </a:prstGeom>
          <a:noFill/>
          <a:ln w="19050" algn="ctr">
            <a:noFill/>
            <a:miter lim="800000"/>
            <a:headEnd/>
            <a:tailEnd/>
          </a:ln>
        </p:spPr>
        <p:txBody>
          <a:bodyPr wrap="square" lIns="88900" tIns="88900" rIns="88900" bIns="88900" rtlCol="0" anchor="ctr"/>
          <a:lstStyle/>
          <a:p>
            <a:pPr marL="285750" indent="-285750">
              <a:lnSpc>
                <a:spcPct val="106000"/>
              </a:lnSpc>
              <a:buFont typeface="Courier New" panose="02070309020205020404" pitchFamily="49" charset="0"/>
              <a:buChar char="o"/>
            </a:pPr>
            <a:endParaRPr lang="it-IT" sz="1600" b="1">
              <a:solidFill>
                <a:schemeClr val="bg1"/>
              </a:solidFill>
            </a:endParaRPr>
          </a:p>
        </p:txBody>
      </p:sp>
      <p:sp>
        <p:nvSpPr>
          <p:cNvPr id="2" name="Rectangle 1">
            <a:extLst>
              <a:ext uri="{FF2B5EF4-FFF2-40B4-BE49-F238E27FC236}">
                <a16:creationId xmlns:a16="http://schemas.microsoft.com/office/drawing/2014/main" id="{10A14632-E913-8A80-2F48-AD4CBE356119}"/>
              </a:ext>
            </a:extLst>
          </p:cNvPr>
          <p:cNvSpPr/>
          <p:nvPr/>
        </p:nvSpPr>
        <p:spPr>
          <a:xfrm>
            <a:off x="2440" y="1565089"/>
            <a:ext cx="10690959" cy="533053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i="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TextBox 27">
            <a:extLst>
              <a:ext uri="{FF2B5EF4-FFF2-40B4-BE49-F238E27FC236}">
                <a16:creationId xmlns:a16="http://schemas.microsoft.com/office/drawing/2014/main" id="{28EB94BB-DB18-8B91-2C57-52F2C593178D}"/>
              </a:ext>
            </a:extLst>
          </p:cNvPr>
          <p:cNvSpPr txBox="1"/>
          <p:nvPr/>
        </p:nvSpPr>
        <p:spPr>
          <a:xfrm>
            <a:off x="1075780" y="1961382"/>
            <a:ext cx="9615179" cy="1107996"/>
          </a:xfrm>
          <a:prstGeom prst="rect">
            <a:avLst/>
          </a:prstGeom>
          <a:noFill/>
        </p:spPr>
        <p:txBody>
          <a:bodyPr wrap="square" lIns="0" tIns="0" rIns="0" bIns="0" rtlCol="0">
            <a:spAutoFit/>
          </a:bodyPr>
          <a:lstStyle/>
          <a:p>
            <a:pPr>
              <a:spcBef>
                <a:spcPts val="600"/>
              </a:spcBef>
              <a:buSzPct val="100000"/>
            </a:pPr>
            <a:r>
              <a:rPr lang="it-IT">
                <a:latin typeface="Open Sans Light" panose="020B0306030504020204" pitchFamily="34" charset="0"/>
                <a:ea typeface="Open Sans Light" panose="020B0306030504020204" pitchFamily="34" charset="0"/>
                <a:cs typeface="Open Sans Light" panose="020B0306030504020204" pitchFamily="34" charset="0"/>
              </a:rPr>
              <a:t>Il </a:t>
            </a:r>
            <a:r>
              <a:rPr lang="it-IT" b="1">
                <a:latin typeface="Open Sans Light" panose="020B0306030504020204" pitchFamily="34" charset="0"/>
                <a:ea typeface="Open Sans Light" panose="020B0306030504020204" pitchFamily="34" charset="0"/>
                <a:cs typeface="Open Sans Light" panose="020B0306030504020204" pitchFamily="34" charset="0"/>
              </a:rPr>
              <a:t>diritto di recesso compete ai soci che non hanno consentito al cambiamento dell'oggetto </a:t>
            </a:r>
            <a:r>
              <a:rPr lang="it-IT">
                <a:latin typeface="Open Sans Light" panose="020B0306030504020204" pitchFamily="34" charset="0"/>
                <a:ea typeface="Open Sans Light" panose="020B0306030504020204" pitchFamily="34" charset="0"/>
                <a:cs typeface="Open Sans Light" panose="020B0306030504020204" pitchFamily="34" charset="0"/>
              </a:rPr>
              <a:t>o del </a:t>
            </a:r>
            <a:r>
              <a:rPr lang="it-IT" b="1">
                <a:latin typeface="Open Sans Light" panose="020B0306030504020204" pitchFamily="34" charset="0"/>
                <a:ea typeface="Open Sans Light" panose="020B0306030504020204" pitchFamily="34" charset="0"/>
                <a:cs typeface="Open Sans Light" panose="020B0306030504020204" pitchFamily="34" charset="0"/>
              </a:rPr>
              <a:t>tipo di società, alla sua fusione o scissione</a:t>
            </a:r>
            <a:r>
              <a:rPr lang="it-IT">
                <a:latin typeface="Open Sans Light" panose="020B0306030504020204" pitchFamily="34" charset="0"/>
                <a:ea typeface="Open Sans Light" panose="020B0306030504020204" pitchFamily="34" charset="0"/>
                <a:cs typeface="Open Sans Light" panose="020B0306030504020204" pitchFamily="34" charset="0"/>
              </a:rPr>
              <a:t>, alla </a:t>
            </a:r>
            <a:r>
              <a:rPr lang="it-IT" b="1">
                <a:latin typeface="Open Sans Light" panose="020B0306030504020204" pitchFamily="34" charset="0"/>
                <a:ea typeface="Open Sans Light" panose="020B0306030504020204" pitchFamily="34" charset="0"/>
                <a:cs typeface="Open Sans Light" panose="020B0306030504020204" pitchFamily="34" charset="0"/>
              </a:rPr>
              <a:t>revoca dello stato di liquidazione, </a:t>
            </a:r>
            <a:r>
              <a:rPr lang="it-IT">
                <a:latin typeface="Open Sans Light" panose="020B0306030504020204" pitchFamily="34" charset="0"/>
                <a:ea typeface="Open Sans Light" panose="020B0306030504020204" pitchFamily="34" charset="0"/>
                <a:cs typeface="Open Sans Light" panose="020B0306030504020204" pitchFamily="34" charset="0"/>
              </a:rPr>
              <a:t>alla eliminazione di una o più cause </a:t>
            </a:r>
            <a:r>
              <a:rPr lang="it-IT" b="1">
                <a:latin typeface="Open Sans Light" panose="020B0306030504020204" pitchFamily="34" charset="0"/>
                <a:ea typeface="Open Sans Light" panose="020B0306030504020204" pitchFamily="34" charset="0"/>
                <a:cs typeface="Open Sans Light" panose="020B0306030504020204" pitchFamily="34" charset="0"/>
              </a:rPr>
              <a:t>di recesso previste dall'atto costitutivo e al compimento di operazioni che comportano una sostanziale modificazione dell'oggetto della società.</a:t>
            </a:r>
            <a:endParaRPr lang="it-IT" b="1">
              <a:solidFill>
                <a:srgbClr val="31313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TextBox 28">
            <a:extLst>
              <a:ext uri="{FF2B5EF4-FFF2-40B4-BE49-F238E27FC236}">
                <a16:creationId xmlns:a16="http://schemas.microsoft.com/office/drawing/2014/main" id="{03D6DB5C-EB89-3179-5F2F-7E2E299B52F6}"/>
              </a:ext>
            </a:extLst>
          </p:cNvPr>
          <p:cNvSpPr txBox="1"/>
          <p:nvPr/>
        </p:nvSpPr>
        <p:spPr>
          <a:xfrm>
            <a:off x="1075781" y="3782994"/>
            <a:ext cx="9615178" cy="830997"/>
          </a:xfrm>
          <a:prstGeom prst="rect">
            <a:avLst/>
          </a:prstGeom>
          <a:noFill/>
        </p:spPr>
        <p:txBody>
          <a:bodyPr wrap="square" lIns="0" tIns="0" rIns="0" bIns="0" rtlCol="0">
            <a:spAutoFit/>
          </a:bodyPr>
          <a:lstStyle/>
          <a:p>
            <a:pPr>
              <a:spcBef>
                <a:spcPts val="600"/>
              </a:spcBef>
              <a:buSzPct val="100000"/>
            </a:pPr>
            <a:r>
              <a:rPr lang="it-IT">
                <a:latin typeface="Open Sans Light" panose="020B0306030504020204" pitchFamily="34" charset="0"/>
                <a:ea typeface="Open Sans Light" panose="020B0306030504020204" pitchFamily="34" charset="0"/>
                <a:cs typeface="Open Sans Light" panose="020B0306030504020204" pitchFamily="34" charset="0"/>
              </a:rPr>
              <a:t>La valutazione della quota deve fare riferimento al </a:t>
            </a:r>
            <a:r>
              <a:rPr lang="it-IT" b="1">
                <a:latin typeface="Open Sans Light" panose="020B0306030504020204" pitchFamily="34" charset="0"/>
                <a:ea typeface="Open Sans Light" panose="020B0306030504020204" pitchFamily="34" charset="0"/>
                <a:cs typeface="Open Sans Light" panose="020B0306030504020204" pitchFamily="34" charset="0"/>
              </a:rPr>
              <a:t>valore di mercato della partecipazione oggetto di recesso,</a:t>
            </a:r>
            <a:r>
              <a:rPr lang="it-IT">
                <a:latin typeface="Open Sans Light" panose="020B0306030504020204" pitchFamily="34" charset="0"/>
                <a:ea typeface="Open Sans Light" panose="020B0306030504020204" pitchFamily="34" charset="0"/>
                <a:cs typeface="Open Sans Light" panose="020B0306030504020204" pitchFamily="34" charset="0"/>
              </a:rPr>
              <a:t> considerando l’impresa nella sua </a:t>
            </a:r>
            <a:r>
              <a:rPr lang="it-IT" b="1">
                <a:latin typeface="Open Sans Light" panose="020B0306030504020204" pitchFamily="34" charset="0"/>
                <a:ea typeface="Open Sans Light" panose="020B0306030504020204" pitchFamily="34" charset="0"/>
                <a:cs typeface="Open Sans Light" panose="020B0306030504020204" pitchFamily="34" charset="0"/>
              </a:rPr>
              <a:t>configurazione “as is” e senza riflettere </a:t>
            </a:r>
            <a:r>
              <a:rPr lang="it-IT">
                <a:latin typeface="Open Sans Light" panose="020B0306030504020204" pitchFamily="34" charset="0"/>
                <a:ea typeface="Open Sans Light" panose="020B0306030504020204" pitchFamily="34" charset="0"/>
                <a:cs typeface="Open Sans Light" panose="020B0306030504020204" pitchFamily="34" charset="0"/>
              </a:rPr>
              <a:t>i </a:t>
            </a:r>
            <a:r>
              <a:rPr lang="it-IT" b="1">
                <a:latin typeface="Open Sans Light" panose="020B0306030504020204" pitchFamily="34" charset="0"/>
                <a:ea typeface="Open Sans Light" panose="020B0306030504020204" pitchFamily="34" charset="0"/>
                <a:cs typeface="Open Sans Light" panose="020B0306030504020204" pitchFamily="34" charset="0"/>
              </a:rPr>
              <a:t>benefici attesi dalle decisioni</a:t>
            </a:r>
            <a:r>
              <a:rPr lang="it-IT">
                <a:latin typeface="Open Sans Light" panose="020B0306030504020204" pitchFamily="34" charset="0"/>
                <a:ea typeface="Open Sans Light" panose="020B0306030504020204" pitchFamily="34" charset="0"/>
                <a:cs typeface="Open Sans Light" panose="020B0306030504020204" pitchFamily="34" charset="0"/>
              </a:rPr>
              <a:t> che hanno determinato l’esercizio del recesso.</a:t>
            </a:r>
          </a:p>
        </p:txBody>
      </p:sp>
      <p:sp>
        <p:nvSpPr>
          <p:cNvPr id="30" name="TextBox 29">
            <a:extLst>
              <a:ext uri="{FF2B5EF4-FFF2-40B4-BE49-F238E27FC236}">
                <a16:creationId xmlns:a16="http://schemas.microsoft.com/office/drawing/2014/main" id="{8985CA31-622C-6C37-A19A-9ECC272014C7}"/>
              </a:ext>
            </a:extLst>
          </p:cNvPr>
          <p:cNvSpPr txBox="1"/>
          <p:nvPr/>
        </p:nvSpPr>
        <p:spPr>
          <a:xfrm>
            <a:off x="1075780" y="5280224"/>
            <a:ext cx="9617619" cy="830997"/>
          </a:xfrm>
          <a:prstGeom prst="rect">
            <a:avLst/>
          </a:prstGeom>
          <a:noFill/>
        </p:spPr>
        <p:txBody>
          <a:bodyPr wrap="square" lIns="0" tIns="0" rIns="0" bIns="0" rtlCol="0">
            <a:spAutoFit/>
          </a:bodyPr>
          <a:lstStyle/>
          <a:p>
            <a:pPr>
              <a:spcBef>
                <a:spcPts val="600"/>
              </a:spcBef>
              <a:buSzPct val="100000"/>
            </a:pPr>
            <a:r>
              <a:rPr lang="it-IT">
                <a:latin typeface="Open Sans Light" panose="020B0306030504020204" pitchFamily="34" charset="0"/>
                <a:ea typeface="Open Sans Light" panose="020B0306030504020204" pitchFamily="34" charset="0"/>
                <a:cs typeface="Open Sans Light" panose="020B0306030504020204" pitchFamily="34" charset="0"/>
              </a:rPr>
              <a:t>A differenza di quanto previsto per le S.p.A., </a:t>
            </a:r>
            <a:r>
              <a:rPr lang="it-IT" b="1">
                <a:latin typeface="Open Sans Light" panose="020B0306030504020204" pitchFamily="34" charset="0"/>
                <a:ea typeface="Open Sans Light" panose="020B0306030504020204" pitchFamily="34" charset="0"/>
                <a:cs typeface="Open Sans Light" panose="020B0306030504020204" pitchFamily="34" charset="0"/>
              </a:rPr>
              <a:t>la norma non richiama criteri valutativi applicabili</a:t>
            </a:r>
            <a:r>
              <a:rPr lang="it-IT">
                <a:latin typeface="Open Sans Light" panose="020B0306030504020204" pitchFamily="34" charset="0"/>
                <a:ea typeface="Open Sans Light" panose="020B0306030504020204" pitchFamily="34" charset="0"/>
                <a:cs typeface="Open Sans Light" panose="020B0306030504020204" pitchFamily="34" charset="0"/>
              </a:rPr>
              <a:t>, lasciando alle parti interessate </a:t>
            </a:r>
            <a:r>
              <a:rPr lang="it-IT" b="1">
                <a:latin typeface="Open Sans Light" panose="020B0306030504020204" pitchFamily="34" charset="0"/>
                <a:ea typeface="Open Sans Light" panose="020B0306030504020204" pitchFamily="34" charset="0"/>
                <a:cs typeface="Open Sans Light" panose="020B0306030504020204" pitchFamily="34" charset="0"/>
              </a:rPr>
              <a:t>la scelta del metodo o dei metodi</a:t>
            </a:r>
            <a:r>
              <a:rPr lang="it-IT">
                <a:latin typeface="Open Sans Light" panose="020B0306030504020204" pitchFamily="34" charset="0"/>
                <a:ea typeface="Open Sans Light" panose="020B0306030504020204" pitchFamily="34" charset="0"/>
                <a:cs typeface="Open Sans Light" panose="020B0306030504020204" pitchFamily="34" charset="0"/>
              </a:rPr>
              <a:t> per individuare il ricercato </a:t>
            </a:r>
            <a:r>
              <a:rPr lang="it-IT" b="1">
                <a:latin typeface="Open Sans Light" panose="020B0306030504020204" pitchFamily="34" charset="0"/>
                <a:ea typeface="Open Sans Light" panose="020B0306030504020204" pitchFamily="34" charset="0"/>
                <a:cs typeface="Open Sans Light" panose="020B0306030504020204" pitchFamily="34" charset="0"/>
              </a:rPr>
              <a:t>valore di mercato della quota</a:t>
            </a:r>
            <a:r>
              <a:rPr lang="it-IT">
                <a:latin typeface="Open Sans Light" panose="020B0306030504020204" pitchFamily="34" charset="0"/>
                <a:ea typeface="Open Sans Light" panose="020B0306030504020204" pitchFamily="34" charset="0"/>
                <a:cs typeface="Open Sans Light" panose="020B0306030504020204" pitchFamily="34" charset="0"/>
              </a:rPr>
              <a:t>.</a:t>
            </a:r>
          </a:p>
        </p:txBody>
      </p:sp>
      <p:cxnSp>
        <p:nvCxnSpPr>
          <p:cNvPr id="42" name="Straight Connector 41">
            <a:extLst>
              <a:ext uri="{FF2B5EF4-FFF2-40B4-BE49-F238E27FC236}">
                <a16:creationId xmlns:a16="http://schemas.microsoft.com/office/drawing/2014/main" id="{E47EEEFF-EEEC-C4BF-B0C6-3974F50BE5F7}"/>
              </a:ext>
            </a:extLst>
          </p:cNvPr>
          <p:cNvCxnSpPr/>
          <p:nvPr/>
        </p:nvCxnSpPr>
        <p:spPr>
          <a:xfrm>
            <a:off x="486064" y="3366655"/>
            <a:ext cx="9721273" cy="0"/>
          </a:xfrm>
          <a:prstGeom prst="line">
            <a:avLst/>
          </a:prstGeom>
          <a:ln>
            <a:solidFill>
              <a:schemeClr val="tx2">
                <a:lumMod val="40000"/>
                <a:lumOff val="6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5BC0BB0-FB81-C9AA-060E-DF131653E99B}"/>
              </a:ext>
            </a:extLst>
          </p:cNvPr>
          <p:cNvCxnSpPr/>
          <p:nvPr/>
        </p:nvCxnSpPr>
        <p:spPr>
          <a:xfrm>
            <a:off x="486063" y="4994564"/>
            <a:ext cx="9721273" cy="0"/>
          </a:xfrm>
          <a:prstGeom prst="line">
            <a:avLst/>
          </a:prstGeom>
          <a:ln>
            <a:solidFill>
              <a:schemeClr val="tx2">
                <a:lumMod val="40000"/>
                <a:lumOff val="60000"/>
              </a:schemeClr>
            </a:solidFill>
            <a:prstDash val="dash"/>
          </a:ln>
        </p:spPr>
        <p:style>
          <a:lnRef idx="2">
            <a:schemeClr val="accent1"/>
          </a:lnRef>
          <a:fillRef idx="0">
            <a:schemeClr val="accent1"/>
          </a:fillRef>
          <a:effectRef idx="1">
            <a:schemeClr val="accent1"/>
          </a:effectRef>
          <a:fontRef idx="minor">
            <a:schemeClr val="tx1"/>
          </a:fontRef>
        </p:style>
      </p:cxnSp>
      <p:grpSp>
        <p:nvGrpSpPr>
          <p:cNvPr id="31" name="Group 30">
            <a:extLst>
              <a:ext uri="{FF2B5EF4-FFF2-40B4-BE49-F238E27FC236}">
                <a16:creationId xmlns:a16="http://schemas.microsoft.com/office/drawing/2014/main" id="{F7CDB243-D576-0969-46F9-C1D8955F54F2}"/>
              </a:ext>
            </a:extLst>
          </p:cNvPr>
          <p:cNvGrpSpPr/>
          <p:nvPr/>
        </p:nvGrpSpPr>
        <p:grpSpPr>
          <a:xfrm>
            <a:off x="223629" y="5280224"/>
            <a:ext cx="574121" cy="600223"/>
            <a:chOff x="223629" y="5280224"/>
            <a:chExt cx="574121" cy="600223"/>
          </a:xfrm>
        </p:grpSpPr>
        <p:sp>
          <p:nvSpPr>
            <p:cNvPr id="13" name="Oval 12">
              <a:extLst>
                <a:ext uri="{FF2B5EF4-FFF2-40B4-BE49-F238E27FC236}">
                  <a16:creationId xmlns:a16="http://schemas.microsoft.com/office/drawing/2014/main" id="{8E0AC4CC-4457-2373-DCED-FD99DAF7F5D5}"/>
                </a:ext>
              </a:extLst>
            </p:cNvPr>
            <p:cNvSpPr/>
            <p:nvPr/>
          </p:nvSpPr>
          <p:spPr>
            <a:xfrm>
              <a:off x="223629" y="5280224"/>
              <a:ext cx="574121" cy="600223"/>
            </a:xfrm>
            <a:prstGeom prst="ellipse">
              <a:avLst/>
            </a:prstGeom>
            <a:solidFill>
              <a:srgbClr val="86BC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6" name="object 56">
              <a:extLst>
                <a:ext uri="{FF2B5EF4-FFF2-40B4-BE49-F238E27FC236}">
                  <a16:creationId xmlns:a16="http://schemas.microsoft.com/office/drawing/2014/main" id="{72C87A6B-6E61-6D50-CE55-4DB9DCE8738A}"/>
                </a:ext>
              </a:extLst>
            </p:cNvPr>
            <p:cNvSpPr/>
            <p:nvPr/>
          </p:nvSpPr>
          <p:spPr>
            <a:xfrm>
              <a:off x="320697" y="5378558"/>
              <a:ext cx="379984" cy="397260"/>
            </a:xfrm>
            <a:custGeom>
              <a:avLst/>
              <a:gdLst/>
              <a:ahLst/>
              <a:cxnLst/>
              <a:rect l="l" t="t" r="r" b="b"/>
              <a:pathLst>
                <a:path w="463550" h="463550">
                  <a:moveTo>
                    <a:pt x="231648" y="0"/>
                  </a:moveTo>
                  <a:lnTo>
                    <a:pt x="184939" y="4702"/>
                  </a:lnTo>
                  <a:lnTo>
                    <a:pt x="141446" y="18192"/>
                  </a:lnTo>
                  <a:lnTo>
                    <a:pt x="102096" y="39540"/>
                  </a:lnTo>
                  <a:lnTo>
                    <a:pt x="67818" y="67818"/>
                  </a:lnTo>
                  <a:lnTo>
                    <a:pt x="39540" y="102096"/>
                  </a:lnTo>
                  <a:lnTo>
                    <a:pt x="18192" y="141446"/>
                  </a:lnTo>
                  <a:lnTo>
                    <a:pt x="4702" y="184939"/>
                  </a:lnTo>
                  <a:lnTo>
                    <a:pt x="0" y="231647"/>
                  </a:lnTo>
                  <a:lnTo>
                    <a:pt x="4702" y="278356"/>
                  </a:lnTo>
                  <a:lnTo>
                    <a:pt x="18192" y="321849"/>
                  </a:lnTo>
                  <a:lnTo>
                    <a:pt x="39540" y="361199"/>
                  </a:lnTo>
                  <a:lnTo>
                    <a:pt x="67818" y="395478"/>
                  </a:lnTo>
                  <a:lnTo>
                    <a:pt x="102096" y="423755"/>
                  </a:lnTo>
                  <a:lnTo>
                    <a:pt x="141446" y="445103"/>
                  </a:lnTo>
                  <a:lnTo>
                    <a:pt x="184939" y="458593"/>
                  </a:lnTo>
                  <a:lnTo>
                    <a:pt x="231648" y="463295"/>
                  </a:lnTo>
                  <a:lnTo>
                    <a:pt x="278356" y="458593"/>
                  </a:lnTo>
                  <a:lnTo>
                    <a:pt x="312329" y="448056"/>
                  </a:lnTo>
                  <a:lnTo>
                    <a:pt x="231648" y="448056"/>
                  </a:lnTo>
                  <a:lnTo>
                    <a:pt x="182231" y="442306"/>
                  </a:lnTo>
                  <a:lnTo>
                    <a:pt x="136760" y="425946"/>
                  </a:lnTo>
                  <a:lnTo>
                    <a:pt x="96567" y="400309"/>
                  </a:lnTo>
                  <a:lnTo>
                    <a:pt x="62986" y="366728"/>
                  </a:lnTo>
                  <a:lnTo>
                    <a:pt x="37349" y="326535"/>
                  </a:lnTo>
                  <a:lnTo>
                    <a:pt x="20989" y="281064"/>
                  </a:lnTo>
                  <a:lnTo>
                    <a:pt x="15240" y="231647"/>
                  </a:lnTo>
                  <a:lnTo>
                    <a:pt x="20989" y="182231"/>
                  </a:lnTo>
                  <a:lnTo>
                    <a:pt x="37349" y="136760"/>
                  </a:lnTo>
                  <a:lnTo>
                    <a:pt x="62986" y="96567"/>
                  </a:lnTo>
                  <a:lnTo>
                    <a:pt x="96567" y="62986"/>
                  </a:lnTo>
                  <a:lnTo>
                    <a:pt x="136760" y="37349"/>
                  </a:lnTo>
                  <a:lnTo>
                    <a:pt x="182231" y="20989"/>
                  </a:lnTo>
                  <a:lnTo>
                    <a:pt x="231648" y="15240"/>
                  </a:lnTo>
                  <a:lnTo>
                    <a:pt x="312329" y="15240"/>
                  </a:lnTo>
                  <a:lnTo>
                    <a:pt x="278356" y="4702"/>
                  </a:lnTo>
                  <a:lnTo>
                    <a:pt x="231648" y="0"/>
                  </a:lnTo>
                  <a:close/>
                </a:path>
                <a:path w="463550" h="463550">
                  <a:moveTo>
                    <a:pt x="312329" y="15240"/>
                  </a:moveTo>
                  <a:lnTo>
                    <a:pt x="231648" y="15240"/>
                  </a:lnTo>
                  <a:lnTo>
                    <a:pt x="281064" y="20989"/>
                  </a:lnTo>
                  <a:lnTo>
                    <a:pt x="326535" y="37349"/>
                  </a:lnTo>
                  <a:lnTo>
                    <a:pt x="366728" y="62986"/>
                  </a:lnTo>
                  <a:lnTo>
                    <a:pt x="400309" y="96567"/>
                  </a:lnTo>
                  <a:lnTo>
                    <a:pt x="425946" y="136760"/>
                  </a:lnTo>
                  <a:lnTo>
                    <a:pt x="442306" y="182231"/>
                  </a:lnTo>
                  <a:lnTo>
                    <a:pt x="448056" y="231647"/>
                  </a:lnTo>
                  <a:lnTo>
                    <a:pt x="442306" y="281064"/>
                  </a:lnTo>
                  <a:lnTo>
                    <a:pt x="425946" y="326535"/>
                  </a:lnTo>
                  <a:lnTo>
                    <a:pt x="400309" y="366728"/>
                  </a:lnTo>
                  <a:lnTo>
                    <a:pt x="366728" y="400309"/>
                  </a:lnTo>
                  <a:lnTo>
                    <a:pt x="326535" y="425946"/>
                  </a:lnTo>
                  <a:lnTo>
                    <a:pt x="281064" y="442306"/>
                  </a:lnTo>
                  <a:lnTo>
                    <a:pt x="231648" y="448056"/>
                  </a:lnTo>
                  <a:lnTo>
                    <a:pt x="312329" y="448056"/>
                  </a:lnTo>
                  <a:lnTo>
                    <a:pt x="361199" y="423755"/>
                  </a:lnTo>
                  <a:lnTo>
                    <a:pt x="395478" y="395478"/>
                  </a:lnTo>
                  <a:lnTo>
                    <a:pt x="423755" y="361199"/>
                  </a:lnTo>
                  <a:lnTo>
                    <a:pt x="445103" y="321849"/>
                  </a:lnTo>
                  <a:lnTo>
                    <a:pt x="458593" y="278356"/>
                  </a:lnTo>
                  <a:lnTo>
                    <a:pt x="463296" y="231647"/>
                  </a:lnTo>
                  <a:lnTo>
                    <a:pt x="458593" y="184939"/>
                  </a:lnTo>
                  <a:lnTo>
                    <a:pt x="445103" y="141446"/>
                  </a:lnTo>
                  <a:lnTo>
                    <a:pt x="423755" y="102096"/>
                  </a:lnTo>
                  <a:lnTo>
                    <a:pt x="395478" y="67818"/>
                  </a:lnTo>
                  <a:lnTo>
                    <a:pt x="361199" y="39540"/>
                  </a:lnTo>
                  <a:lnTo>
                    <a:pt x="321849" y="18192"/>
                  </a:lnTo>
                  <a:lnTo>
                    <a:pt x="312329" y="15240"/>
                  </a:lnTo>
                  <a:close/>
                </a:path>
              </a:pathLst>
            </a:custGeom>
            <a:solidFill>
              <a:schemeClr val="bg1"/>
            </a:solidFill>
            <a:ln>
              <a:noFill/>
            </a:ln>
          </p:spPr>
          <p:txBody>
            <a:bodyPr wrap="square" lIns="0" tIns="0" rIns="0" bIns="0" rtlCol="0"/>
            <a:lstStyle/>
            <a:p>
              <a:endParaRPr lang="it-IT" sz="1200" noProof="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 name="Graphic 3" descr="Building outline">
              <a:extLst>
                <a:ext uri="{FF2B5EF4-FFF2-40B4-BE49-F238E27FC236}">
                  <a16:creationId xmlns:a16="http://schemas.microsoft.com/office/drawing/2014/main" id="{DDB51ADD-8E90-37D6-B9D4-E79BD35B57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7978" y="5428700"/>
              <a:ext cx="291356" cy="291356"/>
            </a:xfrm>
            <a:prstGeom prst="rect">
              <a:avLst/>
            </a:prstGeom>
          </p:spPr>
        </p:pic>
      </p:grpSp>
      <p:grpSp>
        <p:nvGrpSpPr>
          <p:cNvPr id="22" name="Group 21">
            <a:extLst>
              <a:ext uri="{FF2B5EF4-FFF2-40B4-BE49-F238E27FC236}">
                <a16:creationId xmlns:a16="http://schemas.microsoft.com/office/drawing/2014/main" id="{C1D8F98E-8D8D-2A6D-ADA6-256722146DC2}"/>
              </a:ext>
            </a:extLst>
          </p:cNvPr>
          <p:cNvGrpSpPr/>
          <p:nvPr/>
        </p:nvGrpSpPr>
        <p:grpSpPr>
          <a:xfrm>
            <a:off x="223627" y="3782994"/>
            <a:ext cx="574122" cy="600223"/>
            <a:chOff x="223627" y="3782994"/>
            <a:chExt cx="574122" cy="600223"/>
          </a:xfrm>
        </p:grpSpPr>
        <p:sp>
          <p:nvSpPr>
            <p:cNvPr id="18" name="Oval 17">
              <a:extLst>
                <a:ext uri="{FF2B5EF4-FFF2-40B4-BE49-F238E27FC236}">
                  <a16:creationId xmlns:a16="http://schemas.microsoft.com/office/drawing/2014/main" id="{116D661C-88C7-02C9-A985-4D35552F6A15}"/>
                </a:ext>
              </a:extLst>
            </p:cNvPr>
            <p:cNvSpPr/>
            <p:nvPr/>
          </p:nvSpPr>
          <p:spPr>
            <a:xfrm>
              <a:off x="223627" y="3782994"/>
              <a:ext cx="574122" cy="600223"/>
            </a:xfrm>
            <a:prstGeom prst="ellipse">
              <a:avLst/>
            </a:prstGeom>
            <a:solidFill>
              <a:srgbClr val="0097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20" name="object 56">
              <a:extLst>
                <a:ext uri="{FF2B5EF4-FFF2-40B4-BE49-F238E27FC236}">
                  <a16:creationId xmlns:a16="http://schemas.microsoft.com/office/drawing/2014/main" id="{5629FF7C-13A8-6C06-E96C-C940F930D518}"/>
                </a:ext>
              </a:extLst>
            </p:cNvPr>
            <p:cNvSpPr/>
            <p:nvPr/>
          </p:nvSpPr>
          <p:spPr>
            <a:xfrm>
              <a:off x="320691" y="3881327"/>
              <a:ext cx="379984" cy="397260"/>
            </a:xfrm>
            <a:custGeom>
              <a:avLst/>
              <a:gdLst/>
              <a:ahLst/>
              <a:cxnLst/>
              <a:rect l="l" t="t" r="r" b="b"/>
              <a:pathLst>
                <a:path w="463550" h="463550">
                  <a:moveTo>
                    <a:pt x="231648" y="0"/>
                  </a:moveTo>
                  <a:lnTo>
                    <a:pt x="184939" y="4702"/>
                  </a:lnTo>
                  <a:lnTo>
                    <a:pt x="141446" y="18192"/>
                  </a:lnTo>
                  <a:lnTo>
                    <a:pt x="102096" y="39540"/>
                  </a:lnTo>
                  <a:lnTo>
                    <a:pt x="67818" y="67818"/>
                  </a:lnTo>
                  <a:lnTo>
                    <a:pt x="39540" y="102096"/>
                  </a:lnTo>
                  <a:lnTo>
                    <a:pt x="18192" y="141446"/>
                  </a:lnTo>
                  <a:lnTo>
                    <a:pt x="4702" y="184939"/>
                  </a:lnTo>
                  <a:lnTo>
                    <a:pt x="0" y="231647"/>
                  </a:lnTo>
                  <a:lnTo>
                    <a:pt x="4702" y="278356"/>
                  </a:lnTo>
                  <a:lnTo>
                    <a:pt x="18192" y="321849"/>
                  </a:lnTo>
                  <a:lnTo>
                    <a:pt x="39540" y="361199"/>
                  </a:lnTo>
                  <a:lnTo>
                    <a:pt x="67818" y="395478"/>
                  </a:lnTo>
                  <a:lnTo>
                    <a:pt x="102096" y="423755"/>
                  </a:lnTo>
                  <a:lnTo>
                    <a:pt x="141446" y="445103"/>
                  </a:lnTo>
                  <a:lnTo>
                    <a:pt x="184939" y="458593"/>
                  </a:lnTo>
                  <a:lnTo>
                    <a:pt x="231648" y="463295"/>
                  </a:lnTo>
                  <a:lnTo>
                    <a:pt x="278356" y="458593"/>
                  </a:lnTo>
                  <a:lnTo>
                    <a:pt x="312329" y="448056"/>
                  </a:lnTo>
                  <a:lnTo>
                    <a:pt x="231648" y="448056"/>
                  </a:lnTo>
                  <a:lnTo>
                    <a:pt x="182231" y="442306"/>
                  </a:lnTo>
                  <a:lnTo>
                    <a:pt x="136760" y="425946"/>
                  </a:lnTo>
                  <a:lnTo>
                    <a:pt x="96567" y="400309"/>
                  </a:lnTo>
                  <a:lnTo>
                    <a:pt x="62986" y="366728"/>
                  </a:lnTo>
                  <a:lnTo>
                    <a:pt x="37349" y="326535"/>
                  </a:lnTo>
                  <a:lnTo>
                    <a:pt x="20989" y="281064"/>
                  </a:lnTo>
                  <a:lnTo>
                    <a:pt x="15240" y="231647"/>
                  </a:lnTo>
                  <a:lnTo>
                    <a:pt x="20989" y="182231"/>
                  </a:lnTo>
                  <a:lnTo>
                    <a:pt x="37349" y="136760"/>
                  </a:lnTo>
                  <a:lnTo>
                    <a:pt x="62986" y="96567"/>
                  </a:lnTo>
                  <a:lnTo>
                    <a:pt x="96567" y="62986"/>
                  </a:lnTo>
                  <a:lnTo>
                    <a:pt x="136760" y="37349"/>
                  </a:lnTo>
                  <a:lnTo>
                    <a:pt x="182231" y="20989"/>
                  </a:lnTo>
                  <a:lnTo>
                    <a:pt x="231648" y="15240"/>
                  </a:lnTo>
                  <a:lnTo>
                    <a:pt x="312329" y="15240"/>
                  </a:lnTo>
                  <a:lnTo>
                    <a:pt x="278356" y="4702"/>
                  </a:lnTo>
                  <a:lnTo>
                    <a:pt x="231648" y="0"/>
                  </a:lnTo>
                  <a:close/>
                </a:path>
                <a:path w="463550" h="463550">
                  <a:moveTo>
                    <a:pt x="312329" y="15240"/>
                  </a:moveTo>
                  <a:lnTo>
                    <a:pt x="231648" y="15240"/>
                  </a:lnTo>
                  <a:lnTo>
                    <a:pt x="281064" y="20989"/>
                  </a:lnTo>
                  <a:lnTo>
                    <a:pt x="326535" y="37349"/>
                  </a:lnTo>
                  <a:lnTo>
                    <a:pt x="366728" y="62986"/>
                  </a:lnTo>
                  <a:lnTo>
                    <a:pt x="400309" y="96567"/>
                  </a:lnTo>
                  <a:lnTo>
                    <a:pt x="425946" y="136760"/>
                  </a:lnTo>
                  <a:lnTo>
                    <a:pt x="442306" y="182231"/>
                  </a:lnTo>
                  <a:lnTo>
                    <a:pt x="448056" y="231647"/>
                  </a:lnTo>
                  <a:lnTo>
                    <a:pt x="442306" y="281064"/>
                  </a:lnTo>
                  <a:lnTo>
                    <a:pt x="425946" y="326535"/>
                  </a:lnTo>
                  <a:lnTo>
                    <a:pt x="400309" y="366728"/>
                  </a:lnTo>
                  <a:lnTo>
                    <a:pt x="366728" y="400309"/>
                  </a:lnTo>
                  <a:lnTo>
                    <a:pt x="326535" y="425946"/>
                  </a:lnTo>
                  <a:lnTo>
                    <a:pt x="281064" y="442306"/>
                  </a:lnTo>
                  <a:lnTo>
                    <a:pt x="231648" y="448056"/>
                  </a:lnTo>
                  <a:lnTo>
                    <a:pt x="312329" y="448056"/>
                  </a:lnTo>
                  <a:lnTo>
                    <a:pt x="361199" y="423755"/>
                  </a:lnTo>
                  <a:lnTo>
                    <a:pt x="395478" y="395478"/>
                  </a:lnTo>
                  <a:lnTo>
                    <a:pt x="423755" y="361199"/>
                  </a:lnTo>
                  <a:lnTo>
                    <a:pt x="445103" y="321849"/>
                  </a:lnTo>
                  <a:lnTo>
                    <a:pt x="458593" y="278356"/>
                  </a:lnTo>
                  <a:lnTo>
                    <a:pt x="463296" y="231647"/>
                  </a:lnTo>
                  <a:lnTo>
                    <a:pt x="458593" y="184939"/>
                  </a:lnTo>
                  <a:lnTo>
                    <a:pt x="445103" y="141446"/>
                  </a:lnTo>
                  <a:lnTo>
                    <a:pt x="423755" y="102096"/>
                  </a:lnTo>
                  <a:lnTo>
                    <a:pt x="395478" y="67818"/>
                  </a:lnTo>
                  <a:lnTo>
                    <a:pt x="361199" y="39540"/>
                  </a:lnTo>
                  <a:lnTo>
                    <a:pt x="321849" y="18192"/>
                  </a:lnTo>
                  <a:lnTo>
                    <a:pt x="312329" y="15240"/>
                  </a:lnTo>
                  <a:close/>
                </a:path>
              </a:pathLst>
            </a:custGeom>
            <a:solidFill>
              <a:schemeClr val="bg1"/>
            </a:solidFill>
            <a:ln>
              <a:noFill/>
            </a:ln>
          </p:spPr>
          <p:txBody>
            <a:bodyPr wrap="square" lIns="0" tIns="0" rIns="0" bIns="0" rtlCol="0"/>
            <a:lstStyle/>
            <a:p>
              <a:endParaRPr lang="it-IT" sz="1200" noProof="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6" name="Graphic 5" descr="Supply And Demand outline">
              <a:extLst>
                <a:ext uri="{FF2B5EF4-FFF2-40B4-BE49-F238E27FC236}">
                  <a16:creationId xmlns:a16="http://schemas.microsoft.com/office/drawing/2014/main" id="{33D2D402-1113-95D8-F5DE-20E1B57715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1935" y="3928736"/>
              <a:ext cx="291356" cy="291356"/>
            </a:xfrm>
            <a:prstGeom prst="rect">
              <a:avLst/>
            </a:prstGeom>
          </p:spPr>
        </p:pic>
      </p:grpSp>
      <p:grpSp>
        <p:nvGrpSpPr>
          <p:cNvPr id="9" name="Group 8">
            <a:extLst>
              <a:ext uri="{FF2B5EF4-FFF2-40B4-BE49-F238E27FC236}">
                <a16:creationId xmlns:a16="http://schemas.microsoft.com/office/drawing/2014/main" id="{871BAC80-36D8-E045-32F9-782E9FA988BB}"/>
              </a:ext>
            </a:extLst>
          </p:cNvPr>
          <p:cNvGrpSpPr/>
          <p:nvPr/>
        </p:nvGrpSpPr>
        <p:grpSpPr>
          <a:xfrm>
            <a:off x="223624" y="1961382"/>
            <a:ext cx="574121" cy="600223"/>
            <a:chOff x="223624" y="1961382"/>
            <a:chExt cx="574121" cy="600223"/>
          </a:xfrm>
        </p:grpSpPr>
        <p:sp>
          <p:nvSpPr>
            <p:cNvPr id="26" name="Oval 25">
              <a:extLst>
                <a:ext uri="{FF2B5EF4-FFF2-40B4-BE49-F238E27FC236}">
                  <a16:creationId xmlns:a16="http://schemas.microsoft.com/office/drawing/2014/main" id="{6BD22E23-E392-02C6-FB25-A4EBB29E7AB0}"/>
                </a:ext>
              </a:extLst>
            </p:cNvPr>
            <p:cNvSpPr/>
            <p:nvPr/>
          </p:nvSpPr>
          <p:spPr>
            <a:xfrm>
              <a:off x="223624" y="1961382"/>
              <a:ext cx="574121" cy="600223"/>
            </a:xfrm>
            <a:prstGeom prst="ellipse">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27" name="object 56">
              <a:extLst>
                <a:ext uri="{FF2B5EF4-FFF2-40B4-BE49-F238E27FC236}">
                  <a16:creationId xmlns:a16="http://schemas.microsoft.com/office/drawing/2014/main" id="{0C88AB7B-B300-1E9D-5CD4-9C8938FFB338}"/>
                </a:ext>
              </a:extLst>
            </p:cNvPr>
            <p:cNvSpPr/>
            <p:nvPr/>
          </p:nvSpPr>
          <p:spPr>
            <a:xfrm>
              <a:off x="320692" y="2059716"/>
              <a:ext cx="379984" cy="397260"/>
            </a:xfrm>
            <a:custGeom>
              <a:avLst/>
              <a:gdLst/>
              <a:ahLst/>
              <a:cxnLst/>
              <a:rect l="l" t="t" r="r" b="b"/>
              <a:pathLst>
                <a:path w="463550" h="463550">
                  <a:moveTo>
                    <a:pt x="231648" y="0"/>
                  </a:moveTo>
                  <a:lnTo>
                    <a:pt x="184939" y="4702"/>
                  </a:lnTo>
                  <a:lnTo>
                    <a:pt x="141446" y="18192"/>
                  </a:lnTo>
                  <a:lnTo>
                    <a:pt x="102096" y="39540"/>
                  </a:lnTo>
                  <a:lnTo>
                    <a:pt x="67818" y="67818"/>
                  </a:lnTo>
                  <a:lnTo>
                    <a:pt x="39540" y="102096"/>
                  </a:lnTo>
                  <a:lnTo>
                    <a:pt x="18192" y="141446"/>
                  </a:lnTo>
                  <a:lnTo>
                    <a:pt x="4702" y="184939"/>
                  </a:lnTo>
                  <a:lnTo>
                    <a:pt x="0" y="231647"/>
                  </a:lnTo>
                  <a:lnTo>
                    <a:pt x="4702" y="278356"/>
                  </a:lnTo>
                  <a:lnTo>
                    <a:pt x="18192" y="321849"/>
                  </a:lnTo>
                  <a:lnTo>
                    <a:pt x="39540" y="361199"/>
                  </a:lnTo>
                  <a:lnTo>
                    <a:pt x="67818" y="395478"/>
                  </a:lnTo>
                  <a:lnTo>
                    <a:pt x="102096" y="423755"/>
                  </a:lnTo>
                  <a:lnTo>
                    <a:pt x="141446" y="445103"/>
                  </a:lnTo>
                  <a:lnTo>
                    <a:pt x="184939" y="458593"/>
                  </a:lnTo>
                  <a:lnTo>
                    <a:pt x="231648" y="463295"/>
                  </a:lnTo>
                  <a:lnTo>
                    <a:pt x="278356" y="458593"/>
                  </a:lnTo>
                  <a:lnTo>
                    <a:pt x="312329" y="448056"/>
                  </a:lnTo>
                  <a:lnTo>
                    <a:pt x="231648" y="448056"/>
                  </a:lnTo>
                  <a:lnTo>
                    <a:pt x="182231" y="442306"/>
                  </a:lnTo>
                  <a:lnTo>
                    <a:pt x="136760" y="425946"/>
                  </a:lnTo>
                  <a:lnTo>
                    <a:pt x="96567" y="400309"/>
                  </a:lnTo>
                  <a:lnTo>
                    <a:pt x="62986" y="366728"/>
                  </a:lnTo>
                  <a:lnTo>
                    <a:pt x="37349" y="326535"/>
                  </a:lnTo>
                  <a:lnTo>
                    <a:pt x="20989" y="281064"/>
                  </a:lnTo>
                  <a:lnTo>
                    <a:pt x="15240" y="231647"/>
                  </a:lnTo>
                  <a:lnTo>
                    <a:pt x="20989" y="182231"/>
                  </a:lnTo>
                  <a:lnTo>
                    <a:pt x="37349" y="136760"/>
                  </a:lnTo>
                  <a:lnTo>
                    <a:pt x="62986" y="96567"/>
                  </a:lnTo>
                  <a:lnTo>
                    <a:pt x="96567" y="62986"/>
                  </a:lnTo>
                  <a:lnTo>
                    <a:pt x="136760" y="37349"/>
                  </a:lnTo>
                  <a:lnTo>
                    <a:pt x="182231" y="20989"/>
                  </a:lnTo>
                  <a:lnTo>
                    <a:pt x="231648" y="15240"/>
                  </a:lnTo>
                  <a:lnTo>
                    <a:pt x="312329" y="15240"/>
                  </a:lnTo>
                  <a:lnTo>
                    <a:pt x="278356" y="4702"/>
                  </a:lnTo>
                  <a:lnTo>
                    <a:pt x="231648" y="0"/>
                  </a:lnTo>
                  <a:close/>
                </a:path>
                <a:path w="463550" h="463550">
                  <a:moveTo>
                    <a:pt x="312329" y="15240"/>
                  </a:moveTo>
                  <a:lnTo>
                    <a:pt x="231648" y="15240"/>
                  </a:lnTo>
                  <a:lnTo>
                    <a:pt x="281064" y="20989"/>
                  </a:lnTo>
                  <a:lnTo>
                    <a:pt x="326535" y="37349"/>
                  </a:lnTo>
                  <a:lnTo>
                    <a:pt x="366728" y="62986"/>
                  </a:lnTo>
                  <a:lnTo>
                    <a:pt x="400309" y="96567"/>
                  </a:lnTo>
                  <a:lnTo>
                    <a:pt x="425946" y="136760"/>
                  </a:lnTo>
                  <a:lnTo>
                    <a:pt x="442306" y="182231"/>
                  </a:lnTo>
                  <a:lnTo>
                    <a:pt x="448056" y="231647"/>
                  </a:lnTo>
                  <a:lnTo>
                    <a:pt x="442306" y="281064"/>
                  </a:lnTo>
                  <a:lnTo>
                    <a:pt x="425946" y="326535"/>
                  </a:lnTo>
                  <a:lnTo>
                    <a:pt x="400309" y="366728"/>
                  </a:lnTo>
                  <a:lnTo>
                    <a:pt x="366728" y="400309"/>
                  </a:lnTo>
                  <a:lnTo>
                    <a:pt x="326535" y="425946"/>
                  </a:lnTo>
                  <a:lnTo>
                    <a:pt x="281064" y="442306"/>
                  </a:lnTo>
                  <a:lnTo>
                    <a:pt x="231648" y="448056"/>
                  </a:lnTo>
                  <a:lnTo>
                    <a:pt x="312329" y="448056"/>
                  </a:lnTo>
                  <a:lnTo>
                    <a:pt x="361199" y="423755"/>
                  </a:lnTo>
                  <a:lnTo>
                    <a:pt x="395478" y="395478"/>
                  </a:lnTo>
                  <a:lnTo>
                    <a:pt x="423755" y="361199"/>
                  </a:lnTo>
                  <a:lnTo>
                    <a:pt x="445103" y="321849"/>
                  </a:lnTo>
                  <a:lnTo>
                    <a:pt x="458593" y="278356"/>
                  </a:lnTo>
                  <a:lnTo>
                    <a:pt x="463296" y="231647"/>
                  </a:lnTo>
                  <a:lnTo>
                    <a:pt x="458593" y="184939"/>
                  </a:lnTo>
                  <a:lnTo>
                    <a:pt x="445103" y="141446"/>
                  </a:lnTo>
                  <a:lnTo>
                    <a:pt x="423755" y="102096"/>
                  </a:lnTo>
                  <a:lnTo>
                    <a:pt x="395478" y="67818"/>
                  </a:lnTo>
                  <a:lnTo>
                    <a:pt x="361199" y="39540"/>
                  </a:lnTo>
                  <a:lnTo>
                    <a:pt x="321849" y="18192"/>
                  </a:lnTo>
                  <a:lnTo>
                    <a:pt x="312329" y="15240"/>
                  </a:lnTo>
                  <a:close/>
                </a:path>
              </a:pathLst>
            </a:custGeom>
            <a:solidFill>
              <a:schemeClr val="bg1"/>
            </a:solidFill>
            <a:ln>
              <a:noFill/>
            </a:ln>
          </p:spPr>
          <p:txBody>
            <a:bodyPr wrap="square" lIns="0" tIns="0" rIns="0" bIns="0" rtlCol="0"/>
            <a:lstStyle/>
            <a:p>
              <a:endParaRPr lang="it-IT" sz="1200" noProof="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8" name="Graphic 7" descr="Court outline">
              <a:extLst>
                <a:ext uri="{FF2B5EF4-FFF2-40B4-BE49-F238E27FC236}">
                  <a16:creationId xmlns:a16="http://schemas.microsoft.com/office/drawing/2014/main" id="{96717849-554F-104A-BB9E-A54A3FEC9A4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50438" y="2072447"/>
              <a:ext cx="320492" cy="320492"/>
            </a:xfrm>
            <a:prstGeom prst="rect">
              <a:avLst/>
            </a:prstGeom>
          </p:spPr>
        </p:pic>
      </p:grpSp>
      <p:sp>
        <p:nvSpPr>
          <p:cNvPr id="32" name="Oval 31">
            <a:extLst>
              <a:ext uri="{FF2B5EF4-FFF2-40B4-BE49-F238E27FC236}">
                <a16:creationId xmlns:a16="http://schemas.microsoft.com/office/drawing/2014/main" id="{0CC06A67-1988-0E14-7B48-0CDE89E5601A}"/>
              </a:ext>
            </a:extLst>
          </p:cNvPr>
          <p:cNvSpPr/>
          <p:nvPr/>
        </p:nvSpPr>
        <p:spPr>
          <a:xfrm>
            <a:off x="7833274" y="215414"/>
            <a:ext cx="228600" cy="228600"/>
          </a:xfrm>
          <a:prstGeom prst="ellipse">
            <a:avLst/>
          </a:prstGeom>
          <a:solidFill>
            <a:schemeClr val="bg1">
              <a:lumMod val="8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33" name="Graphic 32" descr="Home outline">
            <a:hlinkClick r:id="" action="ppaction://noaction"/>
            <a:extLst>
              <a:ext uri="{FF2B5EF4-FFF2-40B4-BE49-F238E27FC236}">
                <a16:creationId xmlns:a16="http://schemas.microsoft.com/office/drawing/2014/main" id="{C5805E55-3986-F6A5-0F44-9DE49A119C8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223500" y="129807"/>
            <a:ext cx="333658" cy="333658"/>
          </a:xfrm>
          <a:prstGeom prst="rect">
            <a:avLst/>
          </a:prstGeom>
        </p:spPr>
      </p:pic>
      <p:sp>
        <p:nvSpPr>
          <p:cNvPr id="34" name="Oval 33">
            <a:extLst>
              <a:ext uri="{FF2B5EF4-FFF2-40B4-BE49-F238E27FC236}">
                <a16:creationId xmlns:a16="http://schemas.microsoft.com/office/drawing/2014/main" id="{8A4AC8D8-D398-D72E-D794-EC87EAF9703B}"/>
              </a:ext>
            </a:extLst>
          </p:cNvPr>
          <p:cNvSpPr/>
          <p:nvPr/>
        </p:nvSpPr>
        <p:spPr>
          <a:xfrm>
            <a:off x="8229354" y="215414"/>
            <a:ext cx="228600" cy="228600"/>
          </a:xfrm>
          <a:prstGeom prst="ellipse">
            <a:avLst/>
          </a:prstGeom>
          <a:solidFill>
            <a:schemeClr val="bg1">
              <a:lumMod val="8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35" name="Oval 34">
            <a:extLst>
              <a:ext uri="{FF2B5EF4-FFF2-40B4-BE49-F238E27FC236}">
                <a16:creationId xmlns:a16="http://schemas.microsoft.com/office/drawing/2014/main" id="{5EEC7A1D-5962-9FB2-3DEC-901FB130181C}"/>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36" name="Oval 35">
            <a:extLst>
              <a:ext uri="{FF2B5EF4-FFF2-40B4-BE49-F238E27FC236}">
                <a16:creationId xmlns:a16="http://schemas.microsoft.com/office/drawing/2014/main" id="{C577F726-D37F-D29E-B878-392828BE01B1}"/>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37" name="Oval 36">
            <a:extLst>
              <a:ext uri="{FF2B5EF4-FFF2-40B4-BE49-F238E27FC236}">
                <a16:creationId xmlns:a16="http://schemas.microsoft.com/office/drawing/2014/main" id="{A57AF378-8A6C-B7B1-1C28-A583E1352406}"/>
              </a:ext>
            </a:extLst>
          </p:cNvPr>
          <p:cNvSpPr/>
          <p:nvPr/>
        </p:nvSpPr>
        <p:spPr>
          <a:xfrm>
            <a:off x="941759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a:latin typeface="Open Sans" panose="020B0606030504020204" pitchFamily="34" charset="0"/>
                <a:ea typeface="Open Sans" panose="020B0606030504020204" pitchFamily="34" charset="0"/>
                <a:cs typeface="Open Sans" panose="020B0606030504020204" pitchFamily="34" charset="0"/>
              </a:rPr>
              <a:t>5</a:t>
            </a:r>
          </a:p>
        </p:txBody>
      </p:sp>
      <p:sp>
        <p:nvSpPr>
          <p:cNvPr id="38" name="Oval 37">
            <a:extLst>
              <a:ext uri="{FF2B5EF4-FFF2-40B4-BE49-F238E27FC236}">
                <a16:creationId xmlns:a16="http://schemas.microsoft.com/office/drawing/2014/main" id="{EE5CFC77-5392-6149-2FD3-718A0B2C41EA}"/>
              </a:ext>
            </a:extLst>
          </p:cNvPr>
          <p:cNvSpPr/>
          <p:nvPr/>
        </p:nvSpPr>
        <p:spPr>
          <a:xfrm>
            <a:off x="9813672" y="215414"/>
            <a:ext cx="228600" cy="228600"/>
          </a:xfrm>
          <a:prstGeom prst="ellipse">
            <a:avLst/>
          </a:prstGeom>
          <a:solidFill>
            <a:srgbClr val="046A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Tree>
    <p:extLst>
      <p:ext uri="{BB962C8B-B14F-4D97-AF65-F5344CB8AC3E}">
        <p14:creationId xmlns:p14="http://schemas.microsoft.com/office/powerpoint/2010/main" val="2243491562"/>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D93FDF-0866-0D58-EECC-3F8103874198}"/>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0ADB1E89-D66F-3A1C-8B33-8F87B25026E2}"/>
              </a:ext>
            </a:extLst>
          </p:cNvPr>
          <p:cNvSpPr/>
          <p:nvPr/>
        </p:nvSpPr>
        <p:spPr>
          <a:xfrm>
            <a:off x="2440" y="1868763"/>
            <a:ext cx="10690959" cy="4723189"/>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i="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aphicFrame>
        <p:nvGraphicFramePr>
          <p:cNvPr id="44" name="think-cell data - do not delete" hidden="1">
            <a:extLst>
              <a:ext uri="{FF2B5EF4-FFF2-40B4-BE49-F238E27FC236}">
                <a16:creationId xmlns:a16="http://schemas.microsoft.com/office/drawing/2014/main" id="{F7E23C75-3E42-B970-099D-EB2FB10C860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44" name="think-cell data - do not delete" hidden="1">
                        <a:extLst>
                          <a:ext uri="{FF2B5EF4-FFF2-40B4-BE49-F238E27FC236}">
                            <a16:creationId xmlns:a16="http://schemas.microsoft.com/office/drawing/2014/main" id="{F7E23C75-3E42-B970-099D-EB2FB10C86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object 11">
            <a:extLst>
              <a:ext uri="{FF2B5EF4-FFF2-40B4-BE49-F238E27FC236}">
                <a16:creationId xmlns:a16="http://schemas.microsoft.com/office/drawing/2014/main" id="{0D95D64C-495F-B99A-1065-D21DFE85ACEB}"/>
              </a:ext>
            </a:extLst>
          </p:cNvPr>
          <p:cNvSpPr txBox="1">
            <a:spLocks/>
          </p:cNvSpPr>
          <p:nvPr/>
        </p:nvSpPr>
        <p:spPr>
          <a:xfrm>
            <a:off x="367032" y="721794"/>
            <a:ext cx="10418953" cy="475130"/>
          </a:xfrm>
          <a:prstGeom prst="rect">
            <a:avLst/>
          </a:prstGeom>
        </p:spPr>
        <p:txBody>
          <a:bodyPr vert="horz" wrap="square" lIns="0" tIns="13335" rIns="0" bIns="0" rtlCol="0">
            <a:spAutoFit/>
          </a:bodyPr>
          <a:lstStyle>
            <a:defPPr>
              <a:defRPr lang="en-US"/>
            </a:defPPr>
            <a:lvl1pPr marL="12700">
              <a:spcBef>
                <a:spcPts val="105"/>
              </a:spcBef>
              <a:defRPr sz="300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it-IT"/>
              <a:t>Conclusioni</a:t>
            </a:r>
          </a:p>
        </p:txBody>
      </p:sp>
      <p:sp>
        <p:nvSpPr>
          <p:cNvPr id="15" name="object 11">
            <a:extLst>
              <a:ext uri="{FF2B5EF4-FFF2-40B4-BE49-F238E27FC236}">
                <a16:creationId xmlns:a16="http://schemas.microsoft.com/office/drawing/2014/main" id="{813B6052-F270-CB90-8B4A-DE73B61368DD}"/>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lang="it-IT" sz="200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La valutazione ai fini del recesso nelle S.r.l.</a:t>
            </a:r>
            <a:endParaRPr kumimoji="0" lang="it-IT" sz="20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1" name="Rectangle 60">
            <a:extLst>
              <a:ext uri="{FF2B5EF4-FFF2-40B4-BE49-F238E27FC236}">
                <a16:creationId xmlns:a16="http://schemas.microsoft.com/office/drawing/2014/main" id="{E78351DF-6E7E-F8A1-8D65-68ACD67E7162}"/>
              </a:ext>
            </a:extLst>
          </p:cNvPr>
          <p:cNvSpPr/>
          <p:nvPr/>
        </p:nvSpPr>
        <p:spPr bwMode="gray">
          <a:xfrm>
            <a:off x="367032" y="1683327"/>
            <a:ext cx="9930359" cy="5330537"/>
          </a:xfrm>
          <a:prstGeom prst="rect">
            <a:avLst/>
          </a:prstGeom>
          <a:noFill/>
          <a:ln w="19050" algn="ctr">
            <a:noFill/>
            <a:miter lim="800000"/>
            <a:headEnd/>
            <a:tailEnd/>
          </a:ln>
        </p:spPr>
        <p:txBody>
          <a:bodyPr wrap="square" lIns="88900" tIns="88900" rIns="88900" bIns="88900" rtlCol="0" anchor="ctr"/>
          <a:lstStyle/>
          <a:p>
            <a:pPr marL="285750" indent="-285750">
              <a:lnSpc>
                <a:spcPct val="106000"/>
              </a:lnSpc>
              <a:buFont typeface="Courier New" panose="02070309020205020404" pitchFamily="49" charset="0"/>
              <a:buChar char="o"/>
            </a:pPr>
            <a:endParaRPr lang="it-IT" sz="1600" b="1">
              <a:solidFill>
                <a:schemeClr val="bg1"/>
              </a:solidFill>
            </a:endParaRPr>
          </a:p>
        </p:txBody>
      </p:sp>
      <p:sp>
        <p:nvSpPr>
          <p:cNvPr id="28" name="TextBox 27">
            <a:extLst>
              <a:ext uri="{FF2B5EF4-FFF2-40B4-BE49-F238E27FC236}">
                <a16:creationId xmlns:a16="http://schemas.microsoft.com/office/drawing/2014/main" id="{592DF605-D46C-A117-D107-A2741805CDD1}"/>
              </a:ext>
            </a:extLst>
          </p:cNvPr>
          <p:cNvSpPr txBox="1"/>
          <p:nvPr/>
        </p:nvSpPr>
        <p:spPr>
          <a:xfrm>
            <a:off x="1075780" y="2103749"/>
            <a:ext cx="9615179" cy="870751"/>
          </a:xfrm>
          <a:prstGeom prst="rect">
            <a:avLst/>
          </a:prstGeom>
          <a:noFill/>
        </p:spPr>
        <p:txBody>
          <a:bodyPr wrap="square" lIns="0" tIns="0" rIns="0" bIns="0" rtlCol="0">
            <a:spAutoFit/>
          </a:bodyPr>
          <a:lstStyle/>
          <a:p>
            <a:pPr>
              <a:lnSpc>
                <a:spcPts val="2300"/>
              </a:lnSpc>
              <a:spcBef>
                <a:spcPts val="600"/>
              </a:spcBef>
            </a:pPr>
            <a:r>
              <a:rPr lang="it-IT">
                <a:latin typeface="Open Sans Light" panose="020B0306030504020204" pitchFamily="34" charset="0"/>
                <a:ea typeface="Open Sans Light" panose="020B0306030504020204" pitchFamily="34" charset="0"/>
                <a:cs typeface="Open Sans Light" panose="020B0306030504020204" pitchFamily="34" charset="0"/>
              </a:rPr>
              <a:t>I </a:t>
            </a:r>
            <a:r>
              <a:rPr lang="it-IT" b="1">
                <a:latin typeface="Open Sans Light" panose="020B0306030504020204" pitchFamily="34" charset="0"/>
                <a:ea typeface="Open Sans Light" panose="020B0306030504020204" pitchFamily="34" charset="0"/>
                <a:cs typeface="Open Sans Light" panose="020B0306030504020204" pitchFamily="34" charset="0"/>
              </a:rPr>
              <a:t>metodi</a:t>
            </a:r>
            <a:r>
              <a:rPr lang="it-IT">
                <a:latin typeface="Open Sans Light" panose="020B0306030504020204" pitchFamily="34" charset="0"/>
                <a:ea typeface="Open Sans Light" panose="020B0306030504020204" pitchFamily="34" charset="0"/>
                <a:cs typeface="Open Sans Light" panose="020B0306030504020204" pitchFamily="34" charset="0"/>
              </a:rPr>
              <a:t> applicabili </a:t>
            </a:r>
            <a:r>
              <a:rPr lang="it-IT" b="1">
                <a:latin typeface="Open Sans Light" panose="020B0306030504020204" pitchFamily="34" charset="0"/>
                <a:ea typeface="Open Sans Light" panose="020B0306030504020204" pitchFamily="34" charset="0"/>
                <a:cs typeface="Open Sans Light" panose="020B0306030504020204" pitchFamily="34" charset="0"/>
              </a:rPr>
              <a:t>dovranno essere scelti in funzione delle caratteristiche della società </a:t>
            </a:r>
            <a:r>
              <a:rPr lang="it-IT">
                <a:latin typeface="Open Sans Light" panose="020B0306030504020204" pitchFamily="34" charset="0"/>
                <a:ea typeface="Open Sans Light" panose="020B0306030504020204" pitchFamily="34" charset="0"/>
                <a:cs typeface="Open Sans Light" panose="020B0306030504020204" pitchFamily="34" charset="0"/>
              </a:rPr>
              <a:t>e da quanto riconosciuto dalla prassi valutativa. </a:t>
            </a:r>
            <a:r>
              <a:rPr lang="it-IT" b="1">
                <a:latin typeface="Open Sans Light" panose="020B0306030504020204" pitchFamily="34" charset="0"/>
                <a:ea typeface="Open Sans Light" panose="020B0306030504020204" pitchFamily="34" charset="0"/>
                <a:cs typeface="Open Sans Light" panose="020B0306030504020204" pitchFamily="34" charset="0"/>
              </a:rPr>
              <a:t>L’adozione di più metodi appare preferibile </a:t>
            </a:r>
            <a:r>
              <a:rPr lang="it-IT">
                <a:latin typeface="Open Sans Light" panose="020B0306030504020204" pitchFamily="34" charset="0"/>
                <a:ea typeface="Open Sans Light" panose="020B0306030504020204" pitchFamily="34" charset="0"/>
                <a:cs typeface="Open Sans Light" panose="020B0306030504020204" pitchFamily="34" charset="0"/>
              </a:rPr>
              <a:t>al fine di </a:t>
            </a:r>
            <a:r>
              <a:rPr lang="it-IT" b="1">
                <a:latin typeface="Open Sans Light" panose="020B0306030504020204" pitchFamily="34" charset="0"/>
                <a:ea typeface="Open Sans Light" panose="020B0306030504020204" pitchFamily="34" charset="0"/>
                <a:cs typeface="Open Sans Light" panose="020B0306030504020204" pitchFamily="34" charset="0"/>
              </a:rPr>
              <a:t>rendere più robusta la valutazione e le relative conclusioni</a:t>
            </a:r>
            <a:r>
              <a:rPr lang="it-IT">
                <a:latin typeface="Open Sans Light" panose="020B0306030504020204" pitchFamily="34" charset="0"/>
                <a:ea typeface="Open Sans Light" panose="020B0306030504020204" pitchFamily="34" charset="0"/>
                <a:cs typeface="Open Sans Light" panose="020B0306030504020204" pitchFamily="34" charset="0"/>
              </a:rPr>
              <a:t>.</a:t>
            </a:r>
          </a:p>
        </p:txBody>
      </p:sp>
      <p:grpSp>
        <p:nvGrpSpPr>
          <p:cNvPr id="36" name="Group 35">
            <a:extLst>
              <a:ext uri="{FF2B5EF4-FFF2-40B4-BE49-F238E27FC236}">
                <a16:creationId xmlns:a16="http://schemas.microsoft.com/office/drawing/2014/main" id="{B929B868-B329-5076-8732-B6EF00B40715}"/>
              </a:ext>
            </a:extLst>
          </p:cNvPr>
          <p:cNvGrpSpPr/>
          <p:nvPr/>
        </p:nvGrpSpPr>
        <p:grpSpPr>
          <a:xfrm>
            <a:off x="223627" y="3690870"/>
            <a:ext cx="574121" cy="600223"/>
            <a:chOff x="223627" y="4348595"/>
            <a:chExt cx="574121" cy="600223"/>
          </a:xfrm>
        </p:grpSpPr>
        <p:grpSp>
          <p:nvGrpSpPr>
            <p:cNvPr id="22" name="Group 21">
              <a:extLst>
                <a:ext uri="{FF2B5EF4-FFF2-40B4-BE49-F238E27FC236}">
                  <a16:creationId xmlns:a16="http://schemas.microsoft.com/office/drawing/2014/main" id="{7208EF29-84A6-8C19-DE65-F7A6A6C98526}"/>
                </a:ext>
              </a:extLst>
            </p:cNvPr>
            <p:cNvGrpSpPr/>
            <p:nvPr/>
          </p:nvGrpSpPr>
          <p:grpSpPr>
            <a:xfrm>
              <a:off x="223627" y="4348595"/>
              <a:ext cx="574121" cy="600223"/>
              <a:chOff x="3796776" y="3253963"/>
              <a:chExt cx="523221" cy="523221"/>
            </a:xfrm>
          </p:grpSpPr>
          <p:sp>
            <p:nvSpPr>
              <p:cNvPr id="32" name="Oval 31">
                <a:extLst>
                  <a:ext uri="{FF2B5EF4-FFF2-40B4-BE49-F238E27FC236}">
                    <a16:creationId xmlns:a16="http://schemas.microsoft.com/office/drawing/2014/main" id="{8CCB0C51-DAC3-0391-6F92-59A869E010C7}"/>
                  </a:ext>
                </a:extLst>
              </p:cNvPr>
              <p:cNvSpPr/>
              <p:nvPr/>
            </p:nvSpPr>
            <p:spPr>
              <a:xfrm>
                <a:off x="3796776" y="3253963"/>
                <a:ext cx="523221" cy="523221"/>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33" name="object 56">
                <a:extLst>
                  <a:ext uri="{FF2B5EF4-FFF2-40B4-BE49-F238E27FC236}">
                    <a16:creationId xmlns:a16="http://schemas.microsoft.com/office/drawing/2014/main" id="{AE59D3DA-EA6E-3AA7-AB9C-32075BE67749}"/>
                  </a:ext>
                </a:extLst>
              </p:cNvPr>
              <p:cNvSpPr/>
              <p:nvPr/>
            </p:nvSpPr>
            <p:spPr>
              <a:xfrm>
                <a:off x="3885238" y="3339682"/>
                <a:ext cx="346296" cy="346296"/>
              </a:xfrm>
              <a:custGeom>
                <a:avLst/>
                <a:gdLst/>
                <a:ahLst/>
                <a:cxnLst/>
                <a:rect l="l" t="t" r="r" b="b"/>
                <a:pathLst>
                  <a:path w="463550" h="463550">
                    <a:moveTo>
                      <a:pt x="231648" y="0"/>
                    </a:moveTo>
                    <a:lnTo>
                      <a:pt x="184939" y="4702"/>
                    </a:lnTo>
                    <a:lnTo>
                      <a:pt x="141446" y="18192"/>
                    </a:lnTo>
                    <a:lnTo>
                      <a:pt x="102096" y="39540"/>
                    </a:lnTo>
                    <a:lnTo>
                      <a:pt x="67818" y="67818"/>
                    </a:lnTo>
                    <a:lnTo>
                      <a:pt x="39540" y="102096"/>
                    </a:lnTo>
                    <a:lnTo>
                      <a:pt x="18192" y="141446"/>
                    </a:lnTo>
                    <a:lnTo>
                      <a:pt x="4702" y="184939"/>
                    </a:lnTo>
                    <a:lnTo>
                      <a:pt x="0" y="231647"/>
                    </a:lnTo>
                    <a:lnTo>
                      <a:pt x="4702" y="278356"/>
                    </a:lnTo>
                    <a:lnTo>
                      <a:pt x="18192" y="321849"/>
                    </a:lnTo>
                    <a:lnTo>
                      <a:pt x="39540" y="361199"/>
                    </a:lnTo>
                    <a:lnTo>
                      <a:pt x="67818" y="395478"/>
                    </a:lnTo>
                    <a:lnTo>
                      <a:pt x="102096" y="423755"/>
                    </a:lnTo>
                    <a:lnTo>
                      <a:pt x="141446" y="445103"/>
                    </a:lnTo>
                    <a:lnTo>
                      <a:pt x="184939" y="458593"/>
                    </a:lnTo>
                    <a:lnTo>
                      <a:pt x="231648" y="463295"/>
                    </a:lnTo>
                    <a:lnTo>
                      <a:pt x="278356" y="458593"/>
                    </a:lnTo>
                    <a:lnTo>
                      <a:pt x="312329" y="448056"/>
                    </a:lnTo>
                    <a:lnTo>
                      <a:pt x="231648" y="448056"/>
                    </a:lnTo>
                    <a:lnTo>
                      <a:pt x="182231" y="442306"/>
                    </a:lnTo>
                    <a:lnTo>
                      <a:pt x="136760" y="425946"/>
                    </a:lnTo>
                    <a:lnTo>
                      <a:pt x="96567" y="400309"/>
                    </a:lnTo>
                    <a:lnTo>
                      <a:pt x="62986" y="366728"/>
                    </a:lnTo>
                    <a:lnTo>
                      <a:pt x="37349" y="326535"/>
                    </a:lnTo>
                    <a:lnTo>
                      <a:pt x="20989" y="281064"/>
                    </a:lnTo>
                    <a:lnTo>
                      <a:pt x="15240" y="231647"/>
                    </a:lnTo>
                    <a:lnTo>
                      <a:pt x="20989" y="182231"/>
                    </a:lnTo>
                    <a:lnTo>
                      <a:pt x="37349" y="136760"/>
                    </a:lnTo>
                    <a:lnTo>
                      <a:pt x="62986" y="96567"/>
                    </a:lnTo>
                    <a:lnTo>
                      <a:pt x="96567" y="62986"/>
                    </a:lnTo>
                    <a:lnTo>
                      <a:pt x="136760" y="37349"/>
                    </a:lnTo>
                    <a:lnTo>
                      <a:pt x="182231" y="20989"/>
                    </a:lnTo>
                    <a:lnTo>
                      <a:pt x="231648" y="15240"/>
                    </a:lnTo>
                    <a:lnTo>
                      <a:pt x="312329" y="15240"/>
                    </a:lnTo>
                    <a:lnTo>
                      <a:pt x="278356" y="4702"/>
                    </a:lnTo>
                    <a:lnTo>
                      <a:pt x="231648" y="0"/>
                    </a:lnTo>
                    <a:close/>
                  </a:path>
                  <a:path w="463550" h="463550">
                    <a:moveTo>
                      <a:pt x="312329" y="15240"/>
                    </a:moveTo>
                    <a:lnTo>
                      <a:pt x="231648" y="15240"/>
                    </a:lnTo>
                    <a:lnTo>
                      <a:pt x="281064" y="20989"/>
                    </a:lnTo>
                    <a:lnTo>
                      <a:pt x="326535" y="37349"/>
                    </a:lnTo>
                    <a:lnTo>
                      <a:pt x="366728" y="62986"/>
                    </a:lnTo>
                    <a:lnTo>
                      <a:pt x="400309" y="96567"/>
                    </a:lnTo>
                    <a:lnTo>
                      <a:pt x="425946" y="136760"/>
                    </a:lnTo>
                    <a:lnTo>
                      <a:pt x="442306" y="182231"/>
                    </a:lnTo>
                    <a:lnTo>
                      <a:pt x="448056" y="231647"/>
                    </a:lnTo>
                    <a:lnTo>
                      <a:pt x="442306" y="281064"/>
                    </a:lnTo>
                    <a:lnTo>
                      <a:pt x="425946" y="326535"/>
                    </a:lnTo>
                    <a:lnTo>
                      <a:pt x="400309" y="366728"/>
                    </a:lnTo>
                    <a:lnTo>
                      <a:pt x="366728" y="400309"/>
                    </a:lnTo>
                    <a:lnTo>
                      <a:pt x="326535" y="425946"/>
                    </a:lnTo>
                    <a:lnTo>
                      <a:pt x="281064" y="442306"/>
                    </a:lnTo>
                    <a:lnTo>
                      <a:pt x="231648" y="448056"/>
                    </a:lnTo>
                    <a:lnTo>
                      <a:pt x="312329" y="448056"/>
                    </a:lnTo>
                    <a:lnTo>
                      <a:pt x="361199" y="423755"/>
                    </a:lnTo>
                    <a:lnTo>
                      <a:pt x="395478" y="395478"/>
                    </a:lnTo>
                    <a:lnTo>
                      <a:pt x="423755" y="361199"/>
                    </a:lnTo>
                    <a:lnTo>
                      <a:pt x="445103" y="321849"/>
                    </a:lnTo>
                    <a:lnTo>
                      <a:pt x="458593" y="278356"/>
                    </a:lnTo>
                    <a:lnTo>
                      <a:pt x="463296" y="231647"/>
                    </a:lnTo>
                    <a:lnTo>
                      <a:pt x="458593" y="184939"/>
                    </a:lnTo>
                    <a:lnTo>
                      <a:pt x="445103" y="141446"/>
                    </a:lnTo>
                    <a:lnTo>
                      <a:pt x="423755" y="102096"/>
                    </a:lnTo>
                    <a:lnTo>
                      <a:pt x="395478" y="67818"/>
                    </a:lnTo>
                    <a:lnTo>
                      <a:pt x="361199" y="39540"/>
                    </a:lnTo>
                    <a:lnTo>
                      <a:pt x="321849" y="18192"/>
                    </a:lnTo>
                    <a:lnTo>
                      <a:pt x="312329" y="15240"/>
                    </a:lnTo>
                    <a:close/>
                  </a:path>
                </a:pathLst>
              </a:custGeom>
              <a:solidFill>
                <a:schemeClr val="bg1"/>
              </a:solidFill>
              <a:ln>
                <a:noFill/>
              </a:ln>
            </p:spPr>
            <p:txBody>
              <a:bodyPr wrap="square" lIns="0" tIns="0" rIns="0" bIns="0" rtlCol="0"/>
              <a:lstStyle/>
              <a:p>
                <a:endParaRPr lang="it-IT" sz="1200" noProof="0">
                  <a:latin typeface="Open Sans Light" panose="020B0306030504020204" pitchFamily="34" charset="0"/>
                  <a:ea typeface="Open Sans Light" panose="020B0306030504020204" pitchFamily="34" charset="0"/>
                  <a:cs typeface="Open Sans Light" panose="020B0306030504020204" pitchFamily="34" charset="0"/>
                </a:endParaRPr>
              </a:p>
            </p:txBody>
          </p:sp>
        </p:grpSp>
        <p:pic>
          <p:nvPicPr>
            <p:cNvPr id="35" name="Graphic 34" descr="Branching diagram outline">
              <a:extLst>
                <a:ext uri="{FF2B5EF4-FFF2-40B4-BE49-F238E27FC236}">
                  <a16:creationId xmlns:a16="http://schemas.microsoft.com/office/drawing/2014/main" id="{C07E39CC-894C-1742-8F6A-E06BC46C8B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4342" y="4476761"/>
              <a:ext cx="372691" cy="372691"/>
            </a:xfrm>
            <a:prstGeom prst="rect">
              <a:avLst/>
            </a:prstGeom>
          </p:spPr>
        </p:pic>
      </p:grpSp>
      <p:cxnSp>
        <p:nvCxnSpPr>
          <p:cNvPr id="34" name="Straight Connector 33">
            <a:extLst>
              <a:ext uri="{FF2B5EF4-FFF2-40B4-BE49-F238E27FC236}">
                <a16:creationId xmlns:a16="http://schemas.microsoft.com/office/drawing/2014/main" id="{AA5E1D76-961B-2207-47D4-F6F61663FABA}"/>
              </a:ext>
            </a:extLst>
          </p:cNvPr>
          <p:cNvCxnSpPr/>
          <p:nvPr/>
        </p:nvCxnSpPr>
        <p:spPr>
          <a:xfrm>
            <a:off x="486063" y="3349906"/>
            <a:ext cx="9721273" cy="0"/>
          </a:xfrm>
          <a:prstGeom prst="line">
            <a:avLst/>
          </a:prstGeom>
          <a:ln>
            <a:solidFill>
              <a:schemeClr val="tx2">
                <a:lumMod val="40000"/>
                <a:lumOff val="60000"/>
              </a:schemeClr>
            </a:solidFill>
            <a:prstDash val="dash"/>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AB363B30-7EFF-E591-7DBD-42245246ACA1}"/>
              </a:ext>
            </a:extLst>
          </p:cNvPr>
          <p:cNvSpPr txBox="1"/>
          <p:nvPr/>
        </p:nvSpPr>
        <p:spPr>
          <a:xfrm>
            <a:off x="1061625" y="3631365"/>
            <a:ext cx="9495533" cy="2553904"/>
          </a:xfrm>
          <a:prstGeom prst="rect">
            <a:avLst/>
          </a:prstGeom>
          <a:noFill/>
        </p:spPr>
        <p:txBody>
          <a:bodyPr wrap="square" lIns="0" tIns="0" rIns="0" bIns="0" rtlCol="0">
            <a:spAutoFit/>
          </a:bodyPr>
          <a:lstStyle/>
          <a:p>
            <a:pPr>
              <a:lnSpc>
                <a:spcPts val="2200"/>
              </a:lnSpc>
              <a:spcBef>
                <a:spcPts val="600"/>
              </a:spcBef>
            </a:pPr>
            <a:r>
              <a:rPr lang="it-IT" dirty="0">
                <a:latin typeface="Open Sans Light" panose="020B0306030504020204" pitchFamily="34" charset="0"/>
                <a:ea typeface="Open Sans Light" panose="020B0306030504020204" pitchFamily="34" charset="0"/>
                <a:cs typeface="Open Sans Light" panose="020B0306030504020204" pitchFamily="34" charset="0"/>
              </a:rPr>
              <a:t>La valutazione pone l’esperto dinanzi </a:t>
            </a:r>
            <a:r>
              <a:rPr lang="it-IT" b="1" dirty="0">
                <a:latin typeface="Open Sans Light" panose="020B0306030504020204" pitchFamily="34" charset="0"/>
                <a:ea typeface="Open Sans Light" panose="020B0306030504020204" pitchFamily="34" charset="0"/>
                <a:cs typeface="Open Sans Light" panose="020B0306030504020204" pitchFamily="34" charset="0"/>
              </a:rPr>
              <a:t>diverse criticità</a:t>
            </a:r>
            <a:r>
              <a:rPr lang="it-IT" dirty="0">
                <a:latin typeface="Open Sans Light" panose="020B0306030504020204" pitchFamily="34" charset="0"/>
                <a:ea typeface="Open Sans Light" panose="020B0306030504020204" pitchFamily="34" charset="0"/>
                <a:cs typeface="Open Sans Light" panose="020B0306030504020204" pitchFamily="34" charset="0"/>
              </a:rPr>
              <a:t>, tra cui:</a:t>
            </a:r>
          </a:p>
          <a:p>
            <a:pPr marL="285750" indent="-285750">
              <a:lnSpc>
                <a:spcPts val="2200"/>
              </a:lnSpc>
              <a:spcBef>
                <a:spcPts val="600"/>
              </a:spcBef>
              <a:buFont typeface="Courier New" panose="02070309020205020404" pitchFamily="49" charset="0"/>
              <a:buChar char="o"/>
            </a:pPr>
            <a:r>
              <a:rPr lang="it-IT" dirty="0">
                <a:latin typeface="Open Sans Light" panose="020B0306030504020204" pitchFamily="34" charset="0"/>
                <a:ea typeface="Open Sans Light" panose="020B0306030504020204" pitchFamily="34" charset="0"/>
                <a:cs typeface="Open Sans Light" panose="020B0306030504020204" pitchFamily="34" charset="0"/>
              </a:rPr>
              <a:t>la </a:t>
            </a:r>
            <a:r>
              <a:rPr lang="it-IT" b="1" dirty="0">
                <a:latin typeface="Open Sans Light" panose="020B0306030504020204" pitchFamily="34" charset="0"/>
                <a:ea typeface="Open Sans Light" panose="020B0306030504020204" pitchFamily="34" charset="0"/>
                <a:cs typeface="Open Sans Light" panose="020B0306030504020204" pitchFamily="34" charset="0"/>
              </a:rPr>
              <a:t>possibile indisponibilità </a:t>
            </a:r>
            <a:r>
              <a:rPr lang="it-IT" dirty="0">
                <a:latin typeface="Open Sans Light" panose="020B0306030504020204" pitchFamily="34" charset="0"/>
                <a:ea typeface="Open Sans Light" panose="020B0306030504020204" pitchFamily="34" charset="0"/>
                <a:cs typeface="Open Sans Light" panose="020B0306030504020204" pitchFamily="34" charset="0"/>
              </a:rPr>
              <a:t>di un patrimonio informativo completo;</a:t>
            </a:r>
          </a:p>
          <a:p>
            <a:pPr marL="285750" indent="-285750">
              <a:lnSpc>
                <a:spcPts val="2200"/>
              </a:lnSpc>
              <a:spcBef>
                <a:spcPts val="600"/>
              </a:spcBef>
              <a:buFont typeface="Courier New" panose="02070309020205020404" pitchFamily="49" charset="0"/>
              <a:buChar char="o"/>
            </a:pPr>
            <a:r>
              <a:rPr lang="it-IT" dirty="0">
                <a:latin typeface="Open Sans Light" panose="020B0306030504020204" pitchFamily="34" charset="0"/>
                <a:ea typeface="Open Sans Light" panose="020B0306030504020204" pitchFamily="34" charset="0"/>
                <a:cs typeface="Open Sans Light" panose="020B0306030504020204" pitchFamily="34" charset="0"/>
              </a:rPr>
              <a:t>la possibile necessità di dover </a:t>
            </a:r>
            <a:r>
              <a:rPr lang="it-IT" b="1" dirty="0">
                <a:latin typeface="Open Sans Light" panose="020B0306030504020204" pitchFamily="34" charset="0"/>
                <a:ea typeface="Open Sans Light" panose="020B0306030504020204" pitchFamily="34" charset="0"/>
                <a:cs typeface="Open Sans Light" panose="020B0306030504020204" pitchFamily="34" charset="0"/>
              </a:rPr>
              <a:t>aggiustare i dati (in particolare le previsioni di piano) </a:t>
            </a:r>
            <a:r>
              <a:rPr lang="it-IT" dirty="0">
                <a:latin typeface="Open Sans Light" panose="020B0306030504020204" pitchFamily="34" charset="0"/>
                <a:ea typeface="Open Sans Light" panose="020B0306030504020204" pitchFamily="34" charset="0"/>
                <a:cs typeface="Open Sans Light" panose="020B0306030504020204" pitchFamily="34" charset="0"/>
              </a:rPr>
              <a:t>al fine di poter stimare una </a:t>
            </a:r>
            <a:r>
              <a:rPr lang="it-IT" b="1" dirty="0">
                <a:latin typeface="Open Sans Light" panose="020B0306030504020204" pitchFamily="34" charset="0"/>
                <a:ea typeface="Open Sans Light" panose="020B0306030504020204" pitchFamily="34" charset="0"/>
                <a:cs typeface="Open Sans Light" panose="020B0306030504020204" pitchFamily="34" charset="0"/>
              </a:rPr>
              <a:t>valutazione as-is </a:t>
            </a:r>
            <a:r>
              <a:rPr lang="it-IT" dirty="0">
                <a:latin typeface="Open Sans Light" panose="020B0306030504020204" pitchFamily="34" charset="0"/>
                <a:ea typeface="Open Sans Light" panose="020B0306030504020204" pitchFamily="34" charset="0"/>
                <a:cs typeface="Open Sans Light" panose="020B0306030504020204" pitchFamily="34" charset="0"/>
              </a:rPr>
              <a:t>al momento del recesso;</a:t>
            </a:r>
          </a:p>
          <a:p>
            <a:pPr marL="285750" indent="-285750">
              <a:lnSpc>
                <a:spcPts val="2200"/>
              </a:lnSpc>
              <a:spcBef>
                <a:spcPts val="600"/>
              </a:spcBef>
              <a:buFont typeface="Courier New" panose="02070309020205020404" pitchFamily="49" charset="0"/>
              <a:buChar char="o"/>
            </a:pPr>
            <a:r>
              <a:rPr lang="it-IT" dirty="0">
                <a:latin typeface="Open Sans Light" panose="020B0306030504020204" pitchFamily="34" charset="0"/>
                <a:ea typeface="Open Sans Light" panose="020B0306030504020204" pitchFamily="34" charset="0"/>
                <a:cs typeface="Open Sans Light" panose="020B0306030504020204" pitchFamily="34" charset="0"/>
              </a:rPr>
              <a:t>la corretta individuazione dei </a:t>
            </a:r>
            <a:r>
              <a:rPr lang="it-IT" b="1" dirty="0">
                <a:latin typeface="Open Sans Light" panose="020B0306030504020204" pitchFamily="34" charset="0"/>
                <a:ea typeface="Open Sans Light" panose="020B0306030504020204" pitchFamily="34" charset="0"/>
                <a:cs typeface="Open Sans Light" panose="020B0306030504020204" pitchFamily="34" charset="0"/>
              </a:rPr>
              <a:t>metodi più ido</a:t>
            </a:r>
            <a:r>
              <a:rPr lang="it-IT" dirty="0">
                <a:latin typeface="Open Sans Light" panose="020B0306030504020204" pitchFamily="34" charset="0"/>
                <a:ea typeface="Open Sans Light" panose="020B0306030504020204" pitchFamily="34" charset="0"/>
                <a:cs typeface="Open Sans Light" panose="020B0306030504020204" pitchFamily="34" charset="0"/>
              </a:rPr>
              <a:t>nei in presenza di un eventuale </a:t>
            </a:r>
            <a:r>
              <a:rPr lang="it-IT" b="1" dirty="0">
                <a:latin typeface="Open Sans Light" panose="020B0306030504020204" pitchFamily="34" charset="0"/>
                <a:ea typeface="Open Sans Light" panose="020B0306030504020204" pitchFamily="34" charset="0"/>
                <a:cs typeface="Open Sans Light" panose="020B0306030504020204" pitchFamily="34" charset="0"/>
              </a:rPr>
              <a:t>patrimonio informativo limitato</a:t>
            </a:r>
            <a:r>
              <a:rPr lang="it-IT" dirty="0">
                <a:latin typeface="Open Sans Light" panose="020B0306030504020204" pitchFamily="34" charset="0"/>
                <a:ea typeface="Open Sans Light" panose="020B0306030504020204" pitchFamily="34" charset="0"/>
                <a:cs typeface="Open Sans Light" panose="020B0306030504020204" pitchFamily="34" charset="0"/>
              </a:rPr>
              <a:t>;</a:t>
            </a:r>
          </a:p>
          <a:p>
            <a:pPr marL="285750" indent="-285750">
              <a:lnSpc>
                <a:spcPts val="2200"/>
              </a:lnSpc>
              <a:spcBef>
                <a:spcPts val="600"/>
              </a:spcBef>
              <a:buFont typeface="Courier New" panose="02070309020205020404" pitchFamily="49" charset="0"/>
              <a:buChar char="o"/>
            </a:pPr>
            <a:r>
              <a:rPr lang="it-IT" dirty="0">
                <a:latin typeface="Open Sans Light" panose="020B0306030504020204" pitchFamily="34" charset="0"/>
                <a:ea typeface="Open Sans Light" panose="020B0306030504020204" pitchFamily="34" charset="0"/>
                <a:cs typeface="Open Sans Light" panose="020B0306030504020204" pitchFamily="34" charset="0"/>
              </a:rPr>
              <a:t>la necessità di dover escludere </a:t>
            </a:r>
            <a:r>
              <a:rPr lang="it-IT" b="1" dirty="0">
                <a:latin typeface="Open Sans Light" panose="020B0306030504020204" pitchFamily="34" charset="0"/>
                <a:ea typeface="Open Sans Light" panose="020B0306030504020204" pitchFamily="34" charset="0"/>
                <a:cs typeface="Open Sans Light" panose="020B0306030504020204" pitchFamily="34" charset="0"/>
              </a:rPr>
              <a:t>l’applicazione di eventuali sconti </a:t>
            </a:r>
            <a:r>
              <a:rPr lang="it-IT" dirty="0">
                <a:latin typeface="Open Sans Light" panose="020B0306030504020204" pitchFamily="34" charset="0"/>
                <a:ea typeface="Open Sans Light" panose="020B0306030504020204" pitchFamily="34" charset="0"/>
                <a:cs typeface="Open Sans Light" panose="020B0306030504020204" pitchFamily="34" charset="0"/>
              </a:rPr>
              <a:t>in un </a:t>
            </a:r>
            <a:r>
              <a:rPr lang="it-IT" b="1" dirty="0">
                <a:latin typeface="Open Sans Light" panose="020B0306030504020204" pitchFamily="34" charset="0"/>
                <a:ea typeface="Open Sans Light" panose="020B0306030504020204" pitchFamily="34" charset="0"/>
                <a:cs typeface="Open Sans Light" panose="020B0306030504020204" pitchFamily="34" charset="0"/>
              </a:rPr>
              <a:t>contesto non chiaramente definito dalla norma </a:t>
            </a:r>
            <a:r>
              <a:rPr lang="it-IT" dirty="0">
                <a:latin typeface="Open Sans Light" panose="020B0306030504020204" pitchFamily="34" charset="0"/>
                <a:ea typeface="Open Sans Light" panose="020B0306030504020204" pitchFamily="34" charset="0"/>
                <a:cs typeface="Open Sans Light" panose="020B0306030504020204" pitchFamily="34" charset="0"/>
              </a:rPr>
              <a:t>(valore di mercato vs richiamato valore pro quota).</a:t>
            </a:r>
          </a:p>
        </p:txBody>
      </p:sp>
      <p:grpSp>
        <p:nvGrpSpPr>
          <p:cNvPr id="10" name="Group 9">
            <a:extLst>
              <a:ext uri="{FF2B5EF4-FFF2-40B4-BE49-F238E27FC236}">
                <a16:creationId xmlns:a16="http://schemas.microsoft.com/office/drawing/2014/main" id="{65DF2EFE-D43A-17E2-1D58-40AE599D8423}"/>
              </a:ext>
            </a:extLst>
          </p:cNvPr>
          <p:cNvGrpSpPr/>
          <p:nvPr/>
        </p:nvGrpSpPr>
        <p:grpSpPr>
          <a:xfrm>
            <a:off x="223627" y="2216342"/>
            <a:ext cx="574121" cy="600223"/>
            <a:chOff x="223627" y="1899850"/>
            <a:chExt cx="574121" cy="600223"/>
          </a:xfrm>
        </p:grpSpPr>
        <p:grpSp>
          <p:nvGrpSpPr>
            <p:cNvPr id="6" name="Group 5">
              <a:extLst>
                <a:ext uri="{FF2B5EF4-FFF2-40B4-BE49-F238E27FC236}">
                  <a16:creationId xmlns:a16="http://schemas.microsoft.com/office/drawing/2014/main" id="{DF4D8D4F-0F17-EE8E-74C3-FE71A247BAF1}"/>
                </a:ext>
              </a:extLst>
            </p:cNvPr>
            <p:cNvGrpSpPr/>
            <p:nvPr/>
          </p:nvGrpSpPr>
          <p:grpSpPr>
            <a:xfrm>
              <a:off x="223627" y="1899850"/>
              <a:ext cx="574121" cy="600223"/>
              <a:chOff x="3796776" y="3253963"/>
              <a:chExt cx="523221" cy="523221"/>
            </a:xfrm>
          </p:grpSpPr>
          <p:sp>
            <p:nvSpPr>
              <p:cNvPr id="8" name="Oval 7">
                <a:extLst>
                  <a:ext uri="{FF2B5EF4-FFF2-40B4-BE49-F238E27FC236}">
                    <a16:creationId xmlns:a16="http://schemas.microsoft.com/office/drawing/2014/main" id="{1424680B-AF90-D49E-BB05-6DCCDEE90C12}"/>
                  </a:ext>
                </a:extLst>
              </p:cNvPr>
              <p:cNvSpPr/>
              <p:nvPr/>
            </p:nvSpPr>
            <p:spPr>
              <a:xfrm>
                <a:off x="3796776" y="3253963"/>
                <a:ext cx="523221" cy="52322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9" name="object 56">
                <a:extLst>
                  <a:ext uri="{FF2B5EF4-FFF2-40B4-BE49-F238E27FC236}">
                    <a16:creationId xmlns:a16="http://schemas.microsoft.com/office/drawing/2014/main" id="{DF81D5F2-1DE2-6852-9EF0-21CA92C407DF}"/>
                  </a:ext>
                </a:extLst>
              </p:cNvPr>
              <p:cNvSpPr/>
              <p:nvPr/>
            </p:nvSpPr>
            <p:spPr>
              <a:xfrm>
                <a:off x="3885238" y="3339682"/>
                <a:ext cx="346296" cy="346296"/>
              </a:xfrm>
              <a:custGeom>
                <a:avLst/>
                <a:gdLst/>
                <a:ahLst/>
                <a:cxnLst/>
                <a:rect l="l" t="t" r="r" b="b"/>
                <a:pathLst>
                  <a:path w="463550" h="463550">
                    <a:moveTo>
                      <a:pt x="231648" y="0"/>
                    </a:moveTo>
                    <a:lnTo>
                      <a:pt x="184939" y="4702"/>
                    </a:lnTo>
                    <a:lnTo>
                      <a:pt x="141446" y="18192"/>
                    </a:lnTo>
                    <a:lnTo>
                      <a:pt x="102096" y="39540"/>
                    </a:lnTo>
                    <a:lnTo>
                      <a:pt x="67818" y="67818"/>
                    </a:lnTo>
                    <a:lnTo>
                      <a:pt x="39540" y="102096"/>
                    </a:lnTo>
                    <a:lnTo>
                      <a:pt x="18192" y="141446"/>
                    </a:lnTo>
                    <a:lnTo>
                      <a:pt x="4702" y="184939"/>
                    </a:lnTo>
                    <a:lnTo>
                      <a:pt x="0" y="231647"/>
                    </a:lnTo>
                    <a:lnTo>
                      <a:pt x="4702" y="278356"/>
                    </a:lnTo>
                    <a:lnTo>
                      <a:pt x="18192" y="321849"/>
                    </a:lnTo>
                    <a:lnTo>
                      <a:pt x="39540" y="361199"/>
                    </a:lnTo>
                    <a:lnTo>
                      <a:pt x="67818" y="395478"/>
                    </a:lnTo>
                    <a:lnTo>
                      <a:pt x="102096" y="423755"/>
                    </a:lnTo>
                    <a:lnTo>
                      <a:pt x="141446" y="445103"/>
                    </a:lnTo>
                    <a:lnTo>
                      <a:pt x="184939" y="458593"/>
                    </a:lnTo>
                    <a:lnTo>
                      <a:pt x="231648" y="463295"/>
                    </a:lnTo>
                    <a:lnTo>
                      <a:pt x="278356" y="458593"/>
                    </a:lnTo>
                    <a:lnTo>
                      <a:pt x="312329" y="448056"/>
                    </a:lnTo>
                    <a:lnTo>
                      <a:pt x="231648" y="448056"/>
                    </a:lnTo>
                    <a:lnTo>
                      <a:pt x="182231" y="442306"/>
                    </a:lnTo>
                    <a:lnTo>
                      <a:pt x="136760" y="425946"/>
                    </a:lnTo>
                    <a:lnTo>
                      <a:pt x="96567" y="400309"/>
                    </a:lnTo>
                    <a:lnTo>
                      <a:pt x="62986" y="366728"/>
                    </a:lnTo>
                    <a:lnTo>
                      <a:pt x="37349" y="326535"/>
                    </a:lnTo>
                    <a:lnTo>
                      <a:pt x="20989" y="281064"/>
                    </a:lnTo>
                    <a:lnTo>
                      <a:pt x="15240" y="231647"/>
                    </a:lnTo>
                    <a:lnTo>
                      <a:pt x="20989" y="182231"/>
                    </a:lnTo>
                    <a:lnTo>
                      <a:pt x="37349" y="136760"/>
                    </a:lnTo>
                    <a:lnTo>
                      <a:pt x="62986" y="96567"/>
                    </a:lnTo>
                    <a:lnTo>
                      <a:pt x="96567" y="62986"/>
                    </a:lnTo>
                    <a:lnTo>
                      <a:pt x="136760" y="37349"/>
                    </a:lnTo>
                    <a:lnTo>
                      <a:pt x="182231" y="20989"/>
                    </a:lnTo>
                    <a:lnTo>
                      <a:pt x="231648" y="15240"/>
                    </a:lnTo>
                    <a:lnTo>
                      <a:pt x="312329" y="15240"/>
                    </a:lnTo>
                    <a:lnTo>
                      <a:pt x="278356" y="4702"/>
                    </a:lnTo>
                    <a:lnTo>
                      <a:pt x="231648" y="0"/>
                    </a:lnTo>
                    <a:close/>
                  </a:path>
                  <a:path w="463550" h="463550">
                    <a:moveTo>
                      <a:pt x="312329" y="15240"/>
                    </a:moveTo>
                    <a:lnTo>
                      <a:pt x="231648" y="15240"/>
                    </a:lnTo>
                    <a:lnTo>
                      <a:pt x="281064" y="20989"/>
                    </a:lnTo>
                    <a:lnTo>
                      <a:pt x="326535" y="37349"/>
                    </a:lnTo>
                    <a:lnTo>
                      <a:pt x="366728" y="62986"/>
                    </a:lnTo>
                    <a:lnTo>
                      <a:pt x="400309" y="96567"/>
                    </a:lnTo>
                    <a:lnTo>
                      <a:pt x="425946" y="136760"/>
                    </a:lnTo>
                    <a:lnTo>
                      <a:pt x="442306" y="182231"/>
                    </a:lnTo>
                    <a:lnTo>
                      <a:pt x="448056" y="231647"/>
                    </a:lnTo>
                    <a:lnTo>
                      <a:pt x="442306" y="281064"/>
                    </a:lnTo>
                    <a:lnTo>
                      <a:pt x="425946" y="326535"/>
                    </a:lnTo>
                    <a:lnTo>
                      <a:pt x="400309" y="366728"/>
                    </a:lnTo>
                    <a:lnTo>
                      <a:pt x="366728" y="400309"/>
                    </a:lnTo>
                    <a:lnTo>
                      <a:pt x="326535" y="425946"/>
                    </a:lnTo>
                    <a:lnTo>
                      <a:pt x="281064" y="442306"/>
                    </a:lnTo>
                    <a:lnTo>
                      <a:pt x="231648" y="448056"/>
                    </a:lnTo>
                    <a:lnTo>
                      <a:pt x="312329" y="448056"/>
                    </a:lnTo>
                    <a:lnTo>
                      <a:pt x="361199" y="423755"/>
                    </a:lnTo>
                    <a:lnTo>
                      <a:pt x="395478" y="395478"/>
                    </a:lnTo>
                    <a:lnTo>
                      <a:pt x="423755" y="361199"/>
                    </a:lnTo>
                    <a:lnTo>
                      <a:pt x="445103" y="321849"/>
                    </a:lnTo>
                    <a:lnTo>
                      <a:pt x="458593" y="278356"/>
                    </a:lnTo>
                    <a:lnTo>
                      <a:pt x="463296" y="231647"/>
                    </a:lnTo>
                    <a:lnTo>
                      <a:pt x="458593" y="184939"/>
                    </a:lnTo>
                    <a:lnTo>
                      <a:pt x="445103" y="141446"/>
                    </a:lnTo>
                    <a:lnTo>
                      <a:pt x="423755" y="102096"/>
                    </a:lnTo>
                    <a:lnTo>
                      <a:pt x="395478" y="67818"/>
                    </a:lnTo>
                    <a:lnTo>
                      <a:pt x="361199" y="39540"/>
                    </a:lnTo>
                    <a:lnTo>
                      <a:pt x="321849" y="18192"/>
                    </a:lnTo>
                    <a:lnTo>
                      <a:pt x="312329" y="15240"/>
                    </a:lnTo>
                    <a:close/>
                  </a:path>
                </a:pathLst>
              </a:custGeom>
              <a:solidFill>
                <a:schemeClr val="bg1"/>
              </a:solidFill>
              <a:ln>
                <a:noFill/>
              </a:ln>
            </p:spPr>
            <p:txBody>
              <a:bodyPr wrap="square" lIns="0" tIns="0" rIns="0" bIns="0" rtlCol="0"/>
              <a:lstStyle/>
              <a:p>
                <a:endParaRPr lang="it-IT" sz="1200" noProof="0">
                  <a:latin typeface="Open Sans Light" panose="020B0306030504020204" pitchFamily="34" charset="0"/>
                  <a:ea typeface="Open Sans Light" panose="020B0306030504020204" pitchFamily="34" charset="0"/>
                  <a:cs typeface="Open Sans Light" panose="020B0306030504020204" pitchFamily="34" charset="0"/>
                </a:endParaRPr>
              </a:p>
            </p:txBody>
          </p:sp>
        </p:grpSp>
        <p:pic>
          <p:nvPicPr>
            <p:cNvPr id="4" name="Graphic 3" descr="Circles with arrows outline">
              <a:extLst>
                <a:ext uri="{FF2B5EF4-FFF2-40B4-BE49-F238E27FC236}">
                  <a16:creationId xmlns:a16="http://schemas.microsoft.com/office/drawing/2014/main" id="{B528615C-3EDA-DC20-5968-8A4771EA27D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4416" y="2020543"/>
              <a:ext cx="352541" cy="352541"/>
            </a:xfrm>
            <a:prstGeom prst="rect">
              <a:avLst/>
            </a:prstGeom>
          </p:spPr>
        </p:pic>
      </p:grpSp>
      <p:sp>
        <p:nvSpPr>
          <p:cNvPr id="20" name="Oval 19">
            <a:extLst>
              <a:ext uri="{FF2B5EF4-FFF2-40B4-BE49-F238E27FC236}">
                <a16:creationId xmlns:a16="http://schemas.microsoft.com/office/drawing/2014/main" id="{ADD9776E-A0F8-4DD4-11CF-CB5CDE8CC06C}"/>
              </a:ext>
            </a:extLst>
          </p:cNvPr>
          <p:cNvSpPr/>
          <p:nvPr/>
        </p:nvSpPr>
        <p:spPr>
          <a:xfrm>
            <a:off x="7833274" y="215414"/>
            <a:ext cx="228600" cy="228600"/>
          </a:xfrm>
          <a:prstGeom prst="ellipse">
            <a:avLst/>
          </a:prstGeom>
          <a:solidFill>
            <a:schemeClr val="bg1">
              <a:lumMod val="8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21" name="Graphic 20" descr="Home outline">
            <a:hlinkClick r:id="" action="ppaction://noaction"/>
            <a:extLst>
              <a:ext uri="{FF2B5EF4-FFF2-40B4-BE49-F238E27FC236}">
                <a16:creationId xmlns:a16="http://schemas.microsoft.com/office/drawing/2014/main" id="{6588D3BF-4244-4805-5FEC-DC274C040E9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23500" y="129807"/>
            <a:ext cx="333658" cy="333658"/>
          </a:xfrm>
          <a:prstGeom prst="rect">
            <a:avLst/>
          </a:prstGeom>
        </p:spPr>
      </p:pic>
      <p:sp>
        <p:nvSpPr>
          <p:cNvPr id="23" name="Oval 22">
            <a:extLst>
              <a:ext uri="{FF2B5EF4-FFF2-40B4-BE49-F238E27FC236}">
                <a16:creationId xmlns:a16="http://schemas.microsoft.com/office/drawing/2014/main" id="{7CF237C7-FBAF-830A-5F3D-D77DBF07E765}"/>
              </a:ext>
            </a:extLst>
          </p:cNvPr>
          <p:cNvSpPr/>
          <p:nvPr/>
        </p:nvSpPr>
        <p:spPr>
          <a:xfrm>
            <a:off x="8229354" y="215414"/>
            <a:ext cx="228600" cy="228600"/>
          </a:xfrm>
          <a:prstGeom prst="ellipse">
            <a:avLst/>
          </a:prstGeom>
          <a:solidFill>
            <a:schemeClr val="bg1">
              <a:lumMod val="8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24" name="Oval 23">
            <a:extLst>
              <a:ext uri="{FF2B5EF4-FFF2-40B4-BE49-F238E27FC236}">
                <a16:creationId xmlns:a16="http://schemas.microsoft.com/office/drawing/2014/main" id="{3009AA77-368D-FD89-FD12-F19BAC61A618}"/>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25" name="Oval 24">
            <a:extLst>
              <a:ext uri="{FF2B5EF4-FFF2-40B4-BE49-F238E27FC236}">
                <a16:creationId xmlns:a16="http://schemas.microsoft.com/office/drawing/2014/main" id="{9357D524-9D21-8931-D13A-B58DF9CD286F}"/>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26" name="Oval 25">
            <a:extLst>
              <a:ext uri="{FF2B5EF4-FFF2-40B4-BE49-F238E27FC236}">
                <a16:creationId xmlns:a16="http://schemas.microsoft.com/office/drawing/2014/main" id="{937F7228-5C31-7B53-AB04-B4ACC577B310}"/>
              </a:ext>
            </a:extLst>
          </p:cNvPr>
          <p:cNvSpPr/>
          <p:nvPr/>
        </p:nvSpPr>
        <p:spPr>
          <a:xfrm>
            <a:off x="941759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a:latin typeface="Open Sans" panose="020B0606030504020204" pitchFamily="34" charset="0"/>
                <a:ea typeface="Open Sans" panose="020B0606030504020204" pitchFamily="34" charset="0"/>
                <a:cs typeface="Open Sans" panose="020B0606030504020204" pitchFamily="34" charset="0"/>
              </a:rPr>
              <a:t>5</a:t>
            </a:r>
          </a:p>
        </p:txBody>
      </p:sp>
      <p:sp>
        <p:nvSpPr>
          <p:cNvPr id="27" name="Oval 26">
            <a:extLst>
              <a:ext uri="{FF2B5EF4-FFF2-40B4-BE49-F238E27FC236}">
                <a16:creationId xmlns:a16="http://schemas.microsoft.com/office/drawing/2014/main" id="{BBB08BCD-34F4-DD72-3E35-3C38DA361B5E}"/>
              </a:ext>
            </a:extLst>
          </p:cNvPr>
          <p:cNvSpPr/>
          <p:nvPr/>
        </p:nvSpPr>
        <p:spPr>
          <a:xfrm>
            <a:off x="9813672" y="215414"/>
            <a:ext cx="228600" cy="228600"/>
          </a:xfrm>
          <a:prstGeom prst="ellipse">
            <a:avLst/>
          </a:prstGeom>
          <a:solidFill>
            <a:srgbClr val="046A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Tree>
    <p:extLst>
      <p:ext uri="{BB962C8B-B14F-4D97-AF65-F5344CB8AC3E}">
        <p14:creationId xmlns:p14="http://schemas.microsoft.com/office/powerpoint/2010/main" val="4273056199"/>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C5C97-8251-56FA-624C-70951547E8ED}"/>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94E9847-D7A0-E04E-31C9-135DFACD21E5}"/>
              </a:ext>
            </a:extLst>
          </p:cNvPr>
          <p:cNvGraphicFramePr>
            <a:graphicFrameLocks noChangeAspect="1"/>
          </p:cNvGraphicFramePr>
          <p:nvPr>
            <p:custDataLst>
              <p:tags r:id="rId1"/>
            </p:custDataLst>
            <p:extLst>
              <p:ext uri="{D42A27DB-BD31-4B8C-83A1-F6EECF244321}">
                <p14:modId xmlns:p14="http://schemas.microsoft.com/office/powerpoint/2010/main" val="4255551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3" name="think-cell data - do not delete" hidden="1">
                        <a:extLst>
                          <a:ext uri="{FF2B5EF4-FFF2-40B4-BE49-F238E27FC236}">
                            <a16:creationId xmlns:a16="http://schemas.microsoft.com/office/drawing/2014/main" id="{994E9847-D7A0-E04E-31C9-135DFACD21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26C519DE-C6B6-12E8-0B94-D8F3D28F28E0}"/>
              </a:ext>
            </a:extLst>
          </p:cNvPr>
          <p:cNvSpPr/>
          <p:nvPr/>
        </p:nvSpPr>
        <p:spPr>
          <a:xfrm>
            <a:off x="0" y="0"/>
            <a:ext cx="10693400" cy="756285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15" name="object 11">
            <a:extLst>
              <a:ext uri="{FF2B5EF4-FFF2-40B4-BE49-F238E27FC236}">
                <a16:creationId xmlns:a16="http://schemas.microsoft.com/office/drawing/2014/main" id="{AA7D415A-D2BD-CFC7-1E78-5379FB612B74}"/>
              </a:ext>
            </a:extLst>
          </p:cNvPr>
          <p:cNvSpPr txBox="1"/>
          <p:nvPr/>
        </p:nvSpPr>
        <p:spPr>
          <a:xfrm>
            <a:off x="432307" y="5878537"/>
            <a:ext cx="3816012" cy="1389482"/>
          </a:xfrm>
          <a:prstGeom prst="rect">
            <a:avLst/>
          </a:prstGeom>
        </p:spPr>
        <p:txBody>
          <a:bodyPr vert="horz" wrap="square" lIns="0" tIns="55244" rIns="0" bIns="0" rtlCol="0">
            <a:spAutoFit/>
          </a:bodyPr>
          <a:lstStyle/>
          <a:p>
            <a:pPr marL="12700">
              <a:lnSpc>
                <a:spcPct val="100000"/>
              </a:lnSpc>
              <a:spcBef>
                <a:spcPts val="434"/>
              </a:spcBef>
            </a:pP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Deloitte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refers</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to one or more of Deloitte Touche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Tohmatsu</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Limited (“DTTL”),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its</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global network of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member</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firms</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and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their</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related</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entities</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collectively</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the “Deloitte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organization</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DTTL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also</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referred</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to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as</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“Deloitte Global”) and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each</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of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its</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member</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firms</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and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related</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entities</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are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legally</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separate and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independent</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entities</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which</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cannot</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obligate</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or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bind</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each</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other</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in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respect</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of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third</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parties. DTTL and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each</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DTTL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member</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firm</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and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related</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entity</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is</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liable</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only</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for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its</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own</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acts and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omissions</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and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not</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those</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of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each</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other</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DTTL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does</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not</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provide</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services to clients.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Please</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see</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hlinkClick r:id="rId6" tooltip="https://www.deloitte.com/">
                  <a:extLst>
                    <a:ext uri="{A12FA001-AC4F-418D-AE19-62706E023703}">
                      <ahyp:hlinkClr xmlns:ahyp="http://schemas.microsoft.com/office/drawing/2018/hyperlinkcolor" val="tx"/>
                    </a:ext>
                  </a:extLst>
                </a:hlinkClick>
              </a:rPr>
              <a:t>www.deloitte.com</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/about to </a:t>
            </a:r>
            <a:r>
              <a:rPr lang="it-IT" sz="800" noProof="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learn</a:t>
            </a:r>
            <a:r>
              <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more.</a:t>
            </a:r>
          </a:p>
          <a:p>
            <a:pPr marL="12700">
              <a:lnSpc>
                <a:spcPct val="100000"/>
              </a:lnSpc>
              <a:spcBef>
                <a:spcPts val="434"/>
              </a:spcBef>
            </a:pPr>
            <a:endParaRPr lang="it-IT" sz="800" noProof="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12700">
              <a:spcBef>
                <a:spcPts val="434"/>
              </a:spcBef>
            </a:pPr>
            <a:r>
              <a:rPr lang="it-IT" sz="800" noProof="0">
                <a:solidFill>
                  <a:srgbClr val="FFFFFF"/>
                </a:solidFill>
                <a:latin typeface="Open Sans" panose="020B0606030504020204" pitchFamily="34" charset="0"/>
                <a:ea typeface="Open Sans" panose="020B0606030504020204" pitchFamily="34" charset="0"/>
                <a:cs typeface="Open Sans" panose="020B0606030504020204" pitchFamily="34" charset="0"/>
              </a:rPr>
              <a:t>©</a:t>
            </a:r>
            <a:r>
              <a:rPr lang="it-IT" sz="800" spc="5" noProof="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it-IT" sz="800" noProof="0">
                <a:solidFill>
                  <a:srgbClr val="FFFFFF"/>
                </a:solidFill>
                <a:latin typeface="Open Sans" panose="020B0606030504020204" pitchFamily="34" charset="0"/>
                <a:ea typeface="Open Sans" panose="020B0606030504020204" pitchFamily="34" charset="0"/>
                <a:cs typeface="Open Sans" panose="020B0606030504020204" pitchFamily="34" charset="0"/>
              </a:rPr>
              <a:t>2026 </a:t>
            </a:r>
            <a:r>
              <a:rPr lang="it-IT" sz="800" spc="-10" noProof="0">
                <a:solidFill>
                  <a:srgbClr val="FFFFFF"/>
                </a:solidFill>
                <a:latin typeface="Open Sans" panose="020B0606030504020204" pitchFamily="34" charset="0"/>
                <a:ea typeface="Open Sans" panose="020B0606030504020204" pitchFamily="34" charset="0"/>
                <a:cs typeface="Open Sans" panose="020B0606030504020204" pitchFamily="34" charset="0"/>
              </a:rPr>
              <a:t>Deloitte </a:t>
            </a:r>
            <a:r>
              <a:rPr lang="it-IT" sz="800" spc="-10" noProof="0" err="1">
                <a:solidFill>
                  <a:srgbClr val="FFFFFF"/>
                </a:solidFill>
                <a:latin typeface="Open Sans" panose="020B0606030504020204" pitchFamily="34" charset="0"/>
                <a:ea typeface="Open Sans" panose="020B0606030504020204" pitchFamily="34" charset="0"/>
                <a:cs typeface="Open Sans" panose="020B0606030504020204" pitchFamily="34" charset="0"/>
              </a:rPr>
              <a:t>Advisory</a:t>
            </a:r>
            <a:r>
              <a:rPr lang="it-IT" sz="800" spc="-10" noProof="0">
                <a:solidFill>
                  <a:srgbClr val="FFFFFF"/>
                </a:solidFill>
                <a:latin typeface="Open Sans" panose="020B0606030504020204" pitchFamily="34" charset="0"/>
                <a:ea typeface="Open Sans" panose="020B0606030504020204" pitchFamily="34" charset="0"/>
                <a:cs typeface="Open Sans" panose="020B0606030504020204" pitchFamily="34" charset="0"/>
              </a:rPr>
              <a:t> S.r.l. Società Benefit </a:t>
            </a:r>
            <a:endParaRPr lang="it-IT" sz="800" noProof="0">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a:extLst>
              <a:ext uri="{FF2B5EF4-FFF2-40B4-BE49-F238E27FC236}">
                <a16:creationId xmlns:a16="http://schemas.microsoft.com/office/drawing/2014/main" id="{BE6D1D93-D306-9B7F-C4A8-B26C038C5B1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62479" y="4723312"/>
            <a:ext cx="2231022" cy="905092"/>
          </a:xfrm>
          <a:prstGeom prst="rect">
            <a:avLst/>
          </a:prstGeom>
        </p:spPr>
      </p:pic>
      <p:pic>
        <p:nvPicPr>
          <p:cNvPr id="4" name="Picture 3">
            <a:extLst>
              <a:ext uri="{FF2B5EF4-FFF2-40B4-BE49-F238E27FC236}">
                <a16:creationId xmlns:a16="http://schemas.microsoft.com/office/drawing/2014/main" id="{8D7E9A6C-19C5-E7B1-9769-1947D415F0D3}"/>
              </a:ext>
            </a:extLst>
          </p:cNvPr>
          <p:cNvPicPr>
            <a:picLocks noChangeAspect="1"/>
          </p:cNvPicPr>
          <p:nvPr/>
        </p:nvPicPr>
        <p:blipFill>
          <a:blip r:embed="rId8"/>
          <a:stretch>
            <a:fillRect/>
          </a:stretch>
        </p:blipFill>
        <p:spPr>
          <a:xfrm>
            <a:off x="5908875" y="656656"/>
            <a:ext cx="4173351" cy="2094989"/>
          </a:xfrm>
          <a:prstGeom prst="rect">
            <a:avLst/>
          </a:prstGeom>
        </p:spPr>
      </p:pic>
    </p:spTree>
    <p:extLst>
      <p:ext uri="{BB962C8B-B14F-4D97-AF65-F5344CB8AC3E}">
        <p14:creationId xmlns:p14="http://schemas.microsoft.com/office/powerpoint/2010/main" val="4282027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41E42"/>
        </a:solidFill>
        <a:effectLst/>
      </p:bgPr>
    </p:bg>
    <p:spTree>
      <p:nvGrpSpPr>
        <p:cNvPr id="1" name="">
          <a:extLst>
            <a:ext uri="{FF2B5EF4-FFF2-40B4-BE49-F238E27FC236}">
              <a16:creationId xmlns:a16="http://schemas.microsoft.com/office/drawing/2014/main" id="{70FCAEE3-028A-4048-2DCE-12C675E96D4D}"/>
            </a:ext>
          </a:extLst>
        </p:cNvPr>
        <p:cNvGrpSpPr/>
        <p:nvPr/>
      </p:nvGrpSpPr>
      <p:grpSpPr>
        <a:xfrm>
          <a:off x="0" y="0"/>
          <a:ext cx="0" cy="0"/>
          <a:chOff x="0" y="0"/>
          <a:chExt cx="0" cy="0"/>
        </a:xfrm>
      </p:grpSpPr>
      <p:sp>
        <p:nvSpPr>
          <p:cNvPr id="50" name="Rectangle 49">
            <a:extLst>
              <a:ext uri="{FF2B5EF4-FFF2-40B4-BE49-F238E27FC236}">
                <a16:creationId xmlns:a16="http://schemas.microsoft.com/office/drawing/2014/main" id="{489BA471-A243-F4CE-018F-B3FF78AF57D9}"/>
              </a:ext>
            </a:extLst>
          </p:cNvPr>
          <p:cNvSpPr/>
          <p:nvPr/>
        </p:nvSpPr>
        <p:spPr>
          <a:xfrm>
            <a:off x="2440" y="1617044"/>
            <a:ext cx="10690959" cy="516289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i="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Rectangle: Rounded Corners 18">
            <a:extLst>
              <a:ext uri="{FF2B5EF4-FFF2-40B4-BE49-F238E27FC236}">
                <a16:creationId xmlns:a16="http://schemas.microsoft.com/office/drawing/2014/main" id="{7377805A-AA06-38A4-358F-A99B22774EE5}"/>
              </a:ext>
            </a:extLst>
          </p:cNvPr>
          <p:cNvSpPr/>
          <p:nvPr/>
        </p:nvSpPr>
        <p:spPr bwMode="gray">
          <a:xfrm>
            <a:off x="864296" y="2167003"/>
            <a:ext cx="9172396" cy="4108537"/>
          </a:xfrm>
          <a:prstGeom prst="roundRect">
            <a:avLst>
              <a:gd name="adj" fmla="val 11983"/>
            </a:avLst>
          </a:prstGeom>
          <a:solidFill>
            <a:schemeClr val="bg1">
              <a:lumMod val="95000"/>
            </a:schemeClr>
          </a:solidFill>
          <a:ln w="19050" algn="ctr">
            <a:solidFill>
              <a:schemeClr val="accent1"/>
            </a:solidFill>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algn="ctr">
              <a:lnSpc>
                <a:spcPct val="106000"/>
              </a:lnSpc>
              <a:buFont typeface="Wingdings 2" pitchFamily="18" charset="2"/>
              <a:buNone/>
            </a:pPr>
            <a:endParaRPr lang="it-IT" sz="1600" b="1">
              <a:solidFill>
                <a:schemeClr val="bg1"/>
              </a:solidFill>
            </a:endParaRPr>
          </a:p>
        </p:txBody>
      </p:sp>
      <p:graphicFrame>
        <p:nvGraphicFramePr>
          <p:cNvPr id="2" name="think-cell data - do not delete" hidden="1">
            <a:extLst>
              <a:ext uri="{FF2B5EF4-FFF2-40B4-BE49-F238E27FC236}">
                <a16:creationId xmlns:a16="http://schemas.microsoft.com/office/drawing/2014/main" id="{B49EE29A-93D2-5DCD-6A24-A95D6EA5079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2" name="think-cell data - do not delete" hidden="1">
                        <a:extLst>
                          <a:ext uri="{FF2B5EF4-FFF2-40B4-BE49-F238E27FC236}">
                            <a16:creationId xmlns:a16="http://schemas.microsoft.com/office/drawing/2014/main" id="{B49EE29A-93D2-5DCD-6A24-A95D6EA5079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Oval 6">
            <a:extLst>
              <a:ext uri="{FF2B5EF4-FFF2-40B4-BE49-F238E27FC236}">
                <a16:creationId xmlns:a16="http://schemas.microsoft.com/office/drawing/2014/main" id="{C40978B2-80A5-8B3D-9B6C-344977DF2C3D}"/>
              </a:ext>
            </a:extLst>
          </p:cNvPr>
          <p:cNvSpPr/>
          <p:nvPr/>
        </p:nvSpPr>
        <p:spPr>
          <a:xfrm>
            <a:off x="7833274" y="215414"/>
            <a:ext cx="228600" cy="2286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sp>
        <p:nvSpPr>
          <p:cNvPr id="74" name="object 11">
            <a:extLst>
              <a:ext uri="{FF2B5EF4-FFF2-40B4-BE49-F238E27FC236}">
                <a16:creationId xmlns:a16="http://schemas.microsoft.com/office/drawing/2014/main" id="{88096FED-1B82-2751-671B-33C5AFAB430E}"/>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Il contesto di riferimento</a:t>
            </a:r>
            <a:endParaRPr lang="it-IT" sz="20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object 11">
            <a:extLst>
              <a:ext uri="{FF2B5EF4-FFF2-40B4-BE49-F238E27FC236}">
                <a16:creationId xmlns:a16="http://schemas.microsoft.com/office/drawing/2014/main" id="{04D45912-75C1-9E23-00C8-BA5F5AC9C0E6}"/>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lvl="0">
              <a:spcBef>
                <a:spcPts val="105"/>
              </a:spcBef>
              <a:defRPr/>
            </a:pPr>
            <a:r>
              <a:rPr kumimoji="0" lang="it-IT" sz="2000" b="0" i="0" u="none" strike="noStrike" kern="120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Articolo 1349 – </a:t>
            </a:r>
            <a:r>
              <a:rPr lang="it-IT" sz="2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Il coinvolgimento dell’esperto</a:t>
            </a:r>
            <a:endParaRPr kumimoji="0" lang="it-IT" sz="2000" b="0" i="0" u="none" strike="noStrike" kern="120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9" name="Graphic 38" descr="Home outline">
            <a:hlinkClick r:id="" action="ppaction://noaction"/>
            <a:extLst>
              <a:ext uri="{FF2B5EF4-FFF2-40B4-BE49-F238E27FC236}">
                <a16:creationId xmlns:a16="http://schemas.microsoft.com/office/drawing/2014/main" id="{EA5987C0-00E1-FBAE-E4E0-2C78C594FF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23500" y="129807"/>
            <a:ext cx="333658" cy="333658"/>
          </a:xfrm>
          <a:prstGeom prst="rect">
            <a:avLst/>
          </a:prstGeom>
        </p:spPr>
      </p:pic>
      <p:sp>
        <p:nvSpPr>
          <p:cNvPr id="53" name="Oval 52">
            <a:extLst>
              <a:ext uri="{FF2B5EF4-FFF2-40B4-BE49-F238E27FC236}">
                <a16:creationId xmlns:a16="http://schemas.microsoft.com/office/drawing/2014/main" id="{1DE3F53A-6C7C-3FD1-25FD-01267FAE07B6}"/>
              </a:ext>
            </a:extLst>
          </p:cNvPr>
          <p:cNvSpPr/>
          <p:nvPr/>
        </p:nvSpPr>
        <p:spPr>
          <a:xfrm>
            <a:off x="822935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54" name="Oval 53">
            <a:extLst>
              <a:ext uri="{FF2B5EF4-FFF2-40B4-BE49-F238E27FC236}">
                <a16:creationId xmlns:a16="http://schemas.microsoft.com/office/drawing/2014/main" id="{B65C4AAE-5F00-AE65-1397-06C0661C8BDF}"/>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55" name="Oval 54">
            <a:extLst>
              <a:ext uri="{FF2B5EF4-FFF2-40B4-BE49-F238E27FC236}">
                <a16:creationId xmlns:a16="http://schemas.microsoft.com/office/drawing/2014/main" id="{161B5B3D-9CC5-F44B-2697-289E4D720877}"/>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56" name="Oval 55">
            <a:extLst>
              <a:ext uri="{FF2B5EF4-FFF2-40B4-BE49-F238E27FC236}">
                <a16:creationId xmlns:a16="http://schemas.microsoft.com/office/drawing/2014/main" id="{A70F3F09-0723-1322-BC9E-B704481A50E3}"/>
              </a:ext>
            </a:extLst>
          </p:cNvPr>
          <p:cNvSpPr/>
          <p:nvPr/>
        </p:nvSpPr>
        <p:spPr>
          <a:xfrm>
            <a:off x="941759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4" name="Oval 3">
            <a:extLst>
              <a:ext uri="{FF2B5EF4-FFF2-40B4-BE49-F238E27FC236}">
                <a16:creationId xmlns:a16="http://schemas.microsoft.com/office/drawing/2014/main" id="{A2960B5F-B04E-B89F-15DA-8B8D1DCE33EE}"/>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
        <p:nvSpPr>
          <p:cNvPr id="17" name="TextBox 16">
            <a:extLst>
              <a:ext uri="{FF2B5EF4-FFF2-40B4-BE49-F238E27FC236}">
                <a16:creationId xmlns:a16="http://schemas.microsoft.com/office/drawing/2014/main" id="{62ADCB85-BD79-1971-AB08-F3D92E25B5DD}"/>
              </a:ext>
            </a:extLst>
          </p:cNvPr>
          <p:cNvSpPr txBox="1"/>
          <p:nvPr/>
        </p:nvSpPr>
        <p:spPr>
          <a:xfrm>
            <a:off x="1643737" y="2513111"/>
            <a:ext cx="8271710" cy="3416320"/>
          </a:xfrm>
          <a:prstGeom prst="rect">
            <a:avLst/>
          </a:prstGeom>
          <a:noFill/>
        </p:spPr>
        <p:txBody>
          <a:bodyPr wrap="square">
            <a:spAutoFit/>
          </a:bodyPr>
          <a:lstStyle/>
          <a:p>
            <a:r>
              <a:rPr lang="it-IT">
                <a:latin typeface="Open Sans Light" panose="020B0306030504020204" pitchFamily="34" charset="0"/>
                <a:ea typeface="Open Sans Light" panose="020B0306030504020204" pitchFamily="34" charset="0"/>
                <a:cs typeface="Open Sans Light" panose="020B0306030504020204" pitchFamily="34" charset="0"/>
              </a:rPr>
              <a:t>Se la determinazione della prestazione dedotta in contratto è deferita a un terzo e non risulta che le parti vollero rimettersi al suo mero arbitrio, il </a:t>
            </a:r>
            <a:r>
              <a:rPr lang="it-IT" b="1">
                <a:latin typeface="Open Sans Light" panose="020B0306030504020204" pitchFamily="34" charset="0"/>
                <a:ea typeface="Open Sans Light" panose="020B0306030504020204" pitchFamily="34" charset="0"/>
                <a:cs typeface="Open Sans Light" panose="020B0306030504020204" pitchFamily="34" charset="0"/>
              </a:rPr>
              <a:t>terzo deve procedere con equo apprezzamento</a:t>
            </a:r>
            <a:r>
              <a:rPr lang="it-IT">
                <a:latin typeface="Open Sans Light" panose="020B0306030504020204" pitchFamily="34" charset="0"/>
                <a:ea typeface="Open Sans Light" panose="020B0306030504020204" pitchFamily="34" charset="0"/>
                <a:cs typeface="Open Sans Light" panose="020B0306030504020204" pitchFamily="34" charset="0"/>
              </a:rPr>
              <a:t>. Se </a:t>
            </a:r>
            <a:r>
              <a:rPr lang="it-IT" b="1">
                <a:latin typeface="Open Sans Light" panose="020B0306030504020204" pitchFamily="34" charset="0"/>
                <a:ea typeface="Open Sans Light" panose="020B0306030504020204" pitchFamily="34" charset="0"/>
                <a:cs typeface="Open Sans Light" panose="020B0306030504020204" pitchFamily="34" charset="0"/>
              </a:rPr>
              <a:t>manca la determinazione del terzo o se questa è manifestamente iniqua o erronea, la determinazione è fatta dal giudice.</a:t>
            </a:r>
          </a:p>
          <a:p>
            <a:endParaRPr lang="it-IT" b="1">
              <a:latin typeface="Open Sans Light" panose="020B0306030504020204" pitchFamily="34" charset="0"/>
              <a:ea typeface="Open Sans Light" panose="020B0306030504020204" pitchFamily="34" charset="0"/>
              <a:cs typeface="Open Sans Light" panose="020B0306030504020204" pitchFamily="34" charset="0"/>
            </a:endParaRPr>
          </a:p>
          <a:p>
            <a:r>
              <a:rPr lang="it-IT">
                <a:latin typeface="Open Sans Light" panose="020B0306030504020204" pitchFamily="34" charset="0"/>
                <a:ea typeface="Open Sans Light" panose="020B0306030504020204" pitchFamily="34" charset="0"/>
                <a:cs typeface="Open Sans Light" panose="020B0306030504020204" pitchFamily="34" charset="0"/>
              </a:rPr>
              <a:t>La </a:t>
            </a:r>
            <a:r>
              <a:rPr lang="it-IT" b="1">
                <a:latin typeface="Open Sans Light" panose="020B0306030504020204" pitchFamily="34" charset="0"/>
                <a:ea typeface="Open Sans Light" panose="020B0306030504020204" pitchFamily="34" charset="0"/>
                <a:cs typeface="Open Sans Light" panose="020B0306030504020204" pitchFamily="34" charset="0"/>
              </a:rPr>
              <a:t>determinazione rimessa al mero arbitrio del terzo non si può impugnare se non provando la sua mala fede</a:t>
            </a:r>
            <a:r>
              <a:rPr lang="it-IT">
                <a:latin typeface="Open Sans Light" panose="020B0306030504020204" pitchFamily="34" charset="0"/>
                <a:ea typeface="Open Sans Light" panose="020B0306030504020204" pitchFamily="34" charset="0"/>
                <a:cs typeface="Open Sans Light" panose="020B0306030504020204" pitchFamily="34" charset="0"/>
              </a:rPr>
              <a:t>. Se manca la determinazione del terzo e le parti non si accordano per sostituirlo, il contratto è nullo.</a:t>
            </a:r>
          </a:p>
          <a:p>
            <a:endParaRPr lang="it-IT">
              <a:latin typeface="Open Sans Light" panose="020B0306030504020204" pitchFamily="34" charset="0"/>
              <a:ea typeface="Open Sans Light" panose="020B0306030504020204" pitchFamily="34" charset="0"/>
              <a:cs typeface="Open Sans Light" panose="020B0306030504020204" pitchFamily="34" charset="0"/>
            </a:endParaRPr>
          </a:p>
          <a:p>
            <a:r>
              <a:rPr lang="it-IT">
                <a:latin typeface="Open Sans Light" panose="020B0306030504020204" pitchFamily="34" charset="0"/>
                <a:ea typeface="Open Sans Light" panose="020B0306030504020204" pitchFamily="34" charset="0"/>
                <a:cs typeface="Open Sans Light" panose="020B0306030504020204" pitchFamily="34" charset="0"/>
              </a:rPr>
              <a:t>Nel determinare la prestazione il terzo deve tener conto anche delle condizioni generali della produzione a cui il contratto eventualmente abbia riferimento.</a:t>
            </a:r>
          </a:p>
        </p:txBody>
      </p:sp>
      <p:sp>
        <p:nvSpPr>
          <p:cNvPr id="18" name="Oval 17">
            <a:extLst>
              <a:ext uri="{FF2B5EF4-FFF2-40B4-BE49-F238E27FC236}">
                <a16:creationId xmlns:a16="http://schemas.microsoft.com/office/drawing/2014/main" id="{2458BCE1-6704-D22A-47D4-DADB9F02E0AB}"/>
              </a:ext>
            </a:extLst>
          </p:cNvPr>
          <p:cNvSpPr/>
          <p:nvPr/>
        </p:nvSpPr>
        <p:spPr bwMode="gray">
          <a:xfrm>
            <a:off x="298184" y="3681216"/>
            <a:ext cx="1188000" cy="1188000"/>
          </a:xfrm>
          <a:prstGeom prst="ellipse">
            <a:avLst/>
          </a:prstGeom>
          <a:solidFill>
            <a:schemeClr val="bg1">
              <a:lumMod val="95000"/>
            </a:schemeClr>
          </a:solidFill>
          <a:ln w="19050" algn="ctr">
            <a:solidFill>
              <a:schemeClr val="accent1"/>
            </a:solidFill>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algn="ctr">
              <a:lnSpc>
                <a:spcPct val="106000"/>
              </a:lnSpc>
              <a:buFont typeface="Wingdings 2" pitchFamily="18" charset="2"/>
              <a:buNone/>
            </a:pPr>
            <a:endParaRPr lang="it-IT" sz="1600" b="1">
              <a:solidFill>
                <a:schemeClr val="bg1"/>
              </a:solidFill>
            </a:endParaRPr>
          </a:p>
        </p:txBody>
      </p:sp>
      <p:pic>
        <p:nvPicPr>
          <p:cNvPr id="1026" name="Picture 2" descr="Legal document ">
            <a:extLst>
              <a:ext uri="{FF2B5EF4-FFF2-40B4-BE49-F238E27FC236}">
                <a16:creationId xmlns:a16="http://schemas.microsoft.com/office/drawing/2014/main" id="{18FD4BAD-78E8-1276-6F18-4550B31E29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2" y="3931112"/>
            <a:ext cx="688207" cy="68820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3D4C27D-2C9F-91E8-C4E9-B2C912857D0F}"/>
              </a:ext>
            </a:extLst>
          </p:cNvPr>
          <p:cNvSpPr txBox="1"/>
          <p:nvPr/>
        </p:nvSpPr>
        <p:spPr>
          <a:xfrm>
            <a:off x="374055" y="3265418"/>
            <a:ext cx="1008000" cy="324000"/>
          </a:xfrm>
          <a:prstGeom prst="rect">
            <a:avLst/>
          </a:prstGeom>
          <a:solidFill>
            <a:schemeClr val="bg1">
              <a:lumMod val="95000"/>
            </a:schemeClr>
          </a:solidFill>
          <a:ln w="19050">
            <a:noFill/>
          </a:ln>
        </p:spPr>
        <p:txBody>
          <a:bodyPr wrap="none" lIns="0" tIns="0" rIns="0" bIns="0" rtlCol="0">
            <a:noAutofit/>
          </a:bodyPr>
          <a:lstStyle/>
          <a:p>
            <a:pPr algn="ctr">
              <a:spcBef>
                <a:spcPts val="600"/>
              </a:spcBef>
              <a:buSzPct val="100000"/>
            </a:pPr>
            <a:r>
              <a:rPr lang="it-IT" b="1">
                <a:solidFill>
                  <a:srgbClr val="313131"/>
                </a:solidFill>
                <a:latin typeface="Open Sans Light" panose="020B0306030504020204" pitchFamily="34" charset="0"/>
                <a:ea typeface="Open Sans Light" panose="020B0306030504020204" pitchFamily="34" charset="0"/>
                <a:cs typeface="Open Sans Light" panose="020B0306030504020204" pitchFamily="34" charset="0"/>
              </a:rPr>
              <a:t>Art. 1349</a:t>
            </a:r>
          </a:p>
        </p:txBody>
      </p:sp>
    </p:spTree>
    <p:extLst>
      <p:ext uri="{BB962C8B-B14F-4D97-AF65-F5344CB8AC3E}">
        <p14:creationId xmlns:p14="http://schemas.microsoft.com/office/powerpoint/2010/main" val="1903732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41E42"/>
        </a:solidFill>
        <a:effectLst/>
      </p:bgPr>
    </p:bg>
    <p:spTree>
      <p:nvGrpSpPr>
        <p:cNvPr id="1" name="">
          <a:extLst>
            <a:ext uri="{FF2B5EF4-FFF2-40B4-BE49-F238E27FC236}">
              <a16:creationId xmlns:a16="http://schemas.microsoft.com/office/drawing/2014/main" id="{628B4D6E-6681-38AF-F353-7D87ED4724D9}"/>
            </a:ext>
          </a:extLst>
        </p:cNvPr>
        <p:cNvGrpSpPr/>
        <p:nvPr/>
      </p:nvGrpSpPr>
      <p:grpSpPr>
        <a:xfrm>
          <a:off x="0" y="0"/>
          <a:ext cx="0" cy="0"/>
          <a:chOff x="0" y="0"/>
          <a:chExt cx="0" cy="0"/>
        </a:xfrm>
      </p:grpSpPr>
      <p:sp>
        <p:nvSpPr>
          <p:cNvPr id="50" name="Rectangle 49">
            <a:extLst>
              <a:ext uri="{FF2B5EF4-FFF2-40B4-BE49-F238E27FC236}">
                <a16:creationId xmlns:a16="http://schemas.microsoft.com/office/drawing/2014/main" id="{53CC1D81-3994-BB2D-E80C-C337FA42165B}"/>
              </a:ext>
            </a:extLst>
          </p:cNvPr>
          <p:cNvSpPr/>
          <p:nvPr/>
        </p:nvSpPr>
        <p:spPr>
          <a:xfrm>
            <a:off x="2440" y="1617044"/>
            <a:ext cx="10690959" cy="516289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i="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aphicFrame>
        <p:nvGraphicFramePr>
          <p:cNvPr id="2" name="think-cell data - do not delete" hidden="1">
            <a:extLst>
              <a:ext uri="{FF2B5EF4-FFF2-40B4-BE49-F238E27FC236}">
                <a16:creationId xmlns:a16="http://schemas.microsoft.com/office/drawing/2014/main" id="{2CF24B13-00E9-F7BA-1AF4-CC255CE4E1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2" name="think-cell data - do not delete" hidden="1">
                        <a:extLst>
                          <a:ext uri="{FF2B5EF4-FFF2-40B4-BE49-F238E27FC236}">
                            <a16:creationId xmlns:a16="http://schemas.microsoft.com/office/drawing/2014/main" id="{2CF24B13-00E9-F7BA-1AF4-CC255CE4E1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Oval 6">
            <a:extLst>
              <a:ext uri="{FF2B5EF4-FFF2-40B4-BE49-F238E27FC236}">
                <a16:creationId xmlns:a16="http://schemas.microsoft.com/office/drawing/2014/main" id="{A32829E9-CA7C-A6EC-20DE-0545AC6B7823}"/>
              </a:ext>
            </a:extLst>
          </p:cNvPr>
          <p:cNvSpPr/>
          <p:nvPr/>
        </p:nvSpPr>
        <p:spPr>
          <a:xfrm>
            <a:off x="7833274" y="215414"/>
            <a:ext cx="228600" cy="2286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sp>
        <p:nvSpPr>
          <p:cNvPr id="74" name="object 11">
            <a:extLst>
              <a:ext uri="{FF2B5EF4-FFF2-40B4-BE49-F238E27FC236}">
                <a16:creationId xmlns:a16="http://schemas.microsoft.com/office/drawing/2014/main" id="{8FB74910-7AEE-9164-1549-847F126F1D67}"/>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Il contesto di riferimento</a:t>
            </a:r>
            <a:endParaRPr lang="it-IT" sz="20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object 11">
            <a:extLst>
              <a:ext uri="{FF2B5EF4-FFF2-40B4-BE49-F238E27FC236}">
                <a16:creationId xmlns:a16="http://schemas.microsoft.com/office/drawing/2014/main" id="{19438DC3-5F69-92AE-33AA-CC6FE156A379}"/>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lvl="0">
              <a:spcBef>
                <a:spcPts val="105"/>
              </a:spcBef>
              <a:defRPr/>
            </a:pPr>
            <a:r>
              <a:rPr kumimoji="0" lang="it-IT" sz="2000" b="0" i="0" u="none" strike="noStrike" kern="120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Aspetti chiave del recesso nelle S.r.l.</a:t>
            </a:r>
          </a:p>
        </p:txBody>
      </p:sp>
      <p:pic>
        <p:nvPicPr>
          <p:cNvPr id="39" name="Graphic 38" descr="Home outline">
            <a:hlinkClick r:id="" action="ppaction://noaction"/>
            <a:extLst>
              <a:ext uri="{FF2B5EF4-FFF2-40B4-BE49-F238E27FC236}">
                <a16:creationId xmlns:a16="http://schemas.microsoft.com/office/drawing/2014/main" id="{A310103D-68FA-F132-70B2-01F9AE0FF4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23500" y="129807"/>
            <a:ext cx="333658" cy="333658"/>
          </a:xfrm>
          <a:prstGeom prst="rect">
            <a:avLst/>
          </a:prstGeom>
        </p:spPr>
      </p:pic>
      <p:sp>
        <p:nvSpPr>
          <p:cNvPr id="53" name="Oval 52">
            <a:extLst>
              <a:ext uri="{FF2B5EF4-FFF2-40B4-BE49-F238E27FC236}">
                <a16:creationId xmlns:a16="http://schemas.microsoft.com/office/drawing/2014/main" id="{ACD3F6A9-00C9-CC52-3491-E5B408306642}"/>
              </a:ext>
            </a:extLst>
          </p:cNvPr>
          <p:cNvSpPr/>
          <p:nvPr/>
        </p:nvSpPr>
        <p:spPr>
          <a:xfrm>
            <a:off x="822935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54" name="Oval 53">
            <a:extLst>
              <a:ext uri="{FF2B5EF4-FFF2-40B4-BE49-F238E27FC236}">
                <a16:creationId xmlns:a16="http://schemas.microsoft.com/office/drawing/2014/main" id="{6B173550-758E-43C1-8ABB-EEE68226A35A}"/>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55" name="Oval 54">
            <a:extLst>
              <a:ext uri="{FF2B5EF4-FFF2-40B4-BE49-F238E27FC236}">
                <a16:creationId xmlns:a16="http://schemas.microsoft.com/office/drawing/2014/main" id="{C29DACBA-6882-4553-445A-7D1657581FB7}"/>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56" name="Oval 55">
            <a:extLst>
              <a:ext uri="{FF2B5EF4-FFF2-40B4-BE49-F238E27FC236}">
                <a16:creationId xmlns:a16="http://schemas.microsoft.com/office/drawing/2014/main" id="{B7530FAF-9797-162B-3619-150B935128AF}"/>
              </a:ext>
            </a:extLst>
          </p:cNvPr>
          <p:cNvSpPr/>
          <p:nvPr/>
        </p:nvSpPr>
        <p:spPr>
          <a:xfrm>
            <a:off x="941759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4" name="Oval 3">
            <a:extLst>
              <a:ext uri="{FF2B5EF4-FFF2-40B4-BE49-F238E27FC236}">
                <a16:creationId xmlns:a16="http://schemas.microsoft.com/office/drawing/2014/main" id="{C7F57716-A6F3-DCBE-DC04-104AD1D42908}"/>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grpSp>
        <p:nvGrpSpPr>
          <p:cNvPr id="32" name="Group 31">
            <a:extLst>
              <a:ext uri="{FF2B5EF4-FFF2-40B4-BE49-F238E27FC236}">
                <a16:creationId xmlns:a16="http://schemas.microsoft.com/office/drawing/2014/main" id="{181BC125-AE26-1355-F576-3769D4768542}"/>
              </a:ext>
            </a:extLst>
          </p:cNvPr>
          <p:cNvGrpSpPr/>
          <p:nvPr/>
        </p:nvGrpSpPr>
        <p:grpSpPr>
          <a:xfrm>
            <a:off x="98236" y="2011649"/>
            <a:ext cx="10125264" cy="736865"/>
            <a:chOff x="98236" y="2011649"/>
            <a:chExt cx="10125264" cy="736865"/>
          </a:xfrm>
        </p:grpSpPr>
        <p:sp>
          <p:nvSpPr>
            <p:cNvPr id="8" name="Rectangle 7">
              <a:extLst>
                <a:ext uri="{FF2B5EF4-FFF2-40B4-BE49-F238E27FC236}">
                  <a16:creationId xmlns:a16="http://schemas.microsoft.com/office/drawing/2014/main" id="{93A72157-EC6B-9A2D-7915-82E35F8ECEEC}"/>
                </a:ext>
              </a:extLst>
            </p:cNvPr>
            <p:cNvSpPr/>
            <p:nvPr/>
          </p:nvSpPr>
          <p:spPr>
            <a:xfrm>
              <a:off x="3797830" y="2011649"/>
              <a:ext cx="6425670" cy="736865"/>
            </a:xfrm>
            <a:prstGeom prst="rect">
              <a:avLst/>
            </a:prstGeom>
            <a:solidFill>
              <a:srgbClr val="005587">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2065" marR="5080">
                <a:lnSpc>
                  <a:spcPct val="100000"/>
                </a:lnSpc>
                <a:spcBef>
                  <a:spcPts val="110"/>
                </a:spcBef>
                <a:buClr>
                  <a:srgbClr val="005587"/>
                </a:buClr>
                <a:buSzPct val="200000"/>
                <a:tabLst>
                  <a:tab pos="414655" algn="l"/>
                </a:tabLst>
              </a:pPr>
              <a:r>
                <a:rPr lang="it-IT"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Spetta ai soci che non hanno acconsentito a modifiche sostanziali come il cambio dell'oggetto sociale, il tipo di società, trasferimento sede all'estero, fusione o scissione.</a:t>
              </a:r>
            </a:p>
          </p:txBody>
        </p:sp>
        <p:sp>
          <p:nvSpPr>
            <p:cNvPr id="9" name="Rectangle 8">
              <a:extLst>
                <a:ext uri="{FF2B5EF4-FFF2-40B4-BE49-F238E27FC236}">
                  <a16:creationId xmlns:a16="http://schemas.microsoft.com/office/drawing/2014/main" id="{B4E91665-84C4-073D-ABCB-1999E627EB45}"/>
                </a:ext>
              </a:extLst>
            </p:cNvPr>
            <p:cNvSpPr/>
            <p:nvPr/>
          </p:nvSpPr>
          <p:spPr>
            <a:xfrm>
              <a:off x="418414" y="2011649"/>
              <a:ext cx="3397818" cy="736865"/>
            </a:xfrm>
            <a:prstGeom prst="rect">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object 23">
              <a:extLst>
                <a:ext uri="{FF2B5EF4-FFF2-40B4-BE49-F238E27FC236}">
                  <a16:creationId xmlns:a16="http://schemas.microsoft.com/office/drawing/2014/main" id="{5D2792CA-7F6F-8834-285F-37F9F022A426}"/>
                </a:ext>
              </a:extLst>
            </p:cNvPr>
            <p:cNvSpPr txBox="1"/>
            <p:nvPr/>
          </p:nvSpPr>
          <p:spPr>
            <a:xfrm>
              <a:off x="662642" y="2235811"/>
              <a:ext cx="3147362" cy="319318"/>
            </a:xfrm>
            <a:prstGeom prst="rect">
              <a:avLst/>
            </a:prstGeom>
          </p:spPr>
          <p:txBody>
            <a:bodyPr vert="horz" wrap="square" lIns="0" tIns="1143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indent="635">
                <a:spcBef>
                  <a:spcPts val="90"/>
                </a:spcBef>
              </a:pPr>
              <a:r>
                <a:rPr lang="it-IT" sz="2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Cause legali inderogabili</a:t>
              </a:r>
              <a:endParaRPr lang="it-IT" sz="2000" spc="-1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Oval 10">
              <a:extLst>
                <a:ext uri="{FF2B5EF4-FFF2-40B4-BE49-F238E27FC236}">
                  <a16:creationId xmlns:a16="http://schemas.microsoft.com/office/drawing/2014/main" id="{E109AB3F-15C3-8818-A2B5-C55A18A1C1C3}"/>
                </a:ext>
              </a:extLst>
            </p:cNvPr>
            <p:cNvSpPr/>
            <p:nvPr/>
          </p:nvSpPr>
          <p:spPr bwMode="gray">
            <a:xfrm>
              <a:off x="98236" y="2142516"/>
              <a:ext cx="475200" cy="475130"/>
            </a:xfrm>
            <a:prstGeom prst="ellipse">
              <a:avLst/>
            </a:prstGeom>
            <a:solidFill>
              <a:schemeClr val="bg1">
                <a:lumMod val="95000"/>
              </a:schemeClr>
            </a:solidFill>
            <a:ln w="19050" algn="ctr">
              <a:solidFill>
                <a:srgbClr val="005587"/>
              </a:solid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it-IT" sz="1600" b="1" noProof="0">
                  <a:solidFill>
                    <a:srgbClr val="005587"/>
                  </a:solidFill>
                </a:rPr>
                <a:t>1</a:t>
              </a:r>
            </a:p>
          </p:txBody>
        </p:sp>
      </p:grpSp>
      <p:grpSp>
        <p:nvGrpSpPr>
          <p:cNvPr id="33" name="Group 32">
            <a:extLst>
              <a:ext uri="{FF2B5EF4-FFF2-40B4-BE49-F238E27FC236}">
                <a16:creationId xmlns:a16="http://schemas.microsoft.com/office/drawing/2014/main" id="{6F11A11D-D2B2-AE16-C9E1-8695F28910FD}"/>
              </a:ext>
            </a:extLst>
          </p:cNvPr>
          <p:cNvGrpSpPr/>
          <p:nvPr/>
        </p:nvGrpSpPr>
        <p:grpSpPr>
          <a:xfrm>
            <a:off x="98236" y="2947716"/>
            <a:ext cx="10125264" cy="733700"/>
            <a:chOff x="98236" y="2843193"/>
            <a:chExt cx="10125264" cy="733700"/>
          </a:xfrm>
        </p:grpSpPr>
        <p:sp>
          <p:nvSpPr>
            <p:cNvPr id="13" name="Rectangle 12">
              <a:extLst>
                <a:ext uri="{FF2B5EF4-FFF2-40B4-BE49-F238E27FC236}">
                  <a16:creationId xmlns:a16="http://schemas.microsoft.com/office/drawing/2014/main" id="{C9E6233E-1E19-BE80-FC3A-2126588D0222}"/>
                </a:ext>
              </a:extLst>
            </p:cNvPr>
            <p:cNvSpPr/>
            <p:nvPr/>
          </p:nvSpPr>
          <p:spPr>
            <a:xfrm>
              <a:off x="3810004" y="2849052"/>
              <a:ext cx="6413496" cy="727285"/>
            </a:xfrm>
            <a:prstGeom prst="rect">
              <a:avLst/>
            </a:prstGeom>
            <a:solidFill>
              <a:srgbClr val="0076A8">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2065" marR="5080">
                <a:lnSpc>
                  <a:spcPct val="100000"/>
                </a:lnSpc>
                <a:spcBef>
                  <a:spcPts val="110"/>
                </a:spcBef>
                <a:buClr>
                  <a:srgbClr val="005587"/>
                </a:buClr>
                <a:buSzPct val="200000"/>
                <a:tabLst>
                  <a:tab pos="414655" algn="l"/>
                </a:tabLst>
              </a:pPr>
              <a:r>
                <a:rPr lang="it-IT"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Il socio può recedere in qualsiasi momento con un preavviso di almeno 180 giorni (massimo 1 anno se previsto dallo statuto).</a:t>
              </a:r>
            </a:p>
          </p:txBody>
        </p:sp>
        <p:sp>
          <p:nvSpPr>
            <p:cNvPr id="14" name="Rectangle 13">
              <a:extLst>
                <a:ext uri="{FF2B5EF4-FFF2-40B4-BE49-F238E27FC236}">
                  <a16:creationId xmlns:a16="http://schemas.microsoft.com/office/drawing/2014/main" id="{3C0F5113-D476-A8A9-F43C-717C08A9876D}"/>
                </a:ext>
              </a:extLst>
            </p:cNvPr>
            <p:cNvSpPr/>
            <p:nvPr/>
          </p:nvSpPr>
          <p:spPr>
            <a:xfrm>
              <a:off x="418413" y="2843193"/>
              <a:ext cx="3391591" cy="733700"/>
            </a:xfrm>
            <a:prstGeom prst="rect">
              <a:avLst/>
            </a:prstGeom>
            <a:solidFill>
              <a:srgbClr val="0076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object 29">
              <a:extLst>
                <a:ext uri="{FF2B5EF4-FFF2-40B4-BE49-F238E27FC236}">
                  <a16:creationId xmlns:a16="http://schemas.microsoft.com/office/drawing/2014/main" id="{D5EA0EAE-864A-C4F2-49B3-6ABB51388A61}"/>
                </a:ext>
              </a:extLst>
            </p:cNvPr>
            <p:cNvSpPr txBox="1"/>
            <p:nvPr/>
          </p:nvSpPr>
          <p:spPr>
            <a:xfrm>
              <a:off x="662642" y="2898626"/>
              <a:ext cx="3135186" cy="627095"/>
            </a:xfrm>
            <a:prstGeom prst="rect">
              <a:avLst/>
            </a:prstGeom>
          </p:spPr>
          <p:txBody>
            <a:bodyPr vert="horz" wrap="square" lIns="0" tIns="1143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a:spcBef>
                  <a:spcPts val="90"/>
                </a:spcBef>
              </a:pPr>
              <a:r>
                <a:rPr lang="it-IT" sz="2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Società a tempo indeterminato</a:t>
              </a:r>
              <a:endParaRPr lang="it-IT" sz="20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Oval 15">
              <a:extLst>
                <a:ext uri="{FF2B5EF4-FFF2-40B4-BE49-F238E27FC236}">
                  <a16:creationId xmlns:a16="http://schemas.microsoft.com/office/drawing/2014/main" id="{2F7114F6-8294-BDAE-06CB-17AF2C5EA9D3}"/>
                </a:ext>
              </a:extLst>
            </p:cNvPr>
            <p:cNvSpPr/>
            <p:nvPr/>
          </p:nvSpPr>
          <p:spPr bwMode="gray">
            <a:xfrm>
              <a:off x="98236" y="2972478"/>
              <a:ext cx="475200" cy="475130"/>
            </a:xfrm>
            <a:prstGeom prst="ellipse">
              <a:avLst/>
            </a:prstGeom>
            <a:solidFill>
              <a:schemeClr val="bg1">
                <a:lumMod val="95000"/>
              </a:schemeClr>
            </a:solidFill>
            <a:ln w="19050" algn="ctr">
              <a:solidFill>
                <a:srgbClr val="005587"/>
              </a:solid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it-IT" sz="1600" b="1" noProof="0">
                  <a:solidFill>
                    <a:srgbClr val="005587"/>
                  </a:solidFill>
                </a:rPr>
                <a:t>2</a:t>
              </a:r>
            </a:p>
          </p:txBody>
        </p:sp>
      </p:grpSp>
      <p:grpSp>
        <p:nvGrpSpPr>
          <p:cNvPr id="34" name="Group 33">
            <a:extLst>
              <a:ext uri="{FF2B5EF4-FFF2-40B4-BE49-F238E27FC236}">
                <a16:creationId xmlns:a16="http://schemas.microsoft.com/office/drawing/2014/main" id="{523400A4-588F-7EC9-698B-48BE70BA2E6F}"/>
              </a:ext>
            </a:extLst>
          </p:cNvPr>
          <p:cNvGrpSpPr/>
          <p:nvPr/>
        </p:nvGrpSpPr>
        <p:grpSpPr>
          <a:xfrm>
            <a:off x="98236" y="3880618"/>
            <a:ext cx="10125266" cy="736865"/>
            <a:chOff x="98236" y="3678583"/>
            <a:chExt cx="10125266" cy="736865"/>
          </a:xfrm>
        </p:grpSpPr>
        <p:sp>
          <p:nvSpPr>
            <p:cNvPr id="18" name="Rectangle 17">
              <a:extLst>
                <a:ext uri="{FF2B5EF4-FFF2-40B4-BE49-F238E27FC236}">
                  <a16:creationId xmlns:a16="http://schemas.microsoft.com/office/drawing/2014/main" id="{61546D0A-02F8-DCDE-7535-68CD17FB7510}"/>
                </a:ext>
              </a:extLst>
            </p:cNvPr>
            <p:cNvSpPr/>
            <p:nvPr/>
          </p:nvSpPr>
          <p:spPr>
            <a:xfrm>
              <a:off x="412899" y="3681474"/>
              <a:ext cx="3397817" cy="733700"/>
            </a:xfrm>
            <a:prstGeom prst="rect">
              <a:avLst/>
            </a:prstGeom>
            <a:solidFill>
              <a:srgbClr val="00A3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Rectangle 18">
              <a:extLst>
                <a:ext uri="{FF2B5EF4-FFF2-40B4-BE49-F238E27FC236}">
                  <a16:creationId xmlns:a16="http://schemas.microsoft.com/office/drawing/2014/main" id="{5B779CA4-9360-35F6-A5E5-831C1EEBA3C4}"/>
                </a:ext>
              </a:extLst>
            </p:cNvPr>
            <p:cNvSpPr/>
            <p:nvPr/>
          </p:nvSpPr>
          <p:spPr>
            <a:xfrm>
              <a:off x="3810005" y="3678583"/>
              <a:ext cx="6413497" cy="736865"/>
            </a:xfrm>
            <a:prstGeom prst="rect">
              <a:avLst/>
            </a:prstGeom>
            <a:solidFill>
              <a:srgbClr val="00A3E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2065" marR="5080">
                <a:spcBef>
                  <a:spcPts val="110"/>
                </a:spcBef>
                <a:buClr>
                  <a:srgbClr val="005587"/>
                </a:buClr>
                <a:buSzPct val="200000"/>
                <a:tabLst>
                  <a:tab pos="414655" algn="l"/>
                </a:tabLst>
              </a:pPr>
              <a:r>
                <a:rPr lang="it-IT"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il rimborso delle quote è proporzionale al valore di mercato del patrimonio sociale. In caso di disaccordo, il valore è determinato tramite perizia giurata di un esperto nominato dal tribunale.</a:t>
              </a:r>
            </a:p>
          </p:txBody>
        </p:sp>
        <p:sp>
          <p:nvSpPr>
            <p:cNvPr id="20" name="object 23">
              <a:extLst>
                <a:ext uri="{FF2B5EF4-FFF2-40B4-BE49-F238E27FC236}">
                  <a16:creationId xmlns:a16="http://schemas.microsoft.com/office/drawing/2014/main" id="{860FFF78-D279-9682-EEB9-F8214471BAB9}"/>
                </a:ext>
              </a:extLst>
            </p:cNvPr>
            <p:cNvSpPr txBox="1"/>
            <p:nvPr/>
          </p:nvSpPr>
          <p:spPr>
            <a:xfrm>
              <a:off x="662641" y="3904054"/>
              <a:ext cx="3135189" cy="319318"/>
            </a:xfrm>
            <a:prstGeom prst="rect">
              <a:avLst/>
            </a:prstGeom>
          </p:spPr>
          <p:txBody>
            <a:bodyPr vert="horz" wrap="square" lIns="0" tIns="1143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indent="635" algn="l">
                <a:spcBef>
                  <a:spcPts val="90"/>
                </a:spcBef>
              </a:pPr>
              <a:r>
                <a:rPr lang="it-IT" sz="2000" spc="-1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Determinazione del valore</a:t>
              </a:r>
            </a:p>
          </p:txBody>
        </p:sp>
        <p:sp>
          <p:nvSpPr>
            <p:cNvPr id="21" name="Oval 20">
              <a:extLst>
                <a:ext uri="{FF2B5EF4-FFF2-40B4-BE49-F238E27FC236}">
                  <a16:creationId xmlns:a16="http://schemas.microsoft.com/office/drawing/2014/main" id="{BECA39C7-95FB-AC34-2E23-CFC61CB39D9F}"/>
                </a:ext>
              </a:extLst>
            </p:cNvPr>
            <p:cNvSpPr/>
            <p:nvPr/>
          </p:nvSpPr>
          <p:spPr bwMode="gray">
            <a:xfrm>
              <a:off x="98236" y="3810759"/>
              <a:ext cx="475200" cy="475130"/>
            </a:xfrm>
            <a:prstGeom prst="ellipse">
              <a:avLst/>
            </a:prstGeom>
            <a:solidFill>
              <a:schemeClr val="bg1">
                <a:lumMod val="95000"/>
              </a:schemeClr>
            </a:solidFill>
            <a:ln w="19050" algn="ctr">
              <a:solidFill>
                <a:srgbClr val="005587"/>
              </a:solid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it-IT" sz="1600" b="1" noProof="0">
                  <a:solidFill>
                    <a:srgbClr val="005587"/>
                  </a:solidFill>
                </a:rPr>
                <a:t>3</a:t>
              </a:r>
            </a:p>
          </p:txBody>
        </p:sp>
      </p:grpSp>
      <p:grpSp>
        <p:nvGrpSpPr>
          <p:cNvPr id="35" name="Group 34">
            <a:extLst>
              <a:ext uri="{FF2B5EF4-FFF2-40B4-BE49-F238E27FC236}">
                <a16:creationId xmlns:a16="http://schemas.microsoft.com/office/drawing/2014/main" id="{8207A392-F020-571E-F0B3-496FD65403C3}"/>
              </a:ext>
            </a:extLst>
          </p:cNvPr>
          <p:cNvGrpSpPr/>
          <p:nvPr/>
        </p:nvGrpSpPr>
        <p:grpSpPr>
          <a:xfrm>
            <a:off x="98234" y="4816685"/>
            <a:ext cx="10125266" cy="736865"/>
            <a:chOff x="98234" y="4687760"/>
            <a:chExt cx="10125266" cy="736865"/>
          </a:xfrm>
          <a:solidFill>
            <a:srgbClr val="62B5E5"/>
          </a:solidFill>
        </p:grpSpPr>
        <p:sp>
          <p:nvSpPr>
            <p:cNvPr id="23" name="Rectangle 22">
              <a:extLst>
                <a:ext uri="{FF2B5EF4-FFF2-40B4-BE49-F238E27FC236}">
                  <a16:creationId xmlns:a16="http://schemas.microsoft.com/office/drawing/2014/main" id="{5F27B667-9A52-3E00-881D-26199F7BED7E}"/>
                </a:ext>
              </a:extLst>
            </p:cNvPr>
            <p:cNvSpPr/>
            <p:nvPr/>
          </p:nvSpPr>
          <p:spPr>
            <a:xfrm>
              <a:off x="412897" y="4690651"/>
              <a:ext cx="3397817" cy="7337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4" name="Rectangle 23">
              <a:extLst>
                <a:ext uri="{FF2B5EF4-FFF2-40B4-BE49-F238E27FC236}">
                  <a16:creationId xmlns:a16="http://schemas.microsoft.com/office/drawing/2014/main" id="{F2281272-9CA0-07E9-CF58-7BFA56AF3120}"/>
                </a:ext>
              </a:extLst>
            </p:cNvPr>
            <p:cNvSpPr/>
            <p:nvPr/>
          </p:nvSpPr>
          <p:spPr>
            <a:xfrm>
              <a:off x="3810003" y="4687760"/>
              <a:ext cx="6413497" cy="736865"/>
            </a:xfrm>
            <a:prstGeom prst="rect">
              <a:avLst/>
            </a:prstGeom>
            <a:solidFill>
              <a:srgbClr val="00A3E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2065" marR="5080">
                <a:spcBef>
                  <a:spcPts val="110"/>
                </a:spcBef>
                <a:buClr>
                  <a:srgbClr val="005587"/>
                </a:buClr>
                <a:buSzPct val="200000"/>
                <a:tabLst>
                  <a:tab pos="414655" algn="l"/>
                </a:tabLst>
              </a:pPr>
              <a:r>
                <a:rPr lang="it-IT"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È un atto unilaterale e irrevocabile che non necessita dell'accettazione degli altri soci.</a:t>
              </a:r>
            </a:p>
          </p:txBody>
        </p:sp>
        <p:sp>
          <p:nvSpPr>
            <p:cNvPr id="25" name="object 23">
              <a:extLst>
                <a:ext uri="{FF2B5EF4-FFF2-40B4-BE49-F238E27FC236}">
                  <a16:creationId xmlns:a16="http://schemas.microsoft.com/office/drawing/2014/main" id="{74878AED-B5C2-4FCD-B37A-21AB78F2E1F0}"/>
                </a:ext>
              </a:extLst>
            </p:cNvPr>
            <p:cNvSpPr txBox="1"/>
            <p:nvPr/>
          </p:nvSpPr>
          <p:spPr>
            <a:xfrm>
              <a:off x="662639" y="4913231"/>
              <a:ext cx="3135189" cy="319318"/>
            </a:xfrm>
            <a:prstGeom prst="rect">
              <a:avLst/>
            </a:prstGeom>
            <a:grpFill/>
          </p:spPr>
          <p:txBody>
            <a:bodyPr vert="horz" wrap="square" lIns="0" tIns="1143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indent="635" algn="l">
                <a:spcBef>
                  <a:spcPts val="90"/>
                </a:spcBef>
              </a:pPr>
              <a:r>
                <a:rPr lang="it-IT" sz="2000" spc="-1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Natura dell'atto</a:t>
              </a:r>
            </a:p>
          </p:txBody>
        </p:sp>
        <p:sp>
          <p:nvSpPr>
            <p:cNvPr id="26" name="Oval 25">
              <a:extLst>
                <a:ext uri="{FF2B5EF4-FFF2-40B4-BE49-F238E27FC236}">
                  <a16:creationId xmlns:a16="http://schemas.microsoft.com/office/drawing/2014/main" id="{7D0090D9-3B53-FE13-E45F-72E25AACEFF7}"/>
                </a:ext>
              </a:extLst>
            </p:cNvPr>
            <p:cNvSpPr/>
            <p:nvPr/>
          </p:nvSpPr>
          <p:spPr bwMode="gray">
            <a:xfrm>
              <a:off x="98234" y="4819936"/>
              <a:ext cx="475200" cy="475130"/>
            </a:xfrm>
            <a:prstGeom prst="ellipse">
              <a:avLst/>
            </a:prstGeom>
            <a:solidFill>
              <a:schemeClr val="bg1"/>
            </a:solidFill>
            <a:ln w="19050" algn="ctr">
              <a:solidFill>
                <a:srgbClr val="005587"/>
              </a:solid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it-IT" sz="1600" b="1" noProof="0">
                  <a:solidFill>
                    <a:srgbClr val="005587"/>
                  </a:solidFill>
                </a:rPr>
                <a:t>4</a:t>
              </a:r>
            </a:p>
          </p:txBody>
        </p:sp>
      </p:grpSp>
      <p:grpSp>
        <p:nvGrpSpPr>
          <p:cNvPr id="36" name="Group 35">
            <a:extLst>
              <a:ext uri="{FF2B5EF4-FFF2-40B4-BE49-F238E27FC236}">
                <a16:creationId xmlns:a16="http://schemas.microsoft.com/office/drawing/2014/main" id="{000F77D9-BD7B-3F0A-FEC2-120A2656E429}"/>
              </a:ext>
            </a:extLst>
          </p:cNvPr>
          <p:cNvGrpSpPr/>
          <p:nvPr/>
        </p:nvGrpSpPr>
        <p:grpSpPr>
          <a:xfrm>
            <a:off x="98234" y="5752751"/>
            <a:ext cx="10125266" cy="736865"/>
            <a:chOff x="98234" y="5752751"/>
            <a:chExt cx="10125266" cy="736865"/>
          </a:xfrm>
          <a:solidFill>
            <a:srgbClr val="00ABAB"/>
          </a:solidFill>
        </p:grpSpPr>
        <p:sp>
          <p:nvSpPr>
            <p:cNvPr id="28" name="Rectangle 27">
              <a:extLst>
                <a:ext uri="{FF2B5EF4-FFF2-40B4-BE49-F238E27FC236}">
                  <a16:creationId xmlns:a16="http://schemas.microsoft.com/office/drawing/2014/main" id="{6F64D5EA-2D94-729B-768A-70B28ABBCC15}"/>
                </a:ext>
              </a:extLst>
            </p:cNvPr>
            <p:cNvSpPr/>
            <p:nvPr/>
          </p:nvSpPr>
          <p:spPr>
            <a:xfrm>
              <a:off x="412897" y="5755642"/>
              <a:ext cx="3397817" cy="7337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28">
              <a:extLst>
                <a:ext uri="{FF2B5EF4-FFF2-40B4-BE49-F238E27FC236}">
                  <a16:creationId xmlns:a16="http://schemas.microsoft.com/office/drawing/2014/main" id="{FCC9E45A-8646-5ED1-DB66-F5BD3C447DC4}"/>
                </a:ext>
              </a:extLst>
            </p:cNvPr>
            <p:cNvSpPr/>
            <p:nvPr/>
          </p:nvSpPr>
          <p:spPr>
            <a:xfrm>
              <a:off x="3810003" y="5752751"/>
              <a:ext cx="6413497" cy="736865"/>
            </a:xfrm>
            <a:prstGeom prst="rect">
              <a:avLst/>
            </a:prstGeom>
            <a:solidFill>
              <a:srgbClr val="00ABAB">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it-IT"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a:t>
              </a:r>
              <a:r>
                <a:rPr lang="it-IT" sz="16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l rimborso deve avvenire entro 180 giorni dalla comunicazione del recesso.</a:t>
              </a:r>
              <a:endParaRPr lang="it-IT" sz="1600" noProof="0">
                <a:solidFill>
                  <a:schemeClr val="tx1"/>
                </a:solidFill>
              </a:endParaRPr>
            </a:p>
          </p:txBody>
        </p:sp>
        <p:sp>
          <p:nvSpPr>
            <p:cNvPr id="30" name="object 23">
              <a:extLst>
                <a:ext uri="{FF2B5EF4-FFF2-40B4-BE49-F238E27FC236}">
                  <a16:creationId xmlns:a16="http://schemas.microsoft.com/office/drawing/2014/main" id="{AFDB9C17-17AD-42B7-D16C-5735C3812176}"/>
                </a:ext>
              </a:extLst>
            </p:cNvPr>
            <p:cNvSpPr txBox="1"/>
            <p:nvPr/>
          </p:nvSpPr>
          <p:spPr>
            <a:xfrm>
              <a:off x="662639" y="5978222"/>
              <a:ext cx="3135189" cy="319318"/>
            </a:xfrm>
            <a:prstGeom prst="rect">
              <a:avLst/>
            </a:prstGeom>
            <a:grpFill/>
          </p:spPr>
          <p:txBody>
            <a:bodyPr vert="horz" wrap="square" lIns="0" tIns="1143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indent="635" algn="l">
                <a:spcBef>
                  <a:spcPts val="90"/>
                </a:spcBef>
              </a:pPr>
              <a:r>
                <a:rPr lang="it-IT" sz="2000" spc="-1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Termini</a:t>
              </a:r>
            </a:p>
          </p:txBody>
        </p:sp>
        <p:sp>
          <p:nvSpPr>
            <p:cNvPr id="31" name="Oval 30">
              <a:extLst>
                <a:ext uri="{FF2B5EF4-FFF2-40B4-BE49-F238E27FC236}">
                  <a16:creationId xmlns:a16="http://schemas.microsoft.com/office/drawing/2014/main" id="{5A978F24-71F1-20DA-85C1-92F94E6BB19C}"/>
                </a:ext>
              </a:extLst>
            </p:cNvPr>
            <p:cNvSpPr/>
            <p:nvPr/>
          </p:nvSpPr>
          <p:spPr bwMode="gray">
            <a:xfrm>
              <a:off x="98234" y="5884927"/>
              <a:ext cx="475200" cy="475130"/>
            </a:xfrm>
            <a:prstGeom prst="ellipse">
              <a:avLst/>
            </a:prstGeom>
            <a:solidFill>
              <a:schemeClr val="bg1"/>
            </a:solidFill>
            <a:ln w="19050" algn="ctr">
              <a:solidFill>
                <a:srgbClr val="005587"/>
              </a:solid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r>
                <a:rPr lang="it-IT" sz="1600" b="1" noProof="0">
                  <a:solidFill>
                    <a:srgbClr val="005587"/>
                  </a:solidFill>
                </a:rPr>
                <a:t>5</a:t>
              </a:r>
            </a:p>
          </p:txBody>
        </p:sp>
      </p:grpSp>
    </p:spTree>
    <p:extLst>
      <p:ext uri="{BB962C8B-B14F-4D97-AF65-F5344CB8AC3E}">
        <p14:creationId xmlns:p14="http://schemas.microsoft.com/office/powerpoint/2010/main" val="1920504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7F4A1BF-1F4F-25ED-A4FF-720DE29DA589}"/>
            </a:ext>
          </a:extLst>
        </p:cNvPr>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DC35AAB0-E6ED-A68E-FE14-9B7CAE0E2C4A}"/>
              </a:ext>
            </a:extLst>
          </p:cNvPr>
          <p:cNvGraphicFramePr>
            <a:graphicFrameLocks noChangeAspect="1"/>
          </p:cNvGraphicFramePr>
          <p:nvPr>
            <p:custDataLst>
              <p:tags r:id="rId1"/>
            </p:custDataLst>
            <p:extLst>
              <p:ext uri="{D42A27DB-BD31-4B8C-83A1-F6EECF244321}">
                <p14:modId xmlns:p14="http://schemas.microsoft.com/office/powerpoint/2010/main" val="24282313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16" name="think-cell data - do not delete" hidden="1">
                        <a:extLst>
                          <a:ext uri="{FF2B5EF4-FFF2-40B4-BE49-F238E27FC236}">
                            <a16:creationId xmlns:a16="http://schemas.microsoft.com/office/drawing/2014/main" id="{DC35AAB0-E6ED-A68E-FE14-9B7CAE0E2C4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5" name="Rettangolo 5">
            <a:extLst>
              <a:ext uri="{FF2B5EF4-FFF2-40B4-BE49-F238E27FC236}">
                <a16:creationId xmlns:a16="http://schemas.microsoft.com/office/drawing/2014/main" id="{6BF2DD4D-40FD-A07A-77A1-F853DCB19CF1}"/>
              </a:ext>
            </a:extLst>
          </p:cNvPr>
          <p:cNvSpPr/>
          <p:nvPr/>
        </p:nvSpPr>
        <p:spPr>
          <a:xfrm rot="10800000">
            <a:off x="654204" y="0"/>
            <a:ext cx="10047145" cy="7562850"/>
          </a:xfrm>
          <a:prstGeom prst="rect">
            <a:avLst/>
          </a:prstGeom>
          <a:gradFill flip="none" rotWithShape="1">
            <a:gsLst>
              <a:gs pos="0">
                <a:srgbClr val="005587"/>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8" name="Rectangle 7">
            <a:extLst>
              <a:ext uri="{FF2B5EF4-FFF2-40B4-BE49-F238E27FC236}">
                <a16:creationId xmlns:a16="http://schemas.microsoft.com/office/drawing/2014/main" id="{8540DC55-AF00-583E-A19E-73B6AFFBC01C}"/>
              </a:ext>
            </a:extLst>
          </p:cNvPr>
          <p:cNvSpPr/>
          <p:nvPr/>
        </p:nvSpPr>
        <p:spPr>
          <a:xfrm>
            <a:off x="2440" y="1617044"/>
            <a:ext cx="10690959" cy="516289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i="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object 11">
            <a:extLst>
              <a:ext uri="{FF2B5EF4-FFF2-40B4-BE49-F238E27FC236}">
                <a16:creationId xmlns:a16="http://schemas.microsoft.com/office/drawing/2014/main" id="{4E74F6D4-BD2F-70F0-3899-D7B809CB2DFF}"/>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kumimoji="0" lang="it-IT" sz="2000" b="0" i="0" u="none" strike="noStrike" kern="120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Presupposti del  diritto di recesso</a:t>
            </a:r>
          </a:p>
        </p:txBody>
      </p:sp>
      <p:sp>
        <p:nvSpPr>
          <p:cNvPr id="4" name="object 11">
            <a:extLst>
              <a:ext uri="{FF2B5EF4-FFF2-40B4-BE49-F238E27FC236}">
                <a16:creationId xmlns:a16="http://schemas.microsoft.com/office/drawing/2014/main" id="{C2BE77C6-A1DC-436D-E0A0-8115B9ECFE9C}"/>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Il contesto di riferimento</a:t>
            </a:r>
            <a:endParaRPr lang="it-IT" sz="20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Rectangle 1">
            <a:extLst>
              <a:ext uri="{FF2B5EF4-FFF2-40B4-BE49-F238E27FC236}">
                <a16:creationId xmlns:a16="http://schemas.microsoft.com/office/drawing/2014/main" id="{B72E5CB7-DB9E-3BAE-5961-D86519BEAD6E}"/>
              </a:ext>
            </a:extLst>
          </p:cNvPr>
          <p:cNvSpPr/>
          <p:nvPr/>
        </p:nvSpPr>
        <p:spPr>
          <a:xfrm>
            <a:off x="3092605" y="2570883"/>
            <a:ext cx="7230503" cy="3886678"/>
          </a:xfrm>
          <a:prstGeom prst="rect">
            <a:avLst/>
          </a:prstGeom>
          <a:solidFill>
            <a:srgbClr val="F2F2F2">
              <a:alpha val="7520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6" name="object 24">
            <a:extLst>
              <a:ext uri="{FF2B5EF4-FFF2-40B4-BE49-F238E27FC236}">
                <a16:creationId xmlns:a16="http://schemas.microsoft.com/office/drawing/2014/main" id="{03DB3662-117D-D118-9E9D-90042BEBB774}"/>
              </a:ext>
            </a:extLst>
          </p:cNvPr>
          <p:cNvSpPr txBox="1"/>
          <p:nvPr/>
        </p:nvSpPr>
        <p:spPr>
          <a:xfrm>
            <a:off x="4154393" y="2119658"/>
            <a:ext cx="4874225" cy="328295"/>
          </a:xfrm>
          <a:prstGeom prst="rect">
            <a:avLst/>
          </a:prstGeom>
          <a:noFill/>
        </p:spPr>
        <p:txBody>
          <a:bodyPr vert="horz" wrap="square" lIns="0" tIns="111760" rIns="0" bIns="0" rtlCol="0">
            <a:spAutoFit/>
          </a:bodyPr>
          <a:lstStyle/>
          <a:p>
            <a:pPr marL="198120" marR="179705" indent="-12700" algn="ctr">
              <a:spcBef>
                <a:spcPts val="880"/>
              </a:spcBef>
            </a:pPr>
            <a:r>
              <a:rPr lang="it-IT" sz="1400" b="1" noProof="0">
                <a:solidFill>
                  <a:srgbClr val="005587"/>
                </a:solidFill>
                <a:latin typeface="Open Sans" panose="020B0606030504020204" pitchFamily="34" charset="0"/>
                <a:ea typeface="Open Sans" panose="020B0606030504020204" pitchFamily="34" charset="0"/>
                <a:cs typeface="Open Sans" panose="020B0606030504020204" pitchFamily="34" charset="0"/>
              </a:rPr>
              <a:t>PRINCIPALI EVIDENZE EMERSE DALL’ANALISI</a:t>
            </a:r>
          </a:p>
        </p:txBody>
      </p:sp>
      <p:cxnSp>
        <p:nvCxnSpPr>
          <p:cNvPr id="7" name="Straight Connector 6">
            <a:extLst>
              <a:ext uri="{FF2B5EF4-FFF2-40B4-BE49-F238E27FC236}">
                <a16:creationId xmlns:a16="http://schemas.microsoft.com/office/drawing/2014/main" id="{643B7F05-9365-F076-BDAA-9A2909DC9C7F}"/>
              </a:ext>
            </a:extLst>
          </p:cNvPr>
          <p:cNvCxnSpPr>
            <a:cxnSpLocks/>
          </p:cNvCxnSpPr>
          <p:nvPr/>
        </p:nvCxnSpPr>
        <p:spPr>
          <a:xfrm>
            <a:off x="2835455" y="2486666"/>
            <a:ext cx="7488000" cy="0"/>
          </a:xfrm>
          <a:prstGeom prst="line">
            <a:avLst/>
          </a:prstGeom>
          <a:ln w="12700">
            <a:solidFill>
              <a:srgbClr val="005587"/>
            </a:solidFill>
          </a:ln>
        </p:spPr>
        <p:style>
          <a:lnRef idx="1">
            <a:schemeClr val="accent1"/>
          </a:lnRef>
          <a:fillRef idx="0">
            <a:schemeClr val="accent1"/>
          </a:fillRef>
          <a:effectRef idx="0">
            <a:schemeClr val="accent1"/>
          </a:effectRef>
          <a:fontRef idx="minor">
            <a:schemeClr val="tx1"/>
          </a:fontRef>
        </p:style>
      </p:cxnSp>
      <p:pic>
        <p:nvPicPr>
          <p:cNvPr id="31" name="Graphic 30" descr="Home outline">
            <a:hlinkClick r:id="" action="ppaction://noaction"/>
            <a:extLst>
              <a:ext uri="{FF2B5EF4-FFF2-40B4-BE49-F238E27FC236}">
                <a16:creationId xmlns:a16="http://schemas.microsoft.com/office/drawing/2014/main" id="{327D7D2E-C870-232C-C970-7D31A453D1D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3500" y="129807"/>
            <a:ext cx="333658" cy="333658"/>
          </a:xfrm>
          <a:prstGeom prst="rect">
            <a:avLst/>
          </a:prstGeom>
        </p:spPr>
      </p:pic>
      <p:grpSp>
        <p:nvGrpSpPr>
          <p:cNvPr id="37" name="Group 36">
            <a:extLst>
              <a:ext uri="{FF2B5EF4-FFF2-40B4-BE49-F238E27FC236}">
                <a16:creationId xmlns:a16="http://schemas.microsoft.com/office/drawing/2014/main" id="{6380B7E2-06BD-A522-2968-4D92553A653A}"/>
              </a:ext>
            </a:extLst>
          </p:cNvPr>
          <p:cNvGrpSpPr/>
          <p:nvPr/>
        </p:nvGrpSpPr>
        <p:grpSpPr>
          <a:xfrm>
            <a:off x="325354" y="2705424"/>
            <a:ext cx="2253070" cy="3384071"/>
            <a:chOff x="325354" y="2705424"/>
            <a:chExt cx="2253070" cy="3384071"/>
          </a:xfrm>
        </p:grpSpPr>
        <p:grpSp>
          <p:nvGrpSpPr>
            <p:cNvPr id="38" name="Group 37">
              <a:extLst>
                <a:ext uri="{FF2B5EF4-FFF2-40B4-BE49-F238E27FC236}">
                  <a16:creationId xmlns:a16="http://schemas.microsoft.com/office/drawing/2014/main" id="{025318B6-6451-50CD-1F60-61D95DC20CC0}"/>
                </a:ext>
              </a:extLst>
            </p:cNvPr>
            <p:cNvGrpSpPr/>
            <p:nvPr/>
          </p:nvGrpSpPr>
          <p:grpSpPr>
            <a:xfrm>
              <a:off x="1164829" y="2705424"/>
              <a:ext cx="574121" cy="600223"/>
              <a:chOff x="1325260" y="2649598"/>
              <a:chExt cx="631533" cy="660245"/>
            </a:xfrm>
          </p:grpSpPr>
          <p:grpSp>
            <p:nvGrpSpPr>
              <p:cNvPr id="44" name="Group 43">
                <a:extLst>
                  <a:ext uri="{FF2B5EF4-FFF2-40B4-BE49-F238E27FC236}">
                    <a16:creationId xmlns:a16="http://schemas.microsoft.com/office/drawing/2014/main" id="{F7D4FACB-61DE-3718-4A0A-9C37443F9442}"/>
                  </a:ext>
                </a:extLst>
              </p:cNvPr>
              <p:cNvGrpSpPr/>
              <p:nvPr/>
            </p:nvGrpSpPr>
            <p:grpSpPr>
              <a:xfrm>
                <a:off x="1325260" y="2649598"/>
                <a:ext cx="631533" cy="660245"/>
                <a:chOff x="3796776" y="3253963"/>
                <a:chExt cx="523221" cy="523221"/>
              </a:xfrm>
            </p:grpSpPr>
            <p:sp>
              <p:nvSpPr>
                <p:cNvPr id="46" name="Oval 45">
                  <a:extLst>
                    <a:ext uri="{FF2B5EF4-FFF2-40B4-BE49-F238E27FC236}">
                      <a16:creationId xmlns:a16="http://schemas.microsoft.com/office/drawing/2014/main" id="{8A4BC99C-56B4-A051-B4D0-C43118E3EA6A}"/>
                    </a:ext>
                  </a:extLst>
                </p:cNvPr>
                <p:cNvSpPr/>
                <p:nvPr/>
              </p:nvSpPr>
              <p:spPr>
                <a:xfrm>
                  <a:off x="3796776" y="3253963"/>
                  <a:ext cx="523221" cy="523221"/>
                </a:xfrm>
                <a:prstGeom prst="ellipse">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solidFill>
                      <a:srgbClr val="005587"/>
                    </a:solidFill>
                  </a:endParaRPr>
                </a:p>
              </p:txBody>
            </p:sp>
            <p:sp>
              <p:nvSpPr>
                <p:cNvPr id="47" name="object 56">
                  <a:extLst>
                    <a:ext uri="{FF2B5EF4-FFF2-40B4-BE49-F238E27FC236}">
                      <a16:creationId xmlns:a16="http://schemas.microsoft.com/office/drawing/2014/main" id="{88411931-F5BD-9BDB-6FA5-2EA265C58570}"/>
                    </a:ext>
                  </a:extLst>
                </p:cNvPr>
                <p:cNvSpPr/>
                <p:nvPr/>
              </p:nvSpPr>
              <p:spPr>
                <a:xfrm>
                  <a:off x="3885238" y="3339682"/>
                  <a:ext cx="346296" cy="346296"/>
                </a:xfrm>
                <a:custGeom>
                  <a:avLst/>
                  <a:gdLst/>
                  <a:ahLst/>
                  <a:cxnLst/>
                  <a:rect l="l" t="t" r="r" b="b"/>
                  <a:pathLst>
                    <a:path w="463550" h="463550">
                      <a:moveTo>
                        <a:pt x="231648" y="0"/>
                      </a:moveTo>
                      <a:lnTo>
                        <a:pt x="184939" y="4702"/>
                      </a:lnTo>
                      <a:lnTo>
                        <a:pt x="141446" y="18192"/>
                      </a:lnTo>
                      <a:lnTo>
                        <a:pt x="102096" y="39540"/>
                      </a:lnTo>
                      <a:lnTo>
                        <a:pt x="67818" y="67818"/>
                      </a:lnTo>
                      <a:lnTo>
                        <a:pt x="39540" y="102096"/>
                      </a:lnTo>
                      <a:lnTo>
                        <a:pt x="18192" y="141446"/>
                      </a:lnTo>
                      <a:lnTo>
                        <a:pt x="4702" y="184939"/>
                      </a:lnTo>
                      <a:lnTo>
                        <a:pt x="0" y="231647"/>
                      </a:lnTo>
                      <a:lnTo>
                        <a:pt x="4702" y="278356"/>
                      </a:lnTo>
                      <a:lnTo>
                        <a:pt x="18192" y="321849"/>
                      </a:lnTo>
                      <a:lnTo>
                        <a:pt x="39540" y="361199"/>
                      </a:lnTo>
                      <a:lnTo>
                        <a:pt x="67818" y="395478"/>
                      </a:lnTo>
                      <a:lnTo>
                        <a:pt x="102096" y="423755"/>
                      </a:lnTo>
                      <a:lnTo>
                        <a:pt x="141446" y="445103"/>
                      </a:lnTo>
                      <a:lnTo>
                        <a:pt x="184939" y="458593"/>
                      </a:lnTo>
                      <a:lnTo>
                        <a:pt x="231648" y="463295"/>
                      </a:lnTo>
                      <a:lnTo>
                        <a:pt x="278356" y="458593"/>
                      </a:lnTo>
                      <a:lnTo>
                        <a:pt x="312329" y="448056"/>
                      </a:lnTo>
                      <a:lnTo>
                        <a:pt x="231648" y="448056"/>
                      </a:lnTo>
                      <a:lnTo>
                        <a:pt x="182231" y="442306"/>
                      </a:lnTo>
                      <a:lnTo>
                        <a:pt x="136760" y="425946"/>
                      </a:lnTo>
                      <a:lnTo>
                        <a:pt x="96567" y="400309"/>
                      </a:lnTo>
                      <a:lnTo>
                        <a:pt x="62986" y="366728"/>
                      </a:lnTo>
                      <a:lnTo>
                        <a:pt x="37349" y="326535"/>
                      </a:lnTo>
                      <a:lnTo>
                        <a:pt x="20989" y="281064"/>
                      </a:lnTo>
                      <a:lnTo>
                        <a:pt x="15240" y="231647"/>
                      </a:lnTo>
                      <a:lnTo>
                        <a:pt x="20989" y="182231"/>
                      </a:lnTo>
                      <a:lnTo>
                        <a:pt x="37349" y="136760"/>
                      </a:lnTo>
                      <a:lnTo>
                        <a:pt x="62986" y="96567"/>
                      </a:lnTo>
                      <a:lnTo>
                        <a:pt x="96567" y="62986"/>
                      </a:lnTo>
                      <a:lnTo>
                        <a:pt x="136760" y="37349"/>
                      </a:lnTo>
                      <a:lnTo>
                        <a:pt x="182231" y="20989"/>
                      </a:lnTo>
                      <a:lnTo>
                        <a:pt x="231648" y="15240"/>
                      </a:lnTo>
                      <a:lnTo>
                        <a:pt x="312329" y="15240"/>
                      </a:lnTo>
                      <a:lnTo>
                        <a:pt x="278356" y="4702"/>
                      </a:lnTo>
                      <a:lnTo>
                        <a:pt x="231648" y="0"/>
                      </a:lnTo>
                      <a:close/>
                    </a:path>
                    <a:path w="463550" h="463550">
                      <a:moveTo>
                        <a:pt x="312329" y="15240"/>
                      </a:moveTo>
                      <a:lnTo>
                        <a:pt x="231648" y="15240"/>
                      </a:lnTo>
                      <a:lnTo>
                        <a:pt x="281064" y="20989"/>
                      </a:lnTo>
                      <a:lnTo>
                        <a:pt x="326535" y="37349"/>
                      </a:lnTo>
                      <a:lnTo>
                        <a:pt x="366728" y="62986"/>
                      </a:lnTo>
                      <a:lnTo>
                        <a:pt x="400309" y="96567"/>
                      </a:lnTo>
                      <a:lnTo>
                        <a:pt x="425946" y="136760"/>
                      </a:lnTo>
                      <a:lnTo>
                        <a:pt x="442306" y="182231"/>
                      </a:lnTo>
                      <a:lnTo>
                        <a:pt x="448056" y="231647"/>
                      </a:lnTo>
                      <a:lnTo>
                        <a:pt x="442306" y="281064"/>
                      </a:lnTo>
                      <a:lnTo>
                        <a:pt x="425946" y="326535"/>
                      </a:lnTo>
                      <a:lnTo>
                        <a:pt x="400309" y="366728"/>
                      </a:lnTo>
                      <a:lnTo>
                        <a:pt x="366728" y="400309"/>
                      </a:lnTo>
                      <a:lnTo>
                        <a:pt x="326535" y="425946"/>
                      </a:lnTo>
                      <a:lnTo>
                        <a:pt x="281064" y="442306"/>
                      </a:lnTo>
                      <a:lnTo>
                        <a:pt x="231648" y="448056"/>
                      </a:lnTo>
                      <a:lnTo>
                        <a:pt x="312329" y="448056"/>
                      </a:lnTo>
                      <a:lnTo>
                        <a:pt x="361199" y="423755"/>
                      </a:lnTo>
                      <a:lnTo>
                        <a:pt x="395478" y="395478"/>
                      </a:lnTo>
                      <a:lnTo>
                        <a:pt x="423755" y="361199"/>
                      </a:lnTo>
                      <a:lnTo>
                        <a:pt x="445103" y="321849"/>
                      </a:lnTo>
                      <a:lnTo>
                        <a:pt x="458593" y="278356"/>
                      </a:lnTo>
                      <a:lnTo>
                        <a:pt x="463296" y="231647"/>
                      </a:lnTo>
                      <a:lnTo>
                        <a:pt x="458593" y="184939"/>
                      </a:lnTo>
                      <a:lnTo>
                        <a:pt x="445103" y="141446"/>
                      </a:lnTo>
                      <a:lnTo>
                        <a:pt x="423755" y="102096"/>
                      </a:lnTo>
                      <a:lnTo>
                        <a:pt x="395478" y="67818"/>
                      </a:lnTo>
                      <a:lnTo>
                        <a:pt x="361199" y="39540"/>
                      </a:lnTo>
                      <a:lnTo>
                        <a:pt x="321849" y="18192"/>
                      </a:lnTo>
                      <a:lnTo>
                        <a:pt x="312329" y="15240"/>
                      </a:lnTo>
                      <a:close/>
                    </a:path>
                  </a:pathLst>
                </a:custGeom>
                <a:solidFill>
                  <a:schemeClr val="bg1"/>
                </a:solidFill>
                <a:ln>
                  <a:noFill/>
                </a:ln>
              </p:spPr>
              <p:txBody>
                <a:bodyPr wrap="square" lIns="0" tIns="0" rIns="0" bIns="0" rtlCol="0"/>
                <a:lstStyle/>
                <a:p>
                  <a:endParaRPr lang="it-IT" sz="12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pic>
            <p:nvPicPr>
              <p:cNvPr id="45" name="Graphic 44" descr="User outline">
                <a:extLst>
                  <a:ext uri="{FF2B5EF4-FFF2-40B4-BE49-F238E27FC236}">
                    <a16:creationId xmlns:a16="http://schemas.microsoft.com/office/drawing/2014/main" id="{5ACE251B-5EB1-531C-3836-5AF2F1EE8A1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61327" y="2790825"/>
                <a:ext cx="366926" cy="366926"/>
              </a:xfrm>
              <a:prstGeom prst="rect">
                <a:avLst/>
              </a:prstGeom>
            </p:spPr>
          </p:pic>
        </p:grpSp>
        <p:grpSp>
          <p:nvGrpSpPr>
            <p:cNvPr id="39" name="Group 38">
              <a:extLst>
                <a:ext uri="{FF2B5EF4-FFF2-40B4-BE49-F238E27FC236}">
                  <a16:creationId xmlns:a16="http://schemas.microsoft.com/office/drawing/2014/main" id="{B6E48199-5CE2-2AE9-BFB6-979C2B2BAF95}"/>
                </a:ext>
              </a:extLst>
            </p:cNvPr>
            <p:cNvGrpSpPr/>
            <p:nvPr/>
          </p:nvGrpSpPr>
          <p:grpSpPr>
            <a:xfrm>
              <a:off x="325354" y="3396994"/>
              <a:ext cx="2253070" cy="2692501"/>
              <a:chOff x="224554" y="3293755"/>
              <a:chExt cx="2404443" cy="2692501"/>
            </a:xfrm>
          </p:grpSpPr>
          <p:sp>
            <p:nvSpPr>
              <p:cNvPr id="40" name="Rectangle 39">
                <a:extLst>
                  <a:ext uri="{FF2B5EF4-FFF2-40B4-BE49-F238E27FC236}">
                    <a16:creationId xmlns:a16="http://schemas.microsoft.com/office/drawing/2014/main" id="{7499E7DF-C8C9-702B-3D1E-191A7DC3159E}"/>
                  </a:ext>
                </a:extLst>
              </p:cNvPr>
              <p:cNvSpPr/>
              <p:nvPr/>
            </p:nvSpPr>
            <p:spPr>
              <a:xfrm>
                <a:off x="224554" y="4125131"/>
                <a:ext cx="2404443" cy="1861125"/>
              </a:xfrm>
              <a:prstGeom prst="rect">
                <a:avLst/>
              </a:prstGeom>
              <a:gradFill flip="none" rotWithShape="1">
                <a:gsLst>
                  <a:gs pos="0">
                    <a:schemeClr val="bg1"/>
                  </a:gs>
                  <a:gs pos="62000">
                    <a:srgbClr val="A0DCFF"/>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2700" marR="5080" algn="just">
                  <a:lnSpc>
                    <a:spcPct val="100000"/>
                  </a:lnSpc>
                  <a:spcBef>
                    <a:spcPts val="90"/>
                  </a:spcBef>
                </a:pPr>
                <a:r>
                  <a:rPr lang="it-IT" sz="12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Il recesso </a:t>
                </a:r>
                <a:r>
                  <a:rPr lang="it-IT" sz="1200" b="1"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spetta nei casi previsti dallo statuto </a:t>
                </a:r>
                <a:r>
                  <a:rPr lang="it-IT" sz="12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e quando </a:t>
                </a:r>
                <a:r>
                  <a:rPr lang="it-IT" sz="1200" b="1"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il socio non abbia approvato modifiche rilevanti dell’assetto societario</a:t>
                </a:r>
                <a:r>
                  <a:rPr lang="it-IT" sz="12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 nelle </a:t>
                </a:r>
                <a:r>
                  <a:rPr lang="it-IT" sz="1200" b="1"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società a tempo indeterminato</a:t>
                </a:r>
                <a:r>
                  <a:rPr lang="it-IT" sz="1200"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 è ammesso anche il </a:t>
                </a:r>
                <a:r>
                  <a:rPr lang="it-IT" sz="1200" b="1" noProof="0">
                    <a:solidFill>
                      <a:srgbClr val="005587"/>
                    </a:solidFill>
                    <a:latin typeface="Open Sans Light" panose="020B0306030504020204" pitchFamily="34" charset="0"/>
                    <a:ea typeface="Open Sans Light" panose="020B0306030504020204" pitchFamily="34" charset="0"/>
                    <a:cs typeface="Open Sans Light" panose="020B0306030504020204" pitchFamily="34" charset="0"/>
                  </a:rPr>
                  <a:t>recesso libero con preavviso.</a:t>
                </a:r>
              </a:p>
            </p:txBody>
          </p:sp>
          <p:sp>
            <p:nvSpPr>
              <p:cNvPr id="41" name="Rectangle 40">
                <a:extLst>
                  <a:ext uri="{FF2B5EF4-FFF2-40B4-BE49-F238E27FC236}">
                    <a16:creationId xmlns:a16="http://schemas.microsoft.com/office/drawing/2014/main" id="{DFC01BC0-D0BF-C487-DE5C-5D0C4A6B2F16}"/>
                  </a:ext>
                </a:extLst>
              </p:cNvPr>
              <p:cNvSpPr/>
              <p:nvPr/>
            </p:nvSpPr>
            <p:spPr>
              <a:xfrm>
                <a:off x="224555" y="3293755"/>
                <a:ext cx="2404442" cy="844462"/>
              </a:xfrm>
              <a:prstGeom prst="rect">
                <a:avLst/>
              </a:prstGeom>
              <a:solidFill>
                <a:srgbClr val="0055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solidFill>
                    <a:srgbClr val="005587"/>
                  </a:solidFill>
                </a:endParaRPr>
              </a:p>
            </p:txBody>
          </p:sp>
          <p:sp>
            <p:nvSpPr>
              <p:cNvPr id="42" name="TextBox 41">
                <a:extLst>
                  <a:ext uri="{FF2B5EF4-FFF2-40B4-BE49-F238E27FC236}">
                    <a16:creationId xmlns:a16="http://schemas.microsoft.com/office/drawing/2014/main" id="{33F18889-4139-88EF-CE83-73F08597BC58}"/>
                  </a:ext>
                </a:extLst>
              </p:cNvPr>
              <p:cNvSpPr txBox="1"/>
              <p:nvPr/>
            </p:nvSpPr>
            <p:spPr>
              <a:xfrm>
                <a:off x="905856" y="3392821"/>
                <a:ext cx="1290416" cy="646331"/>
              </a:xfrm>
              <a:prstGeom prst="rect">
                <a:avLst/>
              </a:prstGeom>
              <a:noFill/>
            </p:spPr>
            <p:txBody>
              <a:bodyPr wrap="square" rtlCol="0">
                <a:spAutoFit/>
              </a:bodyPr>
              <a:lstStyle/>
              <a:p>
                <a:pPr algn="ctr"/>
                <a:r>
                  <a:rPr lang="it-IT"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rPr>
                  <a:t>PRESUPPOSTI DEL  DIRITTO DI RECESSO</a:t>
                </a:r>
              </a:p>
            </p:txBody>
          </p:sp>
          <p:sp>
            <p:nvSpPr>
              <p:cNvPr id="43" name="object 11">
                <a:extLst>
                  <a:ext uri="{FF2B5EF4-FFF2-40B4-BE49-F238E27FC236}">
                    <a16:creationId xmlns:a16="http://schemas.microsoft.com/office/drawing/2014/main" id="{1D0C45CA-FAE1-AE90-27D5-678332F3788C}"/>
                  </a:ext>
                </a:extLst>
              </p:cNvPr>
              <p:cNvSpPr txBox="1">
                <a:spLocks/>
              </p:cNvSpPr>
              <p:nvPr/>
            </p:nvSpPr>
            <p:spPr>
              <a:xfrm>
                <a:off x="224555" y="3306842"/>
                <a:ext cx="574121" cy="782907"/>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50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1.</a:t>
                </a:r>
              </a:p>
            </p:txBody>
          </p:sp>
        </p:grpSp>
      </p:grpSp>
      <p:sp>
        <p:nvSpPr>
          <p:cNvPr id="5" name="object 6">
            <a:extLst>
              <a:ext uri="{FF2B5EF4-FFF2-40B4-BE49-F238E27FC236}">
                <a16:creationId xmlns:a16="http://schemas.microsoft.com/office/drawing/2014/main" id="{4D55F5E1-CCE2-E250-570A-7E0C50FCDA84}"/>
              </a:ext>
            </a:extLst>
          </p:cNvPr>
          <p:cNvSpPr txBox="1"/>
          <p:nvPr/>
        </p:nvSpPr>
        <p:spPr>
          <a:xfrm>
            <a:off x="3003413" y="2763664"/>
            <a:ext cx="7176185" cy="3681777"/>
          </a:xfrm>
          <a:prstGeom prst="rect">
            <a:avLst/>
          </a:prstGeom>
        </p:spPr>
        <p:txBody>
          <a:bodyPr vert="horz" wrap="square" lIns="0" tIns="13970" rIns="0" bIns="0" rtlCol="0">
            <a:spAutoFit/>
          </a:bodyPr>
          <a:lstStyle/>
          <a:p>
            <a:pPr marL="12065" marR="5080">
              <a:lnSpc>
                <a:spcPct val="100000"/>
              </a:lnSpc>
              <a:spcBef>
                <a:spcPts val="110"/>
              </a:spcBef>
              <a:buClr>
                <a:srgbClr val="005587"/>
              </a:buClr>
              <a:buSzPct val="200000"/>
              <a:tabLst>
                <a:tab pos="414655" algn="l"/>
              </a:tabLst>
            </a:pPr>
            <a:r>
              <a:rPr lang="it-IT" sz="2600" b="1" noProof="0">
                <a:solidFill>
                  <a:srgbClr val="0097A9"/>
                </a:solidFill>
                <a:latin typeface="Open Sans Light" panose="020B0306030504020204" pitchFamily="34" charset="0"/>
                <a:ea typeface="Open Sans Light" panose="020B0306030504020204" pitchFamily="34" charset="0"/>
                <a:cs typeface="Open Sans Light" panose="020B0306030504020204" pitchFamily="34" charset="0"/>
              </a:rPr>
              <a:t>1. </a:t>
            </a:r>
            <a:r>
              <a:rPr lang="it-IT" sz="1600" b="1" noProof="0">
                <a:latin typeface="Open Sans Light" panose="020B0306030504020204" pitchFamily="34" charset="0"/>
                <a:ea typeface="Open Sans Light" panose="020B0306030504020204" pitchFamily="34" charset="0"/>
                <a:cs typeface="Open Sans Light" panose="020B0306030504020204" pitchFamily="34" charset="0"/>
              </a:rPr>
              <a:t>Previsione statutaria</a:t>
            </a:r>
          </a:p>
          <a:p>
            <a:pPr marL="12065" marR="5080">
              <a:lnSpc>
                <a:spcPct val="100000"/>
              </a:lnSpc>
              <a:spcBef>
                <a:spcPts val="110"/>
              </a:spcBef>
              <a:buClr>
                <a:srgbClr val="005587"/>
              </a:buClr>
              <a:buSzPct val="200000"/>
              <a:tabLst>
                <a:tab pos="414655" algn="l"/>
              </a:tabLst>
            </a:pPr>
            <a:r>
              <a:rPr lang="it-IT" sz="1400" noProof="0">
                <a:latin typeface="Open Sans Light" panose="020B0306030504020204" pitchFamily="34" charset="0"/>
                <a:ea typeface="Open Sans Light" panose="020B0306030504020204" pitchFamily="34" charset="0"/>
                <a:cs typeface="Open Sans Light" panose="020B0306030504020204" pitchFamily="34" charset="0"/>
              </a:rPr>
              <a:t>Il recesso può essere esercitato nei casi previsti dall’atto costitutivo.</a:t>
            </a:r>
            <a:endParaRPr lang="it-IT" sz="1400" b="1" noProof="0">
              <a:latin typeface="Open Sans Light" panose="020B0306030504020204" pitchFamily="34" charset="0"/>
              <a:ea typeface="Open Sans Light" panose="020B0306030504020204" pitchFamily="34" charset="0"/>
              <a:cs typeface="Open Sans Light" panose="020B0306030504020204" pitchFamily="34" charset="0"/>
            </a:endParaRPr>
          </a:p>
          <a:p>
            <a:pPr marL="12065" marR="5080">
              <a:lnSpc>
                <a:spcPct val="100000"/>
              </a:lnSpc>
              <a:spcBef>
                <a:spcPts val="110"/>
              </a:spcBef>
              <a:buClr>
                <a:srgbClr val="005587"/>
              </a:buClr>
              <a:buSzPct val="200000"/>
              <a:tabLst>
                <a:tab pos="414655" algn="l"/>
              </a:tabLst>
            </a:pPr>
            <a:endParaRPr lang="it-IT" sz="1400" b="1" noProof="0">
              <a:latin typeface="Open Sans Light" panose="020B0306030504020204" pitchFamily="34" charset="0"/>
              <a:ea typeface="Open Sans Light" panose="020B0306030504020204" pitchFamily="34" charset="0"/>
              <a:cs typeface="Open Sans Light" panose="020B0306030504020204" pitchFamily="34" charset="0"/>
            </a:endParaRPr>
          </a:p>
          <a:p>
            <a:pPr marL="12065" marR="5080">
              <a:lnSpc>
                <a:spcPct val="100000"/>
              </a:lnSpc>
              <a:spcBef>
                <a:spcPts val="110"/>
              </a:spcBef>
              <a:buClr>
                <a:srgbClr val="005587"/>
              </a:buClr>
              <a:buSzPct val="200000"/>
              <a:tabLst>
                <a:tab pos="414655" algn="l"/>
              </a:tabLst>
            </a:pPr>
            <a:r>
              <a:rPr lang="it-IT" sz="2600" b="1" noProof="0">
                <a:solidFill>
                  <a:srgbClr val="0097A9"/>
                </a:solidFill>
                <a:latin typeface="Open Sans Light" panose="020B0306030504020204" pitchFamily="34" charset="0"/>
                <a:ea typeface="Open Sans Light" panose="020B0306030504020204" pitchFamily="34" charset="0"/>
                <a:cs typeface="Open Sans Light" panose="020B0306030504020204" pitchFamily="34" charset="0"/>
              </a:rPr>
              <a:t>2. </a:t>
            </a:r>
            <a:r>
              <a:rPr lang="it-IT" sz="1600" b="1" noProof="0">
                <a:latin typeface="Open Sans Light" panose="020B0306030504020204" pitchFamily="34" charset="0"/>
                <a:ea typeface="Open Sans Light" panose="020B0306030504020204" pitchFamily="34" charset="0"/>
                <a:cs typeface="Open Sans Light" panose="020B0306030504020204" pitchFamily="34" charset="0"/>
              </a:rPr>
              <a:t>Mancato consenso a modifiche rilevanti</a:t>
            </a:r>
          </a:p>
          <a:p>
            <a:pPr marL="12065" marR="5080">
              <a:lnSpc>
                <a:spcPct val="100000"/>
              </a:lnSpc>
              <a:spcBef>
                <a:spcPts val="110"/>
              </a:spcBef>
              <a:buClr>
                <a:srgbClr val="005587"/>
              </a:buClr>
              <a:buSzPct val="200000"/>
              <a:tabLst>
                <a:tab pos="414655" algn="l"/>
              </a:tabLst>
            </a:pPr>
            <a:r>
              <a:rPr lang="it-IT" sz="1400" noProof="0">
                <a:latin typeface="Open Sans Light" panose="020B0306030504020204" pitchFamily="34" charset="0"/>
                <a:ea typeface="Open Sans Light" panose="020B0306030504020204" pitchFamily="34" charset="0"/>
                <a:cs typeface="Open Sans Light" panose="020B0306030504020204" pitchFamily="34" charset="0"/>
              </a:rPr>
              <a:t>Il diritto spetta al socio che non abbia approvato modifiche strutturali o operazioni straordinarie che incidono sull’identità della società.</a:t>
            </a:r>
          </a:p>
          <a:p>
            <a:pPr marL="12065" marR="5080">
              <a:lnSpc>
                <a:spcPct val="100000"/>
              </a:lnSpc>
              <a:spcBef>
                <a:spcPts val="110"/>
              </a:spcBef>
              <a:buClr>
                <a:srgbClr val="005587"/>
              </a:buClr>
              <a:buSzPct val="200000"/>
              <a:tabLst>
                <a:tab pos="414655" algn="l"/>
              </a:tabLst>
            </a:pPr>
            <a:endParaRPr lang="it-IT" sz="1400" b="1" noProof="0">
              <a:latin typeface="Open Sans Light" panose="020B0306030504020204" pitchFamily="34" charset="0"/>
              <a:ea typeface="Open Sans Light" panose="020B0306030504020204" pitchFamily="34" charset="0"/>
              <a:cs typeface="Open Sans Light" panose="020B0306030504020204" pitchFamily="34" charset="0"/>
            </a:endParaRPr>
          </a:p>
          <a:p>
            <a:pPr marL="12065" marR="5080">
              <a:lnSpc>
                <a:spcPct val="100000"/>
              </a:lnSpc>
              <a:spcBef>
                <a:spcPts val="110"/>
              </a:spcBef>
              <a:buClr>
                <a:srgbClr val="005587"/>
              </a:buClr>
              <a:buSzPct val="200000"/>
              <a:tabLst>
                <a:tab pos="414655" algn="l"/>
              </a:tabLst>
            </a:pPr>
            <a:r>
              <a:rPr lang="it-IT" sz="2600" b="1" noProof="0">
                <a:solidFill>
                  <a:srgbClr val="0097A9"/>
                </a:solidFill>
                <a:latin typeface="Open Sans Light" panose="020B0306030504020204" pitchFamily="34" charset="0"/>
                <a:ea typeface="Open Sans Light" panose="020B0306030504020204" pitchFamily="34" charset="0"/>
                <a:cs typeface="Open Sans Light" panose="020B0306030504020204" pitchFamily="34" charset="0"/>
              </a:rPr>
              <a:t>3.</a:t>
            </a:r>
            <a:r>
              <a:rPr lang="it-IT" sz="2600" b="1" noProof="0">
                <a:latin typeface="Open Sans Light" panose="020B0306030504020204" pitchFamily="34" charset="0"/>
                <a:ea typeface="Open Sans Light" panose="020B0306030504020204" pitchFamily="34" charset="0"/>
                <a:cs typeface="Open Sans Light" panose="020B0306030504020204" pitchFamily="34" charset="0"/>
              </a:rPr>
              <a:t> </a:t>
            </a:r>
            <a:r>
              <a:rPr lang="it-IT" sz="1400" b="1" noProof="0">
                <a:latin typeface="Open Sans Light" panose="020B0306030504020204" pitchFamily="34" charset="0"/>
                <a:ea typeface="Open Sans Light" panose="020B0306030504020204" pitchFamily="34" charset="0"/>
                <a:cs typeface="Open Sans Light" panose="020B0306030504020204" pitchFamily="34" charset="0"/>
              </a:rPr>
              <a:t>Trasformazioni societarie</a:t>
            </a:r>
          </a:p>
          <a:p>
            <a:pPr marL="12065" marR="5080">
              <a:lnSpc>
                <a:spcPct val="100000"/>
              </a:lnSpc>
              <a:spcBef>
                <a:spcPts val="110"/>
              </a:spcBef>
              <a:buClr>
                <a:srgbClr val="005587"/>
              </a:buClr>
              <a:buSzPct val="200000"/>
              <a:tabLst>
                <a:tab pos="414655" algn="l"/>
              </a:tabLst>
            </a:pPr>
            <a:r>
              <a:rPr lang="it-IT" sz="1400" noProof="0">
                <a:latin typeface="Open Sans Light" panose="020B0306030504020204" pitchFamily="34" charset="0"/>
                <a:ea typeface="Open Sans Light" panose="020B0306030504020204" pitchFamily="34" charset="0"/>
                <a:cs typeface="Open Sans Light" panose="020B0306030504020204" pitchFamily="34" charset="0"/>
              </a:rPr>
              <a:t>Il recesso è ammesso in caso di trasformazione (e.g. passaggio da società di capitali in società cooperative).</a:t>
            </a:r>
          </a:p>
          <a:p>
            <a:pPr marL="12065" marR="5080">
              <a:lnSpc>
                <a:spcPct val="100000"/>
              </a:lnSpc>
              <a:spcBef>
                <a:spcPts val="110"/>
              </a:spcBef>
              <a:buClr>
                <a:srgbClr val="005587"/>
              </a:buClr>
              <a:buSzPct val="200000"/>
              <a:tabLst>
                <a:tab pos="414655" algn="l"/>
              </a:tabLst>
            </a:pPr>
            <a:endParaRPr lang="it-IT" sz="1400" b="1" noProof="0">
              <a:latin typeface="Open Sans Light" panose="020B0306030504020204" pitchFamily="34" charset="0"/>
              <a:ea typeface="Open Sans Light" panose="020B0306030504020204" pitchFamily="34" charset="0"/>
              <a:cs typeface="Open Sans Light" panose="020B0306030504020204" pitchFamily="34" charset="0"/>
            </a:endParaRPr>
          </a:p>
          <a:p>
            <a:pPr marL="12065" marR="5080">
              <a:lnSpc>
                <a:spcPct val="100000"/>
              </a:lnSpc>
              <a:spcBef>
                <a:spcPts val="110"/>
              </a:spcBef>
              <a:buClr>
                <a:srgbClr val="005587"/>
              </a:buClr>
              <a:buSzPct val="200000"/>
              <a:tabLst>
                <a:tab pos="414655" algn="l"/>
              </a:tabLst>
            </a:pPr>
            <a:r>
              <a:rPr lang="it-IT" sz="2600" b="1" noProof="0">
                <a:solidFill>
                  <a:srgbClr val="0097A9"/>
                </a:solidFill>
                <a:latin typeface="Open Sans Light" panose="020B0306030504020204" pitchFamily="34" charset="0"/>
                <a:ea typeface="Open Sans Light" panose="020B0306030504020204" pitchFamily="34" charset="0"/>
                <a:cs typeface="Open Sans Light" panose="020B0306030504020204" pitchFamily="34" charset="0"/>
              </a:rPr>
              <a:t>4. </a:t>
            </a:r>
            <a:r>
              <a:rPr lang="it-IT" sz="1400" b="1" noProof="0">
                <a:latin typeface="Open Sans Light" panose="020B0306030504020204" pitchFamily="34" charset="0"/>
                <a:ea typeface="Open Sans Light" panose="020B0306030504020204" pitchFamily="34" charset="0"/>
                <a:cs typeface="Open Sans Light" panose="020B0306030504020204" pitchFamily="34" charset="0"/>
              </a:rPr>
              <a:t>Recesso libero nelle società a tempo indeterminato</a:t>
            </a:r>
          </a:p>
          <a:p>
            <a:pPr marL="12065" marR="5080">
              <a:lnSpc>
                <a:spcPct val="100000"/>
              </a:lnSpc>
              <a:spcBef>
                <a:spcPts val="110"/>
              </a:spcBef>
              <a:buClr>
                <a:srgbClr val="005587"/>
              </a:buClr>
              <a:buSzPct val="200000"/>
              <a:tabLst>
                <a:tab pos="414655" algn="l"/>
              </a:tabLst>
            </a:pPr>
            <a:r>
              <a:rPr lang="it-IT" sz="1400" noProof="0">
                <a:latin typeface="Open Sans Light" panose="020B0306030504020204" pitchFamily="34" charset="0"/>
                <a:ea typeface="Open Sans Light" panose="020B0306030504020204" pitchFamily="34" charset="0"/>
                <a:cs typeface="Open Sans Light" panose="020B0306030504020204" pitchFamily="34" charset="0"/>
              </a:rPr>
              <a:t>Il socio può recedere liberamente, nel rispetto del termine di preavviso.</a:t>
            </a:r>
          </a:p>
        </p:txBody>
      </p:sp>
      <p:sp>
        <p:nvSpPr>
          <p:cNvPr id="9" name="Oval 8">
            <a:extLst>
              <a:ext uri="{FF2B5EF4-FFF2-40B4-BE49-F238E27FC236}">
                <a16:creationId xmlns:a16="http://schemas.microsoft.com/office/drawing/2014/main" id="{5AE0B34E-BC13-8A90-BA94-6F88D4440BE2}"/>
              </a:ext>
            </a:extLst>
          </p:cNvPr>
          <p:cNvSpPr/>
          <p:nvPr/>
        </p:nvSpPr>
        <p:spPr>
          <a:xfrm>
            <a:off x="7833274" y="215414"/>
            <a:ext cx="228600" cy="2286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10" name="Graphic 9" descr="Home outline">
            <a:hlinkClick r:id="" action="ppaction://noaction"/>
            <a:extLst>
              <a:ext uri="{FF2B5EF4-FFF2-40B4-BE49-F238E27FC236}">
                <a16:creationId xmlns:a16="http://schemas.microsoft.com/office/drawing/2014/main" id="{FCD70250-77D3-3D9C-E732-2AE5CC531F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3500" y="129807"/>
            <a:ext cx="333658" cy="333658"/>
          </a:xfrm>
          <a:prstGeom prst="rect">
            <a:avLst/>
          </a:prstGeom>
        </p:spPr>
      </p:pic>
      <p:sp>
        <p:nvSpPr>
          <p:cNvPr id="11" name="Oval 10">
            <a:extLst>
              <a:ext uri="{FF2B5EF4-FFF2-40B4-BE49-F238E27FC236}">
                <a16:creationId xmlns:a16="http://schemas.microsoft.com/office/drawing/2014/main" id="{EE305DE6-CAAE-27D3-08B5-F0A147F8A932}"/>
              </a:ext>
            </a:extLst>
          </p:cNvPr>
          <p:cNvSpPr/>
          <p:nvPr/>
        </p:nvSpPr>
        <p:spPr>
          <a:xfrm>
            <a:off x="822935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12" name="Oval 11">
            <a:extLst>
              <a:ext uri="{FF2B5EF4-FFF2-40B4-BE49-F238E27FC236}">
                <a16:creationId xmlns:a16="http://schemas.microsoft.com/office/drawing/2014/main" id="{CD58907F-ED6F-8CFD-7801-5E9835EA7534}"/>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13" name="Oval 12">
            <a:extLst>
              <a:ext uri="{FF2B5EF4-FFF2-40B4-BE49-F238E27FC236}">
                <a16:creationId xmlns:a16="http://schemas.microsoft.com/office/drawing/2014/main" id="{59D1AE1C-2B81-4960-C019-467DA275D90D}"/>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14" name="Oval 13">
            <a:extLst>
              <a:ext uri="{FF2B5EF4-FFF2-40B4-BE49-F238E27FC236}">
                <a16:creationId xmlns:a16="http://schemas.microsoft.com/office/drawing/2014/main" id="{5C9F6335-726F-9D1E-D521-330787AE9876}"/>
              </a:ext>
            </a:extLst>
          </p:cNvPr>
          <p:cNvSpPr/>
          <p:nvPr/>
        </p:nvSpPr>
        <p:spPr>
          <a:xfrm>
            <a:off x="941759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15" name="Oval 14">
            <a:extLst>
              <a:ext uri="{FF2B5EF4-FFF2-40B4-BE49-F238E27FC236}">
                <a16:creationId xmlns:a16="http://schemas.microsoft.com/office/drawing/2014/main" id="{296C9FE6-E452-A37B-9BCC-63032C767765}"/>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Tree>
    <p:extLst>
      <p:ext uri="{BB962C8B-B14F-4D97-AF65-F5344CB8AC3E}">
        <p14:creationId xmlns:p14="http://schemas.microsoft.com/office/powerpoint/2010/main" val="2415153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647F6AE-B9D6-094C-9457-BF56DB463714}"/>
            </a:ext>
          </a:extLst>
        </p:cNvPr>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4C465690-911C-FA02-27B4-846C489F4FFD}"/>
              </a:ext>
            </a:extLst>
          </p:cNvPr>
          <p:cNvGraphicFramePr>
            <a:graphicFrameLocks noChangeAspect="1"/>
          </p:cNvGraphicFramePr>
          <p:nvPr>
            <p:custDataLst>
              <p:tags r:id="rId1"/>
            </p:custDataLst>
            <p:extLst>
              <p:ext uri="{D42A27DB-BD31-4B8C-83A1-F6EECF244321}">
                <p14:modId xmlns:p14="http://schemas.microsoft.com/office/powerpoint/2010/main" val="9029309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19" name="think-cell data - do not delete" hidden="1">
                        <a:extLst>
                          <a:ext uri="{FF2B5EF4-FFF2-40B4-BE49-F238E27FC236}">
                            <a16:creationId xmlns:a16="http://schemas.microsoft.com/office/drawing/2014/main" id="{4C465690-911C-FA02-27B4-846C489F4FF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5" name="Rettangolo 5">
            <a:extLst>
              <a:ext uri="{FF2B5EF4-FFF2-40B4-BE49-F238E27FC236}">
                <a16:creationId xmlns:a16="http://schemas.microsoft.com/office/drawing/2014/main" id="{9A667BF3-366A-4509-F26F-DB591DD2B9AE}"/>
              </a:ext>
            </a:extLst>
          </p:cNvPr>
          <p:cNvSpPr/>
          <p:nvPr/>
        </p:nvSpPr>
        <p:spPr>
          <a:xfrm rot="10800000">
            <a:off x="-1" y="0"/>
            <a:ext cx="10701351" cy="7562850"/>
          </a:xfrm>
          <a:prstGeom prst="rect">
            <a:avLst/>
          </a:prstGeom>
          <a:gradFill flip="none" rotWithShape="1">
            <a:gsLst>
              <a:gs pos="0">
                <a:srgbClr val="005587"/>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3" name="object 11">
            <a:extLst>
              <a:ext uri="{FF2B5EF4-FFF2-40B4-BE49-F238E27FC236}">
                <a16:creationId xmlns:a16="http://schemas.microsoft.com/office/drawing/2014/main" id="{7C0E35CC-9516-B33B-309C-2B8E81140B34}"/>
              </a:ext>
            </a:extLst>
          </p:cNvPr>
          <p:cNvSpPr txBox="1">
            <a:spLocks/>
          </p:cNvSpPr>
          <p:nvPr/>
        </p:nvSpPr>
        <p:spPr>
          <a:xfrm>
            <a:off x="367032" y="1179741"/>
            <a:ext cx="10418953" cy="321242"/>
          </a:xfrm>
          <a:prstGeom prst="rect">
            <a:avLst/>
          </a:prstGeom>
        </p:spPr>
        <p:txBody>
          <a:bodyPr vert="horz" wrap="square" lIns="0" tIns="13335" rIns="0" bIns="0" rtlCol="0">
            <a:spAutoFit/>
          </a:bodyPr>
          <a:lstStyle>
            <a:lvl1pPr>
              <a:defRPr>
                <a:latin typeface="+mj-lt"/>
                <a:ea typeface="+mj-ea"/>
                <a:cs typeface="+mj-cs"/>
              </a:defRPr>
            </a:lvl1pPr>
          </a:lstStyle>
          <a:p>
            <a:pPr marL="12700" marR="0" lvl="0" indent="0" algn="l" defTabSz="914400" eaLnBrk="1" fontAlgn="auto" latinLnBrk="0" hangingPunct="1">
              <a:lnSpc>
                <a:spcPct val="100000"/>
              </a:lnSpc>
              <a:spcBef>
                <a:spcPts val="105"/>
              </a:spcBef>
              <a:spcAft>
                <a:spcPts val="0"/>
              </a:spcAft>
              <a:buClrTx/>
              <a:buSzTx/>
              <a:buFontTx/>
              <a:buNone/>
              <a:tabLst/>
              <a:defRPr/>
            </a:pPr>
            <a:r>
              <a:rPr kumimoji="0" lang="it-IT" sz="2000" b="0" i="0" u="none" strike="noStrike" kern="1200" cap="none" spc="0" normalizeH="0" baseline="0" noProof="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Determinazione del valore della partecipazione</a:t>
            </a:r>
          </a:p>
        </p:txBody>
      </p:sp>
      <p:sp>
        <p:nvSpPr>
          <p:cNvPr id="4" name="Rectangle 3">
            <a:extLst>
              <a:ext uri="{FF2B5EF4-FFF2-40B4-BE49-F238E27FC236}">
                <a16:creationId xmlns:a16="http://schemas.microsoft.com/office/drawing/2014/main" id="{DDFEBF4D-FA89-1697-8912-EE9AFD0B605C}"/>
              </a:ext>
            </a:extLst>
          </p:cNvPr>
          <p:cNvSpPr/>
          <p:nvPr/>
        </p:nvSpPr>
        <p:spPr>
          <a:xfrm>
            <a:off x="2440" y="1617044"/>
            <a:ext cx="10690959" cy="516289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i="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object 11">
            <a:extLst>
              <a:ext uri="{FF2B5EF4-FFF2-40B4-BE49-F238E27FC236}">
                <a16:creationId xmlns:a16="http://schemas.microsoft.com/office/drawing/2014/main" id="{46B4A8D4-2A5A-F868-2994-4CE34535498C}"/>
              </a:ext>
            </a:extLst>
          </p:cNvPr>
          <p:cNvSpPr txBox="1">
            <a:spLocks/>
          </p:cNvSpPr>
          <p:nvPr/>
        </p:nvSpPr>
        <p:spPr>
          <a:xfrm>
            <a:off x="367032" y="721794"/>
            <a:ext cx="10418953" cy="47513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it-IT" sz="30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Il contesto di riferimento</a:t>
            </a:r>
            <a:endParaRPr lang="it-IT" sz="20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Rectangle 1">
            <a:extLst>
              <a:ext uri="{FF2B5EF4-FFF2-40B4-BE49-F238E27FC236}">
                <a16:creationId xmlns:a16="http://schemas.microsoft.com/office/drawing/2014/main" id="{29EFC67F-95A3-66D3-CFD3-A6482E6514CC}"/>
              </a:ext>
            </a:extLst>
          </p:cNvPr>
          <p:cNvSpPr/>
          <p:nvPr/>
        </p:nvSpPr>
        <p:spPr>
          <a:xfrm>
            <a:off x="3012332" y="2830150"/>
            <a:ext cx="7488000" cy="3320391"/>
          </a:xfrm>
          <a:prstGeom prst="rect">
            <a:avLst/>
          </a:prstGeom>
          <a:solidFill>
            <a:srgbClr val="F2F2F2">
              <a:alpha val="8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20" name="Group 19">
            <a:extLst>
              <a:ext uri="{FF2B5EF4-FFF2-40B4-BE49-F238E27FC236}">
                <a16:creationId xmlns:a16="http://schemas.microsoft.com/office/drawing/2014/main" id="{1255E7A2-58B1-3FD3-1DF2-1F3644D04609}"/>
              </a:ext>
            </a:extLst>
          </p:cNvPr>
          <p:cNvGrpSpPr/>
          <p:nvPr/>
        </p:nvGrpSpPr>
        <p:grpSpPr>
          <a:xfrm>
            <a:off x="324000" y="2707200"/>
            <a:ext cx="2256117" cy="3384071"/>
            <a:chOff x="2898276" y="2705424"/>
            <a:chExt cx="2256117" cy="3384071"/>
          </a:xfrm>
        </p:grpSpPr>
        <p:grpSp>
          <p:nvGrpSpPr>
            <p:cNvPr id="21" name="Group 20">
              <a:extLst>
                <a:ext uri="{FF2B5EF4-FFF2-40B4-BE49-F238E27FC236}">
                  <a16:creationId xmlns:a16="http://schemas.microsoft.com/office/drawing/2014/main" id="{BE9CCE66-A763-77B1-52C9-0B2230AE5A24}"/>
                </a:ext>
              </a:extLst>
            </p:cNvPr>
            <p:cNvGrpSpPr/>
            <p:nvPr/>
          </p:nvGrpSpPr>
          <p:grpSpPr>
            <a:xfrm>
              <a:off x="3739274" y="2705424"/>
              <a:ext cx="574121" cy="600223"/>
              <a:chOff x="3796776" y="3253963"/>
              <a:chExt cx="523221" cy="523221"/>
            </a:xfrm>
          </p:grpSpPr>
          <p:sp>
            <p:nvSpPr>
              <p:cNvPr id="27" name="Oval 26">
                <a:extLst>
                  <a:ext uri="{FF2B5EF4-FFF2-40B4-BE49-F238E27FC236}">
                    <a16:creationId xmlns:a16="http://schemas.microsoft.com/office/drawing/2014/main" id="{8BCEC147-586E-8BE3-93AC-466D5D41AA7A}"/>
                  </a:ext>
                </a:extLst>
              </p:cNvPr>
              <p:cNvSpPr/>
              <p:nvPr/>
            </p:nvSpPr>
            <p:spPr>
              <a:xfrm>
                <a:off x="3796776" y="3253963"/>
                <a:ext cx="523221" cy="523221"/>
              </a:xfrm>
              <a:prstGeom prst="ellipse">
                <a:avLst/>
              </a:prstGeom>
              <a:solidFill>
                <a:srgbClr val="0097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grpSp>
            <p:nvGrpSpPr>
              <p:cNvPr id="28" name="Group 27">
                <a:extLst>
                  <a:ext uri="{FF2B5EF4-FFF2-40B4-BE49-F238E27FC236}">
                    <a16:creationId xmlns:a16="http://schemas.microsoft.com/office/drawing/2014/main" id="{84ECA8D6-16CF-8F6B-4E26-8647A6106A4B}"/>
                  </a:ext>
                </a:extLst>
              </p:cNvPr>
              <p:cNvGrpSpPr/>
              <p:nvPr/>
            </p:nvGrpSpPr>
            <p:grpSpPr>
              <a:xfrm>
                <a:off x="3885238" y="3339682"/>
                <a:ext cx="346296" cy="346296"/>
                <a:chOff x="3623628" y="2604339"/>
                <a:chExt cx="346296" cy="346296"/>
              </a:xfrm>
            </p:grpSpPr>
            <p:sp>
              <p:nvSpPr>
                <p:cNvPr id="29" name="object 56">
                  <a:extLst>
                    <a:ext uri="{FF2B5EF4-FFF2-40B4-BE49-F238E27FC236}">
                      <a16:creationId xmlns:a16="http://schemas.microsoft.com/office/drawing/2014/main" id="{EBC19EF0-E3ED-69E9-7271-5B5FFE0C224A}"/>
                    </a:ext>
                  </a:extLst>
                </p:cNvPr>
                <p:cNvSpPr/>
                <p:nvPr/>
              </p:nvSpPr>
              <p:spPr>
                <a:xfrm>
                  <a:off x="3623628" y="2604339"/>
                  <a:ext cx="346296" cy="346296"/>
                </a:xfrm>
                <a:custGeom>
                  <a:avLst/>
                  <a:gdLst/>
                  <a:ahLst/>
                  <a:cxnLst/>
                  <a:rect l="l" t="t" r="r" b="b"/>
                  <a:pathLst>
                    <a:path w="463550" h="463550">
                      <a:moveTo>
                        <a:pt x="231648" y="0"/>
                      </a:moveTo>
                      <a:lnTo>
                        <a:pt x="184939" y="4702"/>
                      </a:lnTo>
                      <a:lnTo>
                        <a:pt x="141446" y="18192"/>
                      </a:lnTo>
                      <a:lnTo>
                        <a:pt x="102096" y="39540"/>
                      </a:lnTo>
                      <a:lnTo>
                        <a:pt x="67818" y="67818"/>
                      </a:lnTo>
                      <a:lnTo>
                        <a:pt x="39540" y="102096"/>
                      </a:lnTo>
                      <a:lnTo>
                        <a:pt x="18192" y="141446"/>
                      </a:lnTo>
                      <a:lnTo>
                        <a:pt x="4702" y="184939"/>
                      </a:lnTo>
                      <a:lnTo>
                        <a:pt x="0" y="231647"/>
                      </a:lnTo>
                      <a:lnTo>
                        <a:pt x="4702" y="278356"/>
                      </a:lnTo>
                      <a:lnTo>
                        <a:pt x="18192" y="321849"/>
                      </a:lnTo>
                      <a:lnTo>
                        <a:pt x="39540" y="361199"/>
                      </a:lnTo>
                      <a:lnTo>
                        <a:pt x="67818" y="395478"/>
                      </a:lnTo>
                      <a:lnTo>
                        <a:pt x="102096" y="423755"/>
                      </a:lnTo>
                      <a:lnTo>
                        <a:pt x="141446" y="445103"/>
                      </a:lnTo>
                      <a:lnTo>
                        <a:pt x="184939" y="458593"/>
                      </a:lnTo>
                      <a:lnTo>
                        <a:pt x="231648" y="463295"/>
                      </a:lnTo>
                      <a:lnTo>
                        <a:pt x="278356" y="458593"/>
                      </a:lnTo>
                      <a:lnTo>
                        <a:pt x="312329" y="448056"/>
                      </a:lnTo>
                      <a:lnTo>
                        <a:pt x="231648" y="448056"/>
                      </a:lnTo>
                      <a:lnTo>
                        <a:pt x="182231" y="442306"/>
                      </a:lnTo>
                      <a:lnTo>
                        <a:pt x="136760" y="425946"/>
                      </a:lnTo>
                      <a:lnTo>
                        <a:pt x="96567" y="400309"/>
                      </a:lnTo>
                      <a:lnTo>
                        <a:pt x="62986" y="366728"/>
                      </a:lnTo>
                      <a:lnTo>
                        <a:pt x="37349" y="326535"/>
                      </a:lnTo>
                      <a:lnTo>
                        <a:pt x="20989" y="281064"/>
                      </a:lnTo>
                      <a:lnTo>
                        <a:pt x="15240" y="231647"/>
                      </a:lnTo>
                      <a:lnTo>
                        <a:pt x="20989" y="182231"/>
                      </a:lnTo>
                      <a:lnTo>
                        <a:pt x="37349" y="136760"/>
                      </a:lnTo>
                      <a:lnTo>
                        <a:pt x="62986" y="96567"/>
                      </a:lnTo>
                      <a:lnTo>
                        <a:pt x="96567" y="62986"/>
                      </a:lnTo>
                      <a:lnTo>
                        <a:pt x="136760" y="37349"/>
                      </a:lnTo>
                      <a:lnTo>
                        <a:pt x="182231" y="20989"/>
                      </a:lnTo>
                      <a:lnTo>
                        <a:pt x="231648" y="15240"/>
                      </a:lnTo>
                      <a:lnTo>
                        <a:pt x="312329" y="15240"/>
                      </a:lnTo>
                      <a:lnTo>
                        <a:pt x="278356" y="4702"/>
                      </a:lnTo>
                      <a:lnTo>
                        <a:pt x="231648" y="0"/>
                      </a:lnTo>
                      <a:close/>
                    </a:path>
                    <a:path w="463550" h="463550">
                      <a:moveTo>
                        <a:pt x="312329" y="15240"/>
                      </a:moveTo>
                      <a:lnTo>
                        <a:pt x="231648" y="15240"/>
                      </a:lnTo>
                      <a:lnTo>
                        <a:pt x="281064" y="20989"/>
                      </a:lnTo>
                      <a:lnTo>
                        <a:pt x="326535" y="37349"/>
                      </a:lnTo>
                      <a:lnTo>
                        <a:pt x="366728" y="62986"/>
                      </a:lnTo>
                      <a:lnTo>
                        <a:pt x="400309" y="96567"/>
                      </a:lnTo>
                      <a:lnTo>
                        <a:pt x="425946" y="136760"/>
                      </a:lnTo>
                      <a:lnTo>
                        <a:pt x="442306" y="182231"/>
                      </a:lnTo>
                      <a:lnTo>
                        <a:pt x="448056" y="231647"/>
                      </a:lnTo>
                      <a:lnTo>
                        <a:pt x="442306" y="281064"/>
                      </a:lnTo>
                      <a:lnTo>
                        <a:pt x="425946" y="326535"/>
                      </a:lnTo>
                      <a:lnTo>
                        <a:pt x="400309" y="366728"/>
                      </a:lnTo>
                      <a:lnTo>
                        <a:pt x="366728" y="400309"/>
                      </a:lnTo>
                      <a:lnTo>
                        <a:pt x="326535" y="425946"/>
                      </a:lnTo>
                      <a:lnTo>
                        <a:pt x="281064" y="442306"/>
                      </a:lnTo>
                      <a:lnTo>
                        <a:pt x="231648" y="448056"/>
                      </a:lnTo>
                      <a:lnTo>
                        <a:pt x="312329" y="448056"/>
                      </a:lnTo>
                      <a:lnTo>
                        <a:pt x="361199" y="423755"/>
                      </a:lnTo>
                      <a:lnTo>
                        <a:pt x="395478" y="395478"/>
                      </a:lnTo>
                      <a:lnTo>
                        <a:pt x="423755" y="361199"/>
                      </a:lnTo>
                      <a:lnTo>
                        <a:pt x="445103" y="321849"/>
                      </a:lnTo>
                      <a:lnTo>
                        <a:pt x="458593" y="278356"/>
                      </a:lnTo>
                      <a:lnTo>
                        <a:pt x="463296" y="231647"/>
                      </a:lnTo>
                      <a:lnTo>
                        <a:pt x="458593" y="184939"/>
                      </a:lnTo>
                      <a:lnTo>
                        <a:pt x="445103" y="141446"/>
                      </a:lnTo>
                      <a:lnTo>
                        <a:pt x="423755" y="102096"/>
                      </a:lnTo>
                      <a:lnTo>
                        <a:pt x="395478" y="67818"/>
                      </a:lnTo>
                      <a:lnTo>
                        <a:pt x="361199" y="39540"/>
                      </a:lnTo>
                      <a:lnTo>
                        <a:pt x="321849" y="18192"/>
                      </a:lnTo>
                      <a:lnTo>
                        <a:pt x="312329" y="15240"/>
                      </a:lnTo>
                      <a:close/>
                    </a:path>
                  </a:pathLst>
                </a:custGeom>
                <a:solidFill>
                  <a:schemeClr val="bg1"/>
                </a:solidFill>
                <a:ln>
                  <a:noFill/>
                </a:ln>
              </p:spPr>
              <p:txBody>
                <a:bodyPr wrap="square" lIns="0" tIns="0" rIns="0" bIns="0" rtlCol="0"/>
                <a:lstStyle/>
                <a:p>
                  <a:endParaRPr lang="it-IT" sz="1200" noProof="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0" name="Graphic 29" descr="Briefcase outline">
                  <a:extLst>
                    <a:ext uri="{FF2B5EF4-FFF2-40B4-BE49-F238E27FC236}">
                      <a16:creationId xmlns:a16="http://schemas.microsoft.com/office/drawing/2014/main" id="{53B345EC-7B83-DE99-8442-1B5A310AF4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85580" y="2666291"/>
                  <a:ext cx="222392" cy="222392"/>
                </a:xfrm>
                <a:prstGeom prst="rect">
                  <a:avLst/>
                </a:prstGeom>
              </p:spPr>
            </p:pic>
          </p:grpSp>
        </p:grpSp>
        <p:grpSp>
          <p:nvGrpSpPr>
            <p:cNvPr id="22" name="Group 21">
              <a:extLst>
                <a:ext uri="{FF2B5EF4-FFF2-40B4-BE49-F238E27FC236}">
                  <a16:creationId xmlns:a16="http://schemas.microsoft.com/office/drawing/2014/main" id="{82BD2C18-9A49-83C0-B37C-18F1E0896F11}"/>
                </a:ext>
              </a:extLst>
            </p:cNvPr>
            <p:cNvGrpSpPr/>
            <p:nvPr/>
          </p:nvGrpSpPr>
          <p:grpSpPr>
            <a:xfrm>
              <a:off x="2898276" y="3396994"/>
              <a:ext cx="2256117" cy="2692501"/>
              <a:chOff x="2841721" y="3293755"/>
              <a:chExt cx="2407694" cy="2692501"/>
            </a:xfrm>
          </p:grpSpPr>
          <p:sp>
            <p:nvSpPr>
              <p:cNvPr id="23" name="Rectangle 22">
                <a:extLst>
                  <a:ext uri="{FF2B5EF4-FFF2-40B4-BE49-F238E27FC236}">
                    <a16:creationId xmlns:a16="http://schemas.microsoft.com/office/drawing/2014/main" id="{581DF0BA-1C49-9800-A4DD-0F51CFFC5BCF}"/>
                  </a:ext>
                </a:extLst>
              </p:cNvPr>
              <p:cNvSpPr/>
              <p:nvPr/>
            </p:nvSpPr>
            <p:spPr>
              <a:xfrm>
                <a:off x="2845556" y="4125131"/>
                <a:ext cx="2403859" cy="1861125"/>
              </a:xfrm>
              <a:prstGeom prst="rect">
                <a:avLst/>
              </a:prstGeom>
              <a:gradFill flip="none" rotWithShape="1">
                <a:gsLst>
                  <a:gs pos="0">
                    <a:schemeClr val="bg1"/>
                  </a:gs>
                  <a:gs pos="62000">
                    <a:srgbClr val="DDEFE8"/>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2700" marR="5080" algn="just">
                  <a:lnSpc>
                    <a:spcPct val="100000"/>
                  </a:lnSpc>
                  <a:spcBef>
                    <a:spcPts val="90"/>
                  </a:spcBef>
                </a:pPr>
                <a:r>
                  <a:rPr lang="it-IT" sz="12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Il socio recedente ha diritto al </a:t>
                </a:r>
                <a:r>
                  <a:rPr lang="it-IT" sz="12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rimborso della quota in base al valore di mercato del patrimonio sociale al momento del recesso.</a:t>
                </a:r>
                <a:r>
                  <a:rPr lang="it-IT" sz="1200"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In caso di disaccordo, la valutazione è affidata a un </a:t>
                </a:r>
                <a:r>
                  <a:rPr lang="it-IT" sz="1200" b="1" noProof="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esperto nominato dal tribunale.</a:t>
                </a:r>
              </a:p>
            </p:txBody>
          </p:sp>
          <p:sp>
            <p:nvSpPr>
              <p:cNvPr id="24" name="Rectangle 23">
                <a:extLst>
                  <a:ext uri="{FF2B5EF4-FFF2-40B4-BE49-F238E27FC236}">
                    <a16:creationId xmlns:a16="http://schemas.microsoft.com/office/drawing/2014/main" id="{DD2DD91A-5BFA-E81A-4A8F-6448C23687DE}"/>
                  </a:ext>
                </a:extLst>
              </p:cNvPr>
              <p:cNvSpPr/>
              <p:nvPr/>
            </p:nvSpPr>
            <p:spPr>
              <a:xfrm>
                <a:off x="2841721" y="3293755"/>
                <a:ext cx="2394463" cy="844462"/>
              </a:xfrm>
              <a:prstGeom prst="rect">
                <a:avLst/>
              </a:prstGeom>
              <a:solidFill>
                <a:srgbClr val="0097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noProof="0"/>
              </a:p>
            </p:txBody>
          </p:sp>
          <p:sp>
            <p:nvSpPr>
              <p:cNvPr id="25" name="TextBox 24">
                <a:extLst>
                  <a:ext uri="{FF2B5EF4-FFF2-40B4-BE49-F238E27FC236}">
                    <a16:creationId xmlns:a16="http://schemas.microsoft.com/office/drawing/2014/main" id="{D7440DCB-518F-0860-880F-B99F2E14E1FD}"/>
                  </a:ext>
                </a:extLst>
              </p:cNvPr>
              <p:cNvSpPr txBox="1"/>
              <p:nvPr/>
            </p:nvSpPr>
            <p:spPr>
              <a:xfrm>
                <a:off x="3346480" y="3392821"/>
                <a:ext cx="1806349" cy="646331"/>
              </a:xfrm>
              <a:prstGeom prst="rect">
                <a:avLst/>
              </a:prstGeom>
              <a:noFill/>
            </p:spPr>
            <p:txBody>
              <a:bodyPr wrap="square" rtlCol="0" anchor="ctr">
                <a:spAutoFit/>
              </a:bodyPr>
              <a:lstStyle/>
              <a:p>
                <a:pPr algn="ctr"/>
                <a:r>
                  <a:rPr lang="it-IT" sz="1200" b="1" noProof="0">
                    <a:solidFill>
                      <a:schemeClr val="bg1"/>
                    </a:solidFill>
                    <a:latin typeface="Open Sans" panose="020B0606030504020204" pitchFamily="34" charset="0"/>
                    <a:ea typeface="Open Sans" panose="020B0606030504020204" pitchFamily="34" charset="0"/>
                    <a:cs typeface="Open Sans" panose="020B0606030504020204" pitchFamily="34" charset="0"/>
                  </a:rPr>
                  <a:t>DETERMINAZIONE DEL VALORE DELLA QUOTA</a:t>
                </a:r>
              </a:p>
            </p:txBody>
          </p:sp>
          <p:sp>
            <p:nvSpPr>
              <p:cNvPr id="26" name="object 11">
                <a:extLst>
                  <a:ext uri="{FF2B5EF4-FFF2-40B4-BE49-F238E27FC236}">
                    <a16:creationId xmlns:a16="http://schemas.microsoft.com/office/drawing/2014/main" id="{043A1FB0-245B-7E15-8B2D-B3A4CD72D741}"/>
                  </a:ext>
                </a:extLst>
              </p:cNvPr>
              <p:cNvSpPr txBox="1">
                <a:spLocks/>
              </p:cNvSpPr>
              <p:nvPr/>
            </p:nvSpPr>
            <p:spPr>
              <a:xfrm>
                <a:off x="2841721" y="3306842"/>
                <a:ext cx="574121" cy="782907"/>
              </a:xfrm>
              <a:prstGeom prst="rect">
                <a:avLst/>
              </a:prstGeom>
            </p:spPr>
            <p:txBody>
              <a:bodyPr vert="horz" wrap="square" lIns="0" tIns="13335" rIns="0" bIns="0" rtlCol="0" anchor="ctr">
                <a:spAutoFit/>
              </a:bodyPr>
              <a:lstStyle>
                <a:lvl1pPr>
                  <a:defRPr>
                    <a:latin typeface="+mj-lt"/>
                    <a:ea typeface="+mj-ea"/>
                    <a:cs typeface="+mj-cs"/>
                  </a:defRPr>
                </a:lvl1pPr>
              </a:lstStyle>
              <a:p>
                <a:pPr marL="12700">
                  <a:spcBef>
                    <a:spcPts val="105"/>
                  </a:spcBef>
                </a:pPr>
                <a:r>
                  <a:rPr lang="it-IT" sz="5000" noProof="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a:t>
                </a:r>
              </a:p>
            </p:txBody>
          </p:sp>
        </p:grpSp>
      </p:grpSp>
      <p:pic>
        <p:nvPicPr>
          <p:cNvPr id="31" name="Graphic 30" descr="Home outline">
            <a:hlinkClick r:id="" action="ppaction://noaction"/>
            <a:extLst>
              <a:ext uri="{FF2B5EF4-FFF2-40B4-BE49-F238E27FC236}">
                <a16:creationId xmlns:a16="http://schemas.microsoft.com/office/drawing/2014/main" id="{817A1E20-610D-AC7D-2077-2178533E91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3500" y="129807"/>
            <a:ext cx="333658" cy="333658"/>
          </a:xfrm>
          <a:prstGeom prst="rect">
            <a:avLst/>
          </a:prstGeom>
        </p:spPr>
      </p:pic>
      <p:sp>
        <p:nvSpPr>
          <p:cNvPr id="38" name="object 6">
            <a:extLst>
              <a:ext uri="{FF2B5EF4-FFF2-40B4-BE49-F238E27FC236}">
                <a16:creationId xmlns:a16="http://schemas.microsoft.com/office/drawing/2014/main" id="{86F9FAD6-9AE2-889B-2182-AD27F9123101}"/>
              </a:ext>
            </a:extLst>
          </p:cNvPr>
          <p:cNvSpPr txBox="1"/>
          <p:nvPr/>
        </p:nvSpPr>
        <p:spPr>
          <a:xfrm>
            <a:off x="3003413" y="2570379"/>
            <a:ext cx="7176185" cy="3668953"/>
          </a:xfrm>
          <a:prstGeom prst="rect">
            <a:avLst/>
          </a:prstGeom>
        </p:spPr>
        <p:txBody>
          <a:bodyPr vert="horz" wrap="square" lIns="0" tIns="13970" rIns="0" bIns="0" rtlCol="0">
            <a:spAutoFit/>
          </a:bodyPr>
          <a:lstStyle/>
          <a:p>
            <a:pPr marL="12065" marR="5080">
              <a:lnSpc>
                <a:spcPct val="100000"/>
              </a:lnSpc>
              <a:spcBef>
                <a:spcPts val="110"/>
              </a:spcBef>
              <a:buClr>
                <a:srgbClr val="005587"/>
              </a:buClr>
              <a:buSzPct val="200000"/>
              <a:tabLst>
                <a:tab pos="414655" algn="l"/>
              </a:tabLst>
            </a:pPr>
            <a:r>
              <a:rPr lang="it-IT" sz="2600" b="1" noProof="0">
                <a:solidFill>
                  <a:srgbClr val="0097A9"/>
                </a:solidFill>
                <a:latin typeface="Open Sans Light" panose="020B0306030504020204" pitchFamily="34" charset="0"/>
                <a:ea typeface="Open Sans Light" panose="020B0306030504020204" pitchFamily="34" charset="0"/>
                <a:cs typeface="Open Sans Light" panose="020B0306030504020204" pitchFamily="34" charset="0"/>
              </a:rPr>
              <a:t>1. </a:t>
            </a:r>
            <a:r>
              <a:rPr lang="it-IT" sz="1400" b="1" noProof="0">
                <a:latin typeface="Open Sans Light" panose="020B0306030504020204" pitchFamily="34" charset="0"/>
                <a:ea typeface="Open Sans Light" panose="020B0306030504020204" pitchFamily="34" charset="0"/>
                <a:cs typeface="Open Sans Light" panose="020B0306030504020204" pitchFamily="34" charset="0"/>
              </a:rPr>
              <a:t>Criterio del valore di mercato</a:t>
            </a:r>
          </a:p>
          <a:p>
            <a:pPr marL="12065" marR="5080">
              <a:lnSpc>
                <a:spcPct val="100000"/>
              </a:lnSpc>
              <a:spcBef>
                <a:spcPts val="110"/>
              </a:spcBef>
              <a:buClr>
                <a:srgbClr val="005587"/>
              </a:buClr>
              <a:buSzPct val="200000"/>
              <a:tabLst>
                <a:tab pos="414655" algn="l"/>
              </a:tabLst>
            </a:pPr>
            <a:r>
              <a:rPr lang="it-IT" sz="1400" noProof="0">
                <a:latin typeface="Open Sans Light" panose="020B0306030504020204" pitchFamily="34" charset="0"/>
                <a:ea typeface="Open Sans Light" panose="020B0306030504020204" pitchFamily="34" charset="0"/>
                <a:cs typeface="Open Sans Light" panose="020B0306030504020204" pitchFamily="34" charset="0"/>
              </a:rPr>
              <a:t>La partecipazione è liquidata in base al valore di mercato. </a:t>
            </a:r>
            <a:r>
              <a:rPr lang="it-IT" sz="1400">
                <a:latin typeface="Open Sans Light" panose="020B0306030504020204" pitchFamily="34" charset="0"/>
                <a:ea typeface="Open Sans Light" panose="020B0306030504020204" pitchFamily="34" charset="0"/>
                <a:cs typeface="Open Sans Light" panose="020B0306030504020204" pitchFamily="34" charset="0"/>
              </a:rPr>
              <a:t>E</a:t>
            </a:r>
            <a:r>
              <a:rPr lang="it-IT" sz="1400" noProof="0" err="1">
                <a:latin typeface="Open Sans Light" panose="020B0306030504020204" pitchFamily="34" charset="0"/>
                <a:ea typeface="Open Sans Light" panose="020B0306030504020204" pitchFamily="34" charset="0"/>
                <a:cs typeface="Open Sans Light" panose="020B0306030504020204" pitchFamily="34" charset="0"/>
              </a:rPr>
              <a:t>sso</a:t>
            </a:r>
            <a:r>
              <a:rPr lang="it-IT" sz="1400" noProof="0">
                <a:latin typeface="Open Sans Light" panose="020B0306030504020204" pitchFamily="34" charset="0"/>
                <a:ea typeface="Open Sans Light" panose="020B0306030504020204" pitchFamily="34" charset="0"/>
                <a:cs typeface="Open Sans Light" panose="020B0306030504020204" pitchFamily="34" charset="0"/>
              </a:rPr>
              <a:t> viene determinato sulla base del patrimonio informativo disponibile alla data del recesso e alla metodologia più adatta a svolgere la valutazione.</a:t>
            </a:r>
            <a:endParaRPr lang="it-IT" sz="1400" b="1" noProof="0">
              <a:latin typeface="Open Sans Light" panose="020B0306030504020204" pitchFamily="34" charset="0"/>
              <a:ea typeface="Open Sans Light" panose="020B0306030504020204" pitchFamily="34" charset="0"/>
              <a:cs typeface="Open Sans Light" panose="020B0306030504020204" pitchFamily="34" charset="0"/>
            </a:endParaRPr>
          </a:p>
          <a:p>
            <a:pPr marL="12065" marR="5080">
              <a:lnSpc>
                <a:spcPct val="100000"/>
              </a:lnSpc>
              <a:spcBef>
                <a:spcPts val="110"/>
              </a:spcBef>
              <a:buClr>
                <a:srgbClr val="005587"/>
              </a:buClr>
              <a:buSzPct val="200000"/>
              <a:tabLst>
                <a:tab pos="414655" algn="l"/>
              </a:tabLst>
            </a:pPr>
            <a:r>
              <a:rPr lang="it-IT" sz="2600" b="1" noProof="0">
                <a:solidFill>
                  <a:srgbClr val="0097A9"/>
                </a:solidFill>
                <a:latin typeface="Open Sans Light" panose="020B0306030504020204" pitchFamily="34" charset="0"/>
                <a:ea typeface="Open Sans Light" panose="020B0306030504020204" pitchFamily="34" charset="0"/>
                <a:cs typeface="Open Sans Light" panose="020B0306030504020204" pitchFamily="34" charset="0"/>
              </a:rPr>
              <a:t>2. </a:t>
            </a:r>
            <a:r>
              <a:rPr lang="it-IT" sz="1400" b="1" noProof="0">
                <a:latin typeface="Open Sans Light" panose="020B0306030504020204" pitchFamily="34" charset="0"/>
                <a:ea typeface="Open Sans Light" panose="020B0306030504020204" pitchFamily="34" charset="0"/>
                <a:cs typeface="Open Sans Light" panose="020B0306030504020204" pitchFamily="34" charset="0"/>
              </a:rPr>
              <a:t>Riferimento all’impresa nel suo complesso</a:t>
            </a:r>
          </a:p>
          <a:p>
            <a:pPr marL="12065" marR="5080">
              <a:lnSpc>
                <a:spcPct val="100000"/>
              </a:lnSpc>
              <a:spcBef>
                <a:spcPts val="110"/>
              </a:spcBef>
              <a:buClr>
                <a:srgbClr val="005587"/>
              </a:buClr>
              <a:buSzPct val="200000"/>
              <a:tabLst>
                <a:tab pos="414655" algn="l"/>
              </a:tabLst>
            </a:pPr>
            <a:r>
              <a:rPr lang="it-IT" sz="1400" noProof="0">
                <a:latin typeface="Open Sans Light" panose="020B0306030504020204" pitchFamily="34" charset="0"/>
                <a:ea typeface="Open Sans Light" panose="020B0306030504020204" pitchFamily="34" charset="0"/>
                <a:cs typeface="Open Sans Light" panose="020B0306030504020204" pitchFamily="34" charset="0"/>
              </a:rPr>
              <a:t>Il valore della quota è stimato proporzionalmente al valore economico dell’azienda considerata nel suo complesso.</a:t>
            </a:r>
          </a:p>
          <a:p>
            <a:pPr marL="12065" marR="5080">
              <a:lnSpc>
                <a:spcPct val="100000"/>
              </a:lnSpc>
              <a:spcBef>
                <a:spcPts val="110"/>
              </a:spcBef>
              <a:buClr>
                <a:srgbClr val="005587"/>
              </a:buClr>
              <a:buSzPct val="200000"/>
              <a:tabLst>
                <a:tab pos="414655" algn="l"/>
              </a:tabLst>
            </a:pPr>
            <a:endParaRPr lang="it-IT" sz="1400" b="1" noProof="0">
              <a:latin typeface="Open Sans Light" panose="020B0306030504020204" pitchFamily="34" charset="0"/>
              <a:ea typeface="Open Sans Light" panose="020B0306030504020204" pitchFamily="34" charset="0"/>
              <a:cs typeface="Open Sans Light" panose="020B0306030504020204" pitchFamily="34" charset="0"/>
            </a:endParaRPr>
          </a:p>
          <a:p>
            <a:pPr marL="12065" marR="5080">
              <a:lnSpc>
                <a:spcPct val="100000"/>
              </a:lnSpc>
              <a:spcBef>
                <a:spcPts val="110"/>
              </a:spcBef>
              <a:buClr>
                <a:srgbClr val="005587"/>
              </a:buClr>
              <a:buSzPct val="200000"/>
              <a:tabLst>
                <a:tab pos="414655" algn="l"/>
              </a:tabLst>
            </a:pPr>
            <a:r>
              <a:rPr lang="it-IT" sz="2600" b="1" noProof="0">
                <a:solidFill>
                  <a:srgbClr val="0097A9"/>
                </a:solidFill>
                <a:latin typeface="Open Sans Light" panose="020B0306030504020204" pitchFamily="34" charset="0"/>
                <a:ea typeface="Open Sans Light" panose="020B0306030504020204" pitchFamily="34" charset="0"/>
                <a:cs typeface="Open Sans Light" panose="020B0306030504020204" pitchFamily="34" charset="0"/>
              </a:rPr>
              <a:t>3.</a:t>
            </a:r>
            <a:r>
              <a:rPr lang="it-IT" sz="2600" b="1" noProof="0">
                <a:latin typeface="Open Sans Light" panose="020B0306030504020204" pitchFamily="34" charset="0"/>
                <a:ea typeface="Open Sans Light" panose="020B0306030504020204" pitchFamily="34" charset="0"/>
                <a:cs typeface="Open Sans Light" panose="020B0306030504020204" pitchFamily="34" charset="0"/>
              </a:rPr>
              <a:t> </a:t>
            </a:r>
            <a:r>
              <a:rPr lang="it-IT" sz="1400" b="1" noProof="0">
                <a:latin typeface="Open Sans Light" panose="020B0306030504020204" pitchFamily="34" charset="0"/>
                <a:ea typeface="Open Sans Light" panose="020B0306030504020204" pitchFamily="34" charset="0"/>
                <a:cs typeface="Open Sans Light" panose="020B0306030504020204" pitchFamily="34" charset="0"/>
              </a:rPr>
              <a:t>Data di riferimento</a:t>
            </a:r>
          </a:p>
          <a:p>
            <a:pPr marL="12065" marR="5080">
              <a:lnSpc>
                <a:spcPct val="100000"/>
              </a:lnSpc>
              <a:spcBef>
                <a:spcPts val="110"/>
              </a:spcBef>
              <a:buClr>
                <a:srgbClr val="005587"/>
              </a:buClr>
              <a:buSzPct val="200000"/>
              <a:tabLst>
                <a:tab pos="414655" algn="l"/>
              </a:tabLst>
            </a:pPr>
            <a:r>
              <a:rPr lang="it-IT" sz="1400" noProof="0">
                <a:latin typeface="Open Sans Light" panose="020B0306030504020204" pitchFamily="34" charset="0"/>
                <a:ea typeface="Open Sans Light" panose="020B0306030504020204" pitchFamily="34" charset="0"/>
                <a:cs typeface="Open Sans Light" panose="020B0306030504020204" pitchFamily="34" charset="0"/>
              </a:rPr>
              <a:t>La stima è effettuata con riferimento alla data della dichiarazione di recesso.</a:t>
            </a:r>
          </a:p>
          <a:p>
            <a:pPr marL="12065" marR="5080">
              <a:lnSpc>
                <a:spcPct val="100000"/>
              </a:lnSpc>
              <a:spcBef>
                <a:spcPts val="110"/>
              </a:spcBef>
              <a:buClr>
                <a:srgbClr val="005587"/>
              </a:buClr>
              <a:buSzPct val="200000"/>
              <a:tabLst>
                <a:tab pos="414655" algn="l"/>
              </a:tabLst>
            </a:pPr>
            <a:endParaRPr lang="it-IT" sz="1400" b="1" noProof="0">
              <a:latin typeface="Open Sans Light" panose="020B0306030504020204" pitchFamily="34" charset="0"/>
              <a:ea typeface="Open Sans Light" panose="020B0306030504020204" pitchFamily="34" charset="0"/>
              <a:cs typeface="Open Sans Light" panose="020B0306030504020204" pitchFamily="34" charset="0"/>
            </a:endParaRPr>
          </a:p>
          <a:p>
            <a:pPr marL="12065" marR="5080">
              <a:lnSpc>
                <a:spcPct val="100000"/>
              </a:lnSpc>
              <a:spcBef>
                <a:spcPts val="110"/>
              </a:spcBef>
              <a:buClr>
                <a:srgbClr val="005587"/>
              </a:buClr>
              <a:buSzPct val="200000"/>
              <a:tabLst>
                <a:tab pos="414655" algn="l"/>
              </a:tabLst>
            </a:pPr>
            <a:r>
              <a:rPr lang="it-IT" sz="2600" b="1" noProof="0">
                <a:solidFill>
                  <a:srgbClr val="0097A9"/>
                </a:solidFill>
                <a:latin typeface="Open Sans Light" panose="020B0306030504020204" pitchFamily="34" charset="0"/>
                <a:ea typeface="Open Sans Light" panose="020B0306030504020204" pitchFamily="34" charset="0"/>
                <a:cs typeface="Open Sans Light" panose="020B0306030504020204" pitchFamily="34" charset="0"/>
              </a:rPr>
              <a:t>4. </a:t>
            </a:r>
            <a:r>
              <a:rPr lang="it-IT" sz="1400" b="1" noProof="0">
                <a:latin typeface="Open Sans Light" panose="020B0306030504020204" pitchFamily="34" charset="0"/>
                <a:ea typeface="Open Sans Light" panose="020B0306030504020204" pitchFamily="34" charset="0"/>
                <a:cs typeface="Open Sans Light" panose="020B0306030504020204" pitchFamily="34" charset="0"/>
              </a:rPr>
              <a:t>Intervento dell’esperto</a:t>
            </a:r>
          </a:p>
          <a:p>
            <a:pPr marL="12065" marR="5080">
              <a:lnSpc>
                <a:spcPct val="100000"/>
              </a:lnSpc>
              <a:spcBef>
                <a:spcPts val="110"/>
              </a:spcBef>
              <a:buClr>
                <a:srgbClr val="005587"/>
              </a:buClr>
              <a:buSzPct val="200000"/>
              <a:tabLst>
                <a:tab pos="414655" algn="l"/>
              </a:tabLst>
            </a:pPr>
            <a:r>
              <a:rPr lang="it-IT" sz="1400" noProof="0">
                <a:latin typeface="Open Sans Light" panose="020B0306030504020204" pitchFamily="34" charset="0"/>
                <a:ea typeface="Open Sans Light" panose="020B0306030504020204" pitchFamily="34" charset="0"/>
                <a:cs typeface="Open Sans Light" panose="020B0306030504020204" pitchFamily="34" charset="0"/>
              </a:rPr>
              <a:t>In caso di disaccordo, il valore è determinato da un esperto</a:t>
            </a:r>
            <a:r>
              <a:rPr lang="it-IT" sz="1400">
                <a:latin typeface="Open Sans Light" panose="020B0306030504020204" pitchFamily="34" charset="0"/>
                <a:ea typeface="Open Sans Light" panose="020B0306030504020204" pitchFamily="34" charset="0"/>
                <a:cs typeface="Open Sans Light" panose="020B0306030504020204" pitchFamily="34" charset="0"/>
              </a:rPr>
              <a:t> nominato dal tribunale.</a:t>
            </a:r>
            <a:endParaRPr lang="it-IT" sz="1400" noProof="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object 24">
            <a:extLst>
              <a:ext uri="{FF2B5EF4-FFF2-40B4-BE49-F238E27FC236}">
                <a16:creationId xmlns:a16="http://schemas.microsoft.com/office/drawing/2014/main" id="{5B259F53-18C0-1D35-ADD4-893BDC974511}"/>
              </a:ext>
            </a:extLst>
          </p:cNvPr>
          <p:cNvSpPr txBox="1"/>
          <p:nvPr/>
        </p:nvSpPr>
        <p:spPr>
          <a:xfrm>
            <a:off x="4154393" y="2119658"/>
            <a:ext cx="4874225" cy="328295"/>
          </a:xfrm>
          <a:prstGeom prst="rect">
            <a:avLst/>
          </a:prstGeom>
          <a:noFill/>
        </p:spPr>
        <p:txBody>
          <a:bodyPr vert="horz" wrap="square" lIns="0" tIns="111760" rIns="0" bIns="0" rtlCol="0">
            <a:spAutoFit/>
          </a:bodyPr>
          <a:lstStyle/>
          <a:p>
            <a:pPr marL="198120" marR="179705" indent="-12700" algn="ctr">
              <a:spcBef>
                <a:spcPts val="880"/>
              </a:spcBef>
            </a:pPr>
            <a:r>
              <a:rPr lang="it-IT" sz="1400" b="1" noProof="0">
                <a:solidFill>
                  <a:srgbClr val="0097A9"/>
                </a:solidFill>
                <a:latin typeface="Open Sans" panose="020B0606030504020204" pitchFamily="34" charset="0"/>
                <a:ea typeface="Open Sans" panose="020B0606030504020204" pitchFamily="34" charset="0"/>
                <a:cs typeface="Open Sans" panose="020B0606030504020204" pitchFamily="34" charset="0"/>
              </a:rPr>
              <a:t>PRINCIPALI EVIDENZE EMERSE DALL’ANALISI</a:t>
            </a:r>
          </a:p>
        </p:txBody>
      </p:sp>
      <p:cxnSp>
        <p:nvCxnSpPr>
          <p:cNvPr id="40" name="Straight Connector 39">
            <a:extLst>
              <a:ext uri="{FF2B5EF4-FFF2-40B4-BE49-F238E27FC236}">
                <a16:creationId xmlns:a16="http://schemas.microsoft.com/office/drawing/2014/main" id="{977F0255-3825-AE96-1595-279CC575912F}"/>
              </a:ext>
            </a:extLst>
          </p:cNvPr>
          <p:cNvCxnSpPr>
            <a:cxnSpLocks/>
          </p:cNvCxnSpPr>
          <p:nvPr/>
        </p:nvCxnSpPr>
        <p:spPr>
          <a:xfrm>
            <a:off x="2835455" y="2486666"/>
            <a:ext cx="7488000" cy="0"/>
          </a:xfrm>
          <a:prstGeom prst="line">
            <a:avLst/>
          </a:prstGeom>
          <a:ln w="12700">
            <a:solidFill>
              <a:srgbClr val="0097A9"/>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F46F717-B8A7-29B0-9015-CC7128104408}"/>
              </a:ext>
            </a:extLst>
          </p:cNvPr>
          <p:cNvSpPr/>
          <p:nvPr/>
        </p:nvSpPr>
        <p:spPr bwMode="gray">
          <a:xfrm>
            <a:off x="2936488" y="2618331"/>
            <a:ext cx="7287011" cy="1042726"/>
          </a:xfrm>
          <a:prstGeom prst="rect">
            <a:avLst/>
          </a:prstGeom>
          <a:noFill/>
          <a:ln w="19050" algn="ctr">
            <a:solidFill>
              <a:srgbClr val="FF0000"/>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noProof="0">
              <a:solidFill>
                <a:schemeClr val="bg1"/>
              </a:solidFill>
            </a:endParaRPr>
          </a:p>
        </p:txBody>
      </p:sp>
      <p:sp>
        <p:nvSpPr>
          <p:cNvPr id="7" name="Rectangle 6">
            <a:extLst>
              <a:ext uri="{FF2B5EF4-FFF2-40B4-BE49-F238E27FC236}">
                <a16:creationId xmlns:a16="http://schemas.microsoft.com/office/drawing/2014/main" id="{A7E5BD09-BA39-F464-522C-FDBCBA211E63}"/>
              </a:ext>
            </a:extLst>
          </p:cNvPr>
          <p:cNvSpPr/>
          <p:nvPr/>
        </p:nvSpPr>
        <p:spPr bwMode="gray">
          <a:xfrm>
            <a:off x="2936488" y="5590962"/>
            <a:ext cx="7287011" cy="861757"/>
          </a:xfrm>
          <a:prstGeom prst="rect">
            <a:avLst/>
          </a:prstGeom>
          <a:noFill/>
          <a:ln w="19050" algn="ctr">
            <a:solidFill>
              <a:srgbClr val="FF0000"/>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noProof="0">
              <a:solidFill>
                <a:schemeClr val="bg1"/>
              </a:solidFill>
            </a:endParaRPr>
          </a:p>
        </p:txBody>
      </p:sp>
      <p:pic>
        <p:nvPicPr>
          <p:cNvPr id="10" name="Graphic 9" descr="Exclamation mark with solid fill">
            <a:extLst>
              <a:ext uri="{FF2B5EF4-FFF2-40B4-BE49-F238E27FC236}">
                <a16:creationId xmlns:a16="http://schemas.microsoft.com/office/drawing/2014/main" id="{252FCDC6-D49A-7F67-69E0-A3B2F5E4241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449233" y="2881468"/>
            <a:ext cx="516452" cy="516452"/>
          </a:xfrm>
          <a:prstGeom prst="rect">
            <a:avLst/>
          </a:prstGeom>
        </p:spPr>
      </p:pic>
      <p:pic>
        <p:nvPicPr>
          <p:cNvPr id="11" name="Graphic 10" descr="Exclamation mark with solid fill">
            <a:extLst>
              <a:ext uri="{FF2B5EF4-FFF2-40B4-BE49-F238E27FC236}">
                <a16:creationId xmlns:a16="http://schemas.microsoft.com/office/drawing/2014/main" id="{F771D47A-EFE6-DDFF-E891-7723B1E4ED5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486793" y="5763614"/>
            <a:ext cx="516452" cy="516452"/>
          </a:xfrm>
          <a:prstGeom prst="rect">
            <a:avLst/>
          </a:prstGeom>
        </p:spPr>
      </p:pic>
      <p:sp>
        <p:nvSpPr>
          <p:cNvPr id="5" name="Rectangle 4">
            <a:extLst>
              <a:ext uri="{FF2B5EF4-FFF2-40B4-BE49-F238E27FC236}">
                <a16:creationId xmlns:a16="http://schemas.microsoft.com/office/drawing/2014/main" id="{30DD503B-7F5F-4750-1BBA-004B4C5AF53E}"/>
              </a:ext>
            </a:extLst>
          </p:cNvPr>
          <p:cNvSpPr/>
          <p:nvPr/>
        </p:nvSpPr>
        <p:spPr bwMode="gray">
          <a:xfrm>
            <a:off x="190153" y="1719820"/>
            <a:ext cx="2822179" cy="253488"/>
          </a:xfrm>
          <a:prstGeom prst="rect">
            <a:avLst/>
          </a:prstGeom>
          <a:noFill/>
          <a:ln w="19050" algn="ctr">
            <a:solidFill>
              <a:srgbClr val="FF0000"/>
            </a:solidFill>
            <a:prstDash val="dash"/>
            <a:miter lim="800000"/>
            <a:headEnd/>
            <a:tailEnd/>
          </a:ln>
        </p:spPr>
        <p:txBody>
          <a:bodyPr wrap="square" lIns="88900" tIns="88900" rIns="88900" bIns="88900" rtlCol="0" anchor="ctr"/>
          <a:lstStyle/>
          <a:p>
            <a:pPr algn="ctr">
              <a:lnSpc>
                <a:spcPct val="106000"/>
              </a:lnSpc>
              <a:buFont typeface="Wingdings 2" pitchFamily="18" charset="2"/>
              <a:buNone/>
            </a:pPr>
            <a:r>
              <a:rPr lang="it-IT" sz="1200" noProof="0">
                <a:latin typeface="Open Sans Light" panose="020B0306030504020204" pitchFamily="34" charset="0"/>
                <a:ea typeface="Open Sans Light" panose="020B0306030504020204" pitchFamily="34" charset="0"/>
                <a:cs typeface="Open Sans Light" panose="020B0306030504020204" pitchFamily="34" charset="0"/>
              </a:rPr>
              <a:t>Approfondimento nelle prossime slide</a:t>
            </a:r>
          </a:p>
        </p:txBody>
      </p:sp>
      <p:pic>
        <p:nvPicPr>
          <p:cNvPr id="9" name="Graphic 8" descr="Exclamation mark with solid fill">
            <a:extLst>
              <a:ext uri="{FF2B5EF4-FFF2-40B4-BE49-F238E27FC236}">
                <a16:creationId xmlns:a16="http://schemas.microsoft.com/office/drawing/2014/main" id="{9C45CC02-6C64-128B-D665-D90C81EE29C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5542" y="1719820"/>
            <a:ext cx="253488" cy="253488"/>
          </a:xfrm>
          <a:prstGeom prst="rect">
            <a:avLst/>
          </a:prstGeom>
        </p:spPr>
      </p:pic>
      <p:sp>
        <p:nvSpPr>
          <p:cNvPr id="12" name="Oval 11">
            <a:extLst>
              <a:ext uri="{FF2B5EF4-FFF2-40B4-BE49-F238E27FC236}">
                <a16:creationId xmlns:a16="http://schemas.microsoft.com/office/drawing/2014/main" id="{BB01474C-5405-A935-0D94-69867CABFBB9}"/>
              </a:ext>
            </a:extLst>
          </p:cNvPr>
          <p:cNvSpPr/>
          <p:nvPr/>
        </p:nvSpPr>
        <p:spPr>
          <a:xfrm>
            <a:off x="7833274" y="215414"/>
            <a:ext cx="228600" cy="2286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1</a:t>
            </a:r>
          </a:p>
        </p:txBody>
      </p:sp>
      <p:pic>
        <p:nvPicPr>
          <p:cNvPr id="13" name="Graphic 12" descr="Home outline">
            <a:hlinkClick r:id="" action="ppaction://noaction"/>
            <a:extLst>
              <a:ext uri="{FF2B5EF4-FFF2-40B4-BE49-F238E27FC236}">
                <a16:creationId xmlns:a16="http://schemas.microsoft.com/office/drawing/2014/main" id="{E1B9D4AE-2641-7221-BC2C-5497A1A16E1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3500" y="129807"/>
            <a:ext cx="333658" cy="333658"/>
          </a:xfrm>
          <a:prstGeom prst="rect">
            <a:avLst/>
          </a:prstGeom>
        </p:spPr>
      </p:pic>
      <p:sp>
        <p:nvSpPr>
          <p:cNvPr id="14" name="Oval 13">
            <a:extLst>
              <a:ext uri="{FF2B5EF4-FFF2-40B4-BE49-F238E27FC236}">
                <a16:creationId xmlns:a16="http://schemas.microsoft.com/office/drawing/2014/main" id="{69EDC89F-B2D9-3C69-C43A-57C6B8DFB5B7}"/>
              </a:ext>
            </a:extLst>
          </p:cNvPr>
          <p:cNvSpPr/>
          <p:nvPr/>
        </p:nvSpPr>
        <p:spPr>
          <a:xfrm>
            <a:off x="822935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2</a:t>
            </a:r>
          </a:p>
        </p:txBody>
      </p:sp>
      <p:sp>
        <p:nvSpPr>
          <p:cNvPr id="15" name="Oval 14">
            <a:extLst>
              <a:ext uri="{FF2B5EF4-FFF2-40B4-BE49-F238E27FC236}">
                <a16:creationId xmlns:a16="http://schemas.microsoft.com/office/drawing/2014/main" id="{9DC6F24E-F55D-4774-1195-ED10C52181AA}"/>
              </a:ext>
            </a:extLst>
          </p:cNvPr>
          <p:cNvSpPr/>
          <p:nvPr/>
        </p:nvSpPr>
        <p:spPr>
          <a:xfrm>
            <a:off x="862543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3</a:t>
            </a:r>
          </a:p>
        </p:txBody>
      </p:sp>
      <p:sp>
        <p:nvSpPr>
          <p:cNvPr id="16" name="Oval 15">
            <a:extLst>
              <a:ext uri="{FF2B5EF4-FFF2-40B4-BE49-F238E27FC236}">
                <a16:creationId xmlns:a16="http://schemas.microsoft.com/office/drawing/2014/main" id="{4ACB0D05-F2E3-4481-495D-02888E3629D7}"/>
              </a:ext>
            </a:extLst>
          </p:cNvPr>
          <p:cNvSpPr/>
          <p:nvPr/>
        </p:nvSpPr>
        <p:spPr>
          <a:xfrm>
            <a:off x="902151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4</a:t>
            </a:r>
          </a:p>
        </p:txBody>
      </p:sp>
      <p:sp>
        <p:nvSpPr>
          <p:cNvPr id="17" name="Oval 16">
            <a:extLst>
              <a:ext uri="{FF2B5EF4-FFF2-40B4-BE49-F238E27FC236}">
                <a16:creationId xmlns:a16="http://schemas.microsoft.com/office/drawing/2014/main" id="{5600F2D0-DC77-8231-F76C-13957E67A9F3}"/>
              </a:ext>
            </a:extLst>
          </p:cNvPr>
          <p:cNvSpPr/>
          <p:nvPr/>
        </p:nvSpPr>
        <p:spPr>
          <a:xfrm>
            <a:off x="9417594"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5</a:t>
            </a:r>
          </a:p>
        </p:txBody>
      </p:sp>
      <p:sp>
        <p:nvSpPr>
          <p:cNvPr id="18" name="Oval 17">
            <a:extLst>
              <a:ext uri="{FF2B5EF4-FFF2-40B4-BE49-F238E27FC236}">
                <a16:creationId xmlns:a16="http://schemas.microsoft.com/office/drawing/2014/main" id="{95B0BDF0-E94E-FD84-8621-6E5E029626DE}"/>
              </a:ext>
            </a:extLst>
          </p:cNvPr>
          <p:cNvSpPr/>
          <p:nvPr/>
        </p:nvSpPr>
        <p:spPr>
          <a:xfrm>
            <a:off x="9813672" y="215414"/>
            <a:ext cx="228600" cy="228600"/>
          </a:xfrm>
          <a:prstGeom prst="ellipse">
            <a:avLst/>
          </a:prstGeom>
          <a:solidFill>
            <a:schemeClr val="bg1">
              <a:lumMod val="75000"/>
              <a:alpha val="3961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noProof="0">
                <a:latin typeface="Open Sans" panose="020B0606030504020204" pitchFamily="34" charset="0"/>
                <a:ea typeface="Open Sans" panose="020B0606030504020204" pitchFamily="34" charset="0"/>
                <a:cs typeface="Open Sans" panose="020B0606030504020204" pitchFamily="34" charset="0"/>
              </a:rPr>
              <a:t>6</a:t>
            </a:r>
          </a:p>
        </p:txBody>
      </p:sp>
    </p:spTree>
    <p:extLst>
      <p:ext uri="{BB962C8B-B14F-4D97-AF65-F5344CB8AC3E}">
        <p14:creationId xmlns:p14="http://schemas.microsoft.com/office/powerpoint/2010/main" val="29369376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_Brand_Theme">
  <a:themeElements>
    <a:clrScheme name="Deloitte">
      <a:dk1>
        <a:sysClr val="windowText" lastClr="000000"/>
      </a:dk1>
      <a:lt1>
        <a:sysClr val="window" lastClr="FFFFFF"/>
      </a:lt1>
      <a:dk2>
        <a:srgbClr val="53565A"/>
      </a:dk2>
      <a:lt2>
        <a:srgbClr val="E6E6E6"/>
      </a:lt2>
      <a:accent1>
        <a:srgbClr val="86BC25"/>
      </a:accent1>
      <a:accent2>
        <a:srgbClr val="26890D"/>
      </a:accent2>
      <a:accent3>
        <a:srgbClr val="056B38"/>
      </a:accent3>
      <a:accent4>
        <a:srgbClr val="1C3D26"/>
      </a:accent4>
      <a:accent5>
        <a:srgbClr val="0DF200"/>
      </a:accent5>
      <a:accent6>
        <a:srgbClr val="F2F5E3"/>
      </a:accent6>
      <a:hlink>
        <a:srgbClr val="007CB0"/>
      </a:hlink>
      <a:folHlink>
        <a:srgbClr val="7F7F7F"/>
      </a:folHlink>
    </a:clrScheme>
    <a:fontScheme name="Custom 1">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Brand_Theme" id="{917CC780-C041-4F84-B057-DE63A8CDEF25}" vid="{5A16EDA9-025E-49B0-B403-896FAE83D1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774C0DC-943F-2D4D-A939-C864AD858757}">
  <we:reference id="bc920571-6166-a664-607e-68305d3e60d0" version="1.0.0.7"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92070686FDD04D9CF8BD6EF5D42678" ma:contentTypeVersion="16" ma:contentTypeDescription="Create a new document." ma:contentTypeScope="" ma:versionID="9a22c616a39a035886a7b90378fc890e">
  <xsd:schema xmlns:xsd="http://www.w3.org/2001/XMLSchema" xmlns:xs="http://www.w3.org/2001/XMLSchema" xmlns:p="http://schemas.microsoft.com/office/2006/metadata/properties" xmlns:ns2="235e017c-79f8-404c-9ce5-511aba15440c" xmlns:ns3="38c75f72-6986-4e40-9d12-e2995a2bbf5d" targetNamespace="http://schemas.microsoft.com/office/2006/metadata/properties" ma:root="true" ma:fieldsID="1af71ff52ad665932549bce713ac848b" ns2:_="" ns3:_="">
    <xsd:import namespace="235e017c-79f8-404c-9ce5-511aba15440c"/>
    <xsd:import namespace="38c75f72-6986-4e40-9d12-e2995a2bbf5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5e017c-79f8-404c-9ce5-511aba1544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c75f72-6986-4e40-9d12-e2995a2bbf5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e6f31f4-ed43-4f41-96e9-b875fdf38f29}" ma:internalName="TaxCatchAll" ma:showField="CatchAllData" ma:web="38c75f72-6986-4e40-9d12-e2995a2bbf5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8c75f72-6986-4e40-9d12-e2995a2bbf5d" xsi:nil="true"/>
    <lcf76f155ced4ddcb4097134ff3c332f xmlns="235e017c-79f8-404c-9ce5-511aba15440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605C1A-3A79-4A88-95C9-261572D723DD}">
  <ds:schemaRefs>
    <ds:schemaRef ds:uri="235e017c-79f8-404c-9ce5-511aba15440c"/>
    <ds:schemaRef ds:uri="38c75f72-6986-4e40-9d12-e2995a2bbf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37EC5F51-6D00-49BF-B348-8FDA18094656}">
  <ds:schemaRefs>
    <ds:schemaRef ds:uri="235e017c-79f8-404c-9ce5-511aba15440c"/>
    <ds:schemaRef ds:uri="38c75f72-6986-4e40-9d12-e2995a2bbf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49EE18B-2B10-4BD9-BC7E-758793A5617E}">
  <ds:schemaRefs>
    <ds:schemaRef ds:uri="http://schemas.microsoft.com/sharepoint/v3/contenttype/forms"/>
  </ds:schemaRefs>
</ds:datastoreItem>
</file>

<file path=docMetadata/LabelInfo.xml><?xml version="1.0" encoding="utf-8"?>
<clbl:labelList xmlns:clbl="http://schemas.microsoft.com/office/2020/mipLabelMetadata">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Deloitte_Brand_Theme</Template>
  <TotalTime>0</TotalTime>
  <Words>6870</Words>
  <Application>Microsoft Office PowerPoint</Application>
  <PresentationFormat>Custom</PresentationFormat>
  <Paragraphs>781</Paragraphs>
  <Slides>53</Slides>
  <Notes>53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5" baseType="lpstr">
      <vt:lpstr>Aptos</vt:lpstr>
      <vt:lpstr>Arial</vt:lpstr>
      <vt:lpstr>Calibri</vt:lpstr>
      <vt:lpstr>Cambria Math</vt:lpstr>
      <vt:lpstr>Courier New</vt:lpstr>
      <vt:lpstr>Monotype Sorts</vt:lpstr>
      <vt:lpstr>Open Sans</vt:lpstr>
      <vt:lpstr>Open Sans Light</vt:lpstr>
      <vt:lpstr>Verdana</vt:lpstr>
      <vt:lpstr>Wingdings 2</vt:lpstr>
      <vt:lpstr>Deloitte_Brand_Theme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Campania</dc:title>
  <dc:creator>Petrongolo, Sara Cristina Lisa</dc:creator>
  <cp:lastModifiedBy>Mazzei, Matteo</cp:lastModifiedBy>
  <cp:revision>2</cp:revision>
  <cp:lastPrinted>2026-02-13T18:25:43Z</cp:lastPrinted>
  <dcterms:created xsi:type="dcterms:W3CDTF">2024-11-15T10:35:26Z</dcterms:created>
  <dcterms:modified xsi:type="dcterms:W3CDTF">2026-02-16T09:26:50Z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2024-10-18T00:00:00Z</vt:filetime>
  </property>
  <property fmtid="{D5CDD505-2E9C-101B-9397-08002B2CF9AE}" pid="3" name="CreatorTool">
    <vt:lpwstr>PDF-XChange Lite (10.3.1 build 387) [GDI] [Windows 10 Enterprise x64 (Build 19045)]</vt:lpwstr>
  </property>
  <property fmtid="{D5CDD505-2E9C-101B-9397-08002B2CF9AE}" pid="4" name="LastSaved">
    <vt:filetime>2024-11-15T00:00:00Z</vt:filetime>
  </property>
  <property fmtid="{D5CDD505-2E9C-101B-9397-08002B2CF9AE}" pid="5" name="Producer">
    <vt:lpwstr>PDF-XChange Lite (10.3.1 build 387) [GDI] [Windows 10 Enterprise x64 (Build 19045)]</vt:lpwstr>
  </property>
  <property fmtid="{D5CDD505-2E9C-101B-9397-08002B2CF9AE}" pid="6" name="MSIP_Label_ea60d57e-af5b-4752-ac57-3e4f28ca11dc_Enabled">
    <vt:lpwstr>true</vt:lpwstr>
  </property>
  <property fmtid="{D5CDD505-2E9C-101B-9397-08002B2CF9AE}" pid="7" name="MSIP_Label_ea60d57e-af5b-4752-ac57-3e4f28ca11dc_SetDate">
    <vt:lpwstr>2024-11-19T09:27:04Z</vt:lpwstr>
  </property>
  <property fmtid="{D5CDD505-2E9C-101B-9397-08002B2CF9AE}" pid="8" name="MSIP_Label_ea60d57e-af5b-4752-ac57-3e4f28ca11dc_Method">
    <vt:lpwstr>Standard</vt:lpwstr>
  </property>
  <property fmtid="{D5CDD505-2E9C-101B-9397-08002B2CF9AE}" pid="9" name="MSIP_Label_ea60d57e-af5b-4752-ac57-3e4f28ca11dc_Name">
    <vt:lpwstr>ea60d57e-af5b-4752-ac57-3e4f28ca11dc</vt:lpwstr>
  </property>
  <property fmtid="{D5CDD505-2E9C-101B-9397-08002B2CF9AE}" pid="10" name="MSIP_Label_ea60d57e-af5b-4752-ac57-3e4f28ca11dc_SiteId">
    <vt:lpwstr>36da45f1-dd2c-4d1f-af13-5abe46b99921</vt:lpwstr>
  </property>
  <property fmtid="{D5CDD505-2E9C-101B-9397-08002B2CF9AE}" pid="11" name="MSIP_Label_ea60d57e-af5b-4752-ac57-3e4f28ca11dc_ActionId">
    <vt:lpwstr>343f2546-bb3c-46c4-bff5-d7d448f585b7</vt:lpwstr>
  </property>
  <property fmtid="{D5CDD505-2E9C-101B-9397-08002B2CF9AE}" pid="12" name="MSIP_Label_ea60d57e-af5b-4752-ac57-3e4f28ca11dc_ContentBits">
    <vt:lpwstr>0</vt:lpwstr>
  </property>
  <property fmtid="{D5CDD505-2E9C-101B-9397-08002B2CF9AE}" pid="13" name="ContentTypeId">
    <vt:lpwstr>0x010100B092070686FDD04D9CF8BD6EF5D42678</vt:lpwstr>
  </property>
</Properties>
</file>