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86" r:id="rId2"/>
    <p:sldId id="502" r:id="rId3"/>
    <p:sldId id="576" r:id="rId4"/>
    <p:sldId id="549" r:id="rId5"/>
    <p:sldId id="550" r:id="rId6"/>
    <p:sldId id="559" r:id="rId7"/>
    <p:sldId id="554" r:id="rId8"/>
    <p:sldId id="589" r:id="rId9"/>
    <p:sldId id="597" r:id="rId10"/>
    <p:sldId id="599" r:id="rId11"/>
    <p:sldId id="577" r:id="rId12"/>
    <p:sldId id="596" r:id="rId13"/>
    <p:sldId id="555" r:id="rId14"/>
    <p:sldId id="557" r:id="rId15"/>
    <p:sldId id="558" r:id="rId16"/>
    <p:sldId id="552" r:id="rId17"/>
    <p:sldId id="553" r:id="rId18"/>
    <p:sldId id="600" r:id="rId19"/>
    <p:sldId id="561" r:id="rId20"/>
    <p:sldId id="578" r:id="rId21"/>
    <p:sldId id="560" r:id="rId22"/>
    <p:sldId id="563" r:id="rId23"/>
    <p:sldId id="586" r:id="rId24"/>
    <p:sldId id="564" r:id="rId25"/>
    <p:sldId id="580" r:id="rId26"/>
    <p:sldId id="581" r:id="rId27"/>
    <p:sldId id="565" r:id="rId28"/>
    <p:sldId id="566" r:id="rId29"/>
    <p:sldId id="567" r:id="rId30"/>
    <p:sldId id="604" r:id="rId31"/>
    <p:sldId id="579" r:id="rId32"/>
    <p:sldId id="605" r:id="rId33"/>
    <p:sldId id="573" r:id="rId34"/>
    <p:sldId id="583" r:id="rId35"/>
    <p:sldId id="584" r:id="rId36"/>
    <p:sldId id="603" r:id="rId37"/>
    <p:sldId id="585" r:id="rId38"/>
    <p:sldId id="591" r:id="rId39"/>
    <p:sldId id="593" r:id="rId40"/>
    <p:sldId id="594" r:id="rId41"/>
    <p:sldId id="602" r:id="rId42"/>
    <p:sldId id="569" r:id="rId43"/>
    <p:sldId id="570" r:id="rId44"/>
    <p:sldId id="571" r:id="rId45"/>
    <p:sldId id="548" r:id="rId46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33" autoAdjust="0"/>
  </p:normalViewPr>
  <p:slideViewPr>
    <p:cSldViewPr>
      <p:cViewPr varScale="1">
        <p:scale>
          <a:sx n="121" d="100"/>
          <a:sy n="121" d="100"/>
        </p:scale>
        <p:origin x="1680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5659" cy="496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8" y="1"/>
            <a:ext cx="2945659" cy="496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5C8A9EB-19B9-42F8-A13F-3DE300132F01}" type="datetimeFigureOut">
              <a:rPr lang="it-IT" smtClean="0"/>
              <a:pPr/>
              <a:t>15/01/2024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5" y="9428583"/>
            <a:ext cx="2945659" cy="496333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8" y="9428583"/>
            <a:ext cx="2945659" cy="496333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3EB5293-AD6B-4874-8FDA-ED0865CE49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3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28992" y="2130425"/>
            <a:ext cx="5029208" cy="2227269"/>
          </a:xfrm>
          <a:solidFill>
            <a:schemeClr val="tx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>
            <a:lvl1pPr>
              <a:defRPr sz="3200" i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1000108"/>
            <a:ext cx="7643866" cy="4638692"/>
          </a:xfrm>
          <a:ln w="38100">
            <a:solidFill>
              <a:schemeClr val="tx2">
                <a:lumMod val="75000"/>
              </a:schemeClr>
            </a:solidFill>
          </a:ln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 flipV="1">
            <a:off x="0" y="1110230"/>
            <a:ext cx="9144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 userDrawn="1"/>
        </p:nvSpPr>
        <p:spPr>
          <a:xfrm>
            <a:off x="6588224" y="6309320"/>
            <a:ext cx="2555776" cy="5486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39752" y="-24"/>
            <a:ext cx="6804248" cy="1152000"/>
          </a:xfrm>
        </p:spPr>
        <p:txBody>
          <a:bodyPr>
            <a:normAutofit/>
          </a:bodyPr>
          <a:lstStyle>
            <a:lvl1pPr>
              <a:defRPr sz="2400">
                <a:latin typeface="Book Antiqua" pitchFamily="18" charset="0"/>
                <a:cs typeface="Times New Roman" pitchFamily="18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2000">
                <a:latin typeface="Times New Roman" pitchFamily="18" charset="0"/>
                <a:cs typeface="Times New Roman" pitchFamily="18" charset="0"/>
              </a:defRPr>
            </a:lvl4pPr>
            <a:lvl5pPr>
              <a:defRPr sz="20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Milan, 4 december 2017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9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336400" cy="1069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Milan, 4 december 2017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OIV International Conference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Milan, 4 december 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OIV International Conference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6E0B4-D03D-486F-94E3-E925F50A2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it-IT" sz="20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X OIV Business </a:t>
            </a:r>
            <a:r>
              <a:rPr lang="it-IT" sz="2000" b="1" dirty="0" err="1">
                <a:solidFill>
                  <a:schemeClr val="bg1">
                    <a:lumMod val="50000"/>
                  </a:schemeClr>
                </a:solidFill>
              </a:rPr>
              <a:t>Valuation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 International Conference </a:t>
            </a:r>
            <a:br>
              <a:rPr lang="it-IT" sz="20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New Standards and Advanced Issues </a:t>
            </a:r>
            <a:br>
              <a:rPr lang="it-IT" sz="2000" b="1" dirty="0">
                <a:solidFill>
                  <a:schemeClr val="bg1">
                    <a:lumMod val="50000"/>
                  </a:schemeClr>
                </a:solidFill>
              </a:rPr>
            </a:b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4509120"/>
            <a:ext cx="3632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Mauro Bini – Bocconi University</a:t>
            </a:r>
          </a:p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	    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71C0E87-558A-8D7D-4541-5CE1B00125B4}"/>
              </a:ext>
            </a:extLst>
          </p:cNvPr>
          <p:cNvSpPr/>
          <p:nvPr/>
        </p:nvSpPr>
        <p:spPr>
          <a:xfrm>
            <a:off x="1619672" y="2852936"/>
            <a:ext cx="6552728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Why</a:t>
            </a:r>
            <a:r>
              <a:rPr lang="it-IT" sz="3600" b="1" dirty="0">
                <a:solidFill>
                  <a:schemeClr val="accent3">
                    <a:lumMod val="50000"/>
                  </a:schemeClr>
                </a:solidFill>
              </a:rPr>
              <a:t> Business Models 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matter</a:t>
            </a:r>
            <a:r>
              <a:rPr lang="it-IT" sz="3600" b="1" dirty="0">
                <a:solidFill>
                  <a:schemeClr val="accent3">
                    <a:lumMod val="50000"/>
                  </a:schemeClr>
                </a:solidFill>
              </a:rPr>
              <a:t> in business 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valuation</a:t>
            </a:r>
            <a:r>
              <a:rPr lang="it-IT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7EA513CB-3F0B-CC40-8F2D-13A726587C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22, 2024</a:t>
            </a: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C83D2345-F0F7-03E1-3A5C-8A731BA1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7041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4B2986-B1FE-8FDD-7D8E-218727777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Business Model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analysis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066336-54DF-6B5E-70EB-EA96D1E4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F25029-B310-9E41-1EF0-DDA50B2F4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0B59A68-9AED-5547-3AF2-E7F2CA3A8987}"/>
              </a:ext>
            </a:extLst>
          </p:cNvPr>
          <p:cNvSpPr txBox="1"/>
          <p:nvPr/>
        </p:nvSpPr>
        <p:spPr>
          <a:xfrm>
            <a:off x="1115616" y="1268760"/>
            <a:ext cx="712879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chemeClr val="accent3">
                    <a:lumMod val="50000"/>
                  </a:schemeClr>
                </a:solidFill>
                <a:effectLst/>
                <a:latin typeface="Söhne"/>
              </a:rPr>
              <a:t>"Are the I/O Model and VRIN Model sufficient for understanding firm’s growth and risk ?</a:t>
            </a:r>
          </a:p>
          <a:p>
            <a:endParaRPr lang="en-US" sz="2400" dirty="0">
              <a:solidFill>
                <a:schemeClr val="accent3">
                  <a:lumMod val="50000"/>
                </a:schemeClr>
              </a:solidFill>
              <a:latin typeface="Söhne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Söhne"/>
              </a:rPr>
              <a:t> “Not always”. In many cases we need a Business Model analysis.</a:t>
            </a:r>
            <a:endParaRPr lang="it-IT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D6F9A60-5B60-F6EB-E2E5-793359256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290574"/>
            <a:ext cx="5165677" cy="2983957"/>
          </a:xfrm>
          <a:prstGeom prst="rect">
            <a:avLst/>
          </a:prstGeom>
        </p:spPr>
      </p:pic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A1F03B7-4A23-7CFD-0001-D9E1A63540BD}"/>
              </a:ext>
            </a:extLst>
          </p:cNvPr>
          <p:cNvCxnSpPr>
            <a:cxnSpLocks/>
          </p:cNvCxnSpPr>
          <p:nvPr/>
        </p:nvCxnSpPr>
        <p:spPr>
          <a:xfrm flipV="1">
            <a:off x="5489205" y="4745348"/>
            <a:ext cx="856621" cy="98790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90D67DA-8EE7-4FA7-88A7-8CF234DBED6B}"/>
              </a:ext>
            </a:extLst>
          </p:cNvPr>
          <p:cNvSpPr txBox="1"/>
          <p:nvPr/>
        </p:nvSpPr>
        <p:spPr>
          <a:xfrm>
            <a:off x="6345826" y="4523636"/>
            <a:ext cx="2763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/>
              <a:t>Business Model = </a:t>
            </a:r>
          </a:p>
          <a:p>
            <a:pPr algn="just"/>
            <a:r>
              <a:rPr lang="it-IT" sz="1200" b="1" dirty="0"/>
              <a:t>Activity system = </a:t>
            </a:r>
          </a:p>
          <a:p>
            <a:pPr algn="just"/>
            <a:r>
              <a:rPr lang="it-IT" sz="1200" dirty="0"/>
              <a:t>Set of </a:t>
            </a:r>
            <a:r>
              <a:rPr lang="it-IT" sz="1200" dirty="0" err="1"/>
              <a:t>interdipendent</a:t>
            </a:r>
            <a:r>
              <a:rPr lang="it-IT" sz="1200" dirty="0"/>
              <a:t> </a:t>
            </a:r>
          </a:p>
          <a:p>
            <a:pPr algn="just"/>
            <a:r>
              <a:rPr lang="it-IT" sz="1200" dirty="0" err="1"/>
              <a:t>organizational</a:t>
            </a:r>
            <a:r>
              <a:rPr lang="it-IT" sz="1200" dirty="0"/>
              <a:t> activities </a:t>
            </a:r>
          </a:p>
          <a:p>
            <a:pPr algn="just"/>
            <a:r>
              <a:rPr lang="it-IT" sz="1200" dirty="0" err="1"/>
              <a:t>centered</a:t>
            </a:r>
            <a:r>
              <a:rPr lang="it-IT" sz="1200" dirty="0"/>
              <a:t> on a </a:t>
            </a:r>
            <a:r>
              <a:rPr lang="it-IT" sz="1200" dirty="0" err="1"/>
              <a:t>focal</a:t>
            </a:r>
            <a:r>
              <a:rPr lang="it-IT" sz="1200" dirty="0"/>
              <a:t> </a:t>
            </a:r>
            <a:r>
              <a:rPr lang="it-IT" sz="1200" dirty="0" err="1"/>
              <a:t>firm</a:t>
            </a:r>
            <a:r>
              <a:rPr lang="it-IT" sz="1200" dirty="0"/>
              <a:t>, </a:t>
            </a:r>
          </a:p>
          <a:p>
            <a:pPr algn="just"/>
            <a:r>
              <a:rPr lang="it-IT" sz="1200" dirty="0" err="1"/>
              <a:t>including</a:t>
            </a:r>
            <a:r>
              <a:rPr lang="it-IT" sz="1200" dirty="0"/>
              <a:t> </a:t>
            </a:r>
            <a:r>
              <a:rPr lang="it-IT" sz="1200" dirty="0" err="1"/>
              <a:t>those</a:t>
            </a:r>
            <a:r>
              <a:rPr lang="it-IT" sz="1200" dirty="0"/>
              <a:t> </a:t>
            </a:r>
            <a:r>
              <a:rPr lang="it-IT" sz="1200" dirty="0" err="1"/>
              <a:t>conducted</a:t>
            </a:r>
            <a:r>
              <a:rPr lang="it-IT" sz="1200" dirty="0"/>
              <a:t> </a:t>
            </a:r>
          </a:p>
          <a:p>
            <a:pPr algn="just"/>
            <a:r>
              <a:rPr lang="it-IT" sz="1200" dirty="0"/>
              <a:t>by the </a:t>
            </a:r>
            <a:r>
              <a:rPr lang="it-IT" sz="1200" dirty="0" err="1"/>
              <a:t>focal</a:t>
            </a:r>
            <a:r>
              <a:rPr lang="it-IT" sz="1200" dirty="0"/>
              <a:t> </a:t>
            </a:r>
            <a:r>
              <a:rPr lang="it-IT" sz="1200" dirty="0" err="1"/>
              <a:t>firm</a:t>
            </a:r>
            <a:r>
              <a:rPr lang="it-IT" sz="1200" dirty="0"/>
              <a:t>, </a:t>
            </a:r>
            <a:r>
              <a:rPr lang="it-IT" sz="1200" dirty="0" err="1"/>
              <a:t>its</a:t>
            </a:r>
            <a:r>
              <a:rPr lang="it-IT" sz="1200" dirty="0"/>
              <a:t> partners, </a:t>
            </a:r>
            <a:r>
              <a:rPr lang="it-IT" sz="1200" dirty="0" err="1"/>
              <a:t>vendors</a:t>
            </a:r>
            <a:r>
              <a:rPr lang="it-IT" sz="1200" dirty="0"/>
              <a:t> or </a:t>
            </a:r>
          </a:p>
          <a:p>
            <a:pPr algn="just"/>
            <a:r>
              <a:rPr lang="it-IT" sz="1200" dirty="0"/>
              <a:t>Customers. 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1A96EF1-165D-F6F9-6CEB-47B468C8EFBC}"/>
              </a:ext>
            </a:extLst>
          </p:cNvPr>
          <p:cNvCxnSpPr>
            <a:cxnSpLocks/>
          </p:cNvCxnSpPr>
          <p:nvPr/>
        </p:nvCxnSpPr>
        <p:spPr>
          <a:xfrm>
            <a:off x="5489205" y="6061232"/>
            <a:ext cx="1657475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Segnaposto piè di pagina 4">
            <a:extLst>
              <a:ext uri="{FF2B5EF4-FFF2-40B4-BE49-F238E27FC236}">
                <a16:creationId xmlns:a16="http://schemas.microsoft.com/office/drawing/2014/main" id="{28C5B64C-DBE8-6A42-9E00-E98AF9AD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26182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Business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Conundrum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 err="1">
                <a:solidFill>
                  <a:schemeClr val="accent3">
                    <a:lumMod val="50000"/>
                  </a:schemeClr>
                </a:solidFill>
              </a:rPr>
              <a:t>Multiples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>
                <a:solidFill>
                  <a:schemeClr val="accent3">
                    <a:lumMod val="50000"/>
                  </a:schemeClr>
                </a:solidFill>
              </a:rPr>
              <a:t>dispersion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Consumer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discretionary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case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Value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levers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Business Model Innovation and ESG </a:t>
            </a:r>
          </a:p>
          <a:p>
            <a:pPr marL="0" indent="0">
              <a:buNone/>
            </a:pPr>
            <a:endParaRPr lang="it-IT" b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7873AF9-96C7-9D8D-CF0E-AA3C6D21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131DE5-BDD9-C1F7-4841-D91B2DF2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</p:spTree>
    <p:extLst>
      <p:ext uri="{BB962C8B-B14F-4D97-AF65-F5344CB8AC3E}">
        <p14:creationId xmlns:p14="http://schemas.microsoft.com/office/powerpoint/2010/main" val="2794295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B499B-B027-7422-1DA2-00C090B0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Multiples dispersion across industries and </a:t>
            </a:r>
            <a:br>
              <a:rPr lang="en-US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within the same industry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AE5D28-DB1D-DDEB-9D23-F229079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B881D51-B3CA-B749-6327-87A717EBD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5" y="2060848"/>
            <a:ext cx="6254750" cy="2686050"/>
          </a:xfrm>
          <a:prstGeom prst="rect">
            <a:avLst/>
          </a:prstGeom>
        </p:spPr>
      </p:pic>
      <p:sp>
        <p:nvSpPr>
          <p:cNvPr id="13" name="Segnaposto data 3">
            <a:extLst>
              <a:ext uri="{FF2B5EF4-FFF2-40B4-BE49-F238E27FC236}">
                <a16:creationId xmlns:a16="http://schemas.microsoft.com/office/drawing/2014/main" id="{87C85D47-0B6B-C917-177C-6BA980620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4" name="Segnaposto piè di pagina 4">
            <a:extLst>
              <a:ext uri="{FF2B5EF4-FFF2-40B4-BE49-F238E27FC236}">
                <a16:creationId xmlns:a16="http://schemas.microsoft.com/office/drawing/2014/main" id="{AD9A726C-ED85-BA5A-AA9B-BB23653A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6109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B499B-B027-7422-1DA2-00C090B0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Multiples dispersion across industries and </a:t>
            </a:r>
            <a:br>
              <a:rPr lang="en-US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within the same industry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AE5D28-DB1D-DDEB-9D23-F229079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B881D51-B3CA-B749-6327-87A717EBD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5" y="2085975"/>
            <a:ext cx="6254750" cy="268605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89D27D70-6A8A-25A4-729F-906E1EFB8925}"/>
              </a:ext>
            </a:extLst>
          </p:cNvPr>
          <p:cNvSpPr/>
          <p:nvPr/>
        </p:nvSpPr>
        <p:spPr>
          <a:xfrm>
            <a:off x="6527976" y="2736301"/>
            <a:ext cx="467072" cy="1262457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E61968AC-5D59-4AD6-F9CB-2D490CCA6D3E}"/>
              </a:ext>
            </a:extLst>
          </p:cNvPr>
          <p:cNvCxnSpPr/>
          <p:nvPr/>
        </p:nvCxnSpPr>
        <p:spPr>
          <a:xfrm>
            <a:off x="7020272" y="3861048"/>
            <a:ext cx="864096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>
            <a:extLst>
              <a:ext uri="{FF2B5EF4-FFF2-40B4-BE49-F238E27FC236}">
                <a16:creationId xmlns:a16="http://schemas.microsoft.com/office/drawing/2014/main" id="{143BB0EE-D54B-E8B5-0DB1-67421952B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3825887"/>
            <a:ext cx="1034796" cy="800100"/>
          </a:xfrm>
          <a:prstGeom prst="rect">
            <a:avLst/>
          </a:prstGeom>
        </p:spPr>
      </p:pic>
      <p:sp>
        <p:nvSpPr>
          <p:cNvPr id="11" name="Segnaposto data 3">
            <a:extLst>
              <a:ext uri="{FF2B5EF4-FFF2-40B4-BE49-F238E27FC236}">
                <a16:creationId xmlns:a16="http://schemas.microsoft.com/office/drawing/2014/main" id="{6326F7C2-EF4F-93CE-9639-06657EA436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3" name="Segnaposto piè di pagina 4">
            <a:extLst>
              <a:ext uri="{FF2B5EF4-FFF2-40B4-BE49-F238E27FC236}">
                <a16:creationId xmlns:a16="http://schemas.microsoft.com/office/drawing/2014/main" id="{990AA3F9-5B33-D079-A8BF-139A829D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7AFEB75-4A92-C691-DEA0-5339C0E1D8CB}"/>
              </a:ext>
            </a:extLst>
          </p:cNvPr>
          <p:cNvSpPr/>
          <p:nvPr/>
        </p:nvSpPr>
        <p:spPr>
          <a:xfrm>
            <a:off x="7884368" y="4625987"/>
            <a:ext cx="1034796" cy="459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>
                <a:solidFill>
                  <a:schemeClr val="tx1"/>
                </a:solidFill>
              </a:rPr>
              <a:t>With the sole </a:t>
            </a:r>
            <a:r>
              <a:rPr lang="it-IT" sz="1050" dirty="0" err="1">
                <a:solidFill>
                  <a:schemeClr val="tx1"/>
                </a:solidFill>
              </a:rPr>
              <a:t>exception</a:t>
            </a:r>
            <a:r>
              <a:rPr lang="it-IT" sz="1050" dirty="0">
                <a:solidFill>
                  <a:schemeClr val="tx1"/>
                </a:solidFill>
              </a:rPr>
              <a:t> of 3 </a:t>
            </a:r>
            <a:r>
              <a:rPr lang="it-IT" sz="1050" dirty="0" err="1">
                <a:solidFill>
                  <a:schemeClr val="tx1"/>
                </a:solidFill>
              </a:rPr>
              <a:t>industries</a:t>
            </a:r>
            <a:r>
              <a:rPr lang="it-IT" sz="105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1AD5C321-E45D-7E0A-ECFF-CAC2F0B61682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6995048" y="4293096"/>
            <a:ext cx="889320" cy="562482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909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B499B-B027-7422-1DA2-00C090B0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Multiples dispersion across industries and </a:t>
            </a:r>
            <a:br>
              <a:rPr lang="en-US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within the same industry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AE5D28-DB1D-DDEB-9D23-F229079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B881D51-B3CA-B749-6327-87A717EBD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5" y="2085975"/>
            <a:ext cx="6254750" cy="268605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89D27D70-6A8A-25A4-729F-906E1EFB8925}"/>
              </a:ext>
            </a:extLst>
          </p:cNvPr>
          <p:cNvSpPr/>
          <p:nvPr/>
        </p:nvSpPr>
        <p:spPr>
          <a:xfrm>
            <a:off x="6527976" y="2736301"/>
            <a:ext cx="467072" cy="1262457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E61968AC-5D59-4AD6-F9CB-2D490CCA6D3E}"/>
              </a:ext>
            </a:extLst>
          </p:cNvPr>
          <p:cNvCxnSpPr/>
          <p:nvPr/>
        </p:nvCxnSpPr>
        <p:spPr>
          <a:xfrm>
            <a:off x="7020272" y="3861048"/>
            <a:ext cx="864096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ED195029-4CF1-60CA-DDAB-056BA53CB528}"/>
              </a:ext>
            </a:extLst>
          </p:cNvPr>
          <p:cNvSpPr/>
          <p:nvPr/>
        </p:nvSpPr>
        <p:spPr>
          <a:xfrm>
            <a:off x="7907888" y="3861048"/>
            <a:ext cx="1008112" cy="72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err="1">
                <a:solidFill>
                  <a:schemeClr val="tx1"/>
                </a:solidFill>
              </a:rPr>
              <a:t>Minimal</a:t>
            </a:r>
            <a:r>
              <a:rPr lang="it-IT" sz="1100" dirty="0">
                <a:solidFill>
                  <a:schemeClr val="tx1"/>
                </a:solidFill>
              </a:rPr>
              <a:t>  </a:t>
            </a:r>
            <a:r>
              <a:rPr lang="it-IT" sz="1100" dirty="0" err="1">
                <a:solidFill>
                  <a:schemeClr val="tx1"/>
                </a:solidFill>
              </a:rPr>
              <a:t>differences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r>
              <a:rPr lang="it-IT" sz="1100" dirty="0" err="1">
                <a:solidFill>
                  <a:schemeClr val="tx1"/>
                </a:solidFill>
              </a:rPr>
              <a:t>among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industies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78CCE55-F967-C8CB-FC46-B9130BE44AA1}"/>
              </a:ext>
            </a:extLst>
          </p:cNvPr>
          <p:cNvSpPr/>
          <p:nvPr/>
        </p:nvSpPr>
        <p:spPr>
          <a:xfrm>
            <a:off x="4644008" y="2736300"/>
            <a:ext cx="467072" cy="2035725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2EE94D6-DEDC-72D2-50C2-1A3F2A41769A}"/>
              </a:ext>
            </a:extLst>
          </p:cNvPr>
          <p:cNvSpPr/>
          <p:nvPr/>
        </p:nvSpPr>
        <p:spPr>
          <a:xfrm>
            <a:off x="4373488" y="5116968"/>
            <a:ext cx="1008112" cy="1336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chemeClr val="tx1"/>
                </a:solidFill>
              </a:rPr>
              <a:t>High </a:t>
            </a:r>
          </a:p>
          <a:p>
            <a:pPr algn="ctr"/>
            <a:r>
              <a:rPr lang="it-IT" sz="1100" dirty="0" err="1">
                <a:solidFill>
                  <a:schemeClr val="tx1"/>
                </a:solidFill>
              </a:rPr>
              <a:t>Coefficient</a:t>
            </a:r>
            <a:r>
              <a:rPr lang="it-IT" sz="1100" dirty="0">
                <a:solidFill>
                  <a:schemeClr val="tx1"/>
                </a:solidFill>
              </a:rPr>
              <a:t> of </a:t>
            </a:r>
            <a:r>
              <a:rPr lang="it-IT" sz="1100" dirty="0" err="1">
                <a:solidFill>
                  <a:schemeClr val="tx1"/>
                </a:solidFill>
              </a:rPr>
              <a:t>variance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r>
              <a:rPr lang="it-IT" sz="1100" dirty="0">
                <a:solidFill>
                  <a:schemeClr val="tx1"/>
                </a:solidFill>
              </a:rPr>
              <a:t>and high multiple </a:t>
            </a:r>
            <a:r>
              <a:rPr lang="it-IT" sz="1100" dirty="0" err="1">
                <a:solidFill>
                  <a:schemeClr val="tx1"/>
                </a:solidFill>
              </a:rPr>
              <a:t>dispersion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r>
              <a:rPr lang="it-IT" sz="1100" dirty="0" err="1">
                <a:solidFill>
                  <a:schemeClr val="tx1"/>
                </a:solidFill>
              </a:rPr>
              <a:t>Into</a:t>
            </a:r>
            <a:r>
              <a:rPr lang="it-IT" sz="1100" dirty="0">
                <a:solidFill>
                  <a:schemeClr val="tx1"/>
                </a:solidFill>
              </a:rPr>
              <a:t> the </a:t>
            </a:r>
            <a:r>
              <a:rPr lang="it-IT" sz="1100" dirty="0" err="1">
                <a:solidFill>
                  <a:schemeClr val="tx1"/>
                </a:solidFill>
              </a:rPr>
              <a:t>same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industry</a:t>
            </a:r>
            <a:endParaRPr lang="it-IT" sz="1100" dirty="0">
              <a:solidFill>
                <a:schemeClr val="tx1"/>
              </a:solidFill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EF8F1917-0F47-6DAE-CD0C-9FD01081F75F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4877544" y="4765311"/>
            <a:ext cx="2515" cy="35165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567E3C68-637D-0FCB-28B7-1B7F9012B57B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5381600" y="3998758"/>
            <a:ext cx="558552" cy="178639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40A07874-64FA-7BF3-82D6-7810E8AC8DDD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5381600" y="3961838"/>
            <a:ext cx="1833781" cy="182331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3B1CEA76-32DC-0EB6-482B-5F2AD8F9EB5D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5381600" y="4765311"/>
            <a:ext cx="637614" cy="101984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C99DF187-1591-BC08-1A74-F5A74EEAD1C2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5381600" y="4793320"/>
            <a:ext cx="1854696" cy="991832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egnaposto data 3">
            <a:extLst>
              <a:ext uri="{FF2B5EF4-FFF2-40B4-BE49-F238E27FC236}">
                <a16:creationId xmlns:a16="http://schemas.microsoft.com/office/drawing/2014/main" id="{CC9A5A48-3CAB-196D-E5E3-936F138F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F0541099-1937-EF36-C5CE-40DB8D12A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09C11A0-78BC-46D1-4B78-4AB1FAA4FA75}"/>
              </a:ext>
            </a:extLst>
          </p:cNvPr>
          <p:cNvSpPr/>
          <p:nvPr/>
        </p:nvSpPr>
        <p:spPr>
          <a:xfrm>
            <a:off x="7884368" y="4625987"/>
            <a:ext cx="1034796" cy="459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>
                <a:solidFill>
                  <a:schemeClr val="tx1"/>
                </a:solidFill>
              </a:rPr>
              <a:t>With the sole </a:t>
            </a:r>
            <a:r>
              <a:rPr lang="it-IT" sz="1050" dirty="0" err="1">
                <a:solidFill>
                  <a:schemeClr val="tx1"/>
                </a:solidFill>
              </a:rPr>
              <a:t>exception</a:t>
            </a:r>
            <a:r>
              <a:rPr lang="it-IT" sz="1050" dirty="0">
                <a:solidFill>
                  <a:schemeClr val="tx1"/>
                </a:solidFill>
              </a:rPr>
              <a:t> of 3 </a:t>
            </a:r>
            <a:r>
              <a:rPr lang="it-IT" sz="1050" dirty="0" err="1">
                <a:solidFill>
                  <a:schemeClr val="tx1"/>
                </a:solidFill>
              </a:rPr>
              <a:t>industries</a:t>
            </a:r>
            <a:r>
              <a:rPr lang="it-IT" sz="105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C0E7CCE2-7427-9525-CCB5-1465E1B11A29}"/>
              </a:ext>
            </a:extLst>
          </p:cNvPr>
          <p:cNvCxnSpPr/>
          <p:nvPr/>
        </p:nvCxnSpPr>
        <p:spPr>
          <a:xfrm flipH="1" flipV="1">
            <a:off x="6995048" y="4293096"/>
            <a:ext cx="889320" cy="562482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065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B499B-B027-7422-1DA2-00C090B0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Multiples dispersion across industries and </a:t>
            </a:r>
            <a:br>
              <a:rPr lang="en-US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within the same industry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AE5D28-DB1D-DDEB-9D23-F229079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B881D51-B3CA-B749-6327-87A717EBD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5" y="2085975"/>
            <a:ext cx="6254750" cy="268605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89D27D70-6A8A-25A4-729F-906E1EFB8925}"/>
              </a:ext>
            </a:extLst>
          </p:cNvPr>
          <p:cNvSpPr/>
          <p:nvPr/>
        </p:nvSpPr>
        <p:spPr>
          <a:xfrm>
            <a:off x="6527976" y="2736301"/>
            <a:ext cx="467072" cy="1262457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E61968AC-5D59-4AD6-F9CB-2D490CCA6D3E}"/>
              </a:ext>
            </a:extLst>
          </p:cNvPr>
          <p:cNvCxnSpPr/>
          <p:nvPr/>
        </p:nvCxnSpPr>
        <p:spPr>
          <a:xfrm>
            <a:off x="7020272" y="3861048"/>
            <a:ext cx="864096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ED195029-4CF1-60CA-DDAB-056BA53CB528}"/>
              </a:ext>
            </a:extLst>
          </p:cNvPr>
          <p:cNvSpPr/>
          <p:nvPr/>
        </p:nvSpPr>
        <p:spPr>
          <a:xfrm>
            <a:off x="7907888" y="3861048"/>
            <a:ext cx="1008112" cy="72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err="1">
                <a:solidFill>
                  <a:schemeClr val="tx1"/>
                </a:solidFill>
              </a:rPr>
              <a:t>Minimal</a:t>
            </a:r>
            <a:r>
              <a:rPr lang="it-IT" sz="1100" dirty="0">
                <a:solidFill>
                  <a:schemeClr val="tx1"/>
                </a:solidFill>
              </a:rPr>
              <a:t>  </a:t>
            </a:r>
            <a:r>
              <a:rPr lang="it-IT" sz="1100" dirty="0" err="1">
                <a:solidFill>
                  <a:schemeClr val="tx1"/>
                </a:solidFill>
              </a:rPr>
              <a:t>differences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r>
              <a:rPr lang="it-IT" sz="1100" dirty="0" err="1">
                <a:solidFill>
                  <a:schemeClr val="tx1"/>
                </a:solidFill>
              </a:rPr>
              <a:t>among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industies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78CCE55-F967-C8CB-FC46-B9130BE44AA1}"/>
              </a:ext>
            </a:extLst>
          </p:cNvPr>
          <p:cNvSpPr/>
          <p:nvPr/>
        </p:nvSpPr>
        <p:spPr>
          <a:xfrm>
            <a:off x="4644008" y="2736300"/>
            <a:ext cx="467072" cy="2035725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EF8F1917-0F47-6DAE-CD0C-9FD01081F75F}"/>
              </a:ext>
            </a:extLst>
          </p:cNvPr>
          <p:cNvCxnSpPr>
            <a:cxnSpLocks/>
          </p:cNvCxnSpPr>
          <p:nvPr/>
        </p:nvCxnSpPr>
        <p:spPr>
          <a:xfrm flipH="1">
            <a:off x="4877544" y="4765311"/>
            <a:ext cx="2515" cy="35165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567E3C68-637D-0FCB-28B7-1B7F9012B57B}"/>
              </a:ext>
            </a:extLst>
          </p:cNvPr>
          <p:cNvCxnSpPr>
            <a:cxnSpLocks/>
          </p:cNvCxnSpPr>
          <p:nvPr/>
        </p:nvCxnSpPr>
        <p:spPr>
          <a:xfrm flipV="1">
            <a:off x="5381600" y="3998758"/>
            <a:ext cx="558552" cy="173762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40A07874-64FA-7BF3-82D6-7810E8AC8DDD}"/>
              </a:ext>
            </a:extLst>
          </p:cNvPr>
          <p:cNvCxnSpPr>
            <a:cxnSpLocks/>
          </p:cNvCxnSpPr>
          <p:nvPr/>
        </p:nvCxnSpPr>
        <p:spPr>
          <a:xfrm flipV="1">
            <a:off x="5381600" y="3961838"/>
            <a:ext cx="1833781" cy="177454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3B1CEA76-32DC-0EB6-482B-5F2AD8F9EB5D}"/>
              </a:ext>
            </a:extLst>
          </p:cNvPr>
          <p:cNvCxnSpPr>
            <a:cxnSpLocks/>
          </p:cNvCxnSpPr>
          <p:nvPr/>
        </p:nvCxnSpPr>
        <p:spPr>
          <a:xfrm flipV="1">
            <a:off x="5381600" y="4765311"/>
            <a:ext cx="637614" cy="97107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C99DF187-1591-BC08-1A74-F5A74EEAD1C2}"/>
              </a:ext>
            </a:extLst>
          </p:cNvPr>
          <p:cNvCxnSpPr>
            <a:cxnSpLocks/>
          </p:cNvCxnSpPr>
          <p:nvPr/>
        </p:nvCxnSpPr>
        <p:spPr>
          <a:xfrm flipV="1">
            <a:off x="5381600" y="4793320"/>
            <a:ext cx="1854696" cy="94306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73F78C77-2B34-2EA3-8E1B-9E076939FF11}"/>
              </a:ext>
            </a:extLst>
          </p:cNvPr>
          <p:cNvSpPr/>
          <p:nvPr/>
        </p:nvSpPr>
        <p:spPr>
          <a:xfrm>
            <a:off x="1444625" y="2896162"/>
            <a:ext cx="6252235" cy="19161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>
              <a:solidFill>
                <a:schemeClr val="tx1"/>
              </a:solidFill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6AED1CA3-526B-1838-ED94-CC1D5043056A}"/>
              </a:ext>
            </a:extLst>
          </p:cNvPr>
          <p:cNvSpPr/>
          <p:nvPr/>
        </p:nvSpPr>
        <p:spPr>
          <a:xfrm>
            <a:off x="7909057" y="2373108"/>
            <a:ext cx="1008112" cy="72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chemeClr val="tx1"/>
                </a:solidFill>
              </a:rPr>
              <a:t>Industry with the </a:t>
            </a:r>
            <a:r>
              <a:rPr lang="it-IT" sz="1100" dirty="0" err="1">
                <a:solidFill>
                  <a:schemeClr val="tx1"/>
                </a:solidFill>
              </a:rPr>
              <a:t>most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scattered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multiples</a:t>
            </a:r>
            <a:endParaRPr lang="it-IT" sz="1100" dirty="0">
              <a:solidFill>
                <a:schemeClr val="tx1"/>
              </a:solidFill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ED39226E-2C7E-9B3B-BB30-D61D057FEE5B}"/>
              </a:ext>
            </a:extLst>
          </p:cNvPr>
          <p:cNvCxnSpPr>
            <a:cxnSpLocks/>
          </p:cNvCxnSpPr>
          <p:nvPr/>
        </p:nvCxnSpPr>
        <p:spPr>
          <a:xfrm>
            <a:off x="7740352" y="3099492"/>
            <a:ext cx="167536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gnaposto data 3">
            <a:extLst>
              <a:ext uri="{FF2B5EF4-FFF2-40B4-BE49-F238E27FC236}">
                <a16:creationId xmlns:a16="http://schemas.microsoft.com/office/drawing/2014/main" id="{E39AE824-025A-55FA-22C1-E82FAC65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9" name="Segnaposto piè di pagina 4">
            <a:extLst>
              <a:ext uri="{FF2B5EF4-FFF2-40B4-BE49-F238E27FC236}">
                <a16:creationId xmlns:a16="http://schemas.microsoft.com/office/drawing/2014/main" id="{F9C1A4E7-389F-9942-62BB-93A883C4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87ADDD90-A290-8034-BAC1-B4C7895F9A1A}"/>
              </a:ext>
            </a:extLst>
          </p:cNvPr>
          <p:cNvSpPr/>
          <p:nvPr/>
        </p:nvSpPr>
        <p:spPr>
          <a:xfrm>
            <a:off x="4373488" y="5116968"/>
            <a:ext cx="1008112" cy="1336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chemeClr val="tx1"/>
                </a:solidFill>
              </a:rPr>
              <a:t>High </a:t>
            </a:r>
          </a:p>
          <a:p>
            <a:pPr algn="ctr"/>
            <a:r>
              <a:rPr lang="it-IT" sz="1100" dirty="0" err="1">
                <a:solidFill>
                  <a:schemeClr val="tx1"/>
                </a:solidFill>
              </a:rPr>
              <a:t>Coefficient</a:t>
            </a:r>
            <a:r>
              <a:rPr lang="it-IT" sz="1100" dirty="0">
                <a:solidFill>
                  <a:schemeClr val="tx1"/>
                </a:solidFill>
              </a:rPr>
              <a:t> of </a:t>
            </a:r>
            <a:r>
              <a:rPr lang="it-IT" sz="1100" dirty="0" err="1">
                <a:solidFill>
                  <a:schemeClr val="tx1"/>
                </a:solidFill>
              </a:rPr>
              <a:t>variance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r>
              <a:rPr lang="it-IT" sz="1100" dirty="0">
                <a:solidFill>
                  <a:schemeClr val="tx1"/>
                </a:solidFill>
              </a:rPr>
              <a:t>and high multiple </a:t>
            </a:r>
            <a:r>
              <a:rPr lang="it-IT" sz="1100" dirty="0" err="1">
                <a:solidFill>
                  <a:schemeClr val="tx1"/>
                </a:solidFill>
              </a:rPr>
              <a:t>dispersion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r>
              <a:rPr lang="it-IT" sz="1100" dirty="0" err="1">
                <a:solidFill>
                  <a:schemeClr val="tx1"/>
                </a:solidFill>
              </a:rPr>
              <a:t>Into</a:t>
            </a:r>
            <a:r>
              <a:rPr lang="it-IT" sz="1100" dirty="0">
                <a:solidFill>
                  <a:schemeClr val="tx1"/>
                </a:solidFill>
              </a:rPr>
              <a:t> the </a:t>
            </a:r>
            <a:r>
              <a:rPr lang="it-IT" sz="1100" dirty="0" err="1">
                <a:solidFill>
                  <a:schemeClr val="tx1"/>
                </a:solidFill>
              </a:rPr>
              <a:t>same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industry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C439425-286E-7767-4D03-1D2C1EFAA3BC}"/>
              </a:ext>
            </a:extLst>
          </p:cNvPr>
          <p:cNvSpPr/>
          <p:nvPr/>
        </p:nvSpPr>
        <p:spPr>
          <a:xfrm>
            <a:off x="7884368" y="4625987"/>
            <a:ext cx="1034796" cy="459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>
                <a:solidFill>
                  <a:schemeClr val="tx1"/>
                </a:solidFill>
              </a:rPr>
              <a:t>With the sole </a:t>
            </a:r>
            <a:r>
              <a:rPr lang="it-IT" sz="1050" dirty="0" err="1">
                <a:solidFill>
                  <a:schemeClr val="tx1"/>
                </a:solidFill>
              </a:rPr>
              <a:t>exception</a:t>
            </a:r>
            <a:r>
              <a:rPr lang="it-IT" sz="1050" dirty="0">
                <a:solidFill>
                  <a:schemeClr val="tx1"/>
                </a:solidFill>
              </a:rPr>
              <a:t> of 3 </a:t>
            </a:r>
            <a:r>
              <a:rPr lang="it-IT" sz="1050" dirty="0" err="1">
                <a:solidFill>
                  <a:schemeClr val="tx1"/>
                </a:solidFill>
              </a:rPr>
              <a:t>industries</a:t>
            </a:r>
            <a:r>
              <a:rPr lang="it-IT" sz="105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78954BC2-947B-A4C1-FB6A-800774EC999F}"/>
              </a:ext>
            </a:extLst>
          </p:cNvPr>
          <p:cNvCxnSpPr/>
          <p:nvPr/>
        </p:nvCxnSpPr>
        <p:spPr>
          <a:xfrm flipH="1" flipV="1">
            <a:off x="6995048" y="4293096"/>
            <a:ext cx="889320" cy="562482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39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5B925-A374-95F3-FC71-F14A2B12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When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do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we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need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Business Model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analysis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?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E4E2C8-B5E1-9ECB-D7D4-40F6F657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27231AC-FD35-6655-66D7-A33923004374}"/>
              </a:ext>
            </a:extLst>
          </p:cNvPr>
          <p:cNvSpPr/>
          <p:nvPr/>
        </p:nvSpPr>
        <p:spPr>
          <a:xfrm>
            <a:off x="36358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9C52618-B3AE-23F1-BFCD-F29DD051CC79}"/>
              </a:ext>
            </a:extLst>
          </p:cNvPr>
          <p:cNvSpPr/>
          <p:nvPr/>
        </p:nvSpPr>
        <p:spPr>
          <a:xfrm>
            <a:off x="54360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Positioning (I/O)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D89E948-22FB-C0D3-B92D-55EBC841D7F9}"/>
              </a:ext>
            </a:extLst>
          </p:cNvPr>
          <p:cNvSpPr/>
          <p:nvPr/>
        </p:nvSpPr>
        <p:spPr>
          <a:xfrm>
            <a:off x="3635896" y="350379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  <a:endParaRPr lang="it-IT" sz="16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4AB9CEC-7693-8EC1-BDF0-3E89CAF436EA}"/>
              </a:ext>
            </a:extLst>
          </p:cNvPr>
          <p:cNvSpPr/>
          <p:nvPr/>
        </p:nvSpPr>
        <p:spPr>
          <a:xfrm>
            <a:off x="5436096" y="349786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</a:p>
          <a:p>
            <a:pPr algn="ctr"/>
            <a:r>
              <a:rPr lang="it-IT" sz="1600" dirty="0">
                <a:solidFill>
                  <a:schemeClr val="tx1"/>
                </a:solidFill>
              </a:rPr>
              <a:t>+ Positioning (I/O)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1BAEE47-39DC-07D2-A019-A4C3D77F3137}"/>
              </a:ext>
            </a:extLst>
          </p:cNvPr>
          <p:cNvSpPr/>
          <p:nvPr/>
        </p:nvSpPr>
        <p:spPr>
          <a:xfrm>
            <a:off x="3635896" y="1484784"/>
            <a:ext cx="3600400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Barriers</a:t>
            </a:r>
            <a:r>
              <a:rPr lang="it-IT" dirty="0">
                <a:solidFill>
                  <a:schemeClr val="tx1"/>
                </a:solidFill>
              </a:rPr>
              <a:t>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56A82C9-DB13-22DE-7D3E-4B74455B0871}"/>
              </a:ext>
            </a:extLst>
          </p:cNvPr>
          <p:cNvSpPr txBox="1"/>
          <p:nvPr/>
        </p:nvSpPr>
        <p:spPr>
          <a:xfrm>
            <a:off x="4211960" y="192095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D7494F2-7BB7-BCB8-46EE-BF5742D167B5}"/>
              </a:ext>
            </a:extLst>
          </p:cNvPr>
          <p:cNvSpPr txBox="1"/>
          <p:nvPr/>
        </p:nvSpPr>
        <p:spPr>
          <a:xfrm>
            <a:off x="2699792" y="27022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641B35C-3946-1024-7D95-86A72419181F}"/>
              </a:ext>
            </a:extLst>
          </p:cNvPr>
          <p:cNvSpPr txBox="1"/>
          <p:nvPr/>
        </p:nvSpPr>
        <p:spPr>
          <a:xfrm>
            <a:off x="2699792" y="391292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5C50BCB-C052-2B6D-DE8F-90868D885849}"/>
              </a:ext>
            </a:extLst>
          </p:cNvPr>
          <p:cNvSpPr txBox="1"/>
          <p:nvPr/>
        </p:nvSpPr>
        <p:spPr>
          <a:xfrm>
            <a:off x="5842994" y="19015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1E0B4C64-4F21-0AD5-3EFD-0D4139B872EB}"/>
              </a:ext>
            </a:extLst>
          </p:cNvPr>
          <p:cNvSpPr/>
          <p:nvPr/>
        </p:nvSpPr>
        <p:spPr>
          <a:xfrm>
            <a:off x="564702" y="2203430"/>
            <a:ext cx="1512168" cy="24511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Heterogeneity</a:t>
            </a:r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of VRIN</a:t>
            </a:r>
          </a:p>
          <a:p>
            <a:pPr algn="ctr"/>
            <a:r>
              <a:rPr lang="it-IT" dirty="0" err="1">
                <a:solidFill>
                  <a:schemeClr val="tx1"/>
                </a:solidFill>
              </a:rPr>
              <a:t>Resources</a:t>
            </a:r>
            <a:r>
              <a:rPr lang="it-IT" dirty="0">
                <a:solidFill>
                  <a:schemeClr val="tx1"/>
                </a:solidFill>
              </a:rPr>
              <a:t>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20" name="Segnaposto data 3">
            <a:extLst>
              <a:ext uri="{FF2B5EF4-FFF2-40B4-BE49-F238E27FC236}">
                <a16:creationId xmlns:a16="http://schemas.microsoft.com/office/drawing/2014/main" id="{E507B753-DC2D-41CB-1919-E7E64293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9927B21B-F3E8-D90C-6F88-BBF62D24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7993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5B925-A374-95F3-FC71-F14A2B12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When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do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we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need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Business Model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analysis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?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E4E2C8-B5E1-9ECB-D7D4-40F6F657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27231AC-FD35-6655-66D7-A33923004374}"/>
              </a:ext>
            </a:extLst>
          </p:cNvPr>
          <p:cNvSpPr/>
          <p:nvPr/>
        </p:nvSpPr>
        <p:spPr>
          <a:xfrm>
            <a:off x="36358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Business Model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9C52618-B3AE-23F1-BFCD-F29DD051CC79}"/>
              </a:ext>
            </a:extLst>
          </p:cNvPr>
          <p:cNvSpPr/>
          <p:nvPr/>
        </p:nvSpPr>
        <p:spPr>
          <a:xfrm>
            <a:off x="54360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Positioning (I/O)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D89E948-22FB-C0D3-B92D-55EBC841D7F9}"/>
              </a:ext>
            </a:extLst>
          </p:cNvPr>
          <p:cNvSpPr/>
          <p:nvPr/>
        </p:nvSpPr>
        <p:spPr>
          <a:xfrm>
            <a:off x="3635896" y="350379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  <a:endParaRPr lang="it-IT" sz="16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4AB9CEC-7693-8EC1-BDF0-3E89CAF436EA}"/>
              </a:ext>
            </a:extLst>
          </p:cNvPr>
          <p:cNvSpPr/>
          <p:nvPr/>
        </p:nvSpPr>
        <p:spPr>
          <a:xfrm>
            <a:off x="5436096" y="349786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</a:p>
          <a:p>
            <a:pPr algn="ctr"/>
            <a:r>
              <a:rPr lang="it-IT" sz="1600" dirty="0">
                <a:solidFill>
                  <a:schemeClr val="tx1"/>
                </a:solidFill>
              </a:rPr>
              <a:t>+ Positioning (I/O)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1BAEE47-39DC-07D2-A019-A4C3D77F3137}"/>
              </a:ext>
            </a:extLst>
          </p:cNvPr>
          <p:cNvSpPr/>
          <p:nvPr/>
        </p:nvSpPr>
        <p:spPr>
          <a:xfrm>
            <a:off x="3635896" y="1484784"/>
            <a:ext cx="3600400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Barriers</a:t>
            </a:r>
            <a:r>
              <a:rPr lang="it-IT" dirty="0">
                <a:solidFill>
                  <a:schemeClr val="tx1"/>
                </a:solidFill>
              </a:rPr>
              <a:t>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56A82C9-DB13-22DE-7D3E-4B74455B0871}"/>
              </a:ext>
            </a:extLst>
          </p:cNvPr>
          <p:cNvSpPr txBox="1"/>
          <p:nvPr/>
        </p:nvSpPr>
        <p:spPr>
          <a:xfrm>
            <a:off x="4211960" y="192095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D7494F2-7BB7-BCB8-46EE-BF5742D167B5}"/>
              </a:ext>
            </a:extLst>
          </p:cNvPr>
          <p:cNvSpPr txBox="1"/>
          <p:nvPr/>
        </p:nvSpPr>
        <p:spPr>
          <a:xfrm>
            <a:off x="2699792" y="27022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641B35C-3946-1024-7D95-86A72419181F}"/>
              </a:ext>
            </a:extLst>
          </p:cNvPr>
          <p:cNvSpPr txBox="1"/>
          <p:nvPr/>
        </p:nvSpPr>
        <p:spPr>
          <a:xfrm>
            <a:off x="2699792" y="391292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5C50BCB-C052-2B6D-DE8F-90868D885849}"/>
              </a:ext>
            </a:extLst>
          </p:cNvPr>
          <p:cNvSpPr txBox="1"/>
          <p:nvPr/>
        </p:nvSpPr>
        <p:spPr>
          <a:xfrm>
            <a:off x="5842994" y="19015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1E0B4C64-4F21-0AD5-3EFD-0D4139B872EB}"/>
              </a:ext>
            </a:extLst>
          </p:cNvPr>
          <p:cNvSpPr/>
          <p:nvPr/>
        </p:nvSpPr>
        <p:spPr>
          <a:xfrm>
            <a:off x="564702" y="2274005"/>
            <a:ext cx="1512168" cy="24511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Heterogeneity</a:t>
            </a:r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of VRIN</a:t>
            </a:r>
          </a:p>
          <a:p>
            <a:pPr algn="ctr"/>
            <a:r>
              <a:rPr lang="it-IT" dirty="0" err="1">
                <a:solidFill>
                  <a:schemeClr val="tx1"/>
                </a:solidFill>
              </a:rPr>
              <a:t>Resources</a:t>
            </a:r>
            <a:r>
              <a:rPr lang="it-IT" dirty="0">
                <a:solidFill>
                  <a:schemeClr val="tx1"/>
                </a:solidFill>
              </a:rPr>
              <a:t> and capabilities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2619DF7A-AEE5-3106-3267-268EA9E979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371400C2-6166-AE17-0627-23FEBF20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3086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5B925-A374-95F3-FC71-F14A2B12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When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do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we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need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Business Model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analysis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?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E4E2C8-B5E1-9ECB-D7D4-40F6F657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27231AC-FD35-6655-66D7-A33923004374}"/>
              </a:ext>
            </a:extLst>
          </p:cNvPr>
          <p:cNvSpPr/>
          <p:nvPr/>
        </p:nvSpPr>
        <p:spPr>
          <a:xfrm>
            <a:off x="36358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Value chain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Cost model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Organization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9C52618-B3AE-23F1-BFCD-F29DD051CC79}"/>
              </a:ext>
            </a:extLst>
          </p:cNvPr>
          <p:cNvSpPr/>
          <p:nvPr/>
        </p:nvSpPr>
        <p:spPr>
          <a:xfrm>
            <a:off x="54360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Positioning (I/O)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D89E948-22FB-C0D3-B92D-55EBC841D7F9}"/>
              </a:ext>
            </a:extLst>
          </p:cNvPr>
          <p:cNvSpPr/>
          <p:nvPr/>
        </p:nvSpPr>
        <p:spPr>
          <a:xfrm>
            <a:off x="3635896" y="350379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  <a:endParaRPr lang="it-IT" sz="16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4AB9CEC-7693-8EC1-BDF0-3E89CAF436EA}"/>
              </a:ext>
            </a:extLst>
          </p:cNvPr>
          <p:cNvSpPr/>
          <p:nvPr/>
        </p:nvSpPr>
        <p:spPr>
          <a:xfrm>
            <a:off x="5436096" y="349786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</a:p>
          <a:p>
            <a:pPr algn="ctr"/>
            <a:r>
              <a:rPr lang="it-IT" sz="1600" dirty="0">
                <a:solidFill>
                  <a:schemeClr val="tx1"/>
                </a:solidFill>
              </a:rPr>
              <a:t>+ Positioning (I/O)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1BAEE47-39DC-07D2-A019-A4C3D77F3137}"/>
              </a:ext>
            </a:extLst>
          </p:cNvPr>
          <p:cNvSpPr/>
          <p:nvPr/>
        </p:nvSpPr>
        <p:spPr>
          <a:xfrm>
            <a:off x="3635896" y="1484784"/>
            <a:ext cx="3600400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Barriers</a:t>
            </a:r>
            <a:r>
              <a:rPr lang="it-IT" dirty="0">
                <a:solidFill>
                  <a:schemeClr val="tx1"/>
                </a:solidFill>
              </a:rPr>
              <a:t>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56A82C9-DB13-22DE-7D3E-4B74455B0871}"/>
              </a:ext>
            </a:extLst>
          </p:cNvPr>
          <p:cNvSpPr txBox="1"/>
          <p:nvPr/>
        </p:nvSpPr>
        <p:spPr>
          <a:xfrm>
            <a:off x="4211960" y="192095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D7494F2-7BB7-BCB8-46EE-BF5742D167B5}"/>
              </a:ext>
            </a:extLst>
          </p:cNvPr>
          <p:cNvSpPr txBox="1"/>
          <p:nvPr/>
        </p:nvSpPr>
        <p:spPr>
          <a:xfrm>
            <a:off x="2699792" y="27022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641B35C-3946-1024-7D95-86A72419181F}"/>
              </a:ext>
            </a:extLst>
          </p:cNvPr>
          <p:cNvSpPr txBox="1"/>
          <p:nvPr/>
        </p:nvSpPr>
        <p:spPr>
          <a:xfrm>
            <a:off x="2699792" y="391292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5C50BCB-C052-2B6D-DE8F-90868D885849}"/>
              </a:ext>
            </a:extLst>
          </p:cNvPr>
          <p:cNvSpPr txBox="1"/>
          <p:nvPr/>
        </p:nvSpPr>
        <p:spPr>
          <a:xfrm>
            <a:off x="5842994" y="19015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1E0B4C64-4F21-0AD5-3EFD-0D4139B872EB}"/>
              </a:ext>
            </a:extLst>
          </p:cNvPr>
          <p:cNvSpPr/>
          <p:nvPr/>
        </p:nvSpPr>
        <p:spPr>
          <a:xfrm>
            <a:off x="564702" y="2274005"/>
            <a:ext cx="1512168" cy="24511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Heterogeneity</a:t>
            </a:r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of VRIN</a:t>
            </a:r>
          </a:p>
          <a:p>
            <a:pPr algn="ctr"/>
            <a:r>
              <a:rPr lang="it-IT" dirty="0" err="1">
                <a:solidFill>
                  <a:schemeClr val="tx1"/>
                </a:solidFill>
              </a:rPr>
              <a:t>Resources</a:t>
            </a:r>
            <a:r>
              <a:rPr lang="it-IT" dirty="0">
                <a:solidFill>
                  <a:schemeClr val="tx1"/>
                </a:solidFill>
              </a:rPr>
              <a:t> and capabilities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2619DF7A-AEE5-3106-3267-268EA9E979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371400C2-6166-AE17-0627-23FEBF20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8654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6BD25-5F30-9B24-FDB7-5B1B3D83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Business Model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analysis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value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574A81C-297F-A277-69AE-F470B732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0B0D6DF6-ADAE-C2D5-E89A-309CBF0D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76A9C3C2-3205-5F41-E682-268B4BEE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A03BDF7-EF88-A13B-DE4F-44484541E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4711"/>
            <a:ext cx="9144000" cy="2508577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6BA85FD-59EB-FBC2-B4BC-E641151841D9}"/>
              </a:ext>
            </a:extLst>
          </p:cNvPr>
          <p:cNvSpPr txBox="1"/>
          <p:nvPr/>
        </p:nvSpPr>
        <p:spPr>
          <a:xfrm>
            <a:off x="179512" y="1268760"/>
            <a:ext cx="756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Value </a:t>
            </a:r>
          </a:p>
          <a:p>
            <a:pPr algn="ctr"/>
            <a:r>
              <a:rPr lang="it-IT" dirty="0"/>
              <a:t>chain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3A77041-26C9-2D4E-3D9D-92BAFEF73467}"/>
              </a:ext>
            </a:extLst>
          </p:cNvPr>
          <p:cNvSpPr txBox="1"/>
          <p:nvPr/>
        </p:nvSpPr>
        <p:spPr>
          <a:xfrm>
            <a:off x="1043608" y="1268760"/>
            <a:ext cx="780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Cost </a:t>
            </a:r>
          </a:p>
          <a:p>
            <a:pPr algn="ctr"/>
            <a:r>
              <a:rPr lang="it-IT" dirty="0"/>
              <a:t>model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AAE843F-48D7-4FD0-FD6E-1AC3977D9237}"/>
              </a:ext>
            </a:extLst>
          </p:cNvPr>
          <p:cNvSpPr txBox="1"/>
          <p:nvPr/>
        </p:nvSpPr>
        <p:spPr>
          <a:xfrm>
            <a:off x="1858529" y="1268760"/>
            <a:ext cx="874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Organi-</a:t>
            </a:r>
          </a:p>
          <a:p>
            <a:pPr algn="ctr"/>
            <a:r>
              <a:rPr lang="it-IT" dirty="0" err="1"/>
              <a:t>zation</a:t>
            </a:r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307BC08-FA2B-6BFB-2A1A-621BD3BF5FC4}"/>
              </a:ext>
            </a:extLst>
          </p:cNvPr>
          <p:cNvSpPr/>
          <p:nvPr/>
        </p:nvSpPr>
        <p:spPr>
          <a:xfrm>
            <a:off x="46601" y="1196752"/>
            <a:ext cx="874534" cy="718339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384AD55-CBED-3929-2437-10C4DF3968B6}"/>
              </a:ext>
            </a:extLst>
          </p:cNvPr>
          <p:cNvSpPr/>
          <p:nvPr/>
        </p:nvSpPr>
        <p:spPr>
          <a:xfrm>
            <a:off x="983995" y="1202530"/>
            <a:ext cx="874534" cy="718339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81806C50-64C9-F945-D5AF-C44FD41F7837}"/>
              </a:ext>
            </a:extLst>
          </p:cNvPr>
          <p:cNvSpPr/>
          <p:nvPr/>
        </p:nvSpPr>
        <p:spPr>
          <a:xfrm>
            <a:off x="1902485" y="1196751"/>
            <a:ext cx="874534" cy="718339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>
            <a:extLst>
              <a:ext uri="{FF2B5EF4-FFF2-40B4-BE49-F238E27FC236}">
                <a16:creationId xmlns:a16="http://schemas.microsoft.com/office/drawing/2014/main" id="{74728667-C5DA-182C-71A3-6C328416FFB4}"/>
              </a:ext>
            </a:extLst>
          </p:cNvPr>
          <p:cNvSpPr/>
          <p:nvPr/>
        </p:nvSpPr>
        <p:spPr>
          <a:xfrm>
            <a:off x="457200" y="1916832"/>
            <a:ext cx="154360" cy="180093"/>
          </a:xfrm>
          <a:prstGeom prst="down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>
            <a:extLst>
              <a:ext uri="{FF2B5EF4-FFF2-40B4-BE49-F238E27FC236}">
                <a16:creationId xmlns:a16="http://schemas.microsoft.com/office/drawing/2014/main" id="{953ED3AD-C078-C0C1-C8B8-A0B6FF10ECBC}"/>
              </a:ext>
            </a:extLst>
          </p:cNvPr>
          <p:cNvSpPr/>
          <p:nvPr/>
        </p:nvSpPr>
        <p:spPr>
          <a:xfrm>
            <a:off x="1331640" y="1916832"/>
            <a:ext cx="154360" cy="180093"/>
          </a:xfrm>
          <a:prstGeom prst="down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>
            <a:extLst>
              <a:ext uri="{FF2B5EF4-FFF2-40B4-BE49-F238E27FC236}">
                <a16:creationId xmlns:a16="http://schemas.microsoft.com/office/drawing/2014/main" id="{9B776E88-1E81-BB83-7DA4-BA3C4CA6E521}"/>
              </a:ext>
            </a:extLst>
          </p:cNvPr>
          <p:cNvSpPr/>
          <p:nvPr/>
        </p:nvSpPr>
        <p:spPr>
          <a:xfrm>
            <a:off x="2257400" y="1916832"/>
            <a:ext cx="154360" cy="180093"/>
          </a:xfrm>
          <a:prstGeom prst="down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36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Business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Conundrum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Multiples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dispersion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Consumer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discretionary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case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Value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levers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Business Model Innovation and ESG </a:t>
            </a:r>
          </a:p>
          <a:p>
            <a:pPr marL="0" indent="0">
              <a:buNone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7873AF9-96C7-9D8D-CF0E-AA3C6D21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E33F92-7008-3DC2-C823-1BEC0E3B0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</p:spTree>
    <p:extLst>
      <p:ext uri="{BB962C8B-B14F-4D97-AF65-F5344CB8AC3E}">
        <p14:creationId xmlns:p14="http://schemas.microsoft.com/office/powerpoint/2010/main" val="3845659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Business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Conundrum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Multiples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dispersion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Consumer </a:t>
            </a:r>
            <a:r>
              <a:rPr lang="it-IT" sz="2800" b="1" dirty="0" err="1">
                <a:solidFill>
                  <a:schemeClr val="accent3">
                    <a:lumMod val="50000"/>
                  </a:schemeClr>
                </a:solidFill>
              </a:rPr>
              <a:t>discretionary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 case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Value drivers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Business Model Innovation and ESG </a:t>
            </a:r>
          </a:p>
          <a:p>
            <a:pPr marL="0" indent="0">
              <a:buNone/>
            </a:pPr>
            <a:endParaRPr lang="it-IT" b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7873AF9-96C7-9D8D-CF0E-AA3C6D21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1CADE0-3F9A-3F8B-9BE6-C24B1092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</p:spTree>
    <p:extLst>
      <p:ext uri="{BB962C8B-B14F-4D97-AF65-F5344CB8AC3E}">
        <p14:creationId xmlns:p14="http://schemas.microsoft.com/office/powerpoint/2010/main" val="2420898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5B925-A374-95F3-FC71-F14A2B12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Consumer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discretionary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: low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barriers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and low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heterogeneity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of VRIN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resources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E4E2C8-B5E1-9ECB-D7D4-40F6F657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27231AC-FD35-6655-66D7-A33923004374}"/>
              </a:ext>
            </a:extLst>
          </p:cNvPr>
          <p:cNvSpPr/>
          <p:nvPr/>
        </p:nvSpPr>
        <p:spPr>
          <a:xfrm>
            <a:off x="36358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5400" dirty="0">
              <a:solidFill>
                <a:srgbClr val="C00000"/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9C52618-B3AE-23F1-BFCD-F29DD051CC79}"/>
              </a:ext>
            </a:extLst>
          </p:cNvPr>
          <p:cNvSpPr/>
          <p:nvPr/>
        </p:nvSpPr>
        <p:spPr>
          <a:xfrm>
            <a:off x="5436096" y="2276872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Positioning (I/O)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D89E948-22FB-C0D3-B92D-55EBC841D7F9}"/>
              </a:ext>
            </a:extLst>
          </p:cNvPr>
          <p:cNvSpPr/>
          <p:nvPr/>
        </p:nvSpPr>
        <p:spPr>
          <a:xfrm>
            <a:off x="3635896" y="350379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  <a:endParaRPr lang="it-IT" sz="16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4AB9CEC-7693-8EC1-BDF0-3E89CAF436EA}"/>
              </a:ext>
            </a:extLst>
          </p:cNvPr>
          <p:cNvSpPr/>
          <p:nvPr/>
        </p:nvSpPr>
        <p:spPr>
          <a:xfrm>
            <a:off x="5436096" y="3497867"/>
            <a:ext cx="180020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</a:rPr>
              <a:t>Resources</a:t>
            </a:r>
            <a:r>
              <a:rPr lang="it-IT" sz="1600" dirty="0">
                <a:solidFill>
                  <a:schemeClr val="tx1"/>
                </a:solidFill>
              </a:rPr>
              <a:t> and Capabilities (VRIN)</a:t>
            </a:r>
          </a:p>
          <a:p>
            <a:pPr algn="ctr"/>
            <a:r>
              <a:rPr lang="it-IT" sz="1600" dirty="0">
                <a:solidFill>
                  <a:schemeClr val="tx1"/>
                </a:solidFill>
              </a:rPr>
              <a:t>+ Positioning (I/O)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1BAEE47-39DC-07D2-A019-A4C3D77F3137}"/>
              </a:ext>
            </a:extLst>
          </p:cNvPr>
          <p:cNvSpPr/>
          <p:nvPr/>
        </p:nvSpPr>
        <p:spPr>
          <a:xfrm>
            <a:off x="3635896" y="1484784"/>
            <a:ext cx="3600400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Barriers</a:t>
            </a:r>
            <a:r>
              <a:rPr lang="it-IT" dirty="0">
                <a:solidFill>
                  <a:schemeClr val="tx1"/>
                </a:solidFill>
              </a:rPr>
              <a:t>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56A82C9-DB13-22DE-7D3E-4B74455B0871}"/>
              </a:ext>
            </a:extLst>
          </p:cNvPr>
          <p:cNvSpPr txBox="1"/>
          <p:nvPr/>
        </p:nvSpPr>
        <p:spPr>
          <a:xfrm>
            <a:off x="4211960" y="192095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D7494F2-7BB7-BCB8-46EE-BF5742D167B5}"/>
              </a:ext>
            </a:extLst>
          </p:cNvPr>
          <p:cNvSpPr txBox="1"/>
          <p:nvPr/>
        </p:nvSpPr>
        <p:spPr>
          <a:xfrm>
            <a:off x="2699792" y="27022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LOW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641B35C-3946-1024-7D95-86A72419181F}"/>
              </a:ext>
            </a:extLst>
          </p:cNvPr>
          <p:cNvSpPr txBox="1"/>
          <p:nvPr/>
        </p:nvSpPr>
        <p:spPr>
          <a:xfrm>
            <a:off x="2699792" y="391292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5C50BCB-C052-2B6D-DE8F-90868D885849}"/>
              </a:ext>
            </a:extLst>
          </p:cNvPr>
          <p:cNvSpPr txBox="1"/>
          <p:nvPr/>
        </p:nvSpPr>
        <p:spPr>
          <a:xfrm>
            <a:off x="5842994" y="19015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HIGH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1E0B4C64-4F21-0AD5-3EFD-0D4139B872EB}"/>
              </a:ext>
            </a:extLst>
          </p:cNvPr>
          <p:cNvSpPr/>
          <p:nvPr/>
        </p:nvSpPr>
        <p:spPr>
          <a:xfrm>
            <a:off x="564702" y="2203430"/>
            <a:ext cx="1512168" cy="24511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Heterogeneity</a:t>
            </a:r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of VRIN</a:t>
            </a:r>
          </a:p>
          <a:p>
            <a:pPr algn="ctr"/>
            <a:r>
              <a:rPr lang="it-IT" dirty="0" err="1">
                <a:solidFill>
                  <a:schemeClr val="tx1"/>
                </a:solidFill>
              </a:rPr>
              <a:t>Resources</a:t>
            </a:r>
            <a:r>
              <a:rPr lang="it-IT" dirty="0">
                <a:solidFill>
                  <a:schemeClr val="tx1"/>
                </a:solidFill>
              </a:rPr>
              <a:t> in a </a:t>
            </a:r>
            <a:r>
              <a:rPr lang="it-IT" dirty="0" err="1">
                <a:solidFill>
                  <a:schemeClr val="tx1"/>
                </a:solidFill>
              </a:rPr>
              <a:t>given</a:t>
            </a:r>
            <a:r>
              <a:rPr lang="it-IT" dirty="0">
                <a:solidFill>
                  <a:schemeClr val="tx1"/>
                </a:solidFill>
              </a:rPr>
              <a:t> market 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76F74449-6A28-AF24-5727-7BF749CD38E9}"/>
              </a:ext>
            </a:extLst>
          </p:cNvPr>
          <p:cNvSpPr/>
          <p:nvPr/>
        </p:nvSpPr>
        <p:spPr>
          <a:xfrm>
            <a:off x="3805062" y="2492896"/>
            <a:ext cx="2135090" cy="1224136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Consumer </a:t>
            </a:r>
          </a:p>
          <a:p>
            <a:pPr algn="ctr"/>
            <a:r>
              <a:rPr lang="it-IT" b="1" dirty="0" err="1">
                <a:solidFill>
                  <a:schemeClr val="bg1"/>
                </a:solidFill>
              </a:rPr>
              <a:t>Discretionary</a:t>
            </a:r>
            <a:r>
              <a:rPr lang="it-IT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C9A9F91A-25C9-9B5C-19A0-F81C594DD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3FE198AB-181C-E569-E4BA-EC686E83E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966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181A9-5B75-74FB-CDB8-A412E978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Business models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effect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br>
              <a:rPr lang="it-IT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(cash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conversion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of EBITDA)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292EE1-DAC0-F0F0-F18D-5677FDFD5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22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63DD37B-5717-0845-142A-5159E9D72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250" y="2531788"/>
            <a:ext cx="6254750" cy="244475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007E8AD5-B076-F323-7A8D-780664BEAE46}"/>
              </a:ext>
            </a:extLst>
          </p:cNvPr>
          <p:cNvSpPr/>
          <p:nvPr/>
        </p:nvSpPr>
        <p:spPr>
          <a:xfrm>
            <a:off x="1331640" y="3309398"/>
            <a:ext cx="6252235" cy="19161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>
              <a:solidFill>
                <a:schemeClr val="tx1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5578281-5583-3E68-97CB-C258376AB3B5}"/>
              </a:ext>
            </a:extLst>
          </p:cNvPr>
          <p:cNvSpPr/>
          <p:nvPr/>
        </p:nvSpPr>
        <p:spPr>
          <a:xfrm>
            <a:off x="4283968" y="1570019"/>
            <a:ext cx="1008112" cy="72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err="1">
                <a:solidFill>
                  <a:schemeClr val="tx1"/>
                </a:solidFill>
              </a:rPr>
              <a:t>Higher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Coeff</a:t>
            </a:r>
            <a:r>
              <a:rPr lang="it-IT" sz="1100" dirty="0">
                <a:solidFill>
                  <a:schemeClr val="tx1"/>
                </a:solidFill>
              </a:rPr>
              <a:t>. of </a:t>
            </a:r>
            <a:r>
              <a:rPr lang="it-IT" sz="1100" dirty="0" err="1">
                <a:solidFill>
                  <a:schemeClr val="tx1"/>
                </a:solidFill>
              </a:rPr>
              <a:t>Variance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7D677D0-5D75-5C6C-85FD-CDE486128BA8}"/>
              </a:ext>
            </a:extLst>
          </p:cNvPr>
          <p:cNvSpPr/>
          <p:nvPr/>
        </p:nvSpPr>
        <p:spPr>
          <a:xfrm>
            <a:off x="5436096" y="1566394"/>
            <a:ext cx="2088232" cy="72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err="1">
                <a:solidFill>
                  <a:schemeClr val="tx1"/>
                </a:solidFill>
              </a:rPr>
              <a:t>Huge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dispersion</a:t>
            </a:r>
            <a:r>
              <a:rPr lang="it-IT" sz="1100" dirty="0">
                <a:solidFill>
                  <a:schemeClr val="tx1"/>
                </a:solidFill>
              </a:rPr>
              <a:t> of cash </a:t>
            </a:r>
            <a:r>
              <a:rPr lang="it-IT" sz="1100" dirty="0" err="1">
                <a:solidFill>
                  <a:schemeClr val="tx1"/>
                </a:solidFill>
              </a:rPr>
              <a:t>conversion</a:t>
            </a:r>
            <a:r>
              <a:rPr lang="it-IT" sz="1100" dirty="0">
                <a:solidFill>
                  <a:schemeClr val="tx1"/>
                </a:solidFill>
              </a:rPr>
              <a:t> of EBITDA 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CEA4A694-2755-3DAD-0DB9-51A7A5FBAC64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4788024" y="2296403"/>
            <a:ext cx="0" cy="101299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045B16D8-283F-1690-4447-274D65C94213}"/>
              </a:ext>
            </a:extLst>
          </p:cNvPr>
          <p:cNvCxnSpPr>
            <a:cxnSpLocks/>
          </p:cNvCxnSpPr>
          <p:nvPr/>
        </p:nvCxnSpPr>
        <p:spPr>
          <a:xfrm>
            <a:off x="5940152" y="2292778"/>
            <a:ext cx="0" cy="101662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5B35DE6D-533B-DC8D-8A52-AC7B62B36CCC}"/>
              </a:ext>
            </a:extLst>
          </p:cNvPr>
          <p:cNvCxnSpPr>
            <a:cxnSpLocks/>
          </p:cNvCxnSpPr>
          <p:nvPr/>
        </p:nvCxnSpPr>
        <p:spPr>
          <a:xfrm>
            <a:off x="7092280" y="2292778"/>
            <a:ext cx="0" cy="100175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egnaposto data 3">
            <a:extLst>
              <a:ext uri="{FF2B5EF4-FFF2-40B4-BE49-F238E27FC236}">
                <a16:creationId xmlns:a16="http://schemas.microsoft.com/office/drawing/2014/main" id="{C62A4BE6-7A5C-AABC-DBF8-08CAAA04B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9" name="Segnaposto piè di pagina 4">
            <a:extLst>
              <a:ext uri="{FF2B5EF4-FFF2-40B4-BE49-F238E27FC236}">
                <a16:creationId xmlns:a16="http://schemas.microsoft.com/office/drawing/2014/main" id="{A9B793E1-027A-30A2-CAAC-149345AA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3240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BBDCB6-6C99-A7C1-E531-7AC13CE4B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fragmented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sector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in Consumer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Discretionary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European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Retail Sector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Apparel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&amp; Footwear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BDF4696-C43D-F4FE-7FAD-354AC18DB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23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B245149-3F28-440F-2B37-DA2481BBB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4" y="1927132"/>
            <a:ext cx="9144000" cy="4227871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AFB1F33-C6E8-CFC9-E8BC-0BA4127414FB}"/>
              </a:ext>
            </a:extLst>
          </p:cNvPr>
          <p:cNvSpPr txBox="1"/>
          <p:nvPr/>
        </p:nvSpPr>
        <p:spPr>
          <a:xfrm>
            <a:off x="1691680" y="1244551"/>
            <a:ext cx="7083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Europe: </a:t>
            </a:r>
            <a:r>
              <a:rPr lang="it-IT" dirty="0" err="1"/>
              <a:t>Herfindahl-Hirshman</a:t>
            </a:r>
            <a:r>
              <a:rPr lang="it-IT" dirty="0"/>
              <a:t> Index (H-H index) = 122= </a:t>
            </a:r>
            <a:r>
              <a:rPr lang="it-IT" dirty="0" err="1"/>
              <a:t>fragmented</a:t>
            </a:r>
            <a:r>
              <a:rPr lang="it-IT" dirty="0"/>
              <a:t> </a:t>
            </a:r>
            <a:r>
              <a:rPr lang="it-IT" dirty="0" err="1"/>
              <a:t>sector</a:t>
            </a:r>
            <a:endParaRPr lang="it-IT" dirty="0"/>
          </a:p>
          <a:p>
            <a:r>
              <a:rPr lang="it-IT" dirty="0"/>
              <a:t>Top 10 players account for 26.6%  of </a:t>
            </a:r>
            <a:r>
              <a:rPr lang="it-IT" dirty="0" err="1"/>
              <a:t>european</a:t>
            </a:r>
            <a:r>
              <a:rPr lang="it-IT" dirty="0"/>
              <a:t> market share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1DF0056-A279-DB86-2DB0-9C458037BDD1}"/>
              </a:ext>
            </a:extLst>
          </p:cNvPr>
          <p:cNvSpPr/>
          <p:nvPr/>
        </p:nvSpPr>
        <p:spPr>
          <a:xfrm>
            <a:off x="1043608" y="3789040"/>
            <a:ext cx="155743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5A15E17-3AB2-8D8A-6BDA-AE711407A373}"/>
              </a:ext>
            </a:extLst>
          </p:cNvPr>
          <p:cNvSpPr/>
          <p:nvPr/>
        </p:nvSpPr>
        <p:spPr>
          <a:xfrm>
            <a:off x="2220960" y="3789040"/>
            <a:ext cx="155743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11" name="Segnaposto data 3">
            <a:extLst>
              <a:ext uri="{FF2B5EF4-FFF2-40B4-BE49-F238E27FC236}">
                <a16:creationId xmlns:a16="http://schemas.microsoft.com/office/drawing/2014/main" id="{6CD1435F-CDFE-8503-F8A2-B5ADD67B74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2" name="Segnaposto piè di pagina 4">
            <a:extLst>
              <a:ext uri="{FF2B5EF4-FFF2-40B4-BE49-F238E27FC236}">
                <a16:creationId xmlns:a16="http://schemas.microsoft.com/office/drawing/2014/main" id="{52C3300A-B1F8-876E-065E-BC1B4E9E7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833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18E4AEFF-E62F-C029-BDEB-C596E10C9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246479"/>
            <a:ext cx="7776864" cy="506830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C6F8670F-64B9-1A5A-6C6D-54128618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Two Fast-Fashion retailer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giants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Inditex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vs. H&amp;M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2F11B89-0846-28AA-8DBF-ABAEFA464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84EBEA3-8F13-248E-59B5-243CC4A59871}"/>
              </a:ext>
            </a:extLst>
          </p:cNvPr>
          <p:cNvSpPr/>
          <p:nvPr/>
        </p:nvSpPr>
        <p:spPr>
          <a:xfrm>
            <a:off x="179512" y="1196752"/>
            <a:ext cx="885698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They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provide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similar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products in the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same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markets and service the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same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customers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segment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BB88D82-A771-3E41-7E7D-5BB8E1899C82}"/>
              </a:ext>
            </a:extLst>
          </p:cNvPr>
          <p:cNvSpPr/>
          <p:nvPr/>
        </p:nvSpPr>
        <p:spPr>
          <a:xfrm>
            <a:off x="1506835" y="1813771"/>
            <a:ext cx="2417093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Year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2010: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very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similar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 shares’ performances  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9619532E-A9BC-6E0A-43A4-63AABE9B00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D0094C5A-6731-63B8-F172-2617B78C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6959988B-FEDD-E38B-3ACA-4A0927021AA9}"/>
              </a:ext>
            </a:extLst>
          </p:cNvPr>
          <p:cNvSpPr/>
          <p:nvPr/>
        </p:nvSpPr>
        <p:spPr>
          <a:xfrm>
            <a:off x="2699792" y="2492896"/>
            <a:ext cx="3600400" cy="297460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894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88059-55B8-7405-0492-4FAB7926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Inditex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and H&amp;M: mode prices of products  per brands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9B323D0-D6D3-F307-25A9-DAA994456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E3DBE807-B677-5F0F-A600-6D6DD4B0B9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5FE5C25F-D895-6BD8-F495-295EE23C4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437F58AC-8835-BC33-3119-0A9A67C16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746" y="1412776"/>
            <a:ext cx="5355040" cy="468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67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74E6E6-442B-976D-CAE0-887457DCD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Main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value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driver: % of items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marked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down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035FC5A-C62C-9242-7421-3BB0AA1A5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26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7CD246F-3536-CB81-7186-57C167734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0564"/>
            <a:ext cx="9144000" cy="4276871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55872D06-64EB-F716-80B4-3246E80AC46A}"/>
              </a:ext>
            </a:extLst>
          </p:cNvPr>
          <p:cNvSpPr/>
          <p:nvPr/>
        </p:nvSpPr>
        <p:spPr>
          <a:xfrm>
            <a:off x="899592" y="2708920"/>
            <a:ext cx="1008112" cy="237626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5A53B5C-8AC0-27EC-1345-4B9623B66EF2}"/>
              </a:ext>
            </a:extLst>
          </p:cNvPr>
          <p:cNvSpPr/>
          <p:nvPr/>
        </p:nvSpPr>
        <p:spPr>
          <a:xfrm>
            <a:off x="6444208" y="2708920"/>
            <a:ext cx="1008112" cy="2376264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827EBABC-C105-AC95-B2E0-E3BFDB99B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85C0D708-097A-9C61-C5F8-B283D558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995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12AB8B-7555-912E-0DE2-1E663E5A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Similar Revenue evolution until the pandemic..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6D88163-4513-3E66-C3FA-35553BF1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27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0ABBB63-C66C-5216-1174-F2C9A5417B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17" y="1193550"/>
            <a:ext cx="7926261" cy="5162799"/>
          </a:xfrm>
          <a:prstGeom prst="rect">
            <a:avLst/>
          </a:prstGeom>
        </p:spPr>
      </p:pic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6C02A1E-443D-8609-4FB3-33DD038B11E6}"/>
              </a:ext>
            </a:extLst>
          </p:cNvPr>
          <p:cNvCxnSpPr>
            <a:cxnSpLocks/>
          </p:cNvCxnSpPr>
          <p:nvPr/>
        </p:nvCxnSpPr>
        <p:spPr>
          <a:xfrm>
            <a:off x="5813884" y="1844824"/>
            <a:ext cx="54260" cy="417646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egnaposto data 3">
            <a:extLst>
              <a:ext uri="{FF2B5EF4-FFF2-40B4-BE49-F238E27FC236}">
                <a16:creationId xmlns:a16="http://schemas.microsoft.com/office/drawing/2014/main" id="{E6B0F551-DE00-F99D-DE18-34416A74F4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2" name="Segnaposto piè di pagina 4">
            <a:extLst>
              <a:ext uri="{FF2B5EF4-FFF2-40B4-BE49-F238E27FC236}">
                <a16:creationId xmlns:a16="http://schemas.microsoft.com/office/drawing/2014/main" id="{DB4DE940-87C4-EBCE-2983-B8208CCFE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478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1540B8-EB3E-7216-AF0B-27AA467B9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...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but with a completely different EBITDA evolution…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068E53C-CD48-C4EC-F2FF-9DA65DC0E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28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25141A3-0E93-ADD3-6616-260DB706A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96752"/>
            <a:ext cx="7560840" cy="4924780"/>
          </a:xfrm>
          <a:prstGeom prst="rect">
            <a:avLst/>
          </a:prstGeom>
        </p:spPr>
      </p:pic>
      <p:sp>
        <p:nvSpPr>
          <p:cNvPr id="8" name="Segnaposto data 3">
            <a:extLst>
              <a:ext uri="{FF2B5EF4-FFF2-40B4-BE49-F238E27FC236}">
                <a16:creationId xmlns:a16="http://schemas.microsoft.com/office/drawing/2014/main" id="{067B2E15-2462-4083-C69D-129A1589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9" name="Segnaposto piè di pagina 4">
            <a:extLst>
              <a:ext uri="{FF2B5EF4-FFF2-40B4-BE49-F238E27FC236}">
                <a16:creationId xmlns:a16="http://schemas.microsoft.com/office/drawing/2014/main" id="{FD367433-C601-DB8A-EA6F-2D5B69AB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2109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721042-6EC7-DF2E-C8E6-BD9A0C20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…and shares price performance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304F7B-DDDC-816E-7B1F-04421B969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1FBC05D6-DF45-1FA4-E8F1-97D0BE78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A6204C57-09B0-94ED-072E-306141AA8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134FA66-F787-B5AE-6B7E-DDC03F46D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47" y="1177619"/>
            <a:ext cx="7878337" cy="513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5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Business </a:t>
            </a:r>
            <a:r>
              <a:rPr lang="it-IT" sz="2800" b="1" dirty="0" err="1">
                <a:solidFill>
                  <a:schemeClr val="accent3">
                    <a:lumMod val="50000"/>
                  </a:schemeClr>
                </a:solidFill>
              </a:rPr>
              <a:t>Valuation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>
                <a:solidFill>
                  <a:schemeClr val="accent3">
                    <a:lumMod val="50000"/>
                  </a:schemeClr>
                </a:solidFill>
              </a:rPr>
              <a:t>Conundrum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Multiples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dispersion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Consumer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discretionary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case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Value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levers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and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Business Model Innovation and ESG </a:t>
            </a:r>
          </a:p>
          <a:p>
            <a:pPr marL="457200" indent="-457200">
              <a:buFont typeface="+mj-lt"/>
              <a:buAutoNum type="arabicPeriod"/>
            </a:pPr>
            <a:endParaRPr lang="it-IT" b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7873AF9-96C7-9D8D-CF0E-AA3C6D21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9579A2-8764-9482-DCA6-B729F6054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</p:spTree>
    <p:extLst>
      <p:ext uri="{BB962C8B-B14F-4D97-AF65-F5344CB8AC3E}">
        <p14:creationId xmlns:p14="http://schemas.microsoft.com/office/powerpoint/2010/main" val="6230092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D8350-0A49-3B4B-0A23-EF3B90C99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: Market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multiples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7143A-F7D7-78BF-FBE2-DD7A9E869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219133-09B9-DAD7-8DE2-D70B6CCA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30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8039237-A7A2-EF33-05F8-305898038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95" y="2420888"/>
            <a:ext cx="7270410" cy="2779241"/>
          </a:xfrm>
          <a:prstGeom prst="rect">
            <a:avLst/>
          </a:prstGeom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0D1403E7-65A7-56F4-F82F-0FA2FB5B4202}"/>
              </a:ext>
            </a:extLst>
          </p:cNvPr>
          <p:cNvCxnSpPr>
            <a:cxnSpLocks/>
          </p:cNvCxnSpPr>
          <p:nvPr/>
        </p:nvCxnSpPr>
        <p:spPr>
          <a:xfrm>
            <a:off x="5364088" y="3501008"/>
            <a:ext cx="36004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5AD63902-8300-4F06-0BA2-B60879E4C9D9}"/>
              </a:ext>
            </a:extLst>
          </p:cNvPr>
          <p:cNvCxnSpPr>
            <a:cxnSpLocks/>
          </p:cNvCxnSpPr>
          <p:nvPr/>
        </p:nvCxnSpPr>
        <p:spPr>
          <a:xfrm>
            <a:off x="5724128" y="3501008"/>
            <a:ext cx="0" cy="158417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9A5CA957-A5C4-6FBB-5FA1-895AFF5C0D60}"/>
              </a:ext>
            </a:extLst>
          </p:cNvPr>
          <p:cNvCxnSpPr>
            <a:cxnSpLocks/>
          </p:cNvCxnSpPr>
          <p:nvPr/>
        </p:nvCxnSpPr>
        <p:spPr>
          <a:xfrm flipH="1">
            <a:off x="5364088" y="5085184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E23C35C-D3C0-3B31-2711-38B2F7F9C7C8}"/>
              </a:ext>
            </a:extLst>
          </p:cNvPr>
          <p:cNvCxnSpPr>
            <a:cxnSpLocks/>
          </p:cNvCxnSpPr>
          <p:nvPr/>
        </p:nvCxnSpPr>
        <p:spPr>
          <a:xfrm>
            <a:off x="8028384" y="3501008"/>
            <a:ext cx="36004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8E604BD-45B5-AFFD-D922-87B31A00D51C}"/>
              </a:ext>
            </a:extLst>
          </p:cNvPr>
          <p:cNvCxnSpPr>
            <a:cxnSpLocks/>
          </p:cNvCxnSpPr>
          <p:nvPr/>
        </p:nvCxnSpPr>
        <p:spPr>
          <a:xfrm>
            <a:off x="8388424" y="3501008"/>
            <a:ext cx="0" cy="158417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2BDD9A3A-A40B-B6B7-6B7B-B5DA3F1FF020}"/>
              </a:ext>
            </a:extLst>
          </p:cNvPr>
          <p:cNvCxnSpPr>
            <a:cxnSpLocks/>
          </p:cNvCxnSpPr>
          <p:nvPr/>
        </p:nvCxnSpPr>
        <p:spPr>
          <a:xfrm flipH="1">
            <a:off x="8028384" y="5085184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Segnaposto piè di pagina 4">
            <a:extLst>
              <a:ext uri="{FF2B5EF4-FFF2-40B4-BE49-F238E27FC236}">
                <a16:creationId xmlns:a16="http://schemas.microsoft.com/office/drawing/2014/main" id="{44BA4E7B-0F74-0AC9-2C46-E5A176B1B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945154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Business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Conundrum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Multiple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dispersion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relevance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of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Consumer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discretionary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case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Value </a:t>
            </a:r>
            <a:r>
              <a:rPr lang="it-IT" sz="2800" b="1" dirty="0" err="1">
                <a:solidFill>
                  <a:schemeClr val="accent3">
                    <a:lumMod val="50000"/>
                  </a:schemeClr>
                </a:solidFill>
              </a:rPr>
              <a:t>levers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 and Business Model 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5.    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Business Model Innovation and ESG </a:t>
            </a:r>
          </a:p>
          <a:p>
            <a:pPr marL="0" indent="0">
              <a:buNone/>
            </a:pPr>
            <a:endParaRPr lang="it-IT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t-IT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7873AF9-96C7-9D8D-CF0E-AA3C6D21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DC4E25-FE7D-A960-E66D-5F962336B3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</p:spTree>
    <p:extLst>
      <p:ext uri="{BB962C8B-B14F-4D97-AF65-F5344CB8AC3E}">
        <p14:creationId xmlns:p14="http://schemas.microsoft.com/office/powerpoint/2010/main" val="2782452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1ECDC-DC7C-A43F-D3ED-2EB3D86D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Inditex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Business Model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B4BDCB-8053-BA59-3B25-B96CF93F1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C06B6C-E33A-A91F-A1E4-92D4663E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3786C97-32A6-AB12-668B-4BFF3FD125F0}"/>
              </a:ext>
            </a:extLst>
          </p:cNvPr>
          <p:cNvSpPr/>
          <p:nvPr/>
        </p:nvSpPr>
        <p:spPr>
          <a:xfrm>
            <a:off x="457200" y="2204864"/>
            <a:ext cx="3682752" cy="64807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Sourcing- short lead time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59E6670-1948-A999-56A8-FB6E2A9CBBAC}"/>
              </a:ext>
            </a:extLst>
          </p:cNvPr>
          <p:cNvSpPr/>
          <p:nvPr/>
        </p:nvSpPr>
        <p:spPr>
          <a:xfrm>
            <a:off x="467544" y="3284984"/>
            <a:ext cx="3682752" cy="64807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Virtual </a:t>
            </a:r>
            <a:r>
              <a:rPr lang="it-IT" dirty="0" err="1"/>
              <a:t>vertical</a:t>
            </a:r>
            <a:r>
              <a:rPr lang="it-IT" dirty="0"/>
              <a:t> </a:t>
            </a:r>
            <a:r>
              <a:rPr lang="it-IT" dirty="0" err="1"/>
              <a:t>integration</a:t>
            </a:r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C0AE2EA-A997-D298-615E-C9C1CB4ABB6E}"/>
              </a:ext>
            </a:extLst>
          </p:cNvPr>
          <p:cNvSpPr/>
          <p:nvPr/>
        </p:nvSpPr>
        <p:spPr>
          <a:xfrm>
            <a:off x="467544" y="4365104"/>
            <a:ext cx="3682752" cy="64807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 few ownership of production facilities</a:t>
            </a:r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A5BCF71-C52A-33B9-B142-8F84E2EE3745}"/>
              </a:ext>
            </a:extLst>
          </p:cNvPr>
          <p:cNvSpPr/>
          <p:nvPr/>
        </p:nvSpPr>
        <p:spPr>
          <a:xfrm>
            <a:off x="4839344" y="2204864"/>
            <a:ext cx="3682752" cy="64807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% of products «open to buy»</a:t>
            </a:r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7A95AF5-FCE1-8D3B-CFEE-F0C5905E7631}"/>
              </a:ext>
            </a:extLst>
          </p:cNvPr>
          <p:cNvSpPr/>
          <p:nvPr/>
        </p:nvSpPr>
        <p:spPr>
          <a:xfrm>
            <a:off x="4849688" y="3284984"/>
            <a:ext cx="3682752" cy="64807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Centralized</a:t>
            </a:r>
            <a:r>
              <a:rPr lang="it-IT" dirty="0"/>
              <a:t> </a:t>
            </a:r>
            <a:r>
              <a:rPr lang="it-IT" dirty="0" err="1"/>
              <a:t>logistics</a:t>
            </a:r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9CB02F7-8F7D-60AF-4101-1A1E3597E5C8}"/>
              </a:ext>
            </a:extLst>
          </p:cNvPr>
          <p:cNvSpPr/>
          <p:nvPr/>
        </p:nvSpPr>
        <p:spPr>
          <a:xfrm>
            <a:off x="4849688" y="4365104"/>
            <a:ext cx="3682752" cy="64807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Radio chips and scanner and  warehouse automation</a:t>
            </a:r>
            <a:endParaRPr lang="it-IT" dirty="0"/>
          </a:p>
        </p:txBody>
      </p:sp>
      <p:sp>
        <p:nvSpPr>
          <p:cNvPr id="14" name="Segnaposto piè di pagina 4">
            <a:extLst>
              <a:ext uri="{FF2B5EF4-FFF2-40B4-BE49-F238E27FC236}">
                <a16:creationId xmlns:a16="http://schemas.microsoft.com/office/drawing/2014/main" id="{8F5C25B4-2608-8C7A-CA45-780BEA14D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0585329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CFEA2C-F82F-EB9B-DFAD-624DA833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Value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levers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: no new location ….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but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…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71D7B7-8D90-E999-F4F2-E1C76852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33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F7AD1AC-D7D4-21DA-2DBB-7487DBF61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81293"/>
            <a:ext cx="8748464" cy="4289344"/>
          </a:xfrm>
          <a:prstGeom prst="rect">
            <a:avLst/>
          </a:prstGeom>
        </p:spPr>
      </p:pic>
      <p:sp>
        <p:nvSpPr>
          <p:cNvPr id="8" name="Segnaposto data 3">
            <a:extLst>
              <a:ext uri="{FF2B5EF4-FFF2-40B4-BE49-F238E27FC236}">
                <a16:creationId xmlns:a16="http://schemas.microsoft.com/office/drawing/2014/main" id="{663A897B-83F3-4057-5764-DDF8B416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9" name="Segnaposto piè di pagina 4">
            <a:extLst>
              <a:ext uri="{FF2B5EF4-FFF2-40B4-BE49-F238E27FC236}">
                <a16:creationId xmlns:a16="http://schemas.microsoft.com/office/drawing/2014/main" id="{D54CAD4C-E30F-097D-36F4-802AD00B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60540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27A6BD11-A792-1324-7861-AA572A22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1622A87-968B-ACB9-D22E-27CE73276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….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space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optimization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for more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sizing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accessibility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….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3AB0941-1644-E75D-4D9B-2C81E769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34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DB664F4-49F3-905F-E057-2655788E1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4935"/>
            <a:ext cx="9144000" cy="398813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A4471B4-2223-4EED-77E6-8C8388DB8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5423065"/>
            <a:ext cx="6408712" cy="141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3819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9BF158-C68D-7463-1EF8-C15A436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The double of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H&amp;M’s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capex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D8BF42-D749-9319-D73C-9338C1AA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116DC5AC-90F4-779E-3363-B92295C314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81E57A3A-75C0-A1F2-F8E5-29B5D454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4F5DC1C-FFA8-8B4E-9E3C-7BD57A573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12776"/>
            <a:ext cx="7535026" cy="452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29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Business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Conundrum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Multiple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dispersion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relevance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of 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Consumer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discretionary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case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Value </a:t>
            </a:r>
            <a:r>
              <a:rPr lang="it-IT" b="1" dirty="0" err="1">
                <a:solidFill>
                  <a:schemeClr val="bg1">
                    <a:lumMod val="65000"/>
                  </a:schemeClr>
                </a:solidFill>
              </a:rPr>
              <a:t>levers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 and Business Model 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5.    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Business Model Innovation and ESG </a:t>
            </a:r>
          </a:p>
          <a:p>
            <a:pPr marL="0" indent="0">
              <a:buNone/>
            </a:pPr>
            <a:endParaRPr lang="it-IT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t-IT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36</a:t>
            </a:fld>
            <a:endParaRPr lang="it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7873AF9-96C7-9D8D-CF0E-AA3C6D21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DC4E25-FE7D-A960-E66D-5F962336B3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</p:spTree>
    <p:extLst>
      <p:ext uri="{BB962C8B-B14F-4D97-AF65-F5344CB8AC3E}">
        <p14:creationId xmlns:p14="http://schemas.microsoft.com/office/powerpoint/2010/main" val="17474950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1640C5-9620-D0DA-ABA3-20AEE920C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ESG 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2938E1-7E84-3521-3D6E-D81147499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52807D1-2CFE-DCC9-11C5-A6022C9D7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C455A8E-0637-D50B-91AF-CEAB0F71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27F8225-6F27-387A-1445-BD2E1CEAE862}"/>
              </a:ext>
            </a:extLst>
          </p:cNvPr>
          <p:cNvSpPr/>
          <p:nvPr/>
        </p:nvSpPr>
        <p:spPr>
          <a:xfrm>
            <a:off x="539552" y="1287155"/>
            <a:ext cx="7920880" cy="10801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 err="1"/>
              <a:t>Between</a:t>
            </a:r>
            <a:r>
              <a:rPr lang="it-IT" dirty="0"/>
              <a:t> 5.8 and 7.5 </a:t>
            </a:r>
            <a:r>
              <a:rPr lang="it-IT" dirty="0" err="1"/>
              <a:t>million</a:t>
            </a:r>
            <a:r>
              <a:rPr lang="it-IT" dirty="0"/>
              <a:t> </a:t>
            </a:r>
            <a:r>
              <a:rPr lang="it-IT" dirty="0" err="1"/>
              <a:t>tonnes</a:t>
            </a:r>
            <a:r>
              <a:rPr lang="it-IT" dirty="0"/>
              <a:t> of </a:t>
            </a:r>
            <a:r>
              <a:rPr lang="it-IT" dirty="0" err="1"/>
              <a:t>textiles</a:t>
            </a:r>
            <a:r>
              <a:rPr lang="it-IT" dirty="0"/>
              <a:t> are </a:t>
            </a:r>
            <a:r>
              <a:rPr lang="it-IT" dirty="0" err="1"/>
              <a:t>discarded</a:t>
            </a:r>
            <a:r>
              <a:rPr lang="it-IT" dirty="0"/>
              <a:t> </a:t>
            </a:r>
            <a:r>
              <a:rPr lang="it-IT" dirty="0" err="1"/>
              <a:t>yearly</a:t>
            </a:r>
            <a:r>
              <a:rPr lang="it-IT" dirty="0"/>
              <a:t> in the EU, </a:t>
            </a:r>
            <a:r>
              <a:rPr lang="it-IT" dirty="0" err="1"/>
              <a:t>equal</a:t>
            </a:r>
            <a:r>
              <a:rPr lang="it-IT" dirty="0"/>
              <a:t> to </a:t>
            </a:r>
            <a:r>
              <a:rPr lang="it-IT" dirty="0" err="1"/>
              <a:t>around</a:t>
            </a:r>
            <a:r>
              <a:rPr lang="it-IT" dirty="0"/>
              <a:t> 11-15 kg per </a:t>
            </a:r>
            <a:r>
              <a:rPr lang="it-IT" dirty="0" err="1"/>
              <a:t>person</a:t>
            </a:r>
            <a:r>
              <a:rPr lang="it-IT" dirty="0"/>
              <a:t>. The </a:t>
            </a:r>
            <a:r>
              <a:rPr lang="it-IT" dirty="0" err="1"/>
              <a:t>amount</a:t>
            </a:r>
            <a:r>
              <a:rPr lang="it-IT" dirty="0"/>
              <a:t> of </a:t>
            </a:r>
            <a:r>
              <a:rPr lang="it-IT" dirty="0" err="1"/>
              <a:t>textile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expected</a:t>
            </a:r>
            <a:r>
              <a:rPr lang="it-IT" dirty="0"/>
              <a:t> to </a:t>
            </a:r>
            <a:r>
              <a:rPr lang="it-IT" dirty="0" err="1"/>
              <a:t>increase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to 8.5-9.0 </a:t>
            </a:r>
            <a:r>
              <a:rPr lang="it-IT" dirty="0" err="1"/>
              <a:t>million</a:t>
            </a:r>
            <a:r>
              <a:rPr lang="it-IT" dirty="0"/>
              <a:t> </a:t>
            </a:r>
            <a:r>
              <a:rPr lang="it-IT" dirty="0" err="1"/>
              <a:t>tonnes</a:t>
            </a:r>
            <a:r>
              <a:rPr lang="it-IT" dirty="0"/>
              <a:t> in 2030. Of the </a:t>
            </a:r>
            <a:r>
              <a:rPr lang="it-IT" dirty="0" err="1"/>
              <a:t>total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, </a:t>
            </a:r>
            <a:r>
              <a:rPr lang="it-IT" dirty="0" err="1"/>
              <a:t>around</a:t>
            </a:r>
            <a:r>
              <a:rPr lang="it-IT" dirty="0"/>
              <a:t> 85%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expected</a:t>
            </a:r>
            <a:r>
              <a:rPr lang="it-IT" dirty="0"/>
              <a:t> to come from </a:t>
            </a:r>
            <a:r>
              <a:rPr lang="it-IT" dirty="0" err="1"/>
              <a:t>household</a:t>
            </a:r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E6EEBC1-1DBD-3289-1EA2-E09CFF1995F1}"/>
              </a:ext>
            </a:extLst>
          </p:cNvPr>
          <p:cNvSpPr/>
          <p:nvPr/>
        </p:nvSpPr>
        <p:spPr>
          <a:xfrm>
            <a:off x="683568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Input of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C31BF45-42EC-A0ED-336E-29877EE72192}"/>
              </a:ext>
            </a:extLst>
          </p:cNvPr>
          <p:cNvSpPr/>
          <p:nvPr/>
        </p:nvSpPr>
        <p:spPr>
          <a:xfrm>
            <a:off x="2339752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Production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042377F-C6DB-0850-6F72-84667F23C0A3}"/>
              </a:ext>
            </a:extLst>
          </p:cNvPr>
          <p:cNvSpPr/>
          <p:nvPr/>
        </p:nvSpPr>
        <p:spPr>
          <a:xfrm>
            <a:off x="4034374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Distribution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E7F3F6A-1DF3-9400-A2A4-A79B30197AAA}"/>
              </a:ext>
            </a:extLst>
          </p:cNvPr>
          <p:cNvSpPr/>
          <p:nvPr/>
        </p:nvSpPr>
        <p:spPr>
          <a:xfrm>
            <a:off x="5741876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Life 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3B228831-228A-4CFB-D871-1CBD5033A7DB}"/>
              </a:ext>
            </a:extLst>
          </p:cNvPr>
          <p:cNvSpPr/>
          <p:nvPr/>
        </p:nvSpPr>
        <p:spPr>
          <a:xfrm>
            <a:off x="7400495" y="4220770"/>
            <a:ext cx="1587118" cy="936103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End of life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202835AD-47EF-CD16-547F-E3852FD8A549}"/>
              </a:ext>
            </a:extLst>
          </p:cNvPr>
          <p:cNvSpPr/>
          <p:nvPr/>
        </p:nvSpPr>
        <p:spPr>
          <a:xfrm>
            <a:off x="3995936" y="2975844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Resale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15B10FC9-DC1C-DB1C-3A36-2B5B96E64BC8}"/>
              </a:ext>
            </a:extLst>
          </p:cNvPr>
          <p:cNvSpPr/>
          <p:nvPr/>
        </p:nvSpPr>
        <p:spPr>
          <a:xfrm>
            <a:off x="3995936" y="3594124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Rental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6517BFE-5EA0-04D2-C06B-6B22B5D0CF0C}"/>
              </a:ext>
            </a:extLst>
          </p:cNvPr>
          <p:cNvSpPr/>
          <p:nvPr/>
        </p:nvSpPr>
        <p:spPr>
          <a:xfrm>
            <a:off x="4067944" y="5085184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Remake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A3BD543-9BAC-802B-7C24-016D711CDC52}"/>
              </a:ext>
            </a:extLst>
          </p:cNvPr>
          <p:cNvSpPr/>
          <p:nvPr/>
        </p:nvSpPr>
        <p:spPr>
          <a:xfrm>
            <a:off x="4067944" y="5703464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Repair</a:t>
            </a:r>
            <a:endParaRPr lang="it-IT" dirty="0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B82A1EC-C366-2D6B-3F6A-C385AC52B891}"/>
              </a:ext>
            </a:extLst>
          </p:cNvPr>
          <p:cNvCxnSpPr>
            <a:stCxn id="11" idx="0"/>
          </p:cNvCxnSpPr>
          <p:nvPr/>
        </p:nvCxnSpPr>
        <p:spPr>
          <a:xfrm flipV="1">
            <a:off x="6497960" y="3255192"/>
            <a:ext cx="0" cy="118192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64AE755E-6919-877A-5760-901009BC389B}"/>
              </a:ext>
            </a:extLst>
          </p:cNvPr>
          <p:cNvCxnSpPr/>
          <p:nvPr/>
        </p:nvCxnSpPr>
        <p:spPr>
          <a:xfrm flipH="1">
            <a:off x="5580112" y="3255192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EA2EC23D-4A17-D6E1-4526-2856C8ABD145}"/>
              </a:ext>
            </a:extLst>
          </p:cNvPr>
          <p:cNvCxnSpPr/>
          <p:nvPr/>
        </p:nvCxnSpPr>
        <p:spPr>
          <a:xfrm flipH="1">
            <a:off x="5580112" y="3861048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058BB350-3EB5-5AE4-3010-E10A5AC914C0}"/>
              </a:ext>
            </a:extLst>
          </p:cNvPr>
          <p:cNvCxnSpPr>
            <a:cxnSpLocks/>
          </p:cNvCxnSpPr>
          <p:nvPr/>
        </p:nvCxnSpPr>
        <p:spPr>
          <a:xfrm flipV="1">
            <a:off x="6497960" y="4941168"/>
            <a:ext cx="0" cy="10143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21854F41-CBE3-C0AA-7269-3F1B459A89F3}"/>
              </a:ext>
            </a:extLst>
          </p:cNvPr>
          <p:cNvCxnSpPr/>
          <p:nvPr/>
        </p:nvCxnSpPr>
        <p:spPr>
          <a:xfrm flipH="1">
            <a:off x="5580112" y="5337370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EBBF33E0-7E1F-FB58-638E-5AB3378553D6}"/>
              </a:ext>
            </a:extLst>
          </p:cNvPr>
          <p:cNvCxnSpPr/>
          <p:nvPr/>
        </p:nvCxnSpPr>
        <p:spPr>
          <a:xfrm flipH="1">
            <a:off x="5580112" y="5955492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50E5F614-4C9F-08AA-AB02-A2A6E712A1B6}"/>
              </a:ext>
            </a:extLst>
          </p:cNvPr>
          <p:cNvSpPr/>
          <p:nvPr/>
        </p:nvSpPr>
        <p:spPr>
          <a:xfrm>
            <a:off x="3023828" y="2496495"/>
            <a:ext cx="3096344" cy="365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CIRCULAR BUSINESS MODEL</a:t>
            </a:r>
          </a:p>
        </p:txBody>
      </p:sp>
    </p:spTree>
    <p:extLst>
      <p:ext uri="{BB962C8B-B14F-4D97-AF65-F5344CB8AC3E}">
        <p14:creationId xmlns:p14="http://schemas.microsoft.com/office/powerpoint/2010/main" val="19208027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18122-4929-3303-12BF-2CCD41177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ESG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EFFF68-841D-825A-E386-D7CFC47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F98F1F-6D26-EE4A-0E8A-F132D216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52FB81F-B6D8-0281-880E-7D3799360C18}"/>
              </a:ext>
            </a:extLst>
          </p:cNvPr>
          <p:cNvSpPr/>
          <p:nvPr/>
        </p:nvSpPr>
        <p:spPr>
          <a:xfrm>
            <a:off x="683568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Input of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3CF32C1-944E-D925-67F8-9E65487AB9B4}"/>
              </a:ext>
            </a:extLst>
          </p:cNvPr>
          <p:cNvSpPr/>
          <p:nvPr/>
        </p:nvSpPr>
        <p:spPr>
          <a:xfrm>
            <a:off x="2339752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Production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8156059-6AEC-67A0-0701-890F22FF7B63}"/>
              </a:ext>
            </a:extLst>
          </p:cNvPr>
          <p:cNvSpPr/>
          <p:nvPr/>
        </p:nvSpPr>
        <p:spPr>
          <a:xfrm>
            <a:off x="4034374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Distribution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8D7A169-9BA0-3229-08B9-B1118313E4B7}"/>
              </a:ext>
            </a:extLst>
          </p:cNvPr>
          <p:cNvSpPr/>
          <p:nvPr/>
        </p:nvSpPr>
        <p:spPr>
          <a:xfrm>
            <a:off x="5741876" y="4437112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Life </a:t>
            </a:r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3A32E73F-F370-1473-EED4-127017B7C054}"/>
              </a:ext>
            </a:extLst>
          </p:cNvPr>
          <p:cNvSpPr/>
          <p:nvPr/>
        </p:nvSpPr>
        <p:spPr>
          <a:xfrm>
            <a:off x="7400495" y="4220770"/>
            <a:ext cx="1587118" cy="936103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End of life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00E11DB-1E60-F325-807A-E0CDC1201249}"/>
              </a:ext>
            </a:extLst>
          </p:cNvPr>
          <p:cNvSpPr/>
          <p:nvPr/>
        </p:nvSpPr>
        <p:spPr>
          <a:xfrm>
            <a:off x="3995936" y="2975844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Resale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326896F-5F50-0185-717B-EB08C7A20A8E}"/>
              </a:ext>
            </a:extLst>
          </p:cNvPr>
          <p:cNvSpPr/>
          <p:nvPr/>
        </p:nvSpPr>
        <p:spPr>
          <a:xfrm>
            <a:off x="3995936" y="3594124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Rental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CA56266A-A710-A0E2-C12F-0921565BC8D8}"/>
              </a:ext>
            </a:extLst>
          </p:cNvPr>
          <p:cNvSpPr/>
          <p:nvPr/>
        </p:nvSpPr>
        <p:spPr>
          <a:xfrm>
            <a:off x="4067944" y="5258992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Remake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DFC83A2-3DC7-049F-FFEB-A4CDAE621F75}"/>
              </a:ext>
            </a:extLst>
          </p:cNvPr>
          <p:cNvSpPr/>
          <p:nvPr/>
        </p:nvSpPr>
        <p:spPr>
          <a:xfrm>
            <a:off x="4067944" y="5877272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Repair</a:t>
            </a:r>
            <a:endParaRPr lang="it-IT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075CA9-A686-DFC4-7B20-BFFADAE1072E}"/>
              </a:ext>
            </a:extLst>
          </p:cNvPr>
          <p:cNvCxnSpPr>
            <a:stCxn id="9" idx="0"/>
          </p:cNvCxnSpPr>
          <p:nvPr/>
        </p:nvCxnSpPr>
        <p:spPr>
          <a:xfrm flipV="1">
            <a:off x="6497960" y="3255192"/>
            <a:ext cx="0" cy="118192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34E7DB48-272A-011F-EF93-D4C9FB3221B8}"/>
              </a:ext>
            </a:extLst>
          </p:cNvPr>
          <p:cNvCxnSpPr/>
          <p:nvPr/>
        </p:nvCxnSpPr>
        <p:spPr>
          <a:xfrm flipH="1">
            <a:off x="5580112" y="3255192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052CDE5C-0C09-2435-453A-E13EACCAB28E}"/>
              </a:ext>
            </a:extLst>
          </p:cNvPr>
          <p:cNvCxnSpPr/>
          <p:nvPr/>
        </p:nvCxnSpPr>
        <p:spPr>
          <a:xfrm flipH="1">
            <a:off x="5580112" y="3861048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DF15BDB-0D11-1E39-47C4-6A825A54B382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6497960" y="4941168"/>
            <a:ext cx="0" cy="11881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909EF577-E0F6-165E-9229-722E142D975A}"/>
              </a:ext>
            </a:extLst>
          </p:cNvPr>
          <p:cNvCxnSpPr/>
          <p:nvPr/>
        </p:nvCxnSpPr>
        <p:spPr>
          <a:xfrm flipH="1">
            <a:off x="5580112" y="5511178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94EE1AF7-BCAD-DFBC-3DFD-1E87405C0768}"/>
              </a:ext>
            </a:extLst>
          </p:cNvPr>
          <p:cNvCxnSpPr/>
          <p:nvPr/>
        </p:nvCxnSpPr>
        <p:spPr>
          <a:xfrm flipH="1">
            <a:off x="5580112" y="6129300"/>
            <a:ext cx="9178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Ovale 20">
            <a:extLst>
              <a:ext uri="{FF2B5EF4-FFF2-40B4-BE49-F238E27FC236}">
                <a16:creationId xmlns:a16="http://schemas.microsoft.com/office/drawing/2014/main" id="{0B522761-B1A8-895F-BCF7-415AAB32FAB9}"/>
              </a:ext>
            </a:extLst>
          </p:cNvPr>
          <p:cNvSpPr/>
          <p:nvPr/>
        </p:nvSpPr>
        <p:spPr>
          <a:xfrm>
            <a:off x="5580112" y="2701335"/>
            <a:ext cx="864096" cy="504056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14%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D9F5B810-22F5-A641-3B0E-EC05391D9689}"/>
              </a:ext>
            </a:extLst>
          </p:cNvPr>
          <p:cNvSpPr/>
          <p:nvPr/>
        </p:nvSpPr>
        <p:spPr>
          <a:xfrm>
            <a:off x="5580112" y="3356992"/>
            <a:ext cx="864096" cy="504056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5%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D0706DCA-E8D3-2D7F-3001-F82D84B0E7E6}"/>
              </a:ext>
            </a:extLst>
          </p:cNvPr>
          <p:cNvSpPr/>
          <p:nvPr/>
        </p:nvSpPr>
        <p:spPr>
          <a:xfrm>
            <a:off x="5618550" y="4998200"/>
            <a:ext cx="864096" cy="504056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1%</a:t>
            </a: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4285985-B3D8-D45C-BDAC-D73F7741C496}"/>
              </a:ext>
            </a:extLst>
          </p:cNvPr>
          <p:cNvSpPr/>
          <p:nvPr/>
        </p:nvSpPr>
        <p:spPr>
          <a:xfrm>
            <a:off x="5629419" y="5625244"/>
            <a:ext cx="864096" cy="504056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3%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99D07362-31D8-A334-4984-A3D4160EFF74}"/>
              </a:ext>
            </a:extLst>
          </p:cNvPr>
          <p:cNvSpPr/>
          <p:nvPr/>
        </p:nvSpPr>
        <p:spPr>
          <a:xfrm>
            <a:off x="539552" y="1124744"/>
            <a:ext cx="7920880" cy="10801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/>
              <a:t>The Ellen MacArthur Foundation </a:t>
            </a:r>
            <a:r>
              <a:rPr lang="it-IT" dirty="0" err="1"/>
              <a:t>estimates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circular</a:t>
            </a:r>
            <a:r>
              <a:rPr lang="it-IT" dirty="0"/>
              <a:t> business models </a:t>
            </a:r>
            <a:r>
              <a:rPr lang="it-IT" dirty="0" err="1"/>
              <a:t>could</a:t>
            </a:r>
            <a:r>
              <a:rPr lang="it-IT" dirty="0"/>
              <a:t> be </a:t>
            </a:r>
            <a:r>
              <a:rPr lang="it-IT" dirty="0" err="1"/>
              <a:t>worth</a:t>
            </a:r>
            <a:r>
              <a:rPr lang="it-IT" dirty="0"/>
              <a:t> USD 700 bn by 2030, a 23% share of the global fashion market </a:t>
            </a:r>
            <a:r>
              <a:rPr lang="it-IT" dirty="0" err="1"/>
              <a:t>compared</a:t>
            </a:r>
            <a:r>
              <a:rPr lang="it-IT" dirty="0"/>
              <a:t> to the </a:t>
            </a:r>
            <a:r>
              <a:rPr lang="it-IT" dirty="0" err="1"/>
              <a:t>current</a:t>
            </a:r>
            <a:r>
              <a:rPr lang="it-IT" dirty="0"/>
              <a:t> 3,5%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FD7FDA8D-69F8-AABB-6365-BE0934644C8C}"/>
              </a:ext>
            </a:extLst>
          </p:cNvPr>
          <p:cNvSpPr/>
          <p:nvPr/>
        </p:nvSpPr>
        <p:spPr>
          <a:xfrm>
            <a:off x="3242286" y="2279178"/>
            <a:ext cx="3096344" cy="365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CIRCULAR BUSINESS MODEL</a:t>
            </a:r>
          </a:p>
        </p:txBody>
      </p:sp>
      <p:sp>
        <p:nvSpPr>
          <p:cNvPr id="28" name="Segnaposto piè di pagina 4">
            <a:extLst>
              <a:ext uri="{FF2B5EF4-FFF2-40B4-BE49-F238E27FC236}">
                <a16:creationId xmlns:a16="http://schemas.microsoft.com/office/drawing/2014/main" id="{5F665910-A782-0551-A076-2651A1F8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33022421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18122-4929-3303-12BF-2CCD41177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ESG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EFFF68-841D-825A-E386-D7CFC47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F98F1F-6D26-EE4A-0E8A-F132D216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39</a:t>
            </a:fld>
            <a:endParaRPr lang="it-IT"/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99D07362-31D8-A334-4984-A3D4160EFF74}"/>
              </a:ext>
            </a:extLst>
          </p:cNvPr>
          <p:cNvSpPr/>
          <p:nvPr/>
        </p:nvSpPr>
        <p:spPr>
          <a:xfrm>
            <a:off x="539552" y="1287155"/>
            <a:ext cx="7920880" cy="55766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/>
              <a:t>SELFRIDGES, a chain of </a:t>
            </a:r>
            <a:r>
              <a:rPr lang="it-IT" dirty="0" err="1"/>
              <a:t>luxury</a:t>
            </a:r>
            <a:r>
              <a:rPr lang="it-IT" dirty="0"/>
              <a:t> </a:t>
            </a:r>
            <a:r>
              <a:rPr lang="it-IT" dirty="0" err="1"/>
              <a:t>department</a:t>
            </a:r>
            <a:r>
              <a:rPr lang="it-IT" dirty="0"/>
              <a:t> stores, targets 45% sales from resale, rental or </a:t>
            </a:r>
            <a:r>
              <a:rPr lang="it-IT" dirty="0" err="1"/>
              <a:t>repair</a:t>
            </a:r>
            <a:r>
              <a:rPr lang="it-IT" dirty="0"/>
              <a:t> by 2030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FCCC1FE-66FD-2D74-5F06-4AB1B0843E67}"/>
              </a:ext>
            </a:extLst>
          </p:cNvPr>
          <p:cNvSpPr/>
          <p:nvPr/>
        </p:nvSpPr>
        <p:spPr>
          <a:xfrm>
            <a:off x="539552" y="1988840"/>
            <a:ext cx="7920880" cy="55766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/>
              <a:t>GALERIES LAFAYETTE, </a:t>
            </a:r>
            <a:r>
              <a:rPr lang="it-IT" dirty="0" err="1"/>
              <a:t>another</a:t>
            </a:r>
            <a:r>
              <a:rPr lang="it-IT" dirty="0"/>
              <a:t> </a:t>
            </a:r>
            <a:r>
              <a:rPr lang="it-IT" dirty="0" err="1"/>
              <a:t>luxury</a:t>
            </a:r>
            <a:r>
              <a:rPr lang="it-IT" dirty="0"/>
              <a:t> </a:t>
            </a:r>
            <a:r>
              <a:rPr lang="it-IT" dirty="0" err="1"/>
              <a:t>department</a:t>
            </a:r>
            <a:r>
              <a:rPr lang="it-IT" dirty="0"/>
              <a:t> store,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dedicated</a:t>
            </a:r>
            <a:r>
              <a:rPr lang="it-IT" dirty="0"/>
              <a:t> 500m</a:t>
            </a:r>
            <a:r>
              <a:rPr lang="it-IT" baseline="30000" dirty="0"/>
              <a:t>2</a:t>
            </a:r>
            <a:r>
              <a:rPr lang="it-IT" dirty="0"/>
              <a:t> (7%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total</a:t>
            </a:r>
            <a:r>
              <a:rPr lang="it-IT" dirty="0"/>
              <a:t> </a:t>
            </a:r>
            <a:r>
              <a:rPr lang="it-IT" dirty="0" err="1"/>
              <a:t>floor</a:t>
            </a:r>
            <a:r>
              <a:rPr lang="it-IT" dirty="0"/>
              <a:t> </a:t>
            </a:r>
            <a:r>
              <a:rPr lang="it-IT" dirty="0" err="1"/>
              <a:t>space</a:t>
            </a:r>
            <a:r>
              <a:rPr lang="it-IT" dirty="0"/>
              <a:t>) to second-hand and </a:t>
            </a:r>
            <a:r>
              <a:rPr lang="it-IT" dirty="0" err="1"/>
              <a:t>sustainable</a:t>
            </a:r>
            <a:r>
              <a:rPr lang="it-IT" dirty="0"/>
              <a:t> brands. 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3B9101B6-0705-9919-1667-32104A1EF7EA}"/>
              </a:ext>
            </a:extLst>
          </p:cNvPr>
          <p:cNvSpPr/>
          <p:nvPr/>
        </p:nvSpPr>
        <p:spPr>
          <a:xfrm>
            <a:off x="683568" y="4509119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Input of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B5EFBF30-AE5A-2178-8B29-81F002FA0675}"/>
              </a:ext>
            </a:extLst>
          </p:cNvPr>
          <p:cNvSpPr/>
          <p:nvPr/>
        </p:nvSpPr>
        <p:spPr>
          <a:xfrm>
            <a:off x="2339752" y="4509119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Production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2006308D-4DA9-A379-DB64-6681910C9033}"/>
              </a:ext>
            </a:extLst>
          </p:cNvPr>
          <p:cNvSpPr/>
          <p:nvPr/>
        </p:nvSpPr>
        <p:spPr>
          <a:xfrm>
            <a:off x="4034374" y="4509119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Distribution 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B4843AF0-6C94-9FF4-76C5-B052BBD3E86A}"/>
              </a:ext>
            </a:extLst>
          </p:cNvPr>
          <p:cNvSpPr/>
          <p:nvPr/>
        </p:nvSpPr>
        <p:spPr>
          <a:xfrm>
            <a:off x="5741876" y="4509119"/>
            <a:ext cx="1512168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Life </a:t>
            </a:r>
          </a:p>
        </p:txBody>
      </p:sp>
      <p:sp>
        <p:nvSpPr>
          <p:cNvPr id="30" name="Freccia a destra 29">
            <a:extLst>
              <a:ext uri="{FF2B5EF4-FFF2-40B4-BE49-F238E27FC236}">
                <a16:creationId xmlns:a16="http://schemas.microsoft.com/office/drawing/2014/main" id="{27EEFA62-FD36-AD5B-AA3D-64FC869AF23D}"/>
              </a:ext>
            </a:extLst>
          </p:cNvPr>
          <p:cNvSpPr/>
          <p:nvPr/>
        </p:nvSpPr>
        <p:spPr>
          <a:xfrm>
            <a:off x="7400495" y="4292777"/>
            <a:ext cx="1587118" cy="936103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End of life</a:t>
            </a: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72B27778-C963-2FE7-CD98-589A81703C91}"/>
              </a:ext>
            </a:extLst>
          </p:cNvPr>
          <p:cNvSpPr/>
          <p:nvPr/>
        </p:nvSpPr>
        <p:spPr>
          <a:xfrm>
            <a:off x="755576" y="2852936"/>
            <a:ext cx="2325640" cy="11705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Product design: </a:t>
            </a:r>
            <a:r>
              <a:rPr lang="it-IT" sz="1600" dirty="0" err="1"/>
              <a:t>many</a:t>
            </a:r>
            <a:r>
              <a:rPr lang="it-IT" sz="1600" dirty="0"/>
              <a:t> products are </a:t>
            </a:r>
            <a:r>
              <a:rPr lang="it-IT" sz="1600" dirty="0" err="1"/>
              <a:t>not</a:t>
            </a:r>
            <a:r>
              <a:rPr lang="it-IT" sz="1600" dirty="0"/>
              <a:t> </a:t>
            </a:r>
            <a:r>
              <a:rPr lang="it-IT" sz="1600" dirty="0" err="1"/>
              <a:t>designed</a:t>
            </a:r>
            <a:r>
              <a:rPr lang="it-IT" sz="1600" dirty="0"/>
              <a:t> to be </a:t>
            </a:r>
            <a:r>
              <a:rPr lang="it-IT" sz="1600" dirty="0" err="1"/>
              <a:t>used</a:t>
            </a:r>
            <a:r>
              <a:rPr lang="it-IT" sz="1600" dirty="0"/>
              <a:t> and </a:t>
            </a:r>
            <a:r>
              <a:rPr lang="it-IT" sz="1600" dirty="0" err="1"/>
              <a:t>washed</a:t>
            </a:r>
            <a:r>
              <a:rPr lang="it-IT" sz="1600" dirty="0"/>
              <a:t> multiple times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FCC476CC-42F3-C9AA-0EC8-60E67DAB9970}"/>
              </a:ext>
            </a:extLst>
          </p:cNvPr>
          <p:cNvSpPr/>
          <p:nvPr/>
        </p:nvSpPr>
        <p:spPr>
          <a:xfrm>
            <a:off x="1043608" y="5326549"/>
            <a:ext cx="3646496" cy="828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 err="1"/>
              <a:t>Sorting</a:t>
            </a:r>
            <a:r>
              <a:rPr lang="it-IT" sz="1600" dirty="0"/>
              <a:t>, </a:t>
            </a:r>
            <a:r>
              <a:rPr lang="it-IT" sz="1600" dirty="0" err="1"/>
              <a:t>cleaning</a:t>
            </a:r>
            <a:r>
              <a:rPr lang="it-IT" sz="1600" dirty="0"/>
              <a:t>, </a:t>
            </a:r>
            <a:r>
              <a:rPr lang="it-IT" sz="1600" dirty="0" err="1"/>
              <a:t>repairing</a:t>
            </a:r>
            <a:r>
              <a:rPr lang="it-IT" sz="1600" dirty="0"/>
              <a:t> and </a:t>
            </a:r>
            <a:r>
              <a:rPr lang="it-IT" sz="1600" dirty="0" err="1"/>
              <a:t>delivering</a:t>
            </a:r>
            <a:r>
              <a:rPr lang="it-IT" sz="1600" dirty="0"/>
              <a:t> </a:t>
            </a:r>
          </a:p>
          <a:p>
            <a:pPr algn="ctr"/>
            <a:r>
              <a:rPr lang="it-IT" sz="1600" dirty="0"/>
              <a:t>Second-hand products </a:t>
            </a: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2B45E6CF-2074-1091-B5F6-3A9F8E943267}"/>
              </a:ext>
            </a:extLst>
          </p:cNvPr>
          <p:cNvSpPr/>
          <p:nvPr/>
        </p:nvSpPr>
        <p:spPr>
          <a:xfrm>
            <a:off x="3242286" y="2639219"/>
            <a:ext cx="4354050" cy="3651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CIRCULAR BUSINESS MODEL: </a:t>
            </a:r>
            <a:r>
              <a:rPr lang="it-IT" dirty="0" err="1"/>
              <a:t>Bottlenecks</a:t>
            </a:r>
            <a:r>
              <a:rPr lang="it-IT" dirty="0"/>
              <a:t> 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83B450B-6A48-509C-7FAB-89FF77644468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3081216" y="3428999"/>
            <a:ext cx="338656" cy="919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71429F1C-D967-BD37-BD5A-FF4153BBED28}"/>
              </a:ext>
            </a:extLst>
          </p:cNvPr>
          <p:cNvCxnSpPr/>
          <p:nvPr/>
        </p:nvCxnSpPr>
        <p:spPr>
          <a:xfrm>
            <a:off x="3419872" y="3428999"/>
            <a:ext cx="0" cy="108012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074935FE-87FB-C60C-38D2-52C7FCACEEB5}"/>
              </a:ext>
            </a:extLst>
          </p:cNvPr>
          <p:cNvCxnSpPr>
            <a:cxnSpLocks/>
          </p:cNvCxnSpPr>
          <p:nvPr/>
        </p:nvCxnSpPr>
        <p:spPr>
          <a:xfrm flipV="1">
            <a:off x="4737400" y="5724057"/>
            <a:ext cx="338656" cy="919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30CCD348-F8EE-ABA4-BE15-FE6ED710D652}"/>
              </a:ext>
            </a:extLst>
          </p:cNvPr>
          <p:cNvCxnSpPr/>
          <p:nvPr/>
        </p:nvCxnSpPr>
        <p:spPr>
          <a:xfrm flipV="1">
            <a:off x="5076056" y="5013175"/>
            <a:ext cx="0" cy="71088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ttangolo 53">
            <a:extLst>
              <a:ext uri="{FF2B5EF4-FFF2-40B4-BE49-F238E27FC236}">
                <a16:creationId xmlns:a16="http://schemas.microsoft.com/office/drawing/2014/main" id="{33757B20-4EC4-17F4-BBE0-8751115471A7}"/>
              </a:ext>
            </a:extLst>
          </p:cNvPr>
          <p:cNvSpPr/>
          <p:nvPr/>
        </p:nvSpPr>
        <p:spPr>
          <a:xfrm>
            <a:off x="6300192" y="3212976"/>
            <a:ext cx="2386603" cy="773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/>
              <a:t>Recycling</a:t>
            </a:r>
            <a:r>
              <a:rPr lang="it-IT" dirty="0"/>
              <a:t> </a:t>
            </a:r>
          </a:p>
          <a:p>
            <a:pPr algn="ctr"/>
            <a:r>
              <a:rPr lang="it-IT" dirty="0" err="1"/>
              <a:t>Infrastructure</a:t>
            </a:r>
            <a:r>
              <a:rPr lang="it-IT" dirty="0"/>
              <a:t> </a:t>
            </a:r>
          </a:p>
        </p:txBody>
      </p: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4A13E347-A652-1B55-7C1D-B77FD28E2093}"/>
              </a:ext>
            </a:extLst>
          </p:cNvPr>
          <p:cNvCxnSpPr>
            <a:cxnSpLocks/>
          </p:cNvCxnSpPr>
          <p:nvPr/>
        </p:nvCxnSpPr>
        <p:spPr>
          <a:xfrm>
            <a:off x="8028384" y="3986664"/>
            <a:ext cx="0" cy="522455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Segnaposto piè di pagina 4">
            <a:extLst>
              <a:ext uri="{FF2B5EF4-FFF2-40B4-BE49-F238E27FC236}">
                <a16:creationId xmlns:a16="http://schemas.microsoft.com/office/drawing/2014/main" id="{02CB78F2-BC86-FBDC-8808-C4884444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73375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60312-DF1A-1339-7026-0616D8B0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Non-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linearity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between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earnings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values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C93A5E-3B4F-5F0A-C320-38F8A4FC8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22" y="127101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Non -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linearity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between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earnings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values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mean</a:t>
            </a:r>
            <a:r>
              <a:rPr lang="it-IT" dirty="0"/>
              <a:t> ?  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Multiple </a:t>
            </a:r>
            <a:r>
              <a:rPr lang="it-IT" dirty="0" err="1">
                <a:solidFill>
                  <a:schemeClr val="accent3">
                    <a:lumMod val="50000"/>
                  </a:schemeClr>
                </a:solidFill>
              </a:rPr>
              <a:t>dispersion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en-US" dirty="0"/>
              <a:t>If the relationship between earnings and values were linear, multiples would be constant. If company A had double the earnings compared to company B, it would have double the market value, and therefore the “market value-to-earnings” ratio would be the same.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Where does the dispersion of multiples originate? </a:t>
            </a:r>
          </a:p>
          <a:p>
            <a:pPr marL="0" indent="0">
              <a:buNone/>
            </a:pPr>
            <a:r>
              <a:rPr lang="en-US" dirty="0"/>
              <a:t>It stems from the fact that value is not only a function of earnings but also of </a:t>
            </a:r>
            <a:r>
              <a:rPr lang="en-US" b="1" dirty="0"/>
              <a:t>growth</a:t>
            </a:r>
            <a:r>
              <a:rPr lang="en-US" dirty="0"/>
              <a:t> and </a:t>
            </a:r>
            <a:r>
              <a:rPr lang="en-US" b="1" dirty="0"/>
              <a:t>risk.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8F2A56-EB01-4352-6E36-B2A21180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ADE8797-2B3A-6889-BF04-206728817222}"/>
              </a:ext>
            </a:extLst>
          </p:cNvPr>
          <p:cNvSpPr/>
          <p:nvPr/>
        </p:nvSpPr>
        <p:spPr>
          <a:xfrm>
            <a:off x="1979712" y="5013176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Earnings</a:t>
            </a:r>
            <a:endParaRPr lang="it-IT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DFD0A24-6C3D-CDEE-39E1-7391F49D1129}"/>
              </a:ext>
            </a:extLst>
          </p:cNvPr>
          <p:cNvSpPr/>
          <p:nvPr/>
        </p:nvSpPr>
        <p:spPr>
          <a:xfrm>
            <a:off x="3654624" y="5013176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>
                <a:solidFill>
                  <a:srgbClr val="C00000"/>
                </a:solidFill>
              </a:rPr>
              <a:t>Growth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678C580-57BF-EDA5-EB97-B785BA607997}"/>
              </a:ext>
            </a:extLst>
          </p:cNvPr>
          <p:cNvSpPr/>
          <p:nvPr/>
        </p:nvSpPr>
        <p:spPr>
          <a:xfrm>
            <a:off x="5220074" y="5002048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Risk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CAC28F18-25B3-30E1-CBE7-9BC9614F6F39}"/>
              </a:ext>
            </a:extLst>
          </p:cNvPr>
          <p:cNvSpPr/>
          <p:nvPr/>
        </p:nvSpPr>
        <p:spPr>
          <a:xfrm>
            <a:off x="3563888" y="4869160"/>
            <a:ext cx="3096344" cy="136815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CB37D331-EFFC-7232-9A46-0C2F0878E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A8BF7223-346E-E695-5C30-7EB6A36E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DA1CC1-C277-52B8-5364-092ADA199F02}"/>
              </a:ext>
            </a:extLst>
          </p:cNvPr>
          <p:cNvSpPr/>
          <p:nvPr/>
        </p:nvSpPr>
        <p:spPr>
          <a:xfrm>
            <a:off x="1979712" y="4437112"/>
            <a:ext cx="4680520" cy="3130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Value </a:t>
            </a:r>
            <a:r>
              <a:rPr lang="it-IT" dirty="0" err="1"/>
              <a:t>pillars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1270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7C39A-B991-DBF1-2859-71408DF3C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scenarios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for fast fashion retailers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612716-706A-D980-9063-5C334CFB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A3D4AEA-42F6-867F-2737-CF4B262B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40</a:t>
            </a:fld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4A08207F-D3B6-3F10-A744-E0B13434E2D1}"/>
              </a:ext>
            </a:extLst>
          </p:cNvPr>
          <p:cNvSpPr/>
          <p:nvPr/>
        </p:nvSpPr>
        <p:spPr>
          <a:xfrm>
            <a:off x="971600" y="3356992"/>
            <a:ext cx="504056" cy="576064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3C579F36-543C-D25F-0433-797B17B5A3C5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1475656" y="2420888"/>
            <a:ext cx="1440160" cy="12241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F57BB35F-01FB-30D6-9AA3-69C1791A9BAE}"/>
              </a:ext>
            </a:extLst>
          </p:cNvPr>
          <p:cNvCxnSpPr>
            <a:stCxn id="6" idx="6"/>
          </p:cNvCxnSpPr>
          <p:nvPr/>
        </p:nvCxnSpPr>
        <p:spPr>
          <a:xfrm>
            <a:off x="1475656" y="3645024"/>
            <a:ext cx="1440160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1" name="Rettangolo 10">
            <a:extLst>
              <a:ext uri="{FF2B5EF4-FFF2-40B4-BE49-F238E27FC236}">
                <a16:creationId xmlns:a16="http://schemas.microsoft.com/office/drawing/2014/main" id="{7F05B01C-9F20-C44B-F1AF-E07AA9D605EF}"/>
              </a:ext>
            </a:extLst>
          </p:cNvPr>
          <p:cNvSpPr/>
          <p:nvPr/>
        </p:nvSpPr>
        <p:spPr>
          <a:xfrm>
            <a:off x="3059832" y="1268760"/>
            <a:ext cx="2808312" cy="216024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ESG </a:t>
            </a:r>
            <a:r>
              <a:rPr lang="it-IT" dirty="0" err="1">
                <a:solidFill>
                  <a:schemeClr val="bg1"/>
                </a:solidFill>
              </a:rPr>
              <a:t>sustainable</a:t>
            </a:r>
            <a:r>
              <a:rPr lang="it-IT" dirty="0">
                <a:solidFill>
                  <a:schemeClr val="bg1"/>
                </a:solidFill>
              </a:rPr>
              <a:t> scenario: </a:t>
            </a:r>
            <a:r>
              <a:rPr lang="it-IT" dirty="0" err="1">
                <a:solidFill>
                  <a:schemeClr val="bg1"/>
                </a:solidFill>
              </a:rPr>
              <a:t>better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durability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lower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volumes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higher-priced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garments</a:t>
            </a:r>
            <a:r>
              <a:rPr lang="it-IT" dirty="0">
                <a:solidFill>
                  <a:schemeClr val="bg1"/>
                </a:solidFill>
              </a:rPr>
              <a:t> made with </a:t>
            </a:r>
            <a:r>
              <a:rPr lang="it-IT" dirty="0" err="1">
                <a:solidFill>
                  <a:schemeClr val="bg1"/>
                </a:solidFill>
              </a:rPr>
              <a:t>recycled</a:t>
            </a:r>
            <a:r>
              <a:rPr lang="it-IT" dirty="0">
                <a:solidFill>
                  <a:schemeClr val="bg1"/>
                </a:solidFill>
              </a:rPr>
              <a:t> or </a:t>
            </a:r>
            <a:r>
              <a:rPr lang="it-IT" dirty="0" err="1">
                <a:solidFill>
                  <a:schemeClr val="bg1"/>
                </a:solidFill>
              </a:rPr>
              <a:t>organic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materials</a:t>
            </a:r>
            <a:r>
              <a:rPr lang="it-IT" dirty="0">
                <a:solidFill>
                  <a:schemeClr val="bg1"/>
                </a:solidFill>
              </a:rPr>
              <a:t>, and </a:t>
            </a:r>
            <a:r>
              <a:rPr lang="it-IT" dirty="0" err="1">
                <a:solidFill>
                  <a:schemeClr val="bg1"/>
                </a:solidFill>
              </a:rPr>
              <a:t>all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waste</a:t>
            </a:r>
            <a:r>
              <a:rPr lang="it-IT" dirty="0">
                <a:solidFill>
                  <a:schemeClr val="bg1"/>
                </a:solidFill>
              </a:rPr>
              <a:t> products </a:t>
            </a:r>
            <a:r>
              <a:rPr lang="it-IT" dirty="0" err="1">
                <a:solidFill>
                  <a:schemeClr val="bg1"/>
                </a:solidFill>
              </a:rPr>
              <a:t>being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fed</a:t>
            </a:r>
            <a:r>
              <a:rPr lang="it-IT" dirty="0">
                <a:solidFill>
                  <a:schemeClr val="bg1"/>
                </a:solidFill>
              </a:rPr>
              <a:t> back </a:t>
            </a:r>
            <a:r>
              <a:rPr lang="it-IT" dirty="0" err="1">
                <a:solidFill>
                  <a:schemeClr val="bg1"/>
                </a:solidFill>
              </a:rPr>
              <a:t>into</a:t>
            </a:r>
            <a:r>
              <a:rPr lang="it-IT" dirty="0">
                <a:solidFill>
                  <a:schemeClr val="bg1"/>
                </a:solidFill>
              </a:rPr>
              <a:t> the loop. 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AD56B9A0-6F50-11F8-0637-E33E87C5F5EB}"/>
              </a:ext>
            </a:extLst>
          </p:cNvPr>
          <p:cNvSpPr/>
          <p:nvPr/>
        </p:nvSpPr>
        <p:spPr>
          <a:xfrm>
            <a:off x="6012160" y="2135110"/>
            <a:ext cx="541040" cy="429794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E393B119-E718-BD29-5B21-B16521D059ED}"/>
              </a:ext>
            </a:extLst>
          </p:cNvPr>
          <p:cNvSpPr/>
          <p:nvPr/>
        </p:nvSpPr>
        <p:spPr>
          <a:xfrm>
            <a:off x="7020272" y="1268760"/>
            <a:ext cx="1666528" cy="216024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bg1"/>
                </a:solidFill>
              </a:rPr>
              <a:t>Higher</a:t>
            </a:r>
            <a:r>
              <a:rPr lang="it-IT" dirty="0">
                <a:solidFill>
                  <a:schemeClr val="bg1"/>
                </a:solidFill>
              </a:rPr>
              <a:t> investments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Volume drop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Green costs 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vs. 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Price premium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B2101EB-7A43-EAF0-235D-E759F4EA2851}"/>
              </a:ext>
            </a:extLst>
          </p:cNvPr>
          <p:cNvSpPr/>
          <p:nvPr/>
        </p:nvSpPr>
        <p:spPr>
          <a:xfrm>
            <a:off x="3059832" y="3933056"/>
            <a:ext cx="2808312" cy="216024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ESG </a:t>
            </a:r>
            <a:r>
              <a:rPr lang="it-IT" dirty="0" err="1">
                <a:solidFill>
                  <a:schemeClr val="bg1"/>
                </a:solidFill>
              </a:rPr>
              <a:t>unsustainable</a:t>
            </a:r>
            <a:r>
              <a:rPr lang="it-IT" dirty="0">
                <a:solidFill>
                  <a:schemeClr val="bg1"/>
                </a:solidFill>
              </a:rPr>
              <a:t> scenario: business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usual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but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rising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competition</a:t>
            </a:r>
            <a:r>
              <a:rPr lang="it-IT" dirty="0">
                <a:solidFill>
                  <a:schemeClr val="bg1"/>
                </a:solidFill>
              </a:rPr>
              <a:t>, green </a:t>
            </a:r>
            <a:r>
              <a:rPr lang="it-IT" dirty="0" err="1">
                <a:solidFill>
                  <a:schemeClr val="bg1"/>
                </a:solidFill>
              </a:rPr>
              <a:t>regulation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exposure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increasing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alienated</a:t>
            </a:r>
            <a:r>
              <a:rPr lang="it-IT" dirty="0">
                <a:solidFill>
                  <a:schemeClr val="bg1"/>
                </a:solidFill>
              </a:rPr>
              <a:t> customer base</a:t>
            </a:r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F1A40B7A-758F-578C-9B22-30ADBB5D34C1}"/>
              </a:ext>
            </a:extLst>
          </p:cNvPr>
          <p:cNvSpPr/>
          <p:nvPr/>
        </p:nvSpPr>
        <p:spPr>
          <a:xfrm>
            <a:off x="6012160" y="4799406"/>
            <a:ext cx="541040" cy="429794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82EF270-61DA-2BB1-41BA-C8B5273D54FD}"/>
              </a:ext>
            </a:extLst>
          </p:cNvPr>
          <p:cNvSpPr/>
          <p:nvPr/>
        </p:nvSpPr>
        <p:spPr>
          <a:xfrm>
            <a:off x="7020272" y="3933056"/>
            <a:ext cx="1666528" cy="216024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No investments 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No Green costs 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vs. 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Revenue drop</a:t>
            </a:r>
          </a:p>
          <a:p>
            <a:pPr algn="ctr"/>
            <a:r>
              <a:rPr lang="it-IT" sz="1600" dirty="0" err="1">
                <a:solidFill>
                  <a:schemeClr val="bg1"/>
                </a:solidFill>
              </a:rPr>
              <a:t>Margin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closer</a:t>
            </a:r>
            <a:r>
              <a:rPr lang="it-IT" sz="1600" dirty="0">
                <a:solidFill>
                  <a:schemeClr val="bg1"/>
                </a:solidFill>
              </a:rPr>
              <a:t> to ultra-fast fashion players (7%)</a:t>
            </a:r>
          </a:p>
        </p:txBody>
      </p:sp>
      <p:sp>
        <p:nvSpPr>
          <p:cNvPr id="18" name="Segnaposto piè di pagina 4">
            <a:extLst>
              <a:ext uri="{FF2B5EF4-FFF2-40B4-BE49-F238E27FC236}">
                <a16:creationId xmlns:a16="http://schemas.microsoft.com/office/drawing/2014/main" id="{9D3D1C03-B4C3-299D-A682-B0F2EFDD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2384062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E941CB-99FB-8D86-B5B3-39A553E6B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Fast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Retailing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owner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of UNIQLO Brand): </a:t>
            </a:r>
            <a:br>
              <a:rPr lang="it-IT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basic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clothing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instead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of fast-fashion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4359D2-DC4D-B725-B027-028A504D2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94D2B48-0B7E-D2A3-8599-C7700E6C7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41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67BF1FC-42B7-B0C9-668F-7C988BEE82A6}"/>
              </a:ext>
            </a:extLst>
          </p:cNvPr>
          <p:cNvSpPr txBox="1"/>
          <p:nvPr/>
        </p:nvSpPr>
        <p:spPr>
          <a:xfrm>
            <a:off x="2286000" y="-7835622"/>
            <a:ext cx="457200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UNIQLO is often described as basic clothing, but “basic”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is a profound concept that can express a great deal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about the wearer. So we have to offer unbeatable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quality and design to customers looking to select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clothes to suit their particular style. The ideal scenario is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to develop a collection of products that offers every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single customer a way to create their own style and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persona. If we can do that, we will be invincible.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The design process intrinsically involves thinking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long and hard about what you need to experience, feel,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reinterpret, or utilize to achieve your design. You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organize and build on the information you have, and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consider what kind of changes or future realities you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could bring about by combining your knowledge with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the information you currently have available. And in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today’s world, where information is relatively easy to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access, you must probe and explore your designs to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the core in order to create an ultimate masterpiece.</a:t>
            </a:r>
          </a:p>
          <a:p>
            <a:pPr algn="l"/>
            <a:r>
              <a:rPr lang="en-US" sz="1000" b="0" i="0" u="none" strike="noStrike" baseline="0" dirty="0">
                <a:solidFill>
                  <a:srgbClr val="E70012"/>
                </a:solidFill>
                <a:latin typeface="TTUniqlo-Regular"/>
              </a:rPr>
              <a:t>Creating a Collection of Masterpieces</a:t>
            </a:r>
          </a:p>
          <a:p>
            <a:pPr algn="l"/>
            <a:r>
              <a:rPr lang="en-US" sz="1000" b="0" i="0" u="none" strike="noStrike" baseline="0" dirty="0">
                <a:solidFill>
                  <a:srgbClr val="E70012"/>
                </a:solidFill>
                <a:latin typeface="TTUniqlo-Regular"/>
              </a:rPr>
              <a:t>Dynamic Proposals From a Global Brand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When UNIQLO collaborates with top designers and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creators, I am always impressed by how deeply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thoughtful they are throughout the design process. The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precious experience UNIQLO gains by cooperating with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these top creators serves as an inspiration, and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provides hints for enhancing our own brand power. The</a:t>
            </a:r>
          </a:p>
          <a:p>
            <a:pPr algn="l"/>
            <a:r>
              <a:rPr lang="en-US" sz="1000" b="0" i="0" u="none" strike="noStrike" baseline="0" dirty="0" err="1">
                <a:solidFill>
                  <a:srgbClr val="000000"/>
                </a:solidFill>
                <a:latin typeface="HelveticaNeueLTStd-Lt"/>
              </a:rPr>
              <a:t>LifeWear</a:t>
            </a:r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 concept of durability, quality and simple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designs that can stand the test of time was created</a:t>
            </a:r>
          </a:p>
          <a:p>
            <a:pPr algn="l"/>
            <a:r>
              <a:rPr lang="it-IT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from </a:t>
            </a:r>
            <a:r>
              <a:rPr lang="it-IT" sz="1000" b="0" i="0" u="none" strike="noStrike" baseline="0" dirty="0" err="1">
                <a:solidFill>
                  <a:srgbClr val="000000"/>
                </a:solidFill>
                <a:latin typeface="HelveticaNeueLTStd-Lt"/>
              </a:rPr>
              <a:t>this</a:t>
            </a:r>
            <a:r>
              <a:rPr lang="it-IT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 long-</a:t>
            </a:r>
            <a:r>
              <a:rPr lang="it-IT" sz="1000" b="0" i="0" u="none" strike="noStrike" baseline="0" dirty="0" err="1">
                <a:solidFill>
                  <a:srgbClr val="000000"/>
                </a:solidFill>
                <a:latin typeface="HelveticaNeueLTStd-Lt"/>
              </a:rPr>
              <a:t>amassed</a:t>
            </a:r>
            <a:r>
              <a:rPr lang="it-IT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 </a:t>
            </a:r>
            <a:r>
              <a:rPr lang="it-IT" sz="1000" b="0" i="0" u="none" strike="noStrike" baseline="0" dirty="0" err="1">
                <a:solidFill>
                  <a:srgbClr val="000000"/>
                </a:solidFill>
                <a:latin typeface="HelveticaNeueLTStd-Lt"/>
              </a:rPr>
              <a:t>experience</a:t>
            </a:r>
            <a:r>
              <a:rPr lang="it-IT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.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The information we receive from our stores is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extremely important. You can instantly see what is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selling well by simply looking at the data. However,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sometimes you have to be in the physical store to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understand the essential elements of customer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psychology. Why did they buy something? Why didn’t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they buy something? What do they actually want? I think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we can enhance the persuasiveness of our designs by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talking with store managers and staff and using their</a:t>
            </a: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HelveticaNeueLTStd-Lt"/>
              </a:rPr>
              <a:t>informed input to create targeted and tailored output.</a:t>
            </a:r>
            <a:endParaRPr lang="it-IT" sz="1000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3558A6C-FF55-861C-FC8F-4A56D9D319CE}"/>
              </a:ext>
            </a:extLst>
          </p:cNvPr>
          <p:cNvSpPr txBox="1"/>
          <p:nvPr/>
        </p:nvSpPr>
        <p:spPr>
          <a:xfrm>
            <a:off x="367738" y="1151976"/>
            <a:ext cx="873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dirty="0"/>
              <a:t>«Basic </a:t>
            </a:r>
            <a:r>
              <a:rPr lang="it-IT" dirty="0" err="1"/>
              <a:t>clothing</a:t>
            </a:r>
            <a:r>
              <a:rPr lang="it-IT" dirty="0"/>
              <a:t>»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LifeWear</a:t>
            </a:r>
            <a:r>
              <a:rPr lang="it-IT" dirty="0"/>
              <a:t> concept of </a:t>
            </a:r>
            <a:r>
              <a:rPr lang="it-IT" dirty="0" err="1"/>
              <a:t>durability</a:t>
            </a:r>
            <a:r>
              <a:rPr lang="it-IT" dirty="0"/>
              <a:t>, </a:t>
            </a:r>
            <a:r>
              <a:rPr lang="it-IT" dirty="0" err="1"/>
              <a:t>quality</a:t>
            </a:r>
            <a:r>
              <a:rPr lang="it-IT" dirty="0"/>
              <a:t> and </a:t>
            </a:r>
            <a:r>
              <a:rPr lang="it-IT" dirty="0" err="1"/>
              <a:t>simple</a:t>
            </a:r>
            <a:r>
              <a:rPr lang="it-IT" dirty="0"/>
              <a:t> designs. 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8F0071B6-A68D-DC8D-EF6A-EEC63FD24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342" y="1521308"/>
            <a:ext cx="7442809" cy="4846527"/>
          </a:xfrm>
          <a:prstGeom prst="rect">
            <a:avLst/>
          </a:prstGeom>
        </p:spPr>
      </p:pic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A7135ABD-57D0-F6E8-0D98-4EC7EE05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42916048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04D7B0-46B7-04AB-C229-D1321CDD3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Fast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Retailing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= best performance …in revenues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EF7DAF8-2FD9-A069-70B7-E37CCB87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42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AF04FE7-CE48-28F5-3DA3-8BBC3FDBD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94054"/>
            <a:ext cx="7848872" cy="5112391"/>
          </a:xfrm>
          <a:prstGeom prst="rect">
            <a:avLst/>
          </a:prstGeom>
        </p:spPr>
      </p:pic>
      <p:sp>
        <p:nvSpPr>
          <p:cNvPr id="7" name="Segnaposto data 3">
            <a:extLst>
              <a:ext uri="{FF2B5EF4-FFF2-40B4-BE49-F238E27FC236}">
                <a16:creationId xmlns:a16="http://schemas.microsoft.com/office/drawing/2014/main" id="{9ADB3B84-044A-96AA-0D98-ABDE2A20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8D1D3376-1071-4B08-C285-23F3C72B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61782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7DA4D3-84DD-F49F-2AD4-15F701D73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Fast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Retailing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= best performer …in Ebitda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C05626-10A0-7D72-8F1B-9885E398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43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F4370A7-6B82-D841-46FB-F3878E3F3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7672"/>
            <a:ext cx="7956376" cy="5182414"/>
          </a:xfrm>
          <a:prstGeom prst="rect">
            <a:avLst/>
          </a:prstGeom>
        </p:spPr>
      </p:pic>
      <p:sp>
        <p:nvSpPr>
          <p:cNvPr id="7" name="Segnaposto data 3">
            <a:extLst>
              <a:ext uri="{FF2B5EF4-FFF2-40B4-BE49-F238E27FC236}">
                <a16:creationId xmlns:a16="http://schemas.microsoft.com/office/drawing/2014/main" id="{ECDC37D6-E1EF-7802-6968-8F18BA83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CB2725EE-6921-63BE-618E-85740DD67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10014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001E4-5CBF-F8E8-6141-F423A215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Valuation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: Market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multiples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winner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BD1E5EA-558D-4C30-FDE2-930E2DE2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44</a:t>
            </a:fld>
            <a:endParaRPr lang="it-IT"/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94A47077-6C54-6AC3-2583-51AEC8D5E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EB61F469-B20C-26B0-DA27-F905C7F50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25710EC-6A9B-9A3F-2FB2-7786ABB2D6AC}"/>
              </a:ext>
            </a:extLst>
          </p:cNvPr>
          <p:cNvSpPr/>
          <p:nvPr/>
        </p:nvSpPr>
        <p:spPr>
          <a:xfrm>
            <a:off x="6571871" y="2060848"/>
            <a:ext cx="1240489" cy="345638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8A05DDED-4791-3EBE-1067-7A3BD7D1207E}"/>
              </a:ext>
            </a:extLst>
          </p:cNvPr>
          <p:cNvSpPr/>
          <p:nvPr/>
        </p:nvSpPr>
        <p:spPr>
          <a:xfrm>
            <a:off x="4067944" y="2069006"/>
            <a:ext cx="1128540" cy="344822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4E3E443-DE10-8A43-5CDF-2E790825B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78" y="2060848"/>
            <a:ext cx="7390590" cy="3448226"/>
          </a:xfrm>
          <a:prstGeom prst="rect">
            <a:avLst/>
          </a:prstGeom>
        </p:spPr>
      </p:pic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6A8A8E0E-9AC0-DC82-9794-7FF088EDB7B2}"/>
              </a:ext>
            </a:extLst>
          </p:cNvPr>
          <p:cNvCxnSpPr/>
          <p:nvPr/>
        </p:nvCxnSpPr>
        <p:spPr>
          <a:xfrm>
            <a:off x="4932040" y="2852936"/>
            <a:ext cx="36004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F2D8B49E-8CE7-175C-94DD-B7D290138E4A}"/>
              </a:ext>
            </a:extLst>
          </p:cNvPr>
          <p:cNvCxnSpPr/>
          <p:nvPr/>
        </p:nvCxnSpPr>
        <p:spPr>
          <a:xfrm>
            <a:off x="5292080" y="2852936"/>
            <a:ext cx="0" cy="18722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1CD0F012-957C-AD5C-1E19-7F6860690F59}"/>
              </a:ext>
            </a:extLst>
          </p:cNvPr>
          <p:cNvCxnSpPr/>
          <p:nvPr/>
        </p:nvCxnSpPr>
        <p:spPr>
          <a:xfrm flipH="1">
            <a:off x="4932040" y="4725144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F3A7C624-6CB0-E911-28BB-ECE3E88DE619}"/>
              </a:ext>
            </a:extLst>
          </p:cNvPr>
          <p:cNvCxnSpPr/>
          <p:nvPr/>
        </p:nvCxnSpPr>
        <p:spPr>
          <a:xfrm>
            <a:off x="7668344" y="2852936"/>
            <a:ext cx="36004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E2DB0E1-61E8-3C8B-D5EC-2812D62E8A74}"/>
              </a:ext>
            </a:extLst>
          </p:cNvPr>
          <p:cNvCxnSpPr/>
          <p:nvPr/>
        </p:nvCxnSpPr>
        <p:spPr>
          <a:xfrm>
            <a:off x="8028384" y="2852936"/>
            <a:ext cx="0" cy="18722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C9EF07A3-2A5E-5F1F-A30B-C6D08599BD3F}"/>
              </a:ext>
            </a:extLst>
          </p:cNvPr>
          <p:cNvCxnSpPr/>
          <p:nvPr/>
        </p:nvCxnSpPr>
        <p:spPr>
          <a:xfrm flipH="1">
            <a:off x="7668344" y="4725144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B5AFE845-B8C7-0BC8-CCEE-25AA87C9C8BE}"/>
              </a:ext>
            </a:extLst>
          </p:cNvPr>
          <p:cNvCxnSpPr/>
          <p:nvPr/>
        </p:nvCxnSpPr>
        <p:spPr>
          <a:xfrm>
            <a:off x="3923928" y="3466504"/>
            <a:ext cx="36004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BFCE897-962E-F950-B470-8985574BE3CF}"/>
              </a:ext>
            </a:extLst>
          </p:cNvPr>
          <p:cNvCxnSpPr/>
          <p:nvPr/>
        </p:nvCxnSpPr>
        <p:spPr>
          <a:xfrm>
            <a:off x="3915302" y="3463504"/>
            <a:ext cx="0" cy="18722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EEA88834-B1D2-FE67-BAC6-CF1DA45CF749}"/>
              </a:ext>
            </a:extLst>
          </p:cNvPr>
          <p:cNvCxnSpPr/>
          <p:nvPr/>
        </p:nvCxnSpPr>
        <p:spPr>
          <a:xfrm>
            <a:off x="3923928" y="5330086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AFFC3D97-B77F-3E25-0886-16DF7A6E50B8}"/>
              </a:ext>
            </a:extLst>
          </p:cNvPr>
          <p:cNvCxnSpPr/>
          <p:nvPr/>
        </p:nvCxnSpPr>
        <p:spPr>
          <a:xfrm>
            <a:off x="6405450" y="3475130"/>
            <a:ext cx="36004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05110AA5-9FCB-9DAA-EA7F-77171B531828}"/>
              </a:ext>
            </a:extLst>
          </p:cNvPr>
          <p:cNvCxnSpPr/>
          <p:nvPr/>
        </p:nvCxnSpPr>
        <p:spPr>
          <a:xfrm>
            <a:off x="6396824" y="3472130"/>
            <a:ext cx="0" cy="18722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C1ABBBE1-EA39-19F8-D256-C6D81B645A48}"/>
              </a:ext>
            </a:extLst>
          </p:cNvPr>
          <p:cNvCxnSpPr/>
          <p:nvPr/>
        </p:nvCxnSpPr>
        <p:spPr>
          <a:xfrm>
            <a:off x="6405450" y="5338712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8585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A86355-42B0-F51E-01ED-1A0CA372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45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43F1F7D-15E4-B42B-46C7-98DB97F4EB60}"/>
              </a:ext>
            </a:extLst>
          </p:cNvPr>
          <p:cNvSpPr/>
          <p:nvPr/>
        </p:nvSpPr>
        <p:spPr>
          <a:xfrm>
            <a:off x="2411760" y="2906183"/>
            <a:ext cx="4320480" cy="1152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chemeClr val="accent3">
                    <a:lumMod val="50000"/>
                  </a:schemeClr>
                </a:solidFill>
              </a:rPr>
              <a:t>Thank </a:t>
            </a:r>
            <a:r>
              <a:rPr lang="it-IT" sz="3200" b="1" dirty="0" err="1">
                <a:solidFill>
                  <a:schemeClr val="accent3">
                    <a:lumMod val="50000"/>
                  </a:schemeClr>
                </a:solidFill>
              </a:rPr>
              <a:t>you</a:t>
            </a:r>
            <a:r>
              <a:rPr lang="it-IT" sz="32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FE995B9E-5C06-7DE7-CE5C-A503ADFB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2" name="Segnaposto data 3">
            <a:extLst>
              <a:ext uri="{FF2B5EF4-FFF2-40B4-BE49-F238E27FC236}">
                <a16:creationId xmlns:a16="http://schemas.microsoft.com/office/drawing/2014/main" id="{76D18173-CA7F-8F25-68C3-151BB628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</p:spTree>
    <p:extLst>
      <p:ext uri="{BB962C8B-B14F-4D97-AF65-F5344CB8AC3E}">
        <p14:creationId xmlns:p14="http://schemas.microsoft.com/office/powerpoint/2010/main" val="309047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4CAFAB-FBCC-5CA7-6706-DAADF5629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Fundamental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analysis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models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6E3465-A398-915A-41A8-135D010D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D39DC80-3576-8235-9002-38E5276BD662}"/>
              </a:ext>
            </a:extLst>
          </p:cNvPr>
          <p:cNvSpPr/>
          <p:nvPr/>
        </p:nvSpPr>
        <p:spPr>
          <a:xfrm>
            <a:off x="539552" y="1700808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Earnings</a:t>
            </a:r>
            <a:endParaRPr lang="it-IT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C93E829-30C7-BA22-D154-BB6EDBBC0419}"/>
              </a:ext>
            </a:extLst>
          </p:cNvPr>
          <p:cNvSpPr/>
          <p:nvPr/>
        </p:nvSpPr>
        <p:spPr>
          <a:xfrm>
            <a:off x="2214464" y="1700808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>
                <a:solidFill>
                  <a:srgbClr val="C00000"/>
                </a:solidFill>
              </a:rPr>
              <a:t>Growth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F86E54A-F6F5-584C-BB79-6AC13D4C06C5}"/>
              </a:ext>
            </a:extLst>
          </p:cNvPr>
          <p:cNvSpPr/>
          <p:nvPr/>
        </p:nvSpPr>
        <p:spPr>
          <a:xfrm>
            <a:off x="3779914" y="1689680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Risk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F91F30B-C6AC-5950-7FB8-35A4A2D665E9}"/>
              </a:ext>
            </a:extLst>
          </p:cNvPr>
          <p:cNvSpPr/>
          <p:nvPr/>
        </p:nvSpPr>
        <p:spPr>
          <a:xfrm>
            <a:off x="2123728" y="1556792"/>
            <a:ext cx="3096344" cy="136815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580399D2-2BCC-B479-DE3D-5D9B96E7BBFC}"/>
              </a:ext>
            </a:extLst>
          </p:cNvPr>
          <p:cNvSpPr/>
          <p:nvPr/>
        </p:nvSpPr>
        <p:spPr>
          <a:xfrm>
            <a:off x="3510608" y="3140968"/>
            <a:ext cx="773360" cy="576064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5BCC2920-0DE1-3F22-EB92-374024A63DCB}"/>
              </a:ext>
            </a:extLst>
          </p:cNvPr>
          <p:cNvSpPr/>
          <p:nvPr/>
        </p:nvSpPr>
        <p:spPr>
          <a:xfrm>
            <a:off x="4499992" y="3789040"/>
            <a:ext cx="374441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Industrial/Organization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137DC0D-E08E-FF70-183C-9B85B65A3696}"/>
              </a:ext>
            </a:extLst>
          </p:cNvPr>
          <p:cNvSpPr/>
          <p:nvPr/>
        </p:nvSpPr>
        <p:spPr>
          <a:xfrm>
            <a:off x="4499992" y="4503958"/>
            <a:ext cx="374441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VRIN model</a:t>
            </a:r>
          </a:p>
        </p:txBody>
      </p:sp>
      <p:sp>
        <p:nvSpPr>
          <p:cNvPr id="15" name="Segnaposto data 3">
            <a:extLst>
              <a:ext uri="{FF2B5EF4-FFF2-40B4-BE49-F238E27FC236}">
                <a16:creationId xmlns:a16="http://schemas.microsoft.com/office/drawing/2014/main" id="{24ED69DA-5E4C-AA87-8F67-4B456844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16" name="Segnaposto piè di pagina 4">
            <a:extLst>
              <a:ext uri="{FF2B5EF4-FFF2-40B4-BE49-F238E27FC236}">
                <a16:creationId xmlns:a16="http://schemas.microsoft.com/office/drawing/2014/main" id="{7ECBF3E6-8538-36F0-DD8D-717B9A417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  <p:sp>
        <p:nvSpPr>
          <p:cNvPr id="17" name="Parentesi graffa aperta 16">
            <a:extLst>
              <a:ext uri="{FF2B5EF4-FFF2-40B4-BE49-F238E27FC236}">
                <a16:creationId xmlns:a16="http://schemas.microsoft.com/office/drawing/2014/main" id="{E59C4407-6F93-4F31-033D-303C6A9787D3}"/>
              </a:ext>
            </a:extLst>
          </p:cNvPr>
          <p:cNvSpPr/>
          <p:nvPr/>
        </p:nvSpPr>
        <p:spPr>
          <a:xfrm>
            <a:off x="4211960" y="3717032"/>
            <a:ext cx="72008" cy="1348336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2A41AF9-5101-91A1-FAE6-A34AEAA2A49E}"/>
              </a:ext>
            </a:extLst>
          </p:cNvPr>
          <p:cNvSpPr txBox="1"/>
          <p:nvPr/>
        </p:nvSpPr>
        <p:spPr>
          <a:xfrm>
            <a:off x="1913458" y="4129264"/>
            <a:ext cx="2171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Main</a:t>
            </a:r>
            <a:r>
              <a:rPr lang="it-IT" dirty="0"/>
              <a:t> models of </a:t>
            </a:r>
          </a:p>
          <a:p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analysis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188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884C18-A7F5-7C78-58D3-699D9EF4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I/O Model and Value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A28E6D-953E-1655-38BE-195F09E3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FD94A5B-4FA9-CDC3-65D5-257B1AC82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7" y="2038350"/>
            <a:ext cx="8885362" cy="3334866"/>
          </a:xfrm>
          <a:prstGeom prst="rect">
            <a:avLst/>
          </a:prstGeom>
        </p:spPr>
      </p:pic>
      <p:sp>
        <p:nvSpPr>
          <p:cNvPr id="7" name="Segnaposto data 3">
            <a:extLst>
              <a:ext uri="{FF2B5EF4-FFF2-40B4-BE49-F238E27FC236}">
                <a16:creationId xmlns:a16="http://schemas.microsoft.com/office/drawing/2014/main" id="{085909C8-F104-2138-5B93-303C5A60B0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34C73DB9-46B2-4FAB-215A-C87A322A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925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AD2703-A5CF-A1D8-66FE-64B9BA70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VRIN Model and Value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63F221-AA94-1FBA-5B46-27CF4759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C1418F9-7B73-AAD5-B62F-794AAEB07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97" y="1685875"/>
            <a:ext cx="8824806" cy="3486250"/>
          </a:xfrm>
          <a:prstGeom prst="rect">
            <a:avLst/>
          </a:prstGeom>
        </p:spPr>
      </p:pic>
      <p:sp>
        <p:nvSpPr>
          <p:cNvPr id="8" name="Segnaposto data 3">
            <a:extLst>
              <a:ext uri="{FF2B5EF4-FFF2-40B4-BE49-F238E27FC236}">
                <a16:creationId xmlns:a16="http://schemas.microsoft.com/office/drawing/2014/main" id="{A3853543-3FCE-3718-DCF7-24A506FB27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 22 ,2024</a:t>
            </a:r>
          </a:p>
        </p:txBody>
      </p:sp>
      <p:sp>
        <p:nvSpPr>
          <p:cNvPr id="9" name="Segnaposto piè di pagina 4">
            <a:extLst>
              <a:ext uri="{FF2B5EF4-FFF2-40B4-BE49-F238E27FC236}">
                <a16:creationId xmlns:a16="http://schemas.microsoft.com/office/drawing/2014/main" id="{72F5DDD3-B1C2-4A1F-A42F-3AD3CC5F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/>
              <a:t>OIV International Conference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104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CB4580-121F-323E-F06B-669DAB00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-95461"/>
            <a:ext cx="6804248" cy="1152000"/>
          </a:xfrm>
        </p:spPr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Value</a:t>
            </a:r>
            <a:r>
              <a:rPr lang="it-IT" dirty="0"/>
              <a:t> 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drivers and Value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levers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F5837A-9808-A340-C0CE-4C549DD7A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BF05BB-62B9-DC76-CC55-306CF7D1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FDBAB9D-5B5A-9AEA-BA74-F2A49E3B5B7C}"/>
              </a:ext>
            </a:extLst>
          </p:cNvPr>
          <p:cNvSpPr/>
          <p:nvPr/>
        </p:nvSpPr>
        <p:spPr>
          <a:xfrm>
            <a:off x="1979712" y="1484784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Earnings</a:t>
            </a:r>
            <a:endParaRPr lang="it-IT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610633C-3E16-EC5F-602E-F9A1AC6BDCFF}"/>
              </a:ext>
            </a:extLst>
          </p:cNvPr>
          <p:cNvSpPr/>
          <p:nvPr/>
        </p:nvSpPr>
        <p:spPr>
          <a:xfrm>
            <a:off x="4806752" y="1484784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>
                <a:solidFill>
                  <a:srgbClr val="C00000"/>
                </a:solidFill>
              </a:rPr>
              <a:t>Growth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D6C3601-D049-409F-CEC9-7E704EB2900A}"/>
              </a:ext>
            </a:extLst>
          </p:cNvPr>
          <p:cNvSpPr/>
          <p:nvPr/>
        </p:nvSpPr>
        <p:spPr>
          <a:xfrm>
            <a:off x="6372202" y="1473656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Risk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DCE7B7B-124C-2CFA-9FC3-3F6ED3A47426}"/>
              </a:ext>
            </a:extLst>
          </p:cNvPr>
          <p:cNvSpPr/>
          <p:nvPr/>
        </p:nvSpPr>
        <p:spPr>
          <a:xfrm>
            <a:off x="4716016" y="1340768"/>
            <a:ext cx="3096344" cy="136815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9CE9EAA6-6310-CD10-0493-51180E1DF6F8}"/>
              </a:ext>
            </a:extLst>
          </p:cNvPr>
          <p:cNvSpPr/>
          <p:nvPr/>
        </p:nvSpPr>
        <p:spPr>
          <a:xfrm>
            <a:off x="1924956" y="1340768"/>
            <a:ext cx="1431777" cy="136815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51CA70DD-6780-D688-BDB6-9F8DE47B15D8}"/>
              </a:ext>
            </a:extLst>
          </p:cNvPr>
          <p:cNvSpPr/>
          <p:nvPr/>
        </p:nvSpPr>
        <p:spPr>
          <a:xfrm>
            <a:off x="5852302" y="2861562"/>
            <a:ext cx="773360" cy="576064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FE69CEE9-60F5-F499-7253-966461DB3349}"/>
              </a:ext>
            </a:extLst>
          </p:cNvPr>
          <p:cNvSpPr/>
          <p:nvPr/>
        </p:nvSpPr>
        <p:spPr>
          <a:xfrm>
            <a:off x="2267744" y="2852936"/>
            <a:ext cx="773360" cy="576064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5153199-7C04-6AC3-5E4D-E024AF17C8D6}"/>
              </a:ext>
            </a:extLst>
          </p:cNvPr>
          <p:cNvSpPr txBox="1"/>
          <p:nvPr/>
        </p:nvSpPr>
        <p:spPr>
          <a:xfrm>
            <a:off x="1956861" y="3573016"/>
            <a:ext cx="1423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Value drivers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2E407BB-4C7F-1189-29A1-C7A51A33DA58}"/>
              </a:ext>
            </a:extLst>
          </p:cNvPr>
          <p:cNvSpPr txBox="1"/>
          <p:nvPr/>
        </p:nvSpPr>
        <p:spPr>
          <a:xfrm>
            <a:off x="5615463" y="3581642"/>
            <a:ext cx="133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Value </a:t>
            </a:r>
            <a:r>
              <a:rPr lang="it-IT" b="1" dirty="0" err="1">
                <a:solidFill>
                  <a:srgbClr val="C00000"/>
                </a:solidFill>
              </a:rPr>
              <a:t>levers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3852842-981C-CCBD-E0B6-45DA23B83478}"/>
              </a:ext>
            </a:extLst>
          </p:cNvPr>
          <p:cNvSpPr/>
          <p:nvPr/>
        </p:nvSpPr>
        <p:spPr>
          <a:xfrm>
            <a:off x="1763688" y="4005064"/>
            <a:ext cx="1944216" cy="115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Underlying variables of a company's operations  that influence its overall  performance </a:t>
            </a:r>
            <a:endParaRPr lang="it-IT" sz="1200" b="1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3166F519-C64D-D956-27A9-7A3FFBA7F50D}"/>
              </a:ext>
            </a:extLst>
          </p:cNvPr>
          <p:cNvSpPr/>
          <p:nvPr/>
        </p:nvSpPr>
        <p:spPr>
          <a:xfrm>
            <a:off x="5364088" y="4005064"/>
            <a:ext cx="1944216" cy="115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Mechanisms  that management can maneuver to optimize the value drivers.</a:t>
            </a:r>
            <a:endParaRPr lang="it-IT" sz="1200" b="1" dirty="0">
              <a:solidFill>
                <a:srgbClr val="C00000"/>
              </a:solidFill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16738A6A-04B7-6EC6-2D8C-7648FE557113}"/>
              </a:ext>
            </a:extLst>
          </p:cNvPr>
          <p:cNvSpPr/>
          <p:nvPr/>
        </p:nvSpPr>
        <p:spPr>
          <a:xfrm>
            <a:off x="1763688" y="5373216"/>
            <a:ext cx="1944216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e.g.</a:t>
            </a:r>
            <a:r>
              <a:rPr lang="it-IT" b="1" dirty="0"/>
              <a:t> </a:t>
            </a:r>
            <a:r>
              <a:rPr lang="it-IT" b="1" dirty="0" err="1"/>
              <a:t>Churn</a:t>
            </a:r>
            <a:r>
              <a:rPr lang="it-IT" b="1" dirty="0"/>
              <a:t> rate of customers 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9BC7BFAA-D0F8-AF91-88A9-277877A9ECAC}"/>
              </a:ext>
            </a:extLst>
          </p:cNvPr>
          <p:cNvSpPr/>
          <p:nvPr/>
        </p:nvSpPr>
        <p:spPr>
          <a:xfrm>
            <a:off x="5346812" y="5373216"/>
            <a:ext cx="1944216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C00000"/>
                </a:solidFill>
              </a:rPr>
              <a:t>e.g.</a:t>
            </a:r>
            <a:r>
              <a:rPr lang="it-IT" b="1" dirty="0">
                <a:solidFill>
                  <a:srgbClr val="C00000"/>
                </a:solidFill>
              </a:rPr>
              <a:t> Lock-in </a:t>
            </a:r>
            <a:r>
              <a:rPr lang="it-IT" b="1" dirty="0" err="1">
                <a:solidFill>
                  <a:srgbClr val="C00000"/>
                </a:solidFill>
              </a:rPr>
              <a:t>mechanism</a:t>
            </a:r>
            <a:r>
              <a:rPr lang="it-IT" b="1" dirty="0">
                <a:solidFill>
                  <a:srgbClr val="C00000"/>
                </a:solidFill>
              </a:rPr>
              <a:t> (switch costs)</a:t>
            </a:r>
          </a:p>
        </p:txBody>
      </p:sp>
      <p:sp>
        <p:nvSpPr>
          <p:cNvPr id="20" name="Segnaposto piè di pagina 4">
            <a:extLst>
              <a:ext uri="{FF2B5EF4-FFF2-40B4-BE49-F238E27FC236}">
                <a16:creationId xmlns:a16="http://schemas.microsoft.com/office/drawing/2014/main" id="{662F529B-DE3B-98FB-DFF1-3319DF92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242920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CB4580-121F-323E-F06B-669DAB00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-95461"/>
            <a:ext cx="6804248" cy="1152000"/>
          </a:xfrm>
        </p:spPr>
        <p:txBody>
          <a:bodyPr/>
          <a:lstStyle/>
          <a:p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Value drivers and Value </a:t>
            </a:r>
            <a:r>
              <a:rPr lang="it-IT" b="1" dirty="0" err="1">
                <a:solidFill>
                  <a:schemeClr val="accent3">
                    <a:lumMod val="50000"/>
                  </a:schemeClr>
                </a:solidFill>
              </a:rPr>
              <a:t>levers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F5837A-9808-A340-C0CE-4C549DD7A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Milan, </a:t>
            </a:r>
            <a:r>
              <a:rPr lang="it-IT" dirty="0" err="1"/>
              <a:t>January</a:t>
            </a:r>
            <a:r>
              <a:rPr lang="it-IT" dirty="0"/>
              <a:t> 22, 2024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BF05BB-62B9-DC76-CC55-306CF7D1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E0B4-D03D-486F-94E3-E925F50A22D3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FDBAB9D-5B5A-9AEA-BA74-F2A49E3B5B7C}"/>
              </a:ext>
            </a:extLst>
          </p:cNvPr>
          <p:cNvSpPr/>
          <p:nvPr/>
        </p:nvSpPr>
        <p:spPr>
          <a:xfrm>
            <a:off x="1979712" y="1484784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Earnings</a:t>
            </a:r>
            <a:endParaRPr lang="it-IT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610633C-3E16-EC5F-602E-F9A1AC6BDCFF}"/>
              </a:ext>
            </a:extLst>
          </p:cNvPr>
          <p:cNvSpPr/>
          <p:nvPr/>
        </p:nvSpPr>
        <p:spPr>
          <a:xfrm>
            <a:off x="4806752" y="1484784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>
                <a:solidFill>
                  <a:srgbClr val="C00000"/>
                </a:solidFill>
              </a:rPr>
              <a:t>Growth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D6C3601-D049-409F-CEC9-7E704EB2900A}"/>
              </a:ext>
            </a:extLst>
          </p:cNvPr>
          <p:cNvSpPr/>
          <p:nvPr/>
        </p:nvSpPr>
        <p:spPr>
          <a:xfrm>
            <a:off x="6372202" y="1473656"/>
            <a:ext cx="1296144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Risk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DCE7B7B-124C-2CFA-9FC3-3F6ED3A47426}"/>
              </a:ext>
            </a:extLst>
          </p:cNvPr>
          <p:cNvSpPr/>
          <p:nvPr/>
        </p:nvSpPr>
        <p:spPr>
          <a:xfrm>
            <a:off x="4716016" y="1340768"/>
            <a:ext cx="3096344" cy="136815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9CE9EAA6-6310-CD10-0493-51180E1DF6F8}"/>
              </a:ext>
            </a:extLst>
          </p:cNvPr>
          <p:cNvSpPr/>
          <p:nvPr/>
        </p:nvSpPr>
        <p:spPr>
          <a:xfrm>
            <a:off x="1924956" y="1340768"/>
            <a:ext cx="1431777" cy="136815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51CA70DD-6780-D688-BDB6-9F8DE47B15D8}"/>
              </a:ext>
            </a:extLst>
          </p:cNvPr>
          <p:cNvSpPr/>
          <p:nvPr/>
        </p:nvSpPr>
        <p:spPr>
          <a:xfrm>
            <a:off x="5852302" y="2861562"/>
            <a:ext cx="773360" cy="576064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FE69CEE9-60F5-F499-7253-966461DB3349}"/>
              </a:ext>
            </a:extLst>
          </p:cNvPr>
          <p:cNvSpPr/>
          <p:nvPr/>
        </p:nvSpPr>
        <p:spPr>
          <a:xfrm>
            <a:off x="2267744" y="2852936"/>
            <a:ext cx="773360" cy="576064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5153199-7C04-6AC3-5E4D-E024AF17C8D6}"/>
              </a:ext>
            </a:extLst>
          </p:cNvPr>
          <p:cNvSpPr txBox="1"/>
          <p:nvPr/>
        </p:nvSpPr>
        <p:spPr>
          <a:xfrm>
            <a:off x="1956861" y="3573016"/>
            <a:ext cx="1423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Value drivers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2E407BB-4C7F-1189-29A1-C7A51A33DA58}"/>
              </a:ext>
            </a:extLst>
          </p:cNvPr>
          <p:cNvSpPr txBox="1"/>
          <p:nvPr/>
        </p:nvSpPr>
        <p:spPr>
          <a:xfrm>
            <a:off x="5615463" y="3581642"/>
            <a:ext cx="133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Value </a:t>
            </a:r>
            <a:r>
              <a:rPr lang="it-IT" b="1" dirty="0" err="1">
                <a:solidFill>
                  <a:srgbClr val="C00000"/>
                </a:solidFill>
              </a:rPr>
              <a:t>levers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3852842-981C-CCBD-E0B6-45DA23B83478}"/>
              </a:ext>
            </a:extLst>
          </p:cNvPr>
          <p:cNvSpPr/>
          <p:nvPr/>
        </p:nvSpPr>
        <p:spPr>
          <a:xfrm>
            <a:off x="1763688" y="4005064"/>
            <a:ext cx="1944216" cy="115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Underlying variables of a company's operations  that influence its overall  performance </a:t>
            </a:r>
            <a:endParaRPr lang="it-IT" sz="1200" b="1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3166F519-C64D-D956-27A9-7A3FFBA7F50D}"/>
              </a:ext>
            </a:extLst>
          </p:cNvPr>
          <p:cNvSpPr/>
          <p:nvPr/>
        </p:nvSpPr>
        <p:spPr>
          <a:xfrm>
            <a:off x="5364088" y="4005064"/>
            <a:ext cx="1944216" cy="115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Mechanisms  that management can maneuver to optimize the value drivers.</a:t>
            </a:r>
            <a:endParaRPr lang="it-IT" sz="1200" b="1" dirty="0">
              <a:solidFill>
                <a:srgbClr val="C00000"/>
              </a:solidFill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16738A6A-04B7-6EC6-2D8C-7648FE557113}"/>
              </a:ext>
            </a:extLst>
          </p:cNvPr>
          <p:cNvSpPr/>
          <p:nvPr/>
        </p:nvSpPr>
        <p:spPr>
          <a:xfrm>
            <a:off x="1763688" y="5373216"/>
            <a:ext cx="1944216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Churn</a:t>
            </a:r>
            <a:r>
              <a:rPr lang="it-IT" b="1" dirty="0"/>
              <a:t> rate of customers 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9BC7BFAA-D0F8-AF91-88A9-277877A9ECAC}"/>
              </a:ext>
            </a:extLst>
          </p:cNvPr>
          <p:cNvSpPr/>
          <p:nvPr/>
        </p:nvSpPr>
        <p:spPr>
          <a:xfrm>
            <a:off x="5346812" y="5373216"/>
            <a:ext cx="1944216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Lock-in </a:t>
            </a:r>
            <a:r>
              <a:rPr lang="it-IT" b="1" dirty="0" err="1">
                <a:solidFill>
                  <a:srgbClr val="C00000"/>
                </a:solidFill>
              </a:rPr>
              <a:t>mechanism</a:t>
            </a:r>
            <a:r>
              <a:rPr lang="it-IT" b="1" dirty="0">
                <a:solidFill>
                  <a:srgbClr val="C00000"/>
                </a:solidFill>
              </a:rPr>
              <a:t> (switch costs)</a:t>
            </a:r>
          </a:p>
        </p:txBody>
      </p:sp>
      <p:sp>
        <p:nvSpPr>
          <p:cNvPr id="3" name="Onda 2">
            <a:extLst>
              <a:ext uri="{FF2B5EF4-FFF2-40B4-BE49-F238E27FC236}">
                <a16:creationId xmlns:a16="http://schemas.microsoft.com/office/drawing/2014/main" id="{F298E39D-2799-418D-E9DC-D4FC155756C5}"/>
              </a:ext>
            </a:extLst>
          </p:cNvPr>
          <p:cNvSpPr/>
          <p:nvPr/>
        </p:nvSpPr>
        <p:spPr>
          <a:xfrm>
            <a:off x="6625662" y="2993149"/>
            <a:ext cx="2266818" cy="1948019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74151"/>
                </a:solidFill>
                <a:latin typeface="Söhne"/>
              </a:rPr>
              <a:t>V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alue levers are based on specific activities that the firm oversees.</a:t>
            </a:r>
            <a:endParaRPr lang="it-IT" dirty="0"/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28064FD2-B35E-562C-398A-D4B5E86D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OIV International Conference</a:t>
            </a:r>
          </a:p>
        </p:txBody>
      </p:sp>
    </p:spTree>
    <p:extLst>
      <p:ext uri="{BB962C8B-B14F-4D97-AF65-F5344CB8AC3E}">
        <p14:creationId xmlns:p14="http://schemas.microsoft.com/office/powerpoint/2010/main" val="809159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22581</TotalTime>
  <Words>2151</Words>
  <Application>Microsoft Office PowerPoint</Application>
  <PresentationFormat>Presentazione su schermo (4:3)</PresentationFormat>
  <Paragraphs>451</Paragraphs>
  <Slides>45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55" baseType="lpstr">
      <vt:lpstr>Arial</vt:lpstr>
      <vt:lpstr>Book Antiqua</vt:lpstr>
      <vt:lpstr>Calibri</vt:lpstr>
      <vt:lpstr>Century Gothic</vt:lpstr>
      <vt:lpstr>HelveticaNeueLTStd-Lt</vt:lpstr>
      <vt:lpstr>Söhne</vt:lpstr>
      <vt:lpstr>Times New Roman</vt:lpstr>
      <vt:lpstr>TTUniqlo-Regular</vt:lpstr>
      <vt:lpstr>Wingdings</vt:lpstr>
      <vt:lpstr>Tema di Office</vt:lpstr>
      <vt:lpstr> X OIV Business Valuation International Conference  New Standards and Advanced Issues  </vt:lpstr>
      <vt:lpstr>AGENDA</vt:lpstr>
      <vt:lpstr>AGENDA</vt:lpstr>
      <vt:lpstr>Non-linearity between earnings and values </vt:lpstr>
      <vt:lpstr>Fundamental analysis models</vt:lpstr>
      <vt:lpstr>I/O Model and Value  </vt:lpstr>
      <vt:lpstr>VRIN Model and Value </vt:lpstr>
      <vt:lpstr>Value drivers and Value levers</vt:lpstr>
      <vt:lpstr>Value drivers and Value levers</vt:lpstr>
      <vt:lpstr>Business Model analysis </vt:lpstr>
      <vt:lpstr>AGENDA</vt:lpstr>
      <vt:lpstr>Multiples dispersion across industries and  within the same industry</vt:lpstr>
      <vt:lpstr>Multiples dispersion across industries and  within the same industry </vt:lpstr>
      <vt:lpstr>Multiples dispersion across industries and  within the same industry</vt:lpstr>
      <vt:lpstr>Multiples dispersion across industries and  within the same industry</vt:lpstr>
      <vt:lpstr>When do we need Business Model analysis ? </vt:lpstr>
      <vt:lpstr>When do we need Business Model analysis ? </vt:lpstr>
      <vt:lpstr>When do we need Business Model analysis ? </vt:lpstr>
      <vt:lpstr>Business Model analysis and value </vt:lpstr>
      <vt:lpstr>AGENDA</vt:lpstr>
      <vt:lpstr>Consumer discretionary: low barriers and low heterogeneity of VRIN resources</vt:lpstr>
      <vt:lpstr>Business models effect  (cash conversion of EBITDA)  </vt:lpstr>
      <vt:lpstr>A fragmented sector in Consumer Discretionary: European Retail Sector Apparel &amp; Footwear </vt:lpstr>
      <vt:lpstr>Two Fast-Fashion retailer giants: Inditex vs. H&amp;M</vt:lpstr>
      <vt:lpstr>Inditex and H&amp;M: mode prices of products  per brands  </vt:lpstr>
      <vt:lpstr>Main value driver: % of items marked down  </vt:lpstr>
      <vt:lpstr>Similar Revenue evolution until the pandemic..</vt:lpstr>
      <vt:lpstr>... but with a completely different EBITDA evolution…</vt:lpstr>
      <vt:lpstr>…and shares price performance </vt:lpstr>
      <vt:lpstr>Valuation: Market multiples </vt:lpstr>
      <vt:lpstr>AGENDA</vt:lpstr>
      <vt:lpstr>Inditex Business Model</vt:lpstr>
      <vt:lpstr>Value levers: no new location …. but … </vt:lpstr>
      <vt:lpstr>….space optimization for more sizing accessibility….  </vt:lpstr>
      <vt:lpstr>The double of H&amp;M’s capex </vt:lpstr>
      <vt:lpstr>AGENDA</vt:lpstr>
      <vt:lpstr>ESG  </vt:lpstr>
      <vt:lpstr>ESG </vt:lpstr>
      <vt:lpstr>ESG</vt:lpstr>
      <vt:lpstr>Valuation scenarios for fast fashion retailers</vt:lpstr>
      <vt:lpstr>Fast Retailing (owner of UNIQLO Brand):  basic clothing instead of fast-fashion</vt:lpstr>
      <vt:lpstr>Fast Retailing= best performance …in revenues</vt:lpstr>
      <vt:lpstr>Fast Retailing= best performer …in Ebitda</vt:lpstr>
      <vt:lpstr>Valuation: Market multiples winner 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m.bagna</dc:creator>
  <cp:lastModifiedBy>Mauro Bini</cp:lastModifiedBy>
  <cp:revision>458</cp:revision>
  <cp:lastPrinted>2024-01-12T09:12:00Z</cp:lastPrinted>
  <dcterms:created xsi:type="dcterms:W3CDTF">2011-11-11T13:25:50Z</dcterms:created>
  <dcterms:modified xsi:type="dcterms:W3CDTF">2024-01-15T11:11:32Z</dcterms:modified>
</cp:coreProperties>
</file>