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theme/theme3.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4.xml" ContentType="application/vnd.openxmlformats-officedocument.theme+xml"/>
  <Override PartName="/ppt/slideLayouts/slideLayout26.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58" r:id="rId1"/>
    <p:sldMasterId id="2147484170" r:id="rId2"/>
    <p:sldMasterId id="2147484338" r:id="rId3"/>
    <p:sldMasterId id="2147484353" r:id="rId4"/>
    <p:sldMasterId id="2147484355" r:id="rId5"/>
  </p:sldMasterIdLst>
  <p:notesMasterIdLst>
    <p:notesMasterId r:id="rId29"/>
  </p:notesMasterIdLst>
  <p:handoutMasterIdLst>
    <p:handoutMasterId r:id="rId30"/>
  </p:handoutMasterIdLst>
  <p:sldIdLst>
    <p:sldId id="630" r:id="rId6"/>
    <p:sldId id="631" r:id="rId7"/>
    <p:sldId id="632" r:id="rId8"/>
    <p:sldId id="952" r:id="rId9"/>
    <p:sldId id="956" r:id="rId10"/>
    <p:sldId id="957" r:id="rId11"/>
    <p:sldId id="970" r:id="rId12"/>
    <p:sldId id="958" r:id="rId13"/>
    <p:sldId id="959" r:id="rId14"/>
    <p:sldId id="953" r:id="rId15"/>
    <p:sldId id="961" r:id="rId16"/>
    <p:sldId id="966" r:id="rId17"/>
    <p:sldId id="954" r:id="rId18"/>
    <p:sldId id="962" r:id="rId19"/>
    <p:sldId id="964" r:id="rId20"/>
    <p:sldId id="965" r:id="rId21"/>
    <p:sldId id="967" r:id="rId22"/>
    <p:sldId id="968" r:id="rId23"/>
    <p:sldId id="971" r:id="rId24"/>
    <p:sldId id="972" r:id="rId25"/>
    <p:sldId id="969" r:id="rId26"/>
    <p:sldId id="963" r:id="rId27"/>
    <p:sldId id="955" r:id="rId28"/>
  </p:sldIdLst>
  <p:sldSz cx="9144000" cy="6858000" type="screen4x3"/>
  <p:notesSz cx="6858000" cy="92964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0566" autoAdjust="0"/>
    <p:restoredTop sz="95161" autoAdjust="0"/>
  </p:normalViewPr>
  <p:slideViewPr>
    <p:cSldViewPr>
      <p:cViewPr varScale="1">
        <p:scale>
          <a:sx n="95" d="100"/>
          <a:sy n="95" d="100"/>
        </p:scale>
        <p:origin x="2376" y="192"/>
      </p:cViewPr>
      <p:guideLst>
        <p:guide orient="horz" pos="2160"/>
        <p:guide pos="2880"/>
      </p:guideLst>
    </p:cSldViewPr>
  </p:slideViewPr>
  <p:outlineViewPr>
    <p:cViewPr>
      <p:scale>
        <a:sx n="33" d="100"/>
        <a:sy n="33" d="100"/>
      </p:scale>
      <p:origin x="0" y="51000"/>
    </p:cViewPr>
  </p:outlineViewPr>
  <p:notesTextViewPr>
    <p:cViewPr>
      <p:scale>
        <a:sx n="100" d="100"/>
        <a:sy n="100" d="100"/>
      </p:scale>
      <p:origin x="0" y="0"/>
    </p:cViewPr>
  </p:notesTextViewPr>
  <p:sorterViewPr>
    <p:cViewPr>
      <p:scale>
        <a:sx n="47" d="100"/>
        <a:sy n="47"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slideMaster" Target="slideMasters/slideMaster3.xml"/><Relationship Id="rId21" Type="http://schemas.openxmlformats.org/officeDocument/2006/relationships/slide" Target="slides/slide16.xml"/><Relationship Id="rId34"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handoutMaster" Target="handoutMasters/handoutMaster1.xml"/><Relationship Id="rId8" Type="http://schemas.openxmlformats.org/officeDocument/2006/relationships/slide" Target="slides/slide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6725"/>
          </a:xfrm>
          <a:prstGeom prst="rect">
            <a:avLst/>
          </a:prstGeom>
        </p:spPr>
        <p:txBody>
          <a:bodyPr vert="horz" lIns="91440" tIns="45720" rIns="91440" bIns="45720" rtlCol="0"/>
          <a:lstStyle>
            <a:lvl1pPr algn="r">
              <a:defRPr sz="1200"/>
            </a:lvl1pPr>
          </a:lstStyle>
          <a:p>
            <a:fld id="{F4E627C3-8201-45C3-838C-1A33ED2114AC}" type="datetimeFigureOut">
              <a:rPr lang="en-US" smtClean="0"/>
              <a:t>1/17/24</a:t>
            </a:fld>
            <a:endParaRPr lang="en-US"/>
          </a:p>
        </p:txBody>
      </p:sp>
      <p:sp>
        <p:nvSpPr>
          <p:cNvPr id="4" name="Footer Placeholder 3"/>
          <p:cNvSpPr>
            <a:spLocks noGrp="1"/>
          </p:cNvSpPr>
          <p:nvPr>
            <p:ph type="ftr" sz="quarter" idx="2"/>
          </p:nvPr>
        </p:nvSpPr>
        <p:spPr>
          <a:xfrm>
            <a:off x="0" y="8829675"/>
            <a:ext cx="2971800"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675"/>
            <a:ext cx="2971800" cy="466725"/>
          </a:xfrm>
          <a:prstGeom prst="rect">
            <a:avLst/>
          </a:prstGeom>
        </p:spPr>
        <p:txBody>
          <a:bodyPr vert="horz" lIns="91440" tIns="45720" rIns="91440" bIns="45720" rtlCol="0" anchor="b"/>
          <a:lstStyle>
            <a:lvl1pPr algn="r">
              <a:defRPr sz="1200"/>
            </a:lvl1pPr>
          </a:lstStyle>
          <a:p>
            <a:fld id="{B495C207-61DC-4935-8397-38846B08DC51}" type="slidenum">
              <a:rPr lang="en-US" smtClean="0"/>
              <a:t>‹#›</a:t>
            </a:fld>
            <a:endParaRPr lang="en-US"/>
          </a:p>
        </p:txBody>
      </p:sp>
    </p:spTree>
    <p:extLst>
      <p:ext uri="{BB962C8B-B14F-4D97-AF65-F5344CB8AC3E}">
        <p14:creationId xmlns:p14="http://schemas.microsoft.com/office/powerpoint/2010/main" val="20706281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64820"/>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2CE0620C-F036-43BC-9311-21AADB5EF713}" type="datetimeFigureOut">
              <a:rPr lang="en-US"/>
              <a:pPr>
                <a:defRPr/>
              </a:pPr>
              <a:t>1/17/24</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29967"/>
            <a:ext cx="2971800" cy="46482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atin typeface="Calibri" panose="020F0502020204030204" pitchFamily="34" charset="0"/>
              </a:defRPr>
            </a:lvl1pPr>
          </a:lstStyle>
          <a:p>
            <a:pPr>
              <a:defRPr/>
            </a:pPr>
            <a:fld id="{B102BC6A-4273-43D0-896E-E48C6B9371D6}" type="slidenum">
              <a:rPr lang="en-US" altLang="en-US"/>
              <a:pPr>
                <a:defRPr/>
              </a:pPr>
              <a:t>‹#›</a:t>
            </a:fld>
            <a:endParaRPr lang="en-US" altLang="en-US"/>
          </a:p>
        </p:txBody>
      </p:sp>
    </p:spTree>
    <p:extLst>
      <p:ext uri="{BB962C8B-B14F-4D97-AF65-F5344CB8AC3E}">
        <p14:creationId xmlns:p14="http://schemas.microsoft.com/office/powerpoint/2010/main" val="362251666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443" y="2130428"/>
            <a:ext cx="7773114" cy="1470025"/>
          </a:xfrm>
        </p:spPr>
        <p:txBody>
          <a:bodyPr/>
          <a:lstStyle/>
          <a:p>
            <a:r>
              <a:rPr lang="en-US"/>
              <a:t>Click to edit Master title style</a:t>
            </a:r>
          </a:p>
        </p:txBody>
      </p:sp>
      <p:sp>
        <p:nvSpPr>
          <p:cNvPr id="3" name="Subtitle 2"/>
          <p:cNvSpPr>
            <a:spLocks noGrp="1"/>
          </p:cNvSpPr>
          <p:nvPr>
            <p:ph type="subTitle" idx="1"/>
          </p:nvPr>
        </p:nvSpPr>
        <p:spPr>
          <a:xfrm>
            <a:off x="1372077" y="3886200"/>
            <a:ext cx="6399848"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3722749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552446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1901" y="200028"/>
            <a:ext cx="2058709" cy="57324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5773" y="200028"/>
            <a:ext cx="6061887" cy="57324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296427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443" y="2130426"/>
            <a:ext cx="7773114"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2077" y="3886200"/>
            <a:ext cx="6399848"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35082921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6963" y="200025"/>
            <a:ext cx="8233646" cy="8636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5772" y="1412876"/>
            <a:ext cx="8234836" cy="451961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96123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33" y="4406901"/>
            <a:ext cx="7771924" cy="1362075"/>
          </a:xfrm>
          <a:prstGeom prst="rect">
            <a:avLst/>
          </a:prstGeom>
        </p:spPr>
        <p:txBody>
          <a:bodyPr/>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33" y="2906713"/>
            <a:ext cx="7771924"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41519694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6963" y="200025"/>
            <a:ext cx="8233646" cy="8636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5772" y="1412876"/>
            <a:ext cx="4060298" cy="451961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30311" y="1412876"/>
            <a:ext cx="4060298" cy="451961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705603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6962" y="274638"/>
            <a:ext cx="8230076"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6962" y="1535113"/>
            <a:ext cx="404006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6962" y="2174875"/>
            <a:ext cx="404006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4591" y="1535113"/>
            <a:ext cx="4042447"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4591" y="2174875"/>
            <a:ext cx="4042447"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280393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6963" y="200025"/>
            <a:ext cx="8233646" cy="863600"/>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17881654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589261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6962" y="273050"/>
            <a:ext cx="300833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4776" y="273051"/>
            <a:ext cx="5112262"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6962" y="1435101"/>
            <a:ext cx="300833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0362685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517685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148" y="4800600"/>
            <a:ext cx="5487114"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148" y="612775"/>
            <a:ext cx="5487114"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148" y="5367338"/>
            <a:ext cx="5487114"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4822713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6963" y="200025"/>
            <a:ext cx="8233646" cy="8636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5772" y="1412876"/>
            <a:ext cx="8234836" cy="451961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35014831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1900" y="200026"/>
            <a:ext cx="2058709" cy="5732463"/>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5773" y="200026"/>
            <a:ext cx="6061887" cy="57324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25289207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516063"/>
            <a:ext cx="40386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00600" y="1516063"/>
            <a:ext cx="40386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8"/>
          <p:cNvSpPr>
            <a:spLocks noGrp="1" noChangeArrowheads="1"/>
          </p:cNvSpPr>
          <p:nvPr>
            <p:ph type="sldNum" sz="quarter" idx="10"/>
          </p:nvPr>
        </p:nvSpPr>
        <p:spPr>
          <a:ln/>
        </p:spPr>
        <p:txBody>
          <a:bodyPr/>
          <a:lstStyle>
            <a:lvl1pPr>
              <a:defRPr/>
            </a:lvl1pPr>
          </a:lstStyle>
          <a:p>
            <a:pPr>
              <a:defRPr/>
            </a:pPr>
            <a:fld id="{F08E76D3-8780-4688-A7B2-4BB3BBD1C41F}" type="slidenum">
              <a:rPr lang="en-US" altLang="en-US"/>
              <a:pPr>
                <a:defRPr/>
              </a:pPr>
              <a:t>‹#›</a:t>
            </a:fld>
            <a:endParaRPr lang="en-US" altLang="en-US"/>
          </a:p>
        </p:txBody>
      </p:sp>
    </p:spTree>
    <p:extLst>
      <p:ext uri="{BB962C8B-B14F-4D97-AF65-F5344CB8AC3E}">
        <p14:creationId xmlns:p14="http://schemas.microsoft.com/office/powerpoint/2010/main" val="372335776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59310795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381000" y="1143000"/>
            <a:ext cx="8382000" cy="480060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78757195"/>
      </p:ext>
    </p:extLst>
  </p:cSld>
  <p:clrMapOvr>
    <a:masterClrMapping/>
  </p:clrMapOvr>
  <p:transition>
    <p:wipe dir="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1692920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33" y="4406903"/>
            <a:ext cx="7771924" cy="1362075"/>
          </a:xfrm>
        </p:spPr>
        <p:txBody>
          <a:bodyPr/>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33" y="2906713"/>
            <a:ext cx="7771924"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21778521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5772" y="1412878"/>
            <a:ext cx="4060298" cy="4519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30311" y="1412878"/>
            <a:ext cx="4060298" cy="4519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519395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6962" y="274638"/>
            <a:ext cx="8230076"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6962" y="1535113"/>
            <a:ext cx="404006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6962" y="2174875"/>
            <a:ext cx="404006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4592" y="1535113"/>
            <a:ext cx="404244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4592" y="2174875"/>
            <a:ext cx="404244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6181866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0152175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8196612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6963" y="273050"/>
            <a:ext cx="300833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4776" y="273053"/>
            <a:ext cx="5112262"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6963" y="1435103"/>
            <a:ext cx="300833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3045668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148" y="4800600"/>
            <a:ext cx="5487114"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148" y="612775"/>
            <a:ext cx="5487114"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148" y="5367338"/>
            <a:ext cx="5487114"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5141332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3.xml"/><Relationship Id="rId1" Type="http://schemas.openxmlformats.org/officeDocument/2006/relationships/slideLayout" Target="../slideLayouts/slideLayout23.xml"/></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image" Target="../media/image6.emf"/><Relationship Id="rId5" Type="http://schemas.openxmlformats.org/officeDocument/2006/relationships/image" Target="../media/image5.emf"/><Relationship Id="rId4" Type="http://schemas.openxmlformats.org/officeDocument/2006/relationships/image" Target="../media/image4.emf"/></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theme" Target="../theme/theme5.xml"/><Relationship Id="rId1" Type="http://schemas.openxmlformats.org/officeDocument/2006/relationships/slideLayout" Target="../slideLayouts/slideLayout26.xml"/><Relationship Id="rId5" Type="http://schemas.openxmlformats.org/officeDocument/2006/relationships/image" Target="../media/image6.emf"/><Relationship Id="rId4" Type="http://schemas.openxmlformats.org/officeDocument/2006/relationships/image" Target="../media/image5.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00025"/>
            <a:ext cx="8232775" cy="863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0" tIns="36000" rIns="0" bIns="0" numCol="1" anchor="t" anchorCtr="0" compatLnSpc="1">
            <a:prstTxWarp prst="textNoShape">
              <a:avLst/>
            </a:prstTxWarp>
          </a:bodyPr>
          <a:lstStyle/>
          <a:p>
            <a:pPr lvl="0"/>
            <a:r>
              <a:rPr lang="en-US" altLang="en-US"/>
              <a:t>Click to edit Master title style</a:t>
            </a:r>
          </a:p>
        </p:txBody>
      </p:sp>
      <p:sp>
        <p:nvSpPr>
          <p:cNvPr id="2051" name="Rectangle 3"/>
          <p:cNvSpPr>
            <a:spLocks noGrp="1" noChangeArrowheads="1"/>
          </p:cNvSpPr>
          <p:nvPr>
            <p:ph type="body" idx="1"/>
          </p:nvPr>
        </p:nvSpPr>
        <p:spPr bwMode="auto">
          <a:xfrm>
            <a:off x="455613" y="1412875"/>
            <a:ext cx="8234362" cy="4519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p:txBody>
      </p:sp>
      <p:sp>
        <p:nvSpPr>
          <p:cNvPr id="2052" name="Line 10"/>
          <p:cNvSpPr>
            <a:spLocks noChangeShapeType="1"/>
          </p:cNvSpPr>
          <p:nvPr/>
        </p:nvSpPr>
        <p:spPr bwMode="auto">
          <a:xfrm>
            <a:off x="455613" y="1042988"/>
            <a:ext cx="8229600" cy="0"/>
          </a:xfrm>
          <a:prstGeom prst="line">
            <a:avLst/>
          </a:prstGeom>
          <a:noFill/>
          <a:ln w="19050">
            <a:solidFill>
              <a:srgbClr val="FFD2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053" name="Line 11"/>
          <p:cNvSpPr>
            <a:spLocks noChangeShapeType="1"/>
          </p:cNvSpPr>
          <p:nvPr/>
        </p:nvSpPr>
        <p:spPr bwMode="auto">
          <a:xfrm>
            <a:off x="455613" y="6243638"/>
            <a:ext cx="8229600" cy="0"/>
          </a:xfrm>
          <a:prstGeom prst="line">
            <a:avLst/>
          </a:prstGeom>
          <a:noFill/>
          <a:ln w="28575">
            <a:solidFill>
              <a:srgbClr val="646464"/>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054" name="Line 12"/>
          <p:cNvSpPr>
            <a:spLocks noChangeShapeType="1"/>
          </p:cNvSpPr>
          <p:nvPr/>
        </p:nvSpPr>
        <p:spPr bwMode="auto">
          <a:xfrm>
            <a:off x="455613" y="200025"/>
            <a:ext cx="8229600" cy="0"/>
          </a:xfrm>
          <a:prstGeom prst="line">
            <a:avLst/>
          </a:prstGeom>
          <a:noFill/>
          <a:ln w="6350">
            <a:solidFill>
              <a:srgbClr val="646464"/>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pic>
        <p:nvPicPr>
          <p:cNvPr id="2055" name="Picture 31" descr="EY_Foundation_color.jpg"/>
          <p:cNvPicPr>
            <a:picLocks noChangeAspect="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398463" y="6264275"/>
            <a:ext cx="13271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056" name="TextBox 35"/>
          <p:cNvSpPr txBox="1">
            <a:spLocks noChangeArrowheads="1"/>
          </p:cNvSpPr>
          <p:nvPr userDrawn="1"/>
        </p:nvSpPr>
        <p:spPr bwMode="auto">
          <a:xfrm>
            <a:off x="390525" y="6596063"/>
            <a:ext cx="2947988" cy="2619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altLang="en-US" sz="1100">
                <a:solidFill>
                  <a:srgbClr val="646464"/>
                </a:solidFill>
                <a:cs typeface="+mn-cs"/>
              </a:rPr>
              <a:t>Academic Resource Center</a:t>
            </a:r>
          </a:p>
        </p:txBody>
      </p:sp>
      <p:sp>
        <p:nvSpPr>
          <p:cNvPr id="2057" name="TextBox 36"/>
          <p:cNvSpPr txBox="1">
            <a:spLocks noChangeArrowheads="1"/>
          </p:cNvSpPr>
          <p:nvPr userDrawn="1"/>
        </p:nvSpPr>
        <p:spPr bwMode="auto">
          <a:xfrm>
            <a:off x="3122613" y="6313488"/>
            <a:ext cx="2947987" cy="2619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r>
              <a:rPr lang="en-US" altLang="en-US" sz="1100">
                <a:solidFill>
                  <a:srgbClr val="646464"/>
                </a:solidFill>
                <a:cs typeface="+mn-cs"/>
              </a:rPr>
              <a:t>Fair value basics</a:t>
            </a:r>
          </a:p>
        </p:txBody>
      </p:sp>
      <p:sp>
        <p:nvSpPr>
          <p:cNvPr id="2058" name="Rectangle 9"/>
          <p:cNvSpPr>
            <a:spLocks noChangeArrowheads="1"/>
          </p:cNvSpPr>
          <p:nvPr userDrawn="1"/>
        </p:nvSpPr>
        <p:spPr bwMode="auto">
          <a:xfrm>
            <a:off x="8067675" y="6359525"/>
            <a:ext cx="635000" cy="2746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defRPr/>
            </a:pPr>
            <a:r>
              <a:rPr lang="en-US" altLang="en-US" sz="1100">
                <a:solidFill>
                  <a:srgbClr val="646464"/>
                </a:solidFill>
              </a:rPr>
              <a:t>Page </a:t>
            </a:r>
            <a:fld id="{B110546F-172A-4CC2-B1B0-968C64563617}" type="slidenum">
              <a:rPr lang="en-US" altLang="en-US" sz="1100" smtClean="0">
                <a:solidFill>
                  <a:srgbClr val="646464"/>
                </a:solidFill>
              </a:rPr>
              <a:pPr algn="r" eaLnBrk="1" hangingPunct="1">
                <a:defRPr/>
              </a:pPr>
              <a:t>‹#›</a:t>
            </a:fld>
            <a:endParaRPr lang="en-US" altLang="en-US" sz="1100">
              <a:solidFill>
                <a:srgbClr val="646464"/>
              </a:solidFill>
            </a:endParaRPr>
          </a:p>
        </p:txBody>
      </p:sp>
    </p:spTree>
  </p:cSld>
  <p:clrMap bg1="lt1" tx1="dk1" bg2="lt2" tx2="dk2" accent1="accent1" accent2="accent2" accent3="accent3" accent4="accent4" accent5="accent5" accent6="accent6" hlink="hlink" folHlink="folHlink"/>
  <p:sldLayoutIdLst>
    <p:sldLayoutId id="2147484273" r:id="rId1"/>
    <p:sldLayoutId id="2147484274" r:id="rId2"/>
    <p:sldLayoutId id="2147484275" r:id="rId3"/>
    <p:sldLayoutId id="2147484276" r:id="rId4"/>
    <p:sldLayoutId id="2147484277" r:id="rId5"/>
    <p:sldLayoutId id="2147484278" r:id="rId6"/>
    <p:sldLayoutId id="2147484279" r:id="rId7"/>
    <p:sldLayoutId id="2147484280" r:id="rId8"/>
    <p:sldLayoutId id="2147484281" r:id="rId9"/>
    <p:sldLayoutId id="2147484282" r:id="rId10"/>
    <p:sldLayoutId id="2147484283" r:id="rId11"/>
  </p:sldLayoutIdLst>
  <p:hf sldNum="0" hdr="0" ftr="0" dt="0"/>
  <p:txStyles>
    <p:titleStyle>
      <a:lvl1pPr algn="l" rtl="0" eaLnBrk="0" fontAlgn="base" hangingPunct="0">
        <a:lnSpc>
          <a:spcPct val="85000"/>
        </a:lnSpc>
        <a:spcBef>
          <a:spcPct val="0"/>
        </a:spcBef>
        <a:spcAft>
          <a:spcPct val="0"/>
        </a:spcAft>
        <a:defRPr sz="3000" b="1">
          <a:solidFill>
            <a:schemeClr val="tx1"/>
          </a:solidFill>
          <a:latin typeface="+mj-lt"/>
          <a:ea typeface="+mj-ea"/>
          <a:cs typeface="+mj-cs"/>
        </a:defRPr>
      </a:lvl1pPr>
      <a:lvl2pPr algn="l" rtl="0" eaLnBrk="0" fontAlgn="base" hangingPunct="0">
        <a:lnSpc>
          <a:spcPct val="85000"/>
        </a:lnSpc>
        <a:spcBef>
          <a:spcPct val="0"/>
        </a:spcBef>
        <a:spcAft>
          <a:spcPct val="0"/>
        </a:spcAft>
        <a:defRPr sz="3000" b="1">
          <a:solidFill>
            <a:schemeClr val="tx1"/>
          </a:solidFill>
          <a:latin typeface="Arial" charset="0"/>
        </a:defRPr>
      </a:lvl2pPr>
      <a:lvl3pPr algn="l" rtl="0" eaLnBrk="0" fontAlgn="base" hangingPunct="0">
        <a:lnSpc>
          <a:spcPct val="85000"/>
        </a:lnSpc>
        <a:spcBef>
          <a:spcPct val="0"/>
        </a:spcBef>
        <a:spcAft>
          <a:spcPct val="0"/>
        </a:spcAft>
        <a:defRPr sz="3000" b="1">
          <a:solidFill>
            <a:schemeClr val="tx1"/>
          </a:solidFill>
          <a:latin typeface="Arial" charset="0"/>
        </a:defRPr>
      </a:lvl3pPr>
      <a:lvl4pPr algn="l" rtl="0" eaLnBrk="0" fontAlgn="base" hangingPunct="0">
        <a:lnSpc>
          <a:spcPct val="85000"/>
        </a:lnSpc>
        <a:spcBef>
          <a:spcPct val="0"/>
        </a:spcBef>
        <a:spcAft>
          <a:spcPct val="0"/>
        </a:spcAft>
        <a:defRPr sz="3000" b="1">
          <a:solidFill>
            <a:schemeClr val="tx1"/>
          </a:solidFill>
          <a:latin typeface="Arial" charset="0"/>
        </a:defRPr>
      </a:lvl4pPr>
      <a:lvl5pPr algn="l" rtl="0" eaLnBrk="0" fontAlgn="base" hangingPunct="0">
        <a:lnSpc>
          <a:spcPct val="85000"/>
        </a:lnSpc>
        <a:spcBef>
          <a:spcPct val="0"/>
        </a:spcBef>
        <a:spcAft>
          <a:spcPct val="0"/>
        </a:spcAft>
        <a:defRPr sz="3000" b="1">
          <a:solidFill>
            <a:schemeClr val="tx1"/>
          </a:solidFill>
          <a:latin typeface="Arial" charset="0"/>
        </a:defRPr>
      </a:lvl5pPr>
      <a:lvl6pPr marL="457200" algn="l" rtl="0" eaLnBrk="0" fontAlgn="base" hangingPunct="0">
        <a:lnSpc>
          <a:spcPct val="85000"/>
        </a:lnSpc>
        <a:spcBef>
          <a:spcPct val="0"/>
        </a:spcBef>
        <a:spcAft>
          <a:spcPct val="0"/>
        </a:spcAft>
        <a:defRPr sz="3000" b="1">
          <a:solidFill>
            <a:schemeClr val="tx1"/>
          </a:solidFill>
          <a:latin typeface="Arial" charset="0"/>
        </a:defRPr>
      </a:lvl6pPr>
      <a:lvl7pPr marL="914400" algn="l" rtl="0" eaLnBrk="0" fontAlgn="base" hangingPunct="0">
        <a:lnSpc>
          <a:spcPct val="85000"/>
        </a:lnSpc>
        <a:spcBef>
          <a:spcPct val="0"/>
        </a:spcBef>
        <a:spcAft>
          <a:spcPct val="0"/>
        </a:spcAft>
        <a:defRPr sz="3000" b="1">
          <a:solidFill>
            <a:schemeClr val="tx1"/>
          </a:solidFill>
          <a:latin typeface="Arial" charset="0"/>
        </a:defRPr>
      </a:lvl7pPr>
      <a:lvl8pPr marL="1371600" algn="l" rtl="0" eaLnBrk="0" fontAlgn="base" hangingPunct="0">
        <a:lnSpc>
          <a:spcPct val="85000"/>
        </a:lnSpc>
        <a:spcBef>
          <a:spcPct val="0"/>
        </a:spcBef>
        <a:spcAft>
          <a:spcPct val="0"/>
        </a:spcAft>
        <a:defRPr sz="3000" b="1">
          <a:solidFill>
            <a:schemeClr val="tx1"/>
          </a:solidFill>
          <a:latin typeface="Arial" charset="0"/>
        </a:defRPr>
      </a:lvl8pPr>
      <a:lvl9pPr marL="1828800" algn="l" rtl="0" eaLnBrk="0" fontAlgn="base" hangingPunct="0">
        <a:lnSpc>
          <a:spcPct val="85000"/>
        </a:lnSpc>
        <a:spcBef>
          <a:spcPct val="0"/>
        </a:spcBef>
        <a:spcAft>
          <a:spcPct val="0"/>
        </a:spcAft>
        <a:defRPr sz="3000" b="1">
          <a:solidFill>
            <a:schemeClr val="tx1"/>
          </a:solidFill>
          <a:latin typeface="Arial" charset="0"/>
        </a:defRPr>
      </a:lvl9pPr>
    </p:titleStyle>
    <p:bodyStyle>
      <a:lvl1pPr marL="360363" indent="-360363" algn="l" rtl="0" eaLnBrk="0" fontAlgn="base" hangingPunct="0">
        <a:spcBef>
          <a:spcPct val="20000"/>
        </a:spcBef>
        <a:spcAft>
          <a:spcPct val="0"/>
        </a:spcAft>
        <a:buClr>
          <a:srgbClr val="FFD200"/>
        </a:buClr>
        <a:buSzPct val="75000"/>
        <a:buFont typeface="Arial" panose="020B0604020202020204" pitchFamily="34" charset="0"/>
        <a:buChar char="►"/>
        <a:defRPr sz="2400">
          <a:solidFill>
            <a:schemeClr val="tx1"/>
          </a:solidFill>
          <a:latin typeface="+mn-lt"/>
          <a:ea typeface="+mn-ea"/>
          <a:cs typeface="+mn-cs"/>
        </a:defRPr>
      </a:lvl1pPr>
      <a:lvl2pPr marL="717550" indent="-355600" algn="l" rtl="0" eaLnBrk="0" fontAlgn="base" hangingPunct="0">
        <a:spcBef>
          <a:spcPct val="20000"/>
        </a:spcBef>
        <a:spcAft>
          <a:spcPct val="0"/>
        </a:spcAft>
        <a:buClr>
          <a:srgbClr val="FFD200"/>
        </a:buClr>
        <a:buSzPct val="75000"/>
        <a:buFont typeface="Arial" panose="020B0604020202020204" pitchFamily="34" charset="0"/>
        <a:buChar char="►"/>
        <a:defRPr sz="2000">
          <a:solidFill>
            <a:schemeClr val="tx1"/>
          </a:solidFill>
          <a:latin typeface="+mn-lt"/>
        </a:defRPr>
      </a:lvl2pPr>
      <a:lvl3pPr marL="1081088" indent="-361950" algn="l" rtl="0" eaLnBrk="0" fontAlgn="base" hangingPunct="0">
        <a:spcBef>
          <a:spcPct val="20000"/>
        </a:spcBef>
        <a:spcAft>
          <a:spcPct val="0"/>
        </a:spcAft>
        <a:buClr>
          <a:srgbClr val="FFD200"/>
        </a:buClr>
        <a:buSzPct val="75000"/>
        <a:buFont typeface="Arial" panose="020B0604020202020204" pitchFamily="34" charset="0"/>
        <a:buChar char="►"/>
        <a:defRPr>
          <a:solidFill>
            <a:schemeClr val="tx1"/>
          </a:solidFill>
          <a:latin typeface="+mn-lt"/>
        </a:defRPr>
      </a:lvl3pPr>
      <a:lvl4pPr marL="1441450" indent="-358775" algn="l" rtl="0" eaLnBrk="0" fontAlgn="base" hangingPunct="0">
        <a:spcBef>
          <a:spcPct val="20000"/>
        </a:spcBef>
        <a:spcAft>
          <a:spcPct val="0"/>
        </a:spcAft>
        <a:buClr>
          <a:srgbClr val="FFD200"/>
        </a:buClr>
        <a:buSzPct val="75000"/>
        <a:buFont typeface="Arial" panose="020B0604020202020204" pitchFamily="34" charset="0"/>
        <a:buChar char="►"/>
        <a:defRPr sz="1600">
          <a:solidFill>
            <a:schemeClr val="tx1"/>
          </a:solidFill>
          <a:latin typeface="+mn-lt"/>
        </a:defRPr>
      </a:lvl4pPr>
      <a:lvl5pPr marL="1800225" indent="-357188" algn="l" rtl="0" eaLnBrk="0" fontAlgn="base" hangingPunct="0">
        <a:spcBef>
          <a:spcPct val="20000"/>
        </a:spcBef>
        <a:spcAft>
          <a:spcPct val="0"/>
        </a:spcAft>
        <a:buClr>
          <a:srgbClr val="FFD200"/>
        </a:buClr>
        <a:buSzPct val="75000"/>
        <a:buFont typeface="Arial" panose="020B0604020202020204" pitchFamily="34" charset="0"/>
        <a:buChar char="►"/>
        <a:defRPr sz="1600">
          <a:solidFill>
            <a:schemeClr val="tx1"/>
          </a:solidFill>
          <a:latin typeface="+mn-lt"/>
        </a:defRPr>
      </a:lvl5pPr>
      <a:lvl6pPr marL="2257425" indent="-357188" algn="l" rtl="0" eaLnBrk="0" fontAlgn="base" hangingPunct="0">
        <a:spcBef>
          <a:spcPct val="20000"/>
        </a:spcBef>
        <a:spcAft>
          <a:spcPct val="0"/>
        </a:spcAft>
        <a:buClr>
          <a:srgbClr val="FFD200"/>
        </a:buClr>
        <a:buSzPct val="75000"/>
        <a:buFont typeface="Arial" charset="0"/>
        <a:buChar char="►"/>
        <a:defRPr sz="1600">
          <a:solidFill>
            <a:schemeClr val="tx1"/>
          </a:solidFill>
          <a:latin typeface="+mn-lt"/>
        </a:defRPr>
      </a:lvl6pPr>
      <a:lvl7pPr marL="2714625" indent="-357188" algn="l" rtl="0" eaLnBrk="0" fontAlgn="base" hangingPunct="0">
        <a:spcBef>
          <a:spcPct val="20000"/>
        </a:spcBef>
        <a:spcAft>
          <a:spcPct val="0"/>
        </a:spcAft>
        <a:buClr>
          <a:srgbClr val="FFD200"/>
        </a:buClr>
        <a:buSzPct val="75000"/>
        <a:buFont typeface="Arial" charset="0"/>
        <a:buChar char="►"/>
        <a:defRPr sz="1600">
          <a:solidFill>
            <a:schemeClr val="tx1"/>
          </a:solidFill>
          <a:latin typeface="+mn-lt"/>
        </a:defRPr>
      </a:lvl7pPr>
      <a:lvl8pPr marL="3171825" indent="-357188" algn="l" rtl="0" eaLnBrk="0" fontAlgn="base" hangingPunct="0">
        <a:spcBef>
          <a:spcPct val="20000"/>
        </a:spcBef>
        <a:spcAft>
          <a:spcPct val="0"/>
        </a:spcAft>
        <a:buClr>
          <a:srgbClr val="FFD200"/>
        </a:buClr>
        <a:buSzPct val="75000"/>
        <a:buFont typeface="Arial" charset="0"/>
        <a:buChar char="►"/>
        <a:defRPr sz="1600">
          <a:solidFill>
            <a:schemeClr val="tx1"/>
          </a:solidFill>
          <a:latin typeface="+mn-lt"/>
        </a:defRPr>
      </a:lvl8pPr>
      <a:lvl9pPr marL="3629025" indent="-357188" algn="l" rtl="0" eaLnBrk="0" fontAlgn="base" hangingPunct="0">
        <a:spcBef>
          <a:spcPct val="20000"/>
        </a:spcBef>
        <a:spcAft>
          <a:spcPct val="0"/>
        </a:spcAft>
        <a:buClr>
          <a:srgbClr val="FFD200"/>
        </a:buClr>
        <a:buSzPct val="75000"/>
        <a:buFont typeface="Arial" charset="0"/>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074" name="Picture 36" descr="EYF.banner_AcadResCntr.JPG"/>
          <p:cNvPicPr>
            <a:picLocks noChangeAspect="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396875" y="1508125"/>
            <a:ext cx="8466138" cy="17383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cxnSp>
        <p:nvCxnSpPr>
          <p:cNvPr id="38" name="Straight Connector 37"/>
          <p:cNvCxnSpPr/>
          <p:nvPr userDrawn="1"/>
        </p:nvCxnSpPr>
        <p:spPr>
          <a:xfrm rot="10800000">
            <a:off x="393700" y="3429000"/>
            <a:ext cx="8458200" cy="0"/>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4284" r:id="rId1"/>
    <p:sldLayoutId id="2147484285" r:id="rId2"/>
    <p:sldLayoutId id="2147484286" r:id="rId3"/>
    <p:sldLayoutId id="2147484287" r:id="rId4"/>
    <p:sldLayoutId id="2147484288" r:id="rId5"/>
    <p:sldLayoutId id="2147484289" r:id="rId6"/>
    <p:sldLayoutId id="2147484290" r:id="rId7"/>
    <p:sldLayoutId id="2147484291" r:id="rId8"/>
    <p:sldLayoutId id="2147484292" r:id="rId9"/>
    <p:sldLayoutId id="2147484293" r:id="rId10"/>
    <p:sldLayoutId id="2147484294" r:id="rId11"/>
  </p:sldLayoutIdLst>
  <p:hf sldNum="0" hdr="0" ftr="0" dt="0"/>
  <p:txStyles>
    <p:titleStyle>
      <a:lvl1pPr algn="l" rtl="0" eaLnBrk="0" fontAlgn="base" hangingPunct="0">
        <a:lnSpc>
          <a:spcPct val="85000"/>
        </a:lnSpc>
        <a:spcBef>
          <a:spcPct val="0"/>
        </a:spcBef>
        <a:spcAft>
          <a:spcPct val="0"/>
        </a:spcAft>
        <a:defRPr sz="3000" b="1">
          <a:solidFill>
            <a:schemeClr val="tx1"/>
          </a:solidFill>
          <a:latin typeface="+mj-lt"/>
          <a:ea typeface="+mj-ea"/>
          <a:cs typeface="+mj-cs"/>
        </a:defRPr>
      </a:lvl1pPr>
      <a:lvl2pPr algn="l" rtl="0" eaLnBrk="0" fontAlgn="base" hangingPunct="0">
        <a:lnSpc>
          <a:spcPct val="85000"/>
        </a:lnSpc>
        <a:spcBef>
          <a:spcPct val="0"/>
        </a:spcBef>
        <a:spcAft>
          <a:spcPct val="0"/>
        </a:spcAft>
        <a:defRPr sz="3000" b="1">
          <a:solidFill>
            <a:schemeClr val="tx1"/>
          </a:solidFill>
          <a:latin typeface="Arial" charset="0"/>
        </a:defRPr>
      </a:lvl2pPr>
      <a:lvl3pPr algn="l" rtl="0" eaLnBrk="0" fontAlgn="base" hangingPunct="0">
        <a:lnSpc>
          <a:spcPct val="85000"/>
        </a:lnSpc>
        <a:spcBef>
          <a:spcPct val="0"/>
        </a:spcBef>
        <a:spcAft>
          <a:spcPct val="0"/>
        </a:spcAft>
        <a:defRPr sz="3000" b="1">
          <a:solidFill>
            <a:schemeClr val="tx1"/>
          </a:solidFill>
          <a:latin typeface="Arial" charset="0"/>
        </a:defRPr>
      </a:lvl3pPr>
      <a:lvl4pPr algn="l" rtl="0" eaLnBrk="0" fontAlgn="base" hangingPunct="0">
        <a:lnSpc>
          <a:spcPct val="85000"/>
        </a:lnSpc>
        <a:spcBef>
          <a:spcPct val="0"/>
        </a:spcBef>
        <a:spcAft>
          <a:spcPct val="0"/>
        </a:spcAft>
        <a:defRPr sz="3000" b="1">
          <a:solidFill>
            <a:schemeClr val="tx1"/>
          </a:solidFill>
          <a:latin typeface="Arial" charset="0"/>
        </a:defRPr>
      </a:lvl4pPr>
      <a:lvl5pPr algn="l" rtl="0" eaLnBrk="0" fontAlgn="base" hangingPunct="0">
        <a:lnSpc>
          <a:spcPct val="85000"/>
        </a:lnSpc>
        <a:spcBef>
          <a:spcPct val="0"/>
        </a:spcBef>
        <a:spcAft>
          <a:spcPct val="0"/>
        </a:spcAft>
        <a:defRPr sz="3000" b="1">
          <a:solidFill>
            <a:schemeClr val="tx1"/>
          </a:solidFill>
          <a:latin typeface="Arial" charset="0"/>
        </a:defRPr>
      </a:lvl5pPr>
      <a:lvl6pPr marL="457200" algn="l" rtl="0" eaLnBrk="0" fontAlgn="base" hangingPunct="0">
        <a:lnSpc>
          <a:spcPct val="85000"/>
        </a:lnSpc>
        <a:spcBef>
          <a:spcPct val="0"/>
        </a:spcBef>
        <a:spcAft>
          <a:spcPct val="0"/>
        </a:spcAft>
        <a:defRPr sz="3000" b="1">
          <a:solidFill>
            <a:schemeClr val="tx1"/>
          </a:solidFill>
          <a:latin typeface="Arial" charset="0"/>
        </a:defRPr>
      </a:lvl6pPr>
      <a:lvl7pPr marL="914400" algn="l" rtl="0" eaLnBrk="0" fontAlgn="base" hangingPunct="0">
        <a:lnSpc>
          <a:spcPct val="85000"/>
        </a:lnSpc>
        <a:spcBef>
          <a:spcPct val="0"/>
        </a:spcBef>
        <a:spcAft>
          <a:spcPct val="0"/>
        </a:spcAft>
        <a:defRPr sz="3000" b="1">
          <a:solidFill>
            <a:schemeClr val="tx1"/>
          </a:solidFill>
          <a:latin typeface="Arial" charset="0"/>
        </a:defRPr>
      </a:lvl7pPr>
      <a:lvl8pPr marL="1371600" algn="l" rtl="0" eaLnBrk="0" fontAlgn="base" hangingPunct="0">
        <a:lnSpc>
          <a:spcPct val="85000"/>
        </a:lnSpc>
        <a:spcBef>
          <a:spcPct val="0"/>
        </a:spcBef>
        <a:spcAft>
          <a:spcPct val="0"/>
        </a:spcAft>
        <a:defRPr sz="3000" b="1">
          <a:solidFill>
            <a:schemeClr val="tx1"/>
          </a:solidFill>
          <a:latin typeface="Arial" charset="0"/>
        </a:defRPr>
      </a:lvl8pPr>
      <a:lvl9pPr marL="1828800" algn="l" rtl="0" eaLnBrk="0" fontAlgn="base" hangingPunct="0">
        <a:lnSpc>
          <a:spcPct val="85000"/>
        </a:lnSpc>
        <a:spcBef>
          <a:spcPct val="0"/>
        </a:spcBef>
        <a:spcAft>
          <a:spcPct val="0"/>
        </a:spcAft>
        <a:defRPr sz="3000" b="1">
          <a:solidFill>
            <a:schemeClr val="tx1"/>
          </a:solidFill>
          <a:latin typeface="Arial" charset="0"/>
        </a:defRPr>
      </a:lvl9pPr>
    </p:titleStyle>
    <p:bodyStyle>
      <a:lvl1pPr marL="360363" indent="-360363" algn="l" rtl="0" eaLnBrk="0" fontAlgn="base" hangingPunct="0">
        <a:spcBef>
          <a:spcPct val="20000"/>
        </a:spcBef>
        <a:spcAft>
          <a:spcPct val="0"/>
        </a:spcAft>
        <a:buClr>
          <a:srgbClr val="FFD200"/>
        </a:buClr>
        <a:buSzPct val="75000"/>
        <a:buFont typeface="Arial" panose="020B0604020202020204" pitchFamily="34" charset="0"/>
        <a:buChar char="►"/>
        <a:defRPr sz="2400">
          <a:solidFill>
            <a:schemeClr val="tx1"/>
          </a:solidFill>
          <a:latin typeface="+mn-lt"/>
          <a:ea typeface="+mn-ea"/>
          <a:cs typeface="+mn-cs"/>
        </a:defRPr>
      </a:lvl1pPr>
      <a:lvl2pPr marL="717550" indent="-355600" algn="l" rtl="0" eaLnBrk="0" fontAlgn="base" hangingPunct="0">
        <a:spcBef>
          <a:spcPct val="20000"/>
        </a:spcBef>
        <a:spcAft>
          <a:spcPct val="0"/>
        </a:spcAft>
        <a:buClr>
          <a:srgbClr val="FFD200"/>
        </a:buClr>
        <a:buSzPct val="75000"/>
        <a:buFont typeface="Arial" panose="020B0604020202020204" pitchFamily="34" charset="0"/>
        <a:buChar char="►"/>
        <a:defRPr sz="2000">
          <a:solidFill>
            <a:schemeClr val="tx1"/>
          </a:solidFill>
          <a:latin typeface="+mn-lt"/>
        </a:defRPr>
      </a:lvl2pPr>
      <a:lvl3pPr marL="1081088" indent="-361950" algn="l" rtl="0" eaLnBrk="0" fontAlgn="base" hangingPunct="0">
        <a:spcBef>
          <a:spcPct val="20000"/>
        </a:spcBef>
        <a:spcAft>
          <a:spcPct val="0"/>
        </a:spcAft>
        <a:buClr>
          <a:srgbClr val="FFD200"/>
        </a:buClr>
        <a:buSzPct val="75000"/>
        <a:buFont typeface="Arial" panose="020B0604020202020204" pitchFamily="34" charset="0"/>
        <a:buChar char="►"/>
        <a:defRPr>
          <a:solidFill>
            <a:schemeClr val="tx1"/>
          </a:solidFill>
          <a:latin typeface="+mn-lt"/>
        </a:defRPr>
      </a:lvl3pPr>
      <a:lvl4pPr marL="1441450" indent="-358775" algn="l" rtl="0" eaLnBrk="0" fontAlgn="base" hangingPunct="0">
        <a:spcBef>
          <a:spcPct val="20000"/>
        </a:spcBef>
        <a:spcAft>
          <a:spcPct val="0"/>
        </a:spcAft>
        <a:buClr>
          <a:srgbClr val="FFD200"/>
        </a:buClr>
        <a:buSzPct val="75000"/>
        <a:buFont typeface="Arial" panose="020B0604020202020204" pitchFamily="34" charset="0"/>
        <a:buChar char="►"/>
        <a:defRPr sz="1600">
          <a:solidFill>
            <a:schemeClr val="tx1"/>
          </a:solidFill>
          <a:latin typeface="+mn-lt"/>
        </a:defRPr>
      </a:lvl4pPr>
      <a:lvl5pPr marL="1800225" indent="-357188" algn="l" rtl="0" eaLnBrk="0" fontAlgn="base" hangingPunct="0">
        <a:spcBef>
          <a:spcPct val="20000"/>
        </a:spcBef>
        <a:spcAft>
          <a:spcPct val="0"/>
        </a:spcAft>
        <a:buClr>
          <a:srgbClr val="FFD200"/>
        </a:buClr>
        <a:buSzPct val="75000"/>
        <a:buFont typeface="Arial" panose="020B0604020202020204" pitchFamily="34" charset="0"/>
        <a:buChar char="►"/>
        <a:defRPr sz="1600">
          <a:solidFill>
            <a:schemeClr val="tx1"/>
          </a:solidFill>
          <a:latin typeface="+mn-lt"/>
        </a:defRPr>
      </a:lvl5pPr>
      <a:lvl6pPr marL="2257425" indent="-357188" algn="l" rtl="0" eaLnBrk="0" fontAlgn="base" hangingPunct="0">
        <a:spcBef>
          <a:spcPct val="20000"/>
        </a:spcBef>
        <a:spcAft>
          <a:spcPct val="0"/>
        </a:spcAft>
        <a:buClr>
          <a:srgbClr val="FFD200"/>
        </a:buClr>
        <a:buSzPct val="75000"/>
        <a:buFont typeface="Arial" charset="0"/>
        <a:buChar char="►"/>
        <a:defRPr sz="1600">
          <a:solidFill>
            <a:schemeClr val="tx1"/>
          </a:solidFill>
          <a:latin typeface="+mn-lt"/>
        </a:defRPr>
      </a:lvl6pPr>
      <a:lvl7pPr marL="2714625" indent="-357188" algn="l" rtl="0" eaLnBrk="0" fontAlgn="base" hangingPunct="0">
        <a:spcBef>
          <a:spcPct val="20000"/>
        </a:spcBef>
        <a:spcAft>
          <a:spcPct val="0"/>
        </a:spcAft>
        <a:buClr>
          <a:srgbClr val="FFD200"/>
        </a:buClr>
        <a:buSzPct val="75000"/>
        <a:buFont typeface="Arial" charset="0"/>
        <a:buChar char="►"/>
        <a:defRPr sz="1600">
          <a:solidFill>
            <a:schemeClr val="tx1"/>
          </a:solidFill>
          <a:latin typeface="+mn-lt"/>
        </a:defRPr>
      </a:lvl7pPr>
      <a:lvl8pPr marL="3171825" indent="-357188" algn="l" rtl="0" eaLnBrk="0" fontAlgn="base" hangingPunct="0">
        <a:spcBef>
          <a:spcPct val="20000"/>
        </a:spcBef>
        <a:spcAft>
          <a:spcPct val="0"/>
        </a:spcAft>
        <a:buClr>
          <a:srgbClr val="FFD200"/>
        </a:buClr>
        <a:buSzPct val="75000"/>
        <a:buFont typeface="Arial" charset="0"/>
        <a:buChar char="►"/>
        <a:defRPr sz="1600">
          <a:solidFill>
            <a:schemeClr val="tx1"/>
          </a:solidFill>
          <a:latin typeface="+mn-lt"/>
        </a:defRPr>
      </a:lvl8pPr>
      <a:lvl9pPr marL="3629025" indent="-357188" algn="l" rtl="0" eaLnBrk="0" fontAlgn="base" hangingPunct="0">
        <a:spcBef>
          <a:spcPct val="20000"/>
        </a:spcBef>
        <a:spcAft>
          <a:spcPct val="0"/>
        </a:spcAft>
        <a:buClr>
          <a:srgbClr val="FFD200"/>
        </a:buClr>
        <a:buSzPct val="75000"/>
        <a:buFont typeface="Arial" charset="0"/>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46082" name="Rectangle 2"/>
          <p:cNvSpPr>
            <a:spLocks noChangeArrowheads="1"/>
          </p:cNvSpPr>
          <p:nvPr/>
        </p:nvSpPr>
        <p:spPr bwMode="auto">
          <a:xfrm>
            <a:off x="0" y="0"/>
            <a:ext cx="609600" cy="6858000"/>
          </a:xfrm>
          <a:prstGeom prst="rect">
            <a:avLst/>
          </a:prstGeom>
          <a:solidFill>
            <a:schemeClr val="accent1"/>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endParaRPr lang="en-US" altLang="en-US" sz="2400">
              <a:solidFill>
                <a:srgbClr val="000000"/>
              </a:solidFill>
              <a:latin typeface="Times New Roman" panose="02020603050405020304" pitchFamily="18" charset="0"/>
            </a:endParaRPr>
          </a:p>
        </p:txBody>
      </p:sp>
      <p:grpSp>
        <p:nvGrpSpPr>
          <p:cNvPr id="46083" name="Group 3"/>
          <p:cNvGrpSpPr>
            <a:grpSpLocks/>
          </p:cNvGrpSpPr>
          <p:nvPr/>
        </p:nvGrpSpPr>
        <p:grpSpPr bwMode="auto">
          <a:xfrm>
            <a:off x="609600" y="1076325"/>
            <a:ext cx="8534400" cy="219075"/>
            <a:chOff x="240" y="893"/>
            <a:chExt cx="5232" cy="115"/>
          </a:xfrm>
        </p:grpSpPr>
        <p:sp>
          <p:nvSpPr>
            <p:cNvPr id="46088" name="Rectangle 4"/>
            <p:cNvSpPr>
              <a:spLocks noChangeArrowheads="1"/>
            </p:cNvSpPr>
            <p:nvPr/>
          </p:nvSpPr>
          <p:spPr bwMode="auto">
            <a:xfrm>
              <a:off x="4320" y="893"/>
              <a:ext cx="1152" cy="115"/>
            </a:xfrm>
            <a:prstGeom prst="rect">
              <a:avLst/>
            </a:prstGeom>
            <a:solidFill>
              <a:schemeClr val="folHlink"/>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endParaRPr lang="en-US" altLang="en-US" sz="2400">
                <a:solidFill>
                  <a:srgbClr val="000000"/>
                </a:solidFill>
                <a:latin typeface="Times New Roman" panose="02020603050405020304" pitchFamily="18" charset="0"/>
              </a:endParaRPr>
            </a:p>
          </p:txBody>
        </p:sp>
        <p:sp>
          <p:nvSpPr>
            <p:cNvPr id="46089" name="Line 5"/>
            <p:cNvSpPr>
              <a:spLocks noChangeShapeType="1"/>
            </p:cNvSpPr>
            <p:nvPr/>
          </p:nvSpPr>
          <p:spPr bwMode="auto">
            <a:xfrm>
              <a:off x="240" y="941"/>
              <a:ext cx="5232" cy="0"/>
            </a:xfrm>
            <a:prstGeom prst="line">
              <a:avLst/>
            </a:prstGeom>
            <a:noFill/>
            <a:ln w="19050">
              <a:solidFill>
                <a:schemeClr val="bg2"/>
              </a:solidFill>
              <a:round/>
              <a:headEnd/>
              <a:tailEnd/>
            </a:ln>
            <a:extLst>
              <a:ext uri="{909E8E84-426E-40dd-AFC4-6F175D3DCCD1}">
                <a14:hiddenFill xmlns="" xmlns:a14="http://schemas.microsoft.com/office/drawing/2010/main">
                  <a:noFill/>
                </a14:hiddenFill>
              </a:ext>
            </a:extLst>
          </p:spPr>
          <p:txBody>
            <a:bodyPr/>
            <a:lstStyle/>
            <a:p>
              <a:endParaRPr lang="en-US">
                <a:solidFill>
                  <a:srgbClr val="000000"/>
                </a:solidFill>
              </a:endParaRPr>
            </a:p>
          </p:txBody>
        </p:sp>
      </p:grpSp>
      <p:sp>
        <p:nvSpPr>
          <p:cNvPr id="46084" name="Rectangle 6"/>
          <p:cNvSpPr>
            <a:spLocks noGrp="1" noChangeArrowheads="1"/>
          </p:cNvSpPr>
          <p:nvPr>
            <p:ph type="title"/>
          </p:nvPr>
        </p:nvSpPr>
        <p:spPr bwMode="auto">
          <a:xfrm>
            <a:off x="609600" y="152400"/>
            <a:ext cx="8229600" cy="963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46085" name="Rectangle 7"/>
          <p:cNvSpPr>
            <a:spLocks noGrp="1" noChangeArrowheads="1"/>
          </p:cNvSpPr>
          <p:nvPr>
            <p:ph type="body" idx="1"/>
          </p:nvPr>
        </p:nvSpPr>
        <p:spPr bwMode="auto">
          <a:xfrm>
            <a:off x="609600" y="1516063"/>
            <a:ext cx="8229600" cy="457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548168" name="Rectangle 8"/>
          <p:cNvSpPr>
            <a:spLocks noGrp="1" noChangeArrowheads="1"/>
          </p:cNvSpPr>
          <p:nvPr>
            <p:ph type="sldNum" sz="quarter" idx="4"/>
          </p:nvPr>
        </p:nvSpPr>
        <p:spPr bwMode="auto">
          <a:xfrm>
            <a:off x="-47625" y="6305550"/>
            <a:ext cx="6096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2000" smtClean="0">
                <a:solidFill>
                  <a:srgbClr val="FFFFFF"/>
                </a:solidFill>
              </a:defRPr>
            </a:lvl1pPr>
          </a:lstStyle>
          <a:p>
            <a:pPr>
              <a:defRPr/>
            </a:pPr>
            <a:fld id="{4C1A6174-5E79-4246-93F5-A495B503D23F}" type="slidenum">
              <a:rPr lang="en-US" altLang="en-US"/>
              <a:pPr>
                <a:defRPr/>
              </a:pPr>
              <a:t>‹#›</a:t>
            </a:fld>
            <a:endParaRPr lang="en-US" altLang="en-US"/>
          </a:p>
        </p:txBody>
      </p:sp>
      <p:pic>
        <p:nvPicPr>
          <p:cNvPr id="46087" name="Picture 9" descr="192x80_transparen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15200" y="6351588"/>
            <a:ext cx="1447800" cy="4302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34625758"/>
      </p:ext>
    </p:extLst>
  </p:cSld>
  <p:clrMap bg1="lt1" tx1="dk1" bg2="lt2" tx2="dk2" accent1="accent1" accent2="accent2" accent3="accent3" accent4="accent4" accent5="accent5" accent6="accent6" hlink="hlink" folHlink="folHlink"/>
  <p:sldLayoutIdLst>
    <p:sldLayoutId id="2147484340" r:id="rId1"/>
  </p:sldLayoutIdLst>
  <p:hf hdr="0" ftr="0" dt="0"/>
  <p:txStyles>
    <p:titleStyle>
      <a:lvl1pPr algn="l" rtl="0" eaLnBrk="0" fontAlgn="base" hangingPunct="0">
        <a:spcBef>
          <a:spcPct val="0"/>
        </a:spcBef>
        <a:spcAft>
          <a:spcPct val="0"/>
        </a:spcAft>
        <a:defRPr sz="3600">
          <a:solidFill>
            <a:srgbClr val="990033"/>
          </a:solidFill>
          <a:latin typeface="+mj-lt"/>
          <a:ea typeface="+mj-ea"/>
          <a:cs typeface="+mj-cs"/>
        </a:defRPr>
      </a:lvl1pPr>
      <a:lvl2pPr algn="l" rtl="0" eaLnBrk="0" fontAlgn="base" hangingPunct="0">
        <a:spcBef>
          <a:spcPct val="0"/>
        </a:spcBef>
        <a:spcAft>
          <a:spcPct val="0"/>
        </a:spcAft>
        <a:defRPr sz="3600">
          <a:solidFill>
            <a:srgbClr val="990033"/>
          </a:solidFill>
          <a:latin typeface="Arial" pitchFamily="34" charset="0"/>
          <a:cs typeface="Arial" pitchFamily="34" charset="0"/>
        </a:defRPr>
      </a:lvl2pPr>
      <a:lvl3pPr algn="l" rtl="0" eaLnBrk="0" fontAlgn="base" hangingPunct="0">
        <a:spcBef>
          <a:spcPct val="0"/>
        </a:spcBef>
        <a:spcAft>
          <a:spcPct val="0"/>
        </a:spcAft>
        <a:defRPr sz="3600">
          <a:solidFill>
            <a:srgbClr val="990033"/>
          </a:solidFill>
          <a:latin typeface="Arial" pitchFamily="34" charset="0"/>
          <a:cs typeface="Arial" pitchFamily="34" charset="0"/>
        </a:defRPr>
      </a:lvl3pPr>
      <a:lvl4pPr algn="l" rtl="0" eaLnBrk="0" fontAlgn="base" hangingPunct="0">
        <a:spcBef>
          <a:spcPct val="0"/>
        </a:spcBef>
        <a:spcAft>
          <a:spcPct val="0"/>
        </a:spcAft>
        <a:defRPr sz="3600">
          <a:solidFill>
            <a:srgbClr val="990033"/>
          </a:solidFill>
          <a:latin typeface="Arial" pitchFamily="34" charset="0"/>
          <a:cs typeface="Arial" pitchFamily="34" charset="0"/>
        </a:defRPr>
      </a:lvl4pPr>
      <a:lvl5pPr algn="l" rtl="0" eaLnBrk="0" fontAlgn="base" hangingPunct="0">
        <a:spcBef>
          <a:spcPct val="0"/>
        </a:spcBef>
        <a:spcAft>
          <a:spcPct val="0"/>
        </a:spcAft>
        <a:defRPr sz="3600">
          <a:solidFill>
            <a:srgbClr val="990033"/>
          </a:solidFill>
          <a:latin typeface="Arial" pitchFamily="34" charset="0"/>
          <a:cs typeface="Arial" pitchFamily="34" charset="0"/>
        </a:defRPr>
      </a:lvl5pPr>
      <a:lvl6pPr marL="457200" algn="l" rtl="0" fontAlgn="base">
        <a:spcBef>
          <a:spcPct val="0"/>
        </a:spcBef>
        <a:spcAft>
          <a:spcPct val="0"/>
        </a:spcAft>
        <a:defRPr sz="3600">
          <a:solidFill>
            <a:srgbClr val="990033"/>
          </a:solidFill>
          <a:latin typeface="Arial" pitchFamily="34" charset="0"/>
          <a:cs typeface="Arial" pitchFamily="34" charset="0"/>
        </a:defRPr>
      </a:lvl6pPr>
      <a:lvl7pPr marL="914400" algn="l" rtl="0" fontAlgn="base">
        <a:spcBef>
          <a:spcPct val="0"/>
        </a:spcBef>
        <a:spcAft>
          <a:spcPct val="0"/>
        </a:spcAft>
        <a:defRPr sz="3600">
          <a:solidFill>
            <a:srgbClr val="990033"/>
          </a:solidFill>
          <a:latin typeface="Arial" pitchFamily="34" charset="0"/>
          <a:cs typeface="Arial" pitchFamily="34" charset="0"/>
        </a:defRPr>
      </a:lvl7pPr>
      <a:lvl8pPr marL="1371600" algn="l" rtl="0" fontAlgn="base">
        <a:spcBef>
          <a:spcPct val="0"/>
        </a:spcBef>
        <a:spcAft>
          <a:spcPct val="0"/>
        </a:spcAft>
        <a:defRPr sz="3600">
          <a:solidFill>
            <a:srgbClr val="990033"/>
          </a:solidFill>
          <a:latin typeface="Arial" pitchFamily="34" charset="0"/>
          <a:cs typeface="Arial" pitchFamily="34" charset="0"/>
        </a:defRPr>
      </a:lvl8pPr>
      <a:lvl9pPr marL="1828800" algn="l" rtl="0" fontAlgn="base">
        <a:spcBef>
          <a:spcPct val="0"/>
        </a:spcBef>
        <a:spcAft>
          <a:spcPct val="0"/>
        </a:spcAft>
        <a:defRPr sz="3600">
          <a:solidFill>
            <a:srgbClr val="990033"/>
          </a:solidFill>
          <a:latin typeface="Arial" pitchFamily="34" charset="0"/>
          <a:cs typeface="Arial" pitchFamily="34" charset="0"/>
        </a:defRPr>
      </a:lvl9pPr>
    </p:titleStyle>
    <p:bodyStyle>
      <a:lvl1pPr marL="457200" indent="-457200" algn="l" rtl="0" eaLnBrk="0" fontAlgn="base" hangingPunct="0">
        <a:spcBef>
          <a:spcPct val="20000"/>
        </a:spcBef>
        <a:spcAft>
          <a:spcPct val="10000"/>
        </a:spcAft>
        <a:buClr>
          <a:schemeClr val="accent1"/>
        </a:buClr>
        <a:buSzPct val="80000"/>
        <a:buFont typeface="Wingdings" panose="05000000000000000000" pitchFamily="2" charset="2"/>
        <a:buChar char="p"/>
        <a:defRPr sz="3200">
          <a:solidFill>
            <a:schemeClr val="tx1"/>
          </a:solidFill>
          <a:latin typeface="+mn-lt"/>
          <a:ea typeface="+mn-ea"/>
          <a:cs typeface="+mn-cs"/>
        </a:defRPr>
      </a:lvl1pPr>
      <a:lvl2pPr marL="914400" indent="-342900" algn="l" rtl="0" eaLnBrk="0" fontAlgn="base" hangingPunct="0">
        <a:spcBef>
          <a:spcPct val="20000"/>
        </a:spcBef>
        <a:spcAft>
          <a:spcPct val="10000"/>
        </a:spcAft>
        <a:buClr>
          <a:schemeClr val="accent1"/>
        </a:buClr>
        <a:buSzPct val="70000"/>
        <a:buFont typeface="Wingdings" panose="05000000000000000000" pitchFamily="2" charset="2"/>
        <a:buChar char="n"/>
        <a:defRPr sz="2800">
          <a:solidFill>
            <a:schemeClr val="tx1"/>
          </a:solidFill>
          <a:latin typeface="+mj-lt"/>
          <a:cs typeface="+mn-cs"/>
        </a:defRPr>
      </a:lvl2pPr>
      <a:lvl3pPr marL="1371600" indent="-342900" algn="l" rtl="0" eaLnBrk="0" fontAlgn="base" hangingPunct="0">
        <a:spcBef>
          <a:spcPct val="20000"/>
        </a:spcBef>
        <a:spcAft>
          <a:spcPct val="0"/>
        </a:spcAft>
        <a:buClr>
          <a:schemeClr val="folHlink"/>
        </a:buClr>
        <a:buSzPct val="55000"/>
        <a:buFont typeface="Wingdings" panose="05000000000000000000" pitchFamily="2" charset="2"/>
        <a:buChar char="n"/>
        <a:defRPr sz="2400">
          <a:solidFill>
            <a:schemeClr val="tx1"/>
          </a:solidFill>
          <a:latin typeface="+mj-lt"/>
          <a:cs typeface="+mn-cs"/>
        </a:defRPr>
      </a:lvl3pPr>
      <a:lvl4pPr marL="1828800" indent="-342900" algn="l" rtl="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mj-lt"/>
          <a:cs typeface="+mn-cs"/>
        </a:defRPr>
      </a:lvl4pPr>
      <a:lvl5pPr marL="2286000" indent="-342900" algn="l" rtl="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mj-lt"/>
          <a:cs typeface="+mn-cs"/>
        </a:defRPr>
      </a:lvl5pPr>
      <a:lvl6pPr marL="2743200" indent="-342900" algn="l" rtl="0" fontAlgn="base">
        <a:spcBef>
          <a:spcPct val="20000"/>
        </a:spcBef>
        <a:spcAft>
          <a:spcPct val="0"/>
        </a:spcAft>
        <a:buClr>
          <a:schemeClr val="accent1"/>
        </a:buClr>
        <a:buFont typeface="Wingdings" pitchFamily="2" charset="2"/>
        <a:buChar char="§"/>
        <a:defRPr sz="2000">
          <a:solidFill>
            <a:schemeClr val="tx1"/>
          </a:solidFill>
          <a:latin typeface="+mj-lt"/>
          <a:cs typeface="+mn-cs"/>
        </a:defRPr>
      </a:lvl6pPr>
      <a:lvl7pPr marL="3200400" indent="-342900" algn="l" rtl="0" fontAlgn="base">
        <a:spcBef>
          <a:spcPct val="20000"/>
        </a:spcBef>
        <a:spcAft>
          <a:spcPct val="0"/>
        </a:spcAft>
        <a:buClr>
          <a:schemeClr val="accent1"/>
        </a:buClr>
        <a:buFont typeface="Wingdings" pitchFamily="2" charset="2"/>
        <a:buChar char="§"/>
        <a:defRPr sz="2000">
          <a:solidFill>
            <a:schemeClr val="tx1"/>
          </a:solidFill>
          <a:latin typeface="+mj-lt"/>
          <a:cs typeface="+mn-cs"/>
        </a:defRPr>
      </a:lvl7pPr>
      <a:lvl8pPr marL="3657600" indent="-342900" algn="l" rtl="0" fontAlgn="base">
        <a:spcBef>
          <a:spcPct val="20000"/>
        </a:spcBef>
        <a:spcAft>
          <a:spcPct val="0"/>
        </a:spcAft>
        <a:buClr>
          <a:schemeClr val="accent1"/>
        </a:buClr>
        <a:buFont typeface="Wingdings" pitchFamily="2" charset="2"/>
        <a:buChar char="§"/>
        <a:defRPr sz="2000">
          <a:solidFill>
            <a:schemeClr val="tx1"/>
          </a:solidFill>
          <a:latin typeface="+mj-lt"/>
          <a:cs typeface="+mn-cs"/>
        </a:defRPr>
      </a:lvl8pPr>
      <a:lvl9pPr marL="4114800" indent="-342900" algn="l" rtl="0" fontAlgn="base">
        <a:spcBef>
          <a:spcPct val="20000"/>
        </a:spcBef>
        <a:spcAft>
          <a:spcPct val="0"/>
        </a:spcAft>
        <a:buClr>
          <a:schemeClr val="accent1"/>
        </a:buClr>
        <a:buFont typeface="Wingdings" pitchFamily="2" charset="2"/>
        <a:buChar char="§"/>
        <a:defRPr sz="2000">
          <a:solidFill>
            <a:schemeClr val="tx1"/>
          </a:solidFill>
          <a:latin typeface="+mj-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0" y="5803900"/>
            <a:ext cx="9144000" cy="1052718"/>
          </a:xfrm>
          <a:prstGeom prst="rect">
            <a:avLst/>
          </a:prstGeom>
          <a:solidFill>
            <a:schemeClr val="tx1"/>
          </a:solidFill>
          <a:ln>
            <a:noFill/>
          </a:ln>
        </p:spPr>
        <p:style>
          <a:lnRef idx="1">
            <a:schemeClr val="accent3"/>
          </a:lnRef>
          <a:fillRef idx="3">
            <a:schemeClr val="accent3"/>
          </a:fillRef>
          <a:effectRef idx="2">
            <a:schemeClr val="accent3"/>
          </a:effectRef>
          <a:fontRef idx="minor">
            <a:schemeClr val="lt1"/>
          </a:fontRef>
        </p:style>
        <p:txBody>
          <a:bodyPr rtlCol="0" anchor="ctr"/>
          <a:lstStyle/>
          <a:p>
            <a:pPr algn="ctr" defTabSz="457200" eaLnBrk="1" fontAlgn="auto" hangingPunct="1">
              <a:spcBef>
                <a:spcPts val="0"/>
              </a:spcBef>
              <a:spcAft>
                <a:spcPts val="0"/>
              </a:spcAft>
            </a:pPr>
            <a:endParaRPr lang="en-US">
              <a:solidFill>
                <a:prstClr val="white"/>
              </a:solidFill>
              <a:latin typeface="Calibri"/>
            </a:endParaRPr>
          </a:p>
        </p:txBody>
      </p:sp>
      <p:sp>
        <p:nvSpPr>
          <p:cNvPr id="8" name="Rectangle 7"/>
          <p:cNvSpPr/>
          <p:nvPr/>
        </p:nvSpPr>
        <p:spPr>
          <a:xfrm flipV="1">
            <a:off x="0" y="5778500"/>
            <a:ext cx="9144000" cy="50800"/>
          </a:xfrm>
          <a:prstGeom prst="rect">
            <a:avLst/>
          </a:prstGeom>
          <a:solidFill>
            <a:srgbClr val="FFCC00"/>
          </a:solidFill>
          <a:ln>
            <a:noFill/>
          </a:ln>
        </p:spPr>
        <p:style>
          <a:lnRef idx="1">
            <a:schemeClr val="accent2"/>
          </a:lnRef>
          <a:fillRef idx="2">
            <a:schemeClr val="accent2"/>
          </a:fillRef>
          <a:effectRef idx="1">
            <a:schemeClr val="accent2"/>
          </a:effectRef>
          <a:fontRef idx="minor">
            <a:schemeClr val="dk1"/>
          </a:fontRef>
        </p:style>
        <p:txBody>
          <a:bodyPr rtlCol="0" anchor="ctr"/>
          <a:lstStyle/>
          <a:p>
            <a:pPr algn="ctr" defTabSz="457200" eaLnBrk="1" fontAlgn="auto" hangingPunct="1">
              <a:spcBef>
                <a:spcPts val="0"/>
              </a:spcBef>
              <a:spcAft>
                <a:spcPts val="0"/>
              </a:spcAft>
            </a:pPr>
            <a:endParaRPr lang="en-US">
              <a:solidFill>
                <a:srgbClr val="990000"/>
              </a:solidFill>
              <a:latin typeface="Calibri"/>
            </a:endParaRPr>
          </a:p>
        </p:txBody>
      </p:sp>
      <p:pic>
        <p:nvPicPr>
          <p:cNvPr id="11" name="Picture 10" descr="Small Use Shield_GoldOnTrans.eps"/>
          <p:cNvPicPr>
            <a:picLocks noChangeAspect="1"/>
          </p:cNvPicPr>
          <p:nvPr/>
        </p:nvPicPr>
        <p:blipFill>
          <a:blip r:embed="rId4"/>
          <a:stretch>
            <a:fillRect/>
          </a:stretch>
        </p:blipFill>
        <p:spPr>
          <a:xfrm>
            <a:off x="8201027" y="238127"/>
            <a:ext cx="748239" cy="748239"/>
          </a:xfrm>
          <a:prstGeom prst="rect">
            <a:avLst/>
          </a:prstGeom>
        </p:spPr>
      </p:pic>
      <p:pic>
        <p:nvPicPr>
          <p:cNvPr id="14" name="Picture 13" descr="1-lineWordmark_GoldOnCard_NoBG.eps"/>
          <p:cNvPicPr>
            <a:picLocks noChangeAspect="1"/>
          </p:cNvPicPr>
          <p:nvPr/>
        </p:nvPicPr>
        <p:blipFill>
          <a:blip r:embed="rId5"/>
          <a:stretch>
            <a:fillRect/>
          </a:stretch>
        </p:blipFill>
        <p:spPr>
          <a:xfrm>
            <a:off x="6997700" y="6470495"/>
            <a:ext cx="1822126" cy="154821"/>
          </a:xfrm>
          <a:prstGeom prst="rect">
            <a:avLst/>
          </a:prstGeom>
        </p:spPr>
      </p:pic>
      <p:pic>
        <p:nvPicPr>
          <p:cNvPr id="15" name="Picture 14" descr="Formal_Leventhal_GoldOnCard_NoBG.eps"/>
          <p:cNvPicPr>
            <a:picLocks noChangeAspect="1"/>
          </p:cNvPicPr>
          <p:nvPr/>
        </p:nvPicPr>
        <p:blipFill>
          <a:blip r:embed="rId6"/>
          <a:stretch>
            <a:fillRect/>
          </a:stretch>
        </p:blipFill>
        <p:spPr>
          <a:xfrm>
            <a:off x="325971" y="6138496"/>
            <a:ext cx="2036234" cy="479114"/>
          </a:xfrm>
          <a:prstGeom prst="rect">
            <a:avLst/>
          </a:prstGeom>
        </p:spPr>
      </p:pic>
    </p:spTree>
    <p:extLst>
      <p:ext uri="{BB962C8B-B14F-4D97-AF65-F5344CB8AC3E}">
        <p14:creationId xmlns:p14="http://schemas.microsoft.com/office/powerpoint/2010/main" val="126832058"/>
      </p:ext>
    </p:extLst>
  </p:cSld>
  <p:clrMap bg1="lt1" tx1="dk1" bg2="lt2" tx2="dk2" accent1="accent1" accent2="accent2" accent3="accent3" accent4="accent4" accent5="accent5" accent6="accent6" hlink="hlink" folHlink="folHlink"/>
  <p:sldLayoutIdLst>
    <p:sldLayoutId id="2147484354" r:id="rId1"/>
    <p:sldLayoutId id="2147484357" r:id="rId2"/>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0" y="5803900"/>
            <a:ext cx="9144000" cy="1052718"/>
          </a:xfrm>
          <a:prstGeom prst="rect">
            <a:avLst/>
          </a:prstGeom>
          <a:solidFill>
            <a:schemeClr val="tx1"/>
          </a:solidFill>
          <a:ln>
            <a:noFill/>
          </a:ln>
        </p:spPr>
        <p:style>
          <a:lnRef idx="1">
            <a:schemeClr val="accent3"/>
          </a:lnRef>
          <a:fillRef idx="3">
            <a:schemeClr val="accent3"/>
          </a:fillRef>
          <a:effectRef idx="2">
            <a:schemeClr val="accent3"/>
          </a:effectRef>
          <a:fontRef idx="minor">
            <a:schemeClr val="lt1"/>
          </a:fontRef>
        </p:style>
        <p:txBody>
          <a:bodyPr rtlCol="0" anchor="ctr"/>
          <a:lstStyle/>
          <a:p>
            <a:pPr algn="ctr" defTabSz="457200" eaLnBrk="1" fontAlgn="auto" hangingPunct="1">
              <a:spcBef>
                <a:spcPts val="0"/>
              </a:spcBef>
              <a:spcAft>
                <a:spcPts val="0"/>
              </a:spcAft>
            </a:pPr>
            <a:endParaRPr lang="en-US">
              <a:solidFill>
                <a:prstClr val="white"/>
              </a:solidFill>
              <a:latin typeface="Calibri"/>
            </a:endParaRPr>
          </a:p>
        </p:txBody>
      </p:sp>
      <p:sp>
        <p:nvSpPr>
          <p:cNvPr id="8" name="Rectangle 7"/>
          <p:cNvSpPr/>
          <p:nvPr/>
        </p:nvSpPr>
        <p:spPr>
          <a:xfrm flipV="1">
            <a:off x="0" y="5778500"/>
            <a:ext cx="9144000" cy="50800"/>
          </a:xfrm>
          <a:prstGeom prst="rect">
            <a:avLst/>
          </a:prstGeom>
          <a:solidFill>
            <a:srgbClr val="FFCC00"/>
          </a:solidFill>
          <a:ln>
            <a:noFill/>
          </a:ln>
        </p:spPr>
        <p:style>
          <a:lnRef idx="1">
            <a:schemeClr val="accent2"/>
          </a:lnRef>
          <a:fillRef idx="2">
            <a:schemeClr val="accent2"/>
          </a:fillRef>
          <a:effectRef idx="1">
            <a:schemeClr val="accent2"/>
          </a:effectRef>
          <a:fontRef idx="minor">
            <a:schemeClr val="dk1"/>
          </a:fontRef>
        </p:style>
        <p:txBody>
          <a:bodyPr rtlCol="0" anchor="ctr"/>
          <a:lstStyle/>
          <a:p>
            <a:pPr algn="ctr" defTabSz="457200" eaLnBrk="1" fontAlgn="auto" hangingPunct="1">
              <a:spcBef>
                <a:spcPts val="0"/>
              </a:spcBef>
              <a:spcAft>
                <a:spcPts val="0"/>
              </a:spcAft>
            </a:pPr>
            <a:endParaRPr lang="en-US">
              <a:solidFill>
                <a:srgbClr val="990000"/>
              </a:solidFill>
              <a:latin typeface="Calibri"/>
            </a:endParaRPr>
          </a:p>
        </p:txBody>
      </p:sp>
      <p:pic>
        <p:nvPicPr>
          <p:cNvPr id="11" name="Picture 10" descr="Small Use Shield_GoldOnTrans.eps"/>
          <p:cNvPicPr>
            <a:picLocks noChangeAspect="1"/>
          </p:cNvPicPr>
          <p:nvPr/>
        </p:nvPicPr>
        <p:blipFill>
          <a:blip r:embed="rId3"/>
          <a:stretch>
            <a:fillRect/>
          </a:stretch>
        </p:blipFill>
        <p:spPr>
          <a:xfrm>
            <a:off x="8201027" y="238127"/>
            <a:ext cx="748239" cy="748239"/>
          </a:xfrm>
          <a:prstGeom prst="rect">
            <a:avLst/>
          </a:prstGeom>
        </p:spPr>
      </p:pic>
      <p:pic>
        <p:nvPicPr>
          <p:cNvPr id="14" name="Picture 13" descr="1-lineWordmark_GoldOnCard_NoBG.eps"/>
          <p:cNvPicPr>
            <a:picLocks noChangeAspect="1"/>
          </p:cNvPicPr>
          <p:nvPr/>
        </p:nvPicPr>
        <p:blipFill>
          <a:blip r:embed="rId4"/>
          <a:stretch>
            <a:fillRect/>
          </a:stretch>
        </p:blipFill>
        <p:spPr>
          <a:xfrm>
            <a:off x="6997700" y="6470495"/>
            <a:ext cx="1822126" cy="154821"/>
          </a:xfrm>
          <a:prstGeom prst="rect">
            <a:avLst/>
          </a:prstGeom>
        </p:spPr>
      </p:pic>
      <p:pic>
        <p:nvPicPr>
          <p:cNvPr id="15" name="Picture 14" descr="Formal_Leventhal_GoldOnCard_NoBG.eps"/>
          <p:cNvPicPr>
            <a:picLocks noChangeAspect="1"/>
          </p:cNvPicPr>
          <p:nvPr/>
        </p:nvPicPr>
        <p:blipFill>
          <a:blip r:embed="rId5"/>
          <a:stretch>
            <a:fillRect/>
          </a:stretch>
        </p:blipFill>
        <p:spPr>
          <a:xfrm>
            <a:off x="325971" y="6138496"/>
            <a:ext cx="2036234" cy="479114"/>
          </a:xfrm>
          <a:prstGeom prst="rect">
            <a:avLst/>
          </a:prstGeom>
        </p:spPr>
      </p:pic>
    </p:spTree>
    <p:extLst>
      <p:ext uri="{BB962C8B-B14F-4D97-AF65-F5344CB8AC3E}">
        <p14:creationId xmlns:p14="http://schemas.microsoft.com/office/powerpoint/2010/main" val="1892534241"/>
      </p:ext>
    </p:extLst>
  </p:cSld>
  <p:clrMap bg1="lt1" tx1="dk1" bg2="lt2" tx2="dk2" accent1="accent1" accent2="accent2" accent3="accent3" accent4="accent4" accent5="accent5" accent6="accent6" hlink="hlink" folHlink="folHlink"/>
  <p:sldLayoutIdLst>
    <p:sldLayoutId id="2147484356" r:id="rId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859" y="914400"/>
            <a:ext cx="8980990" cy="4647426"/>
          </a:xfrm>
          <a:prstGeom prst="rect">
            <a:avLst/>
          </a:prstGeom>
          <a:noFill/>
        </p:spPr>
        <p:txBody>
          <a:bodyPr wrap="square" rtlCol="0">
            <a:spAutoFit/>
          </a:bodyPr>
          <a:lstStyle/>
          <a:p>
            <a:pPr algn="ctr" defTabSz="457200" eaLnBrk="1" fontAlgn="auto" hangingPunct="1">
              <a:spcBef>
                <a:spcPts val="0"/>
              </a:spcBef>
              <a:spcAft>
                <a:spcPts val="0"/>
              </a:spcAft>
            </a:pPr>
            <a:r>
              <a:rPr lang="en-US" sz="3600" b="1" dirty="0">
                <a:solidFill>
                  <a:srgbClr val="990000"/>
                </a:solidFill>
                <a:latin typeface="+mj-lt"/>
                <a:cs typeface="Arial"/>
              </a:rPr>
              <a:t>Consistency in Business Valuation Methods:</a:t>
            </a:r>
            <a:endParaRPr lang="en-US" sz="2400" b="1" dirty="0">
              <a:solidFill>
                <a:srgbClr val="990000"/>
              </a:solidFill>
              <a:latin typeface="+mj-lt"/>
              <a:cs typeface="Arial"/>
            </a:endParaRPr>
          </a:p>
          <a:p>
            <a:pPr algn="ctr" defTabSz="457200" eaLnBrk="1" fontAlgn="auto" hangingPunct="1">
              <a:spcBef>
                <a:spcPts val="0"/>
              </a:spcBef>
              <a:spcAft>
                <a:spcPts val="0"/>
              </a:spcAft>
            </a:pPr>
            <a:r>
              <a:rPr lang="en-US" sz="3600" b="1" dirty="0">
                <a:solidFill>
                  <a:srgbClr val="990000"/>
                </a:solidFill>
                <a:latin typeface="+mj-lt"/>
                <a:cs typeface="Arial"/>
              </a:rPr>
              <a:t>Practice vs. Academia</a:t>
            </a:r>
          </a:p>
          <a:p>
            <a:pPr algn="ctr" defTabSz="457200" eaLnBrk="1" fontAlgn="auto" hangingPunct="1">
              <a:spcBef>
                <a:spcPts val="0"/>
              </a:spcBef>
              <a:spcAft>
                <a:spcPts val="0"/>
              </a:spcAft>
            </a:pPr>
            <a:endParaRPr lang="en-US" sz="2800" b="1" dirty="0">
              <a:solidFill>
                <a:srgbClr val="990000"/>
              </a:solidFill>
              <a:latin typeface="+mn-lt"/>
              <a:cs typeface="Arial"/>
            </a:endParaRPr>
          </a:p>
          <a:p>
            <a:pPr algn="ctr" defTabSz="457200" eaLnBrk="1" fontAlgn="auto" hangingPunct="1">
              <a:spcBef>
                <a:spcPts val="0"/>
              </a:spcBef>
              <a:spcAft>
                <a:spcPts val="0"/>
              </a:spcAft>
            </a:pPr>
            <a:r>
              <a:rPr lang="en-US" sz="2800" b="1" dirty="0">
                <a:solidFill>
                  <a:srgbClr val="990000"/>
                </a:solidFill>
                <a:latin typeface="+mn-lt"/>
                <a:cs typeface="Arial"/>
              </a:rPr>
              <a:t>Presented by Anthony V. Aaron, CFA, FASA, FRICS</a:t>
            </a:r>
          </a:p>
          <a:p>
            <a:pPr algn="ctr" defTabSz="457200" eaLnBrk="1" fontAlgn="auto" hangingPunct="1">
              <a:spcBef>
                <a:spcPts val="0"/>
              </a:spcBef>
              <a:spcAft>
                <a:spcPts val="0"/>
              </a:spcAft>
            </a:pPr>
            <a:r>
              <a:rPr lang="en-US" sz="2800" b="1" dirty="0">
                <a:solidFill>
                  <a:srgbClr val="990000"/>
                </a:solidFill>
                <a:latin typeface="+mn-lt"/>
                <a:cs typeface="Arial"/>
              </a:rPr>
              <a:t>Professor of the Practice</a:t>
            </a:r>
          </a:p>
          <a:p>
            <a:pPr algn="ctr" defTabSz="457200" eaLnBrk="1" fontAlgn="auto" hangingPunct="1">
              <a:spcBef>
                <a:spcPts val="0"/>
              </a:spcBef>
              <a:spcAft>
                <a:spcPts val="0"/>
              </a:spcAft>
            </a:pPr>
            <a:r>
              <a:rPr lang="en-US" sz="2800" b="1" dirty="0">
                <a:solidFill>
                  <a:srgbClr val="990000"/>
                </a:solidFill>
                <a:latin typeface="+mn-lt"/>
                <a:cs typeface="Arial"/>
              </a:rPr>
              <a:t>USC Leventhal School of Accounting</a:t>
            </a:r>
          </a:p>
          <a:p>
            <a:pPr algn="ctr" defTabSz="457200" eaLnBrk="1" fontAlgn="auto" hangingPunct="1">
              <a:spcBef>
                <a:spcPts val="0"/>
              </a:spcBef>
              <a:spcAft>
                <a:spcPts val="0"/>
              </a:spcAft>
            </a:pPr>
            <a:r>
              <a:rPr lang="en-US" sz="2800" b="1" dirty="0">
                <a:solidFill>
                  <a:srgbClr val="990000"/>
                </a:solidFill>
                <a:latin typeface="+mn-lt"/>
                <a:cs typeface="Arial"/>
              </a:rPr>
              <a:t>USC Marshall School of Business</a:t>
            </a:r>
          </a:p>
          <a:p>
            <a:pPr algn="ctr" defTabSz="457200" eaLnBrk="1" fontAlgn="auto" hangingPunct="1">
              <a:spcBef>
                <a:spcPts val="0"/>
              </a:spcBef>
              <a:spcAft>
                <a:spcPts val="0"/>
              </a:spcAft>
            </a:pPr>
            <a:endParaRPr lang="en-US" sz="2800" b="1" dirty="0">
              <a:solidFill>
                <a:srgbClr val="990000"/>
              </a:solidFill>
              <a:latin typeface="+mn-lt"/>
              <a:cs typeface="Arial"/>
            </a:endParaRPr>
          </a:p>
          <a:p>
            <a:pPr algn="ctr" defTabSz="457200" eaLnBrk="1" fontAlgn="auto" hangingPunct="1">
              <a:spcBef>
                <a:spcPts val="0"/>
              </a:spcBef>
              <a:spcAft>
                <a:spcPts val="0"/>
              </a:spcAft>
            </a:pPr>
            <a:r>
              <a:rPr lang="en-US" sz="2800" b="1" dirty="0">
                <a:solidFill>
                  <a:srgbClr val="990000"/>
                </a:solidFill>
                <a:latin typeface="+mn-lt"/>
                <a:cs typeface="Arial"/>
              </a:rPr>
              <a:t>X OIV Business Valuation International Conference</a:t>
            </a:r>
          </a:p>
          <a:p>
            <a:pPr algn="ctr" defTabSz="457200" eaLnBrk="1" fontAlgn="auto" hangingPunct="1">
              <a:spcBef>
                <a:spcPts val="0"/>
              </a:spcBef>
              <a:spcAft>
                <a:spcPts val="0"/>
              </a:spcAft>
            </a:pPr>
            <a:r>
              <a:rPr lang="en-US" sz="2800" b="1" dirty="0">
                <a:solidFill>
                  <a:srgbClr val="990000"/>
                </a:solidFill>
                <a:latin typeface="+mn-lt"/>
                <a:cs typeface="Arial"/>
              </a:rPr>
              <a:t>January 22, 2024  - Bocconi University - Milan, Italy</a:t>
            </a:r>
          </a:p>
        </p:txBody>
      </p:sp>
    </p:spTree>
    <p:extLst>
      <p:ext uri="{BB962C8B-B14F-4D97-AF65-F5344CB8AC3E}">
        <p14:creationId xmlns:p14="http://schemas.microsoft.com/office/powerpoint/2010/main" val="3656587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87627B3-6F25-B149-99B0-CE02DE91ABD6}"/>
              </a:ext>
            </a:extLst>
          </p:cNvPr>
          <p:cNvSpPr txBox="1"/>
          <p:nvPr/>
        </p:nvSpPr>
        <p:spPr>
          <a:xfrm>
            <a:off x="381000" y="1676400"/>
            <a:ext cx="8382000" cy="2585323"/>
          </a:xfrm>
          <a:prstGeom prst="rect">
            <a:avLst/>
          </a:prstGeom>
          <a:noFill/>
        </p:spPr>
        <p:txBody>
          <a:bodyPr wrap="square" rtlCol="0">
            <a:spAutoFit/>
          </a:bodyPr>
          <a:lstStyle/>
          <a:p>
            <a:pPr algn="ctr"/>
            <a:r>
              <a:rPr lang="en-US" sz="3600" b="1" dirty="0">
                <a:solidFill>
                  <a:srgbClr val="990000"/>
                </a:solidFill>
                <a:latin typeface="+mj-lt"/>
                <a:cs typeface="Arial"/>
              </a:rPr>
              <a:t>Business valuation as Described</a:t>
            </a:r>
          </a:p>
          <a:p>
            <a:pPr algn="ctr"/>
            <a:r>
              <a:rPr lang="en-US" sz="3600" b="1" dirty="0">
                <a:solidFill>
                  <a:srgbClr val="990000"/>
                </a:solidFill>
                <a:latin typeface="+mj-lt"/>
                <a:cs typeface="Arial"/>
              </a:rPr>
              <a:t>in Academic Texts and as Taught</a:t>
            </a:r>
          </a:p>
          <a:p>
            <a:pPr algn="ctr"/>
            <a:r>
              <a:rPr lang="en-US" sz="3600" b="1" dirty="0">
                <a:solidFill>
                  <a:srgbClr val="990000"/>
                </a:solidFill>
                <a:latin typeface="+mj-lt"/>
                <a:cs typeface="Arial"/>
              </a:rPr>
              <a:t>in the Academic Setting</a:t>
            </a:r>
          </a:p>
          <a:p>
            <a:pPr algn="ctr"/>
            <a:endParaRPr lang="en-US" sz="3600" b="1" dirty="0">
              <a:solidFill>
                <a:srgbClr val="990000"/>
              </a:solidFill>
              <a:latin typeface="+mj-lt"/>
              <a:cs typeface="Arial"/>
            </a:endParaRPr>
          </a:p>
          <a:p>
            <a:endParaRPr lang="en-US" dirty="0"/>
          </a:p>
        </p:txBody>
      </p:sp>
    </p:spTree>
    <p:extLst>
      <p:ext uri="{BB962C8B-B14F-4D97-AF65-F5344CB8AC3E}">
        <p14:creationId xmlns:p14="http://schemas.microsoft.com/office/powerpoint/2010/main" val="20402907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A1C992-BE3B-EF40-8E8E-580F73EEAF04}"/>
              </a:ext>
            </a:extLst>
          </p:cNvPr>
          <p:cNvSpPr>
            <a:spLocks noGrp="1"/>
          </p:cNvSpPr>
          <p:nvPr>
            <p:ph type="title"/>
          </p:nvPr>
        </p:nvSpPr>
        <p:spPr>
          <a:xfrm>
            <a:off x="457200" y="274638"/>
            <a:ext cx="8229600" cy="868362"/>
          </a:xfrm>
        </p:spPr>
        <p:txBody>
          <a:bodyPr/>
          <a:lstStyle/>
          <a:p>
            <a:r>
              <a:rPr lang="en-US" sz="2800" b="1" dirty="0">
                <a:solidFill>
                  <a:srgbClr val="990000"/>
                </a:solidFill>
                <a:cs typeface="Arial"/>
              </a:rPr>
              <a:t>Business Valuation as Described in Academic Texts and as Taught in the Academic Setting</a:t>
            </a:r>
            <a:br>
              <a:rPr lang="en-US" b="1" dirty="0">
                <a:solidFill>
                  <a:srgbClr val="990000"/>
                </a:solidFill>
                <a:cs typeface="Arial"/>
              </a:rPr>
            </a:br>
            <a:br>
              <a:rPr lang="en-US" b="1" dirty="0">
                <a:solidFill>
                  <a:srgbClr val="990000"/>
                </a:solidFill>
                <a:cs typeface="Arial"/>
              </a:rPr>
            </a:br>
            <a:endParaRPr lang="en-US" dirty="0"/>
          </a:p>
        </p:txBody>
      </p:sp>
      <p:sp>
        <p:nvSpPr>
          <p:cNvPr id="3" name="Content Placeholder 2">
            <a:extLst>
              <a:ext uri="{FF2B5EF4-FFF2-40B4-BE49-F238E27FC236}">
                <a16:creationId xmlns:a16="http://schemas.microsoft.com/office/drawing/2014/main" id="{E41EB19F-FC4F-134D-8131-CD0049EB7059}"/>
              </a:ext>
            </a:extLst>
          </p:cNvPr>
          <p:cNvSpPr>
            <a:spLocks noGrp="1"/>
          </p:cNvSpPr>
          <p:nvPr>
            <p:ph idx="1"/>
          </p:nvPr>
        </p:nvSpPr>
        <p:spPr>
          <a:xfrm>
            <a:off x="381000" y="1295400"/>
            <a:ext cx="8763000" cy="4724400"/>
          </a:xfrm>
        </p:spPr>
        <p:txBody>
          <a:bodyPr/>
          <a:lstStyle/>
          <a:p>
            <a:r>
              <a:rPr lang="en-US" sz="2400" dirty="0"/>
              <a:t>Academic Texts and University Instructors (“ATUIs”) commonly focus on the Income Approach in the illustration of business valuation.</a:t>
            </a:r>
          </a:p>
          <a:p>
            <a:r>
              <a:rPr lang="en-US" sz="2400" dirty="0"/>
              <a:t>Income Approach:</a:t>
            </a:r>
          </a:p>
          <a:p>
            <a:pPr lvl="1"/>
            <a:r>
              <a:rPr lang="en-US" sz="1800" dirty="0"/>
              <a:t>While some ATUIs might describe a Discounted Cash Flow (“DCF”) method under the income approach similar to that utilized by USVPs, most appear to emphasize methods that are often described or entitled “Residual Operating Income” (“ROPI”) models (Other names for this family of methods might include “Excess Income” or “Economic Income” models).</a:t>
            </a:r>
          </a:p>
          <a:p>
            <a:pPr lvl="1"/>
            <a:r>
              <a:rPr lang="en-US" sz="1800" dirty="0"/>
              <a:t>Such methods are typically applied on an “unleveraged” basis, but using a somewhat different thought process.</a:t>
            </a:r>
          </a:p>
          <a:p>
            <a:pPr lvl="1"/>
            <a:r>
              <a:rPr lang="en-US" sz="1800" dirty="0"/>
              <a:t>ROPI models value the entity using earnings rather than cash flows.  Also, value is calculated by added the book value of Net Operating Assets (”NOAs”) to the present value of forecasted “residual income”, “excess income” or “economic income”.</a:t>
            </a:r>
          </a:p>
          <a:p>
            <a:pPr lvl="1"/>
            <a:endParaRPr lang="en-US" sz="2000" dirty="0"/>
          </a:p>
        </p:txBody>
      </p:sp>
    </p:spTree>
    <p:extLst>
      <p:ext uri="{BB962C8B-B14F-4D97-AF65-F5344CB8AC3E}">
        <p14:creationId xmlns:p14="http://schemas.microsoft.com/office/powerpoint/2010/main" val="1664370281"/>
      </p:ext>
    </p:extLst>
  </p:cSld>
  <p:clrMapOvr>
    <a:masterClrMapping/>
  </p:clrMapOvr>
  <p:transition>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A1C992-BE3B-EF40-8E8E-580F73EEAF04}"/>
              </a:ext>
            </a:extLst>
          </p:cNvPr>
          <p:cNvSpPr>
            <a:spLocks noGrp="1"/>
          </p:cNvSpPr>
          <p:nvPr>
            <p:ph type="title"/>
          </p:nvPr>
        </p:nvSpPr>
        <p:spPr>
          <a:xfrm>
            <a:off x="457200" y="274638"/>
            <a:ext cx="8229600" cy="868362"/>
          </a:xfrm>
        </p:spPr>
        <p:txBody>
          <a:bodyPr/>
          <a:lstStyle/>
          <a:p>
            <a:r>
              <a:rPr lang="en-US" sz="2800" b="1" dirty="0">
                <a:solidFill>
                  <a:srgbClr val="990000"/>
                </a:solidFill>
                <a:cs typeface="Arial"/>
              </a:rPr>
              <a:t>Business Valuation as Described in Academic Texts and as Taught in the Academic Setting (continued)</a:t>
            </a:r>
            <a:br>
              <a:rPr lang="en-US" b="1" dirty="0">
                <a:solidFill>
                  <a:srgbClr val="990000"/>
                </a:solidFill>
                <a:cs typeface="Arial"/>
              </a:rPr>
            </a:br>
            <a:br>
              <a:rPr lang="en-US" b="1" dirty="0">
                <a:solidFill>
                  <a:srgbClr val="990000"/>
                </a:solidFill>
                <a:cs typeface="Arial"/>
              </a:rPr>
            </a:br>
            <a:endParaRPr lang="en-US" dirty="0"/>
          </a:p>
        </p:txBody>
      </p:sp>
      <p:sp>
        <p:nvSpPr>
          <p:cNvPr id="3" name="Content Placeholder 2">
            <a:extLst>
              <a:ext uri="{FF2B5EF4-FFF2-40B4-BE49-F238E27FC236}">
                <a16:creationId xmlns:a16="http://schemas.microsoft.com/office/drawing/2014/main" id="{E41EB19F-FC4F-134D-8131-CD0049EB7059}"/>
              </a:ext>
            </a:extLst>
          </p:cNvPr>
          <p:cNvSpPr>
            <a:spLocks noGrp="1"/>
          </p:cNvSpPr>
          <p:nvPr>
            <p:ph idx="1"/>
          </p:nvPr>
        </p:nvSpPr>
        <p:spPr>
          <a:xfrm>
            <a:off x="381000" y="1295400"/>
            <a:ext cx="8763000" cy="4419600"/>
          </a:xfrm>
        </p:spPr>
        <p:txBody>
          <a:bodyPr/>
          <a:lstStyle/>
          <a:p>
            <a:r>
              <a:rPr lang="en-US" sz="2400" dirty="0"/>
              <a:t>Income Approach (continued):</a:t>
            </a:r>
          </a:p>
          <a:p>
            <a:pPr lvl="1"/>
            <a:r>
              <a:rPr lang="en-US" sz="2000" dirty="0"/>
              <a:t>Assets and liabilities are classified as operating and non-operating.  Non-operating assets are netted against non-operating liabilities to produce “net non-operating obligations”.  The operating enterprise is valued based on NOPAT and net non-operating obligations are deducted to arrive at equity value.</a:t>
            </a:r>
          </a:p>
          <a:p>
            <a:pPr lvl="1"/>
            <a:r>
              <a:rPr lang="en-US" sz="2000" dirty="0"/>
              <a:t>One major difference is the treatment of cash.  In applying a DCF model, USVPs will often deduct an estimate of Debt Free Net Working Capital (“DFNWC”) from NOPAT (which includes transactional cash) while in the construct of ROPI models, all cash is generally viewed as a non-operating asset.</a:t>
            </a:r>
          </a:p>
          <a:p>
            <a:pPr lvl="1"/>
            <a:r>
              <a:rPr lang="en-US" sz="2000" dirty="0"/>
              <a:t>Mechanical Observation: USVPs tend to use “mid-period” discounting, while ATUIs tend to use “end-of-period” discounting.</a:t>
            </a:r>
          </a:p>
        </p:txBody>
      </p:sp>
    </p:spTree>
    <p:extLst>
      <p:ext uri="{BB962C8B-B14F-4D97-AF65-F5344CB8AC3E}">
        <p14:creationId xmlns:p14="http://schemas.microsoft.com/office/powerpoint/2010/main" val="3093941803"/>
      </p:ext>
    </p:extLst>
  </p:cSld>
  <p:clrMapOvr>
    <a:masterClrMapping/>
  </p:clrMapOvr>
  <p:transition>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87627B3-6F25-B149-99B0-CE02DE91ABD6}"/>
              </a:ext>
            </a:extLst>
          </p:cNvPr>
          <p:cNvSpPr txBox="1"/>
          <p:nvPr/>
        </p:nvSpPr>
        <p:spPr>
          <a:xfrm>
            <a:off x="2291781" y="1600200"/>
            <a:ext cx="4995791" cy="1477328"/>
          </a:xfrm>
          <a:prstGeom prst="rect">
            <a:avLst/>
          </a:prstGeom>
          <a:noFill/>
        </p:spPr>
        <p:txBody>
          <a:bodyPr wrap="none" rtlCol="0">
            <a:spAutoFit/>
          </a:bodyPr>
          <a:lstStyle/>
          <a:p>
            <a:pPr algn="ctr"/>
            <a:r>
              <a:rPr lang="en-US" sz="3600" b="1" dirty="0">
                <a:solidFill>
                  <a:srgbClr val="990000"/>
                </a:solidFill>
                <a:latin typeface="+mn-lt"/>
                <a:cs typeface="Arial"/>
              </a:rPr>
              <a:t>Differences in Emphasis</a:t>
            </a:r>
          </a:p>
          <a:p>
            <a:pPr algn="ctr"/>
            <a:r>
              <a:rPr lang="en-US" sz="3600" b="1" dirty="0">
                <a:solidFill>
                  <a:srgbClr val="990000"/>
                </a:solidFill>
                <a:latin typeface="+mn-lt"/>
                <a:cs typeface="Arial"/>
              </a:rPr>
              <a:t>and Methodology</a:t>
            </a:r>
          </a:p>
          <a:p>
            <a:endParaRPr lang="en-US" dirty="0"/>
          </a:p>
        </p:txBody>
      </p:sp>
    </p:spTree>
    <p:extLst>
      <p:ext uri="{BB962C8B-B14F-4D97-AF65-F5344CB8AC3E}">
        <p14:creationId xmlns:p14="http://schemas.microsoft.com/office/powerpoint/2010/main" val="10658370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5E9ACA-F9BE-054D-A160-45B57D50EF88}"/>
              </a:ext>
            </a:extLst>
          </p:cNvPr>
          <p:cNvSpPr>
            <a:spLocks noGrp="1"/>
          </p:cNvSpPr>
          <p:nvPr>
            <p:ph type="title"/>
          </p:nvPr>
        </p:nvSpPr>
        <p:spPr>
          <a:xfrm>
            <a:off x="457200" y="274638"/>
            <a:ext cx="8229600" cy="868362"/>
          </a:xfrm>
        </p:spPr>
        <p:txBody>
          <a:bodyPr/>
          <a:lstStyle/>
          <a:p>
            <a:r>
              <a:rPr lang="en-US" sz="2800" b="1" dirty="0">
                <a:solidFill>
                  <a:srgbClr val="990000"/>
                </a:solidFill>
                <a:cs typeface="Arial"/>
              </a:rPr>
              <a:t>Differences in Emphasis and Methodology</a:t>
            </a:r>
            <a:endParaRPr lang="en-US" sz="2800" dirty="0"/>
          </a:p>
        </p:txBody>
      </p:sp>
      <p:sp>
        <p:nvSpPr>
          <p:cNvPr id="3" name="Content Placeholder 2">
            <a:extLst>
              <a:ext uri="{FF2B5EF4-FFF2-40B4-BE49-F238E27FC236}">
                <a16:creationId xmlns:a16="http://schemas.microsoft.com/office/drawing/2014/main" id="{807B7D70-0545-5146-8E2D-C13B218EF20B}"/>
              </a:ext>
            </a:extLst>
          </p:cNvPr>
          <p:cNvSpPr>
            <a:spLocks noGrp="1"/>
          </p:cNvSpPr>
          <p:nvPr>
            <p:ph idx="1"/>
          </p:nvPr>
        </p:nvSpPr>
        <p:spPr>
          <a:xfrm>
            <a:off x="381000" y="990600"/>
            <a:ext cx="8763000" cy="4800600"/>
          </a:xfrm>
        </p:spPr>
        <p:txBody>
          <a:bodyPr/>
          <a:lstStyle/>
          <a:p>
            <a:r>
              <a:rPr lang="en-US" sz="2800" dirty="0"/>
              <a:t>Income Approach:</a:t>
            </a:r>
          </a:p>
          <a:p>
            <a:pPr lvl="1"/>
            <a:r>
              <a:rPr lang="en-US" sz="2400" dirty="0"/>
              <a:t>Use of DCF (USVPs) vs. ROPI (ATUIs) (discussed earlier)</a:t>
            </a:r>
          </a:p>
          <a:p>
            <a:pPr lvl="1"/>
            <a:r>
              <a:rPr lang="en-US" sz="2400" dirty="0"/>
              <a:t>Use of forecasts prepared by others (USVPs) vs. preparation of integrated income statement, balance sheet, SOCFs forecasts (ATUIs).</a:t>
            </a:r>
          </a:p>
          <a:p>
            <a:pPr lvl="1"/>
            <a:r>
              <a:rPr lang="en-US" sz="2400" dirty="0"/>
              <a:t>Consideration of cash – Is a transactional balance of cash an operating asset (USVP common practice), or is all cash non-operating (ATUI suggested approach)?</a:t>
            </a:r>
          </a:p>
        </p:txBody>
      </p:sp>
    </p:spTree>
    <p:extLst>
      <p:ext uri="{BB962C8B-B14F-4D97-AF65-F5344CB8AC3E}">
        <p14:creationId xmlns:p14="http://schemas.microsoft.com/office/powerpoint/2010/main" val="3708545916"/>
      </p:ext>
    </p:extLst>
  </p:cSld>
  <p:clrMapOvr>
    <a:masterClrMapping/>
  </p:clrMapOvr>
  <p:transition>
    <p:wipe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5E9ACA-F9BE-054D-A160-45B57D50EF88}"/>
              </a:ext>
            </a:extLst>
          </p:cNvPr>
          <p:cNvSpPr>
            <a:spLocks noGrp="1"/>
          </p:cNvSpPr>
          <p:nvPr>
            <p:ph type="title"/>
          </p:nvPr>
        </p:nvSpPr>
        <p:spPr>
          <a:xfrm>
            <a:off x="457200" y="274638"/>
            <a:ext cx="8229600" cy="563562"/>
          </a:xfrm>
        </p:spPr>
        <p:txBody>
          <a:bodyPr/>
          <a:lstStyle/>
          <a:p>
            <a:r>
              <a:rPr lang="en-US" sz="2800" b="1" dirty="0">
                <a:solidFill>
                  <a:srgbClr val="990000"/>
                </a:solidFill>
                <a:cs typeface="Arial"/>
              </a:rPr>
              <a:t>Differences in Emphasis and Methodology (Continued)</a:t>
            </a:r>
            <a:endParaRPr lang="en-US" sz="2800" dirty="0"/>
          </a:p>
        </p:txBody>
      </p:sp>
      <p:sp>
        <p:nvSpPr>
          <p:cNvPr id="3" name="Content Placeholder 2">
            <a:extLst>
              <a:ext uri="{FF2B5EF4-FFF2-40B4-BE49-F238E27FC236}">
                <a16:creationId xmlns:a16="http://schemas.microsoft.com/office/drawing/2014/main" id="{807B7D70-0545-5146-8E2D-C13B218EF20B}"/>
              </a:ext>
            </a:extLst>
          </p:cNvPr>
          <p:cNvSpPr>
            <a:spLocks noGrp="1"/>
          </p:cNvSpPr>
          <p:nvPr>
            <p:ph idx="1"/>
          </p:nvPr>
        </p:nvSpPr>
        <p:spPr>
          <a:xfrm>
            <a:off x="381000" y="990600"/>
            <a:ext cx="8763000" cy="4800600"/>
          </a:xfrm>
        </p:spPr>
        <p:txBody>
          <a:bodyPr/>
          <a:lstStyle/>
          <a:p>
            <a:r>
              <a:rPr lang="en-US" sz="2400" dirty="0"/>
              <a:t>Income Approach – Free Cash Flow Calculation:</a:t>
            </a:r>
          </a:p>
          <a:p>
            <a:pPr lvl="1"/>
            <a:r>
              <a:rPr lang="en-US" sz="2000" dirty="0"/>
              <a:t>USVPs often use the following formula for calculating “normalized” forecasts of free cash flow:</a:t>
            </a:r>
          </a:p>
          <a:p>
            <a:pPr lvl="1"/>
            <a:endParaRPr lang="en-US" sz="2000" dirty="0"/>
          </a:p>
          <a:p>
            <a:pPr marL="457200" lvl="1" indent="0">
              <a:buNone/>
            </a:pPr>
            <a:r>
              <a:rPr lang="en-US" sz="1900" dirty="0"/>
              <a:t>Forecasted NOPAT (Net Operating Profit After Tax)</a:t>
            </a:r>
          </a:p>
          <a:p>
            <a:pPr marL="457200" lvl="1" indent="0">
              <a:buNone/>
            </a:pPr>
            <a:r>
              <a:rPr lang="en-US" sz="1900" dirty="0"/>
              <a:t>Plus: Forecasted Depreciation and Amortization (smoothed based on averages)</a:t>
            </a:r>
          </a:p>
          <a:p>
            <a:pPr marL="457200" lvl="1" indent="0">
              <a:buNone/>
            </a:pPr>
            <a:r>
              <a:rPr lang="en-US" sz="1900" dirty="0"/>
              <a:t>Less (Plus): Forecasted Changes in DFNWC</a:t>
            </a:r>
            <a:r>
              <a:rPr lang="en-US" sz="1900" baseline="30000" dirty="0"/>
              <a:t>*</a:t>
            </a:r>
            <a:r>
              <a:rPr lang="en-US" sz="1900" dirty="0"/>
              <a:t> (smoothed based on averages)</a:t>
            </a:r>
          </a:p>
          <a:p>
            <a:pPr marL="457200" lvl="1" indent="0">
              <a:buNone/>
            </a:pPr>
            <a:r>
              <a:rPr lang="en-US" sz="1900" u="sng" dirty="0"/>
              <a:t>Less: Forecasted CAPEX (Capital Expenditures -smoothed based on averages)</a:t>
            </a:r>
          </a:p>
          <a:p>
            <a:pPr marL="457200" lvl="1" indent="0">
              <a:buNone/>
            </a:pPr>
            <a:r>
              <a:rPr lang="en-US" sz="1900" dirty="0"/>
              <a:t>Equals: Forecasted Free Cash Flows</a:t>
            </a:r>
          </a:p>
          <a:p>
            <a:pPr marL="457200" lvl="1" indent="0">
              <a:buNone/>
            </a:pPr>
            <a:endParaRPr lang="en-US" sz="1900" dirty="0"/>
          </a:p>
          <a:p>
            <a:pPr marL="457200" lvl="1" indent="0">
              <a:buNone/>
            </a:pPr>
            <a:r>
              <a:rPr lang="en-US" sz="1700" dirty="0"/>
              <a:t>*DFNWC: Debt Free Net Working Capital = Current Assets – Debt Free Current Liabilities</a:t>
            </a:r>
            <a:endParaRPr lang="en-US" sz="1500" dirty="0"/>
          </a:p>
          <a:p>
            <a:pPr marL="457200" lvl="1" indent="0">
              <a:buNone/>
            </a:pPr>
            <a:r>
              <a:rPr lang="en-US" sz="1700" dirty="0"/>
              <a:t>  Debt Free Current Liabilities = Current Liabilities – Short term interest-bearing debt</a:t>
            </a:r>
          </a:p>
        </p:txBody>
      </p:sp>
    </p:spTree>
    <p:extLst>
      <p:ext uri="{BB962C8B-B14F-4D97-AF65-F5344CB8AC3E}">
        <p14:creationId xmlns:p14="http://schemas.microsoft.com/office/powerpoint/2010/main" val="927757922"/>
      </p:ext>
    </p:extLst>
  </p:cSld>
  <p:clrMapOvr>
    <a:masterClrMapping/>
  </p:clrMapOvr>
  <p:transition>
    <p:wipe dir="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5E9ACA-F9BE-054D-A160-45B57D50EF88}"/>
              </a:ext>
            </a:extLst>
          </p:cNvPr>
          <p:cNvSpPr>
            <a:spLocks noGrp="1"/>
          </p:cNvSpPr>
          <p:nvPr>
            <p:ph type="title"/>
          </p:nvPr>
        </p:nvSpPr>
        <p:spPr>
          <a:xfrm>
            <a:off x="457200" y="274638"/>
            <a:ext cx="8229600" cy="563562"/>
          </a:xfrm>
        </p:spPr>
        <p:txBody>
          <a:bodyPr/>
          <a:lstStyle/>
          <a:p>
            <a:r>
              <a:rPr lang="en-US" sz="2800" b="1" dirty="0">
                <a:solidFill>
                  <a:srgbClr val="990000"/>
                </a:solidFill>
                <a:cs typeface="Arial"/>
              </a:rPr>
              <a:t>Differences in Emphasis and Methodology (Continued)</a:t>
            </a:r>
            <a:endParaRPr lang="en-US" sz="2800" dirty="0"/>
          </a:p>
        </p:txBody>
      </p:sp>
      <p:sp>
        <p:nvSpPr>
          <p:cNvPr id="3" name="Content Placeholder 2">
            <a:extLst>
              <a:ext uri="{FF2B5EF4-FFF2-40B4-BE49-F238E27FC236}">
                <a16:creationId xmlns:a16="http://schemas.microsoft.com/office/drawing/2014/main" id="{807B7D70-0545-5146-8E2D-C13B218EF20B}"/>
              </a:ext>
            </a:extLst>
          </p:cNvPr>
          <p:cNvSpPr>
            <a:spLocks noGrp="1"/>
          </p:cNvSpPr>
          <p:nvPr>
            <p:ph idx="1"/>
          </p:nvPr>
        </p:nvSpPr>
        <p:spPr>
          <a:xfrm>
            <a:off x="381000" y="990600"/>
            <a:ext cx="8763000" cy="4800600"/>
          </a:xfrm>
        </p:spPr>
        <p:txBody>
          <a:bodyPr/>
          <a:lstStyle/>
          <a:p>
            <a:r>
              <a:rPr lang="en-US" sz="2400" dirty="0"/>
              <a:t>Income Approach – Free Cash Flow Calculation:</a:t>
            </a:r>
          </a:p>
          <a:p>
            <a:pPr lvl="1"/>
            <a:r>
              <a:rPr lang="en-US" sz="1800" dirty="0"/>
              <a:t>ATUIs often use the following formula for calculating “normalized” forecasts of free cash flow:</a:t>
            </a:r>
          </a:p>
          <a:p>
            <a:pPr lvl="1"/>
            <a:endParaRPr lang="en-US" sz="1400" dirty="0"/>
          </a:p>
          <a:p>
            <a:pPr marL="457200" lvl="1" indent="0">
              <a:buNone/>
            </a:pPr>
            <a:r>
              <a:rPr lang="en-US" sz="2000" dirty="0"/>
              <a:t>Free Cash Flow = NOPAT – Increase in Net Operating Assets</a:t>
            </a:r>
          </a:p>
          <a:p>
            <a:pPr marL="457200" lvl="1" indent="0">
              <a:buNone/>
            </a:pPr>
            <a:endParaRPr lang="en-US" sz="1400" dirty="0"/>
          </a:p>
          <a:p>
            <a:pPr lvl="1"/>
            <a:r>
              <a:rPr lang="en-US" sz="1800" dirty="0"/>
              <a:t>Similar to USVPs concept, only stated differently, although transactional cash is not included in this equation if it is not included in Net Operating Assets.</a:t>
            </a:r>
          </a:p>
          <a:p>
            <a:pPr lvl="1"/>
            <a:r>
              <a:rPr lang="en-US" sz="1800" dirty="0"/>
              <a:t>Not including the need for increases in transactional cash would tend to </a:t>
            </a:r>
            <a:r>
              <a:rPr lang="en-US" sz="1800" b="1" dirty="0"/>
              <a:t>overstate value </a:t>
            </a:r>
            <a:r>
              <a:rPr lang="en-US" sz="1800" dirty="0"/>
              <a:t>relative to the USVPs approach.</a:t>
            </a:r>
          </a:p>
          <a:p>
            <a:pPr lvl="1"/>
            <a:r>
              <a:rPr lang="en-US" sz="1800" dirty="0"/>
              <a:t>While net debt subtracted from entity value is lower due to including all cash in non-operating assets, this is offset by NOA being lower by the same amount.  However, since the WACC times NOA is also lower, the present value of residual income would be higher and again, tend to </a:t>
            </a:r>
            <a:r>
              <a:rPr lang="en-US" sz="1800" b="1" dirty="0"/>
              <a:t>overstate value </a:t>
            </a:r>
            <a:r>
              <a:rPr lang="en-US" sz="1800" dirty="0"/>
              <a:t>relative to the USVPs approach.</a:t>
            </a:r>
          </a:p>
          <a:p>
            <a:pPr marL="457200" lvl="1" indent="0">
              <a:buNone/>
            </a:pPr>
            <a:endParaRPr lang="en-US" sz="1800" dirty="0"/>
          </a:p>
          <a:p>
            <a:pPr marL="457200" lvl="1" indent="0">
              <a:buNone/>
            </a:pPr>
            <a:endParaRPr lang="en-US" sz="2000" dirty="0"/>
          </a:p>
        </p:txBody>
      </p:sp>
    </p:spTree>
    <p:extLst>
      <p:ext uri="{BB962C8B-B14F-4D97-AF65-F5344CB8AC3E}">
        <p14:creationId xmlns:p14="http://schemas.microsoft.com/office/powerpoint/2010/main" val="2353907714"/>
      </p:ext>
    </p:extLst>
  </p:cSld>
  <p:clrMapOvr>
    <a:masterClrMapping/>
  </p:clrMapOvr>
  <p:transition>
    <p:wipe dir="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5E9ACA-F9BE-054D-A160-45B57D50EF88}"/>
              </a:ext>
            </a:extLst>
          </p:cNvPr>
          <p:cNvSpPr>
            <a:spLocks noGrp="1"/>
          </p:cNvSpPr>
          <p:nvPr>
            <p:ph type="title"/>
          </p:nvPr>
        </p:nvSpPr>
        <p:spPr>
          <a:xfrm>
            <a:off x="457200" y="274638"/>
            <a:ext cx="8229600" cy="563562"/>
          </a:xfrm>
        </p:spPr>
        <p:txBody>
          <a:bodyPr/>
          <a:lstStyle/>
          <a:p>
            <a:r>
              <a:rPr lang="en-US" sz="2800" b="1" dirty="0">
                <a:solidFill>
                  <a:srgbClr val="990000"/>
                </a:solidFill>
                <a:cs typeface="Arial"/>
              </a:rPr>
              <a:t>Differences in Emphasis and Methodology (Continued)</a:t>
            </a:r>
            <a:endParaRPr lang="en-US" sz="2800" dirty="0"/>
          </a:p>
        </p:txBody>
      </p:sp>
      <p:sp>
        <p:nvSpPr>
          <p:cNvPr id="3" name="Content Placeholder 2">
            <a:extLst>
              <a:ext uri="{FF2B5EF4-FFF2-40B4-BE49-F238E27FC236}">
                <a16:creationId xmlns:a16="http://schemas.microsoft.com/office/drawing/2014/main" id="{807B7D70-0545-5146-8E2D-C13B218EF20B}"/>
              </a:ext>
            </a:extLst>
          </p:cNvPr>
          <p:cNvSpPr>
            <a:spLocks noGrp="1"/>
          </p:cNvSpPr>
          <p:nvPr>
            <p:ph idx="1"/>
          </p:nvPr>
        </p:nvSpPr>
        <p:spPr>
          <a:xfrm>
            <a:off x="381000" y="990600"/>
            <a:ext cx="8763000" cy="4800600"/>
          </a:xfrm>
        </p:spPr>
        <p:txBody>
          <a:bodyPr/>
          <a:lstStyle/>
          <a:p>
            <a:r>
              <a:rPr lang="en-US" sz="2800" dirty="0"/>
              <a:t>Forecasts:</a:t>
            </a:r>
          </a:p>
          <a:p>
            <a:pPr lvl="1"/>
            <a:r>
              <a:rPr lang="en-US" sz="2400" dirty="0">
                <a:cs typeface="Arial"/>
              </a:rPr>
              <a:t>USVPs often utilize forecasts provided by others </a:t>
            </a:r>
            <a:r>
              <a:rPr lang="en-US" sz="2400" dirty="0"/>
              <a:t>ATUIs.  In doing so, however, they review or “stress test” the forecasts to insure that they represent an unbiased view of future expectations.</a:t>
            </a:r>
          </a:p>
          <a:p>
            <a:pPr lvl="1"/>
            <a:r>
              <a:rPr lang="en-US" sz="2400" dirty="0"/>
              <a:t>If not, USVPs will suggest forecast modifications to management, or consider using a different discount rate (discount rate adjustment technique) or down-weight the results of the DCF method in coming to an estimate of value.</a:t>
            </a:r>
          </a:p>
          <a:p>
            <a:pPr lvl="1"/>
            <a:r>
              <a:rPr lang="en-US" sz="2400" dirty="0"/>
              <a:t>ATUIs suggest the preparation of forecasts from scratch, </a:t>
            </a:r>
            <a:r>
              <a:rPr lang="en-US" sz="2400" dirty="0">
                <a:cs typeface="Arial"/>
              </a:rPr>
              <a:t>however, at times using assumptions that may tend to oversimplify views of the future (my observation).</a:t>
            </a:r>
          </a:p>
          <a:p>
            <a:pPr lvl="1"/>
            <a:endParaRPr lang="en-US" sz="2400" dirty="0"/>
          </a:p>
        </p:txBody>
      </p:sp>
    </p:spTree>
    <p:extLst>
      <p:ext uri="{BB962C8B-B14F-4D97-AF65-F5344CB8AC3E}">
        <p14:creationId xmlns:p14="http://schemas.microsoft.com/office/powerpoint/2010/main" val="525516660"/>
      </p:ext>
    </p:extLst>
  </p:cSld>
  <p:clrMapOvr>
    <a:masterClrMapping/>
  </p:clrMapOvr>
  <p:transition>
    <p:wipe dir="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5E9ACA-F9BE-054D-A160-45B57D50EF88}"/>
              </a:ext>
            </a:extLst>
          </p:cNvPr>
          <p:cNvSpPr>
            <a:spLocks noGrp="1"/>
          </p:cNvSpPr>
          <p:nvPr>
            <p:ph type="title"/>
          </p:nvPr>
        </p:nvSpPr>
        <p:spPr>
          <a:xfrm>
            <a:off x="457200" y="274638"/>
            <a:ext cx="8229600" cy="563562"/>
          </a:xfrm>
        </p:spPr>
        <p:txBody>
          <a:bodyPr/>
          <a:lstStyle/>
          <a:p>
            <a:r>
              <a:rPr lang="en-US" sz="2800" b="1" dirty="0">
                <a:solidFill>
                  <a:srgbClr val="990000"/>
                </a:solidFill>
                <a:cs typeface="Arial"/>
              </a:rPr>
              <a:t>Differences in Emphasis and Methodology (Continued)</a:t>
            </a:r>
            <a:endParaRPr lang="en-US" sz="2800" dirty="0"/>
          </a:p>
        </p:txBody>
      </p:sp>
      <p:sp>
        <p:nvSpPr>
          <p:cNvPr id="3" name="Content Placeholder 2">
            <a:extLst>
              <a:ext uri="{FF2B5EF4-FFF2-40B4-BE49-F238E27FC236}">
                <a16:creationId xmlns:a16="http://schemas.microsoft.com/office/drawing/2014/main" id="{807B7D70-0545-5146-8E2D-C13B218EF20B}"/>
              </a:ext>
            </a:extLst>
          </p:cNvPr>
          <p:cNvSpPr>
            <a:spLocks noGrp="1"/>
          </p:cNvSpPr>
          <p:nvPr>
            <p:ph idx="1"/>
          </p:nvPr>
        </p:nvSpPr>
        <p:spPr>
          <a:xfrm>
            <a:off x="381000" y="990600"/>
            <a:ext cx="8763000" cy="4648200"/>
          </a:xfrm>
        </p:spPr>
        <p:txBody>
          <a:bodyPr/>
          <a:lstStyle/>
          <a:p>
            <a:r>
              <a:rPr lang="en-US" sz="2800" dirty="0"/>
              <a:t>The Market Approach:</a:t>
            </a:r>
          </a:p>
          <a:p>
            <a:pPr lvl="1"/>
            <a:r>
              <a:rPr lang="en-US" sz="2400" dirty="0">
                <a:cs typeface="Arial"/>
              </a:rPr>
              <a:t>USVPs typically employ a robust market approach, using both public company market multiples and M&amp;A transaction multiples (when available).</a:t>
            </a:r>
          </a:p>
          <a:p>
            <a:pPr lvl="1"/>
            <a:r>
              <a:rPr lang="en-US" sz="2400" dirty="0">
                <a:cs typeface="Arial"/>
              </a:rPr>
              <a:t>USVPs commonly apply many different multiples, both on a leveraged and unleveraged basis. Examples include:</a:t>
            </a:r>
          </a:p>
          <a:p>
            <a:pPr marL="914400" lvl="2" indent="0">
              <a:buNone/>
            </a:pPr>
            <a:r>
              <a:rPr lang="en-US" sz="2000" u="sng" dirty="0">
                <a:cs typeface="Arial"/>
              </a:rPr>
              <a:t>Leveraged</a:t>
            </a:r>
          </a:p>
          <a:p>
            <a:pPr lvl="2"/>
            <a:r>
              <a:rPr lang="en-US" sz="2000" dirty="0">
                <a:cs typeface="Arial"/>
              </a:rPr>
              <a:t>P/E</a:t>
            </a:r>
          </a:p>
          <a:p>
            <a:pPr lvl="2"/>
            <a:r>
              <a:rPr lang="en-US" sz="2000" dirty="0">
                <a:cs typeface="Arial"/>
              </a:rPr>
              <a:t>Price to Revenue</a:t>
            </a:r>
          </a:p>
          <a:p>
            <a:pPr lvl="2"/>
            <a:r>
              <a:rPr lang="en-US" sz="2000" dirty="0">
                <a:cs typeface="Arial"/>
              </a:rPr>
              <a:t>Price to Book:</a:t>
            </a:r>
            <a:endParaRPr lang="en-US" sz="1600" b="1" dirty="0">
              <a:solidFill>
                <a:srgbClr val="C00000"/>
              </a:solidFill>
              <a:cs typeface="Arial"/>
            </a:endParaRPr>
          </a:p>
        </p:txBody>
      </p:sp>
      <p:sp>
        <p:nvSpPr>
          <p:cNvPr id="4" name="TextBox 3">
            <a:extLst>
              <a:ext uri="{FF2B5EF4-FFF2-40B4-BE49-F238E27FC236}">
                <a16:creationId xmlns:a16="http://schemas.microsoft.com/office/drawing/2014/main" id="{AF68B7D6-A14A-EB44-AEDD-B777BE7EDC31}"/>
              </a:ext>
            </a:extLst>
          </p:cNvPr>
          <p:cNvSpPr txBox="1"/>
          <p:nvPr/>
        </p:nvSpPr>
        <p:spPr>
          <a:xfrm>
            <a:off x="5181600" y="3429000"/>
            <a:ext cx="2101857" cy="1979966"/>
          </a:xfrm>
          <a:prstGeom prst="rect">
            <a:avLst/>
          </a:prstGeom>
          <a:noFill/>
        </p:spPr>
        <p:txBody>
          <a:bodyPr wrap="none" rtlCol="0">
            <a:spAutoFit/>
          </a:bodyPr>
          <a:lstStyle/>
          <a:p>
            <a:r>
              <a:rPr lang="en-US" u="sng" dirty="0"/>
              <a:t>Unleveraged</a:t>
            </a:r>
          </a:p>
          <a:p>
            <a:pPr marL="285750" indent="-285750">
              <a:lnSpc>
                <a:spcPct val="150000"/>
              </a:lnSpc>
              <a:buFont typeface="Arial" panose="020B0604020202020204" pitchFamily="34" charset="0"/>
              <a:buChar char="•"/>
            </a:pPr>
            <a:r>
              <a:rPr lang="en-US" dirty="0"/>
              <a:t>TEV/EBITDA</a:t>
            </a:r>
          </a:p>
          <a:p>
            <a:pPr marL="285750" indent="-285750">
              <a:lnSpc>
                <a:spcPct val="150000"/>
              </a:lnSpc>
              <a:buFont typeface="Arial" panose="020B0604020202020204" pitchFamily="34" charset="0"/>
              <a:buChar char="•"/>
            </a:pPr>
            <a:r>
              <a:rPr lang="en-US" dirty="0"/>
              <a:t>TEV/EBIT</a:t>
            </a:r>
          </a:p>
          <a:p>
            <a:pPr marL="285750" indent="-285750">
              <a:lnSpc>
                <a:spcPct val="150000"/>
              </a:lnSpc>
              <a:buFont typeface="Arial" panose="020B0604020202020204" pitchFamily="34" charset="0"/>
              <a:buChar char="•"/>
            </a:pPr>
            <a:r>
              <a:rPr lang="en-US" dirty="0"/>
              <a:t>TEV/Revenue</a:t>
            </a:r>
          </a:p>
          <a:p>
            <a:pPr marL="285750" indent="-285750">
              <a:lnSpc>
                <a:spcPct val="150000"/>
              </a:lnSpc>
              <a:buFont typeface="Arial" panose="020B0604020202020204" pitchFamily="34" charset="0"/>
              <a:buChar char="•"/>
            </a:pPr>
            <a:r>
              <a:rPr lang="en-US" dirty="0"/>
              <a:t>TEV to BV of IC</a:t>
            </a:r>
          </a:p>
        </p:txBody>
      </p:sp>
    </p:spTree>
    <p:extLst>
      <p:ext uri="{BB962C8B-B14F-4D97-AF65-F5344CB8AC3E}">
        <p14:creationId xmlns:p14="http://schemas.microsoft.com/office/powerpoint/2010/main" val="1830447818"/>
      </p:ext>
    </p:extLst>
  </p:cSld>
  <p:clrMapOvr>
    <a:masterClrMapping/>
  </p:clrMapOvr>
  <p:transition>
    <p:wipe dir="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5E9ACA-F9BE-054D-A160-45B57D50EF88}"/>
              </a:ext>
            </a:extLst>
          </p:cNvPr>
          <p:cNvSpPr>
            <a:spLocks noGrp="1"/>
          </p:cNvSpPr>
          <p:nvPr>
            <p:ph type="title"/>
          </p:nvPr>
        </p:nvSpPr>
        <p:spPr>
          <a:xfrm>
            <a:off x="457200" y="274638"/>
            <a:ext cx="8229600" cy="563562"/>
          </a:xfrm>
        </p:spPr>
        <p:txBody>
          <a:bodyPr/>
          <a:lstStyle/>
          <a:p>
            <a:r>
              <a:rPr lang="en-US" sz="2800" b="1" dirty="0">
                <a:solidFill>
                  <a:srgbClr val="990000"/>
                </a:solidFill>
                <a:cs typeface="Arial"/>
              </a:rPr>
              <a:t>Differences in Emphasis and Methodology (Continued)</a:t>
            </a:r>
            <a:endParaRPr lang="en-US" sz="2800" dirty="0"/>
          </a:p>
        </p:txBody>
      </p:sp>
      <p:sp>
        <p:nvSpPr>
          <p:cNvPr id="3" name="Content Placeholder 2">
            <a:extLst>
              <a:ext uri="{FF2B5EF4-FFF2-40B4-BE49-F238E27FC236}">
                <a16:creationId xmlns:a16="http://schemas.microsoft.com/office/drawing/2014/main" id="{807B7D70-0545-5146-8E2D-C13B218EF20B}"/>
              </a:ext>
            </a:extLst>
          </p:cNvPr>
          <p:cNvSpPr>
            <a:spLocks noGrp="1"/>
          </p:cNvSpPr>
          <p:nvPr>
            <p:ph idx="1"/>
          </p:nvPr>
        </p:nvSpPr>
        <p:spPr>
          <a:xfrm>
            <a:off x="381000" y="860612"/>
            <a:ext cx="8763000" cy="4724400"/>
          </a:xfrm>
        </p:spPr>
        <p:txBody>
          <a:bodyPr/>
          <a:lstStyle/>
          <a:p>
            <a:r>
              <a:rPr lang="en-US" sz="2800" dirty="0"/>
              <a:t>The Market Approach (Continued):</a:t>
            </a:r>
          </a:p>
          <a:p>
            <a:pPr lvl="1"/>
            <a:r>
              <a:rPr lang="en-US" sz="2400" dirty="0">
                <a:cs typeface="Arial"/>
              </a:rPr>
              <a:t>USVPs will screen for peer companies based on quantitative and qualitative similarities.</a:t>
            </a:r>
          </a:p>
          <a:p>
            <a:pPr lvl="1"/>
            <a:r>
              <a:rPr lang="en-US" sz="2400" dirty="0">
                <a:cs typeface="Arial"/>
              </a:rPr>
              <a:t>USVPs may weight the value indications from individual peer companies by comparability, rather than just using a simple average or median.</a:t>
            </a:r>
          </a:p>
          <a:p>
            <a:pPr lvl="1"/>
            <a:r>
              <a:rPr lang="en-US" sz="2400" dirty="0">
                <a:cs typeface="Arial"/>
              </a:rPr>
              <a:t>USVPs may further weight the value indications from each multiple based on the relevance and the quality and comparability of the financial metric underlying the use of each multiple, rather than just using a simple average or median.</a:t>
            </a:r>
          </a:p>
          <a:p>
            <a:pPr lvl="1"/>
            <a:r>
              <a:rPr lang="en-US" sz="2400" dirty="0">
                <a:cs typeface="Arial"/>
              </a:rPr>
              <a:t>USVPs consider judgement and experience to be crucial in applying the market approach.</a:t>
            </a:r>
          </a:p>
        </p:txBody>
      </p:sp>
    </p:spTree>
    <p:extLst>
      <p:ext uri="{BB962C8B-B14F-4D97-AF65-F5344CB8AC3E}">
        <p14:creationId xmlns:p14="http://schemas.microsoft.com/office/powerpoint/2010/main" val="3954888601"/>
      </p:ext>
    </p:extLst>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1000" y="838200"/>
            <a:ext cx="8458200" cy="4572000"/>
          </a:xfrm>
        </p:spPr>
        <p:txBody>
          <a:bodyPr>
            <a:noAutofit/>
          </a:bodyPr>
          <a:lstStyle/>
          <a:p>
            <a:pPr>
              <a:defRPr/>
            </a:pPr>
            <a:r>
              <a:rPr lang="en-US" sz="3600" i="1" dirty="0">
                <a:solidFill>
                  <a:srgbClr val="990000"/>
                </a:solidFill>
              </a:rPr>
              <a:t>Disclaimer:</a:t>
            </a:r>
            <a:br>
              <a:rPr lang="en-US" sz="3600" i="1" dirty="0">
                <a:solidFill>
                  <a:srgbClr val="990000"/>
                </a:solidFill>
              </a:rPr>
            </a:br>
            <a:r>
              <a:rPr lang="en-US" sz="3600" i="1" dirty="0">
                <a:solidFill>
                  <a:srgbClr val="990000"/>
                </a:solidFill>
              </a:rPr>
              <a:t>This presentation solely represents the views of the speaker and does not represent the official views of the leadership, faculty or staff of the USC Leventhal School of Accounting or the USC Marshall School of Business, or of any other academic, governmental or professional organization.</a:t>
            </a:r>
          </a:p>
        </p:txBody>
      </p:sp>
    </p:spTree>
    <p:extLst>
      <p:ext uri="{BB962C8B-B14F-4D97-AF65-F5344CB8AC3E}">
        <p14:creationId xmlns:p14="http://schemas.microsoft.com/office/powerpoint/2010/main" val="2615406126"/>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5E9ACA-F9BE-054D-A160-45B57D50EF88}"/>
              </a:ext>
            </a:extLst>
          </p:cNvPr>
          <p:cNvSpPr>
            <a:spLocks noGrp="1"/>
          </p:cNvSpPr>
          <p:nvPr>
            <p:ph type="title"/>
          </p:nvPr>
        </p:nvSpPr>
        <p:spPr>
          <a:xfrm>
            <a:off x="457200" y="274638"/>
            <a:ext cx="8229600" cy="563562"/>
          </a:xfrm>
        </p:spPr>
        <p:txBody>
          <a:bodyPr/>
          <a:lstStyle/>
          <a:p>
            <a:r>
              <a:rPr lang="en-US" sz="2800" b="1" dirty="0">
                <a:solidFill>
                  <a:srgbClr val="990000"/>
                </a:solidFill>
                <a:cs typeface="Arial"/>
              </a:rPr>
              <a:t>Differences in Emphasis and Methodology (Continued)</a:t>
            </a:r>
            <a:endParaRPr lang="en-US" sz="2800" dirty="0"/>
          </a:p>
        </p:txBody>
      </p:sp>
      <p:sp>
        <p:nvSpPr>
          <p:cNvPr id="3" name="Content Placeholder 2">
            <a:extLst>
              <a:ext uri="{FF2B5EF4-FFF2-40B4-BE49-F238E27FC236}">
                <a16:creationId xmlns:a16="http://schemas.microsoft.com/office/drawing/2014/main" id="{807B7D70-0545-5146-8E2D-C13B218EF20B}"/>
              </a:ext>
            </a:extLst>
          </p:cNvPr>
          <p:cNvSpPr>
            <a:spLocks noGrp="1"/>
          </p:cNvSpPr>
          <p:nvPr>
            <p:ph idx="1"/>
          </p:nvPr>
        </p:nvSpPr>
        <p:spPr>
          <a:xfrm>
            <a:off x="228600" y="838200"/>
            <a:ext cx="8915400" cy="4876800"/>
          </a:xfrm>
        </p:spPr>
        <p:txBody>
          <a:bodyPr/>
          <a:lstStyle/>
          <a:p>
            <a:r>
              <a:rPr lang="en-US" sz="2800" dirty="0"/>
              <a:t>The Market Approach (Continued):</a:t>
            </a:r>
          </a:p>
          <a:p>
            <a:pPr lvl="1"/>
            <a:r>
              <a:rPr lang="en-US" sz="2000" dirty="0">
                <a:cs typeface="Arial"/>
              </a:rPr>
              <a:t>ATUIs appear to commonly consider the market approach to be secondary to the Income Approach (my observation).</a:t>
            </a:r>
          </a:p>
          <a:p>
            <a:pPr lvl="1"/>
            <a:r>
              <a:rPr lang="en-US" sz="2000" dirty="0">
                <a:cs typeface="Arial"/>
              </a:rPr>
              <a:t>ATUIs typically illustrate the use of the market approach using a single multiple, such as a Price to Earnings multiple.</a:t>
            </a:r>
          </a:p>
          <a:p>
            <a:pPr lvl="1"/>
            <a:r>
              <a:rPr lang="en-US" sz="2000" dirty="0">
                <a:cs typeface="Arial"/>
              </a:rPr>
              <a:t>ATUIs often use a single peer company, or perhaps a small number of peer companies.</a:t>
            </a:r>
          </a:p>
          <a:p>
            <a:pPr lvl="1"/>
            <a:r>
              <a:rPr lang="en-US" sz="2000" dirty="0">
                <a:cs typeface="Arial"/>
              </a:rPr>
              <a:t>ATUIs often use simple averages or medians of multiples  between peer companies and among multiples applied (if more than just the P/E ratio).</a:t>
            </a:r>
          </a:p>
          <a:p>
            <a:pPr lvl="1"/>
            <a:r>
              <a:rPr lang="en-US" sz="2000" dirty="0">
                <a:cs typeface="Arial"/>
              </a:rPr>
              <a:t>Little analysis is typically attached to the market approach by ATUIs.  The approach is often viewed as being too subjective or simply confirmatory to the results of the income approach.</a:t>
            </a:r>
          </a:p>
          <a:p>
            <a:pPr lvl="1"/>
            <a:r>
              <a:rPr lang="en-US" sz="2000" dirty="0">
                <a:cs typeface="Arial"/>
              </a:rPr>
              <a:t>My observation: ATUIs put little weight on the market approach because they are </a:t>
            </a:r>
            <a:r>
              <a:rPr lang="en-US" sz="2000" b="1" dirty="0">
                <a:cs typeface="Arial"/>
              </a:rPr>
              <a:t>uncomfortable with the judgement </a:t>
            </a:r>
            <a:r>
              <a:rPr lang="en-US" sz="2000" dirty="0">
                <a:cs typeface="Arial"/>
              </a:rPr>
              <a:t>associated with its application!</a:t>
            </a:r>
          </a:p>
        </p:txBody>
      </p:sp>
    </p:spTree>
    <p:extLst>
      <p:ext uri="{BB962C8B-B14F-4D97-AF65-F5344CB8AC3E}">
        <p14:creationId xmlns:p14="http://schemas.microsoft.com/office/powerpoint/2010/main" val="3545228336"/>
      </p:ext>
    </p:extLst>
  </p:cSld>
  <p:clrMapOvr>
    <a:masterClrMapping/>
  </p:clrMapOvr>
  <p:transition>
    <p:wipe dir="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5E9ACA-F9BE-054D-A160-45B57D50EF88}"/>
              </a:ext>
            </a:extLst>
          </p:cNvPr>
          <p:cNvSpPr>
            <a:spLocks noGrp="1"/>
          </p:cNvSpPr>
          <p:nvPr>
            <p:ph type="title"/>
          </p:nvPr>
        </p:nvSpPr>
        <p:spPr>
          <a:xfrm>
            <a:off x="457200" y="274638"/>
            <a:ext cx="8229600" cy="563562"/>
          </a:xfrm>
        </p:spPr>
        <p:txBody>
          <a:bodyPr/>
          <a:lstStyle/>
          <a:p>
            <a:r>
              <a:rPr lang="en-US" sz="2800" b="1" dirty="0">
                <a:solidFill>
                  <a:srgbClr val="990000"/>
                </a:solidFill>
                <a:cs typeface="Arial"/>
              </a:rPr>
              <a:t>Differences in Emphasis and Methodology (Continued)</a:t>
            </a:r>
            <a:endParaRPr lang="en-US" sz="2800" dirty="0"/>
          </a:p>
        </p:txBody>
      </p:sp>
      <p:sp>
        <p:nvSpPr>
          <p:cNvPr id="3" name="Content Placeholder 2">
            <a:extLst>
              <a:ext uri="{FF2B5EF4-FFF2-40B4-BE49-F238E27FC236}">
                <a16:creationId xmlns:a16="http://schemas.microsoft.com/office/drawing/2014/main" id="{807B7D70-0545-5146-8E2D-C13B218EF20B}"/>
              </a:ext>
            </a:extLst>
          </p:cNvPr>
          <p:cNvSpPr>
            <a:spLocks noGrp="1"/>
          </p:cNvSpPr>
          <p:nvPr>
            <p:ph idx="1"/>
          </p:nvPr>
        </p:nvSpPr>
        <p:spPr>
          <a:xfrm>
            <a:off x="381000" y="902732"/>
            <a:ext cx="8763000" cy="4800600"/>
          </a:xfrm>
        </p:spPr>
        <p:txBody>
          <a:bodyPr/>
          <a:lstStyle/>
          <a:p>
            <a:r>
              <a:rPr lang="en-US" sz="2400" dirty="0"/>
              <a:t>Cost of Capital:</a:t>
            </a:r>
            <a:endParaRPr lang="en-US" sz="2400" b="1" dirty="0">
              <a:solidFill>
                <a:srgbClr val="FF0000"/>
              </a:solidFill>
              <a:cs typeface="Arial"/>
            </a:endParaRPr>
          </a:p>
          <a:p>
            <a:pPr lvl="1"/>
            <a:r>
              <a:rPr lang="en-US" sz="1900" dirty="0"/>
              <a:t>Possible differences in cost of capital analysis:</a:t>
            </a:r>
          </a:p>
          <a:p>
            <a:pPr lvl="2"/>
            <a:r>
              <a:rPr lang="en-US" sz="1800" dirty="0" err="1"/>
              <a:t>Unleveraging</a:t>
            </a:r>
            <a:r>
              <a:rPr lang="en-US" sz="1800" dirty="0"/>
              <a:t> and re-leveraging Betas (Hamada Equation*)</a:t>
            </a:r>
          </a:p>
          <a:p>
            <a:pPr lvl="2"/>
            <a:r>
              <a:rPr lang="en-US" sz="1800" dirty="0"/>
              <a:t>Use of industry average Betas</a:t>
            </a:r>
          </a:p>
          <a:p>
            <a:pPr lvl="2"/>
            <a:r>
              <a:rPr lang="en-US" sz="1800" dirty="0"/>
              <a:t>Use of adjusted (mean-reversion) Betas</a:t>
            </a:r>
          </a:p>
          <a:p>
            <a:pPr lvl="2"/>
            <a:r>
              <a:rPr lang="en-US" sz="1800" dirty="0"/>
              <a:t>“Synthetic” risk free rate (based on historical averages) vs. Spot rates</a:t>
            </a:r>
          </a:p>
          <a:p>
            <a:pPr lvl="2"/>
            <a:r>
              <a:rPr lang="en-US" sz="1800" dirty="0"/>
              <a:t>Use of models other than CAPM for cost of equity (MFM/APT)</a:t>
            </a:r>
          </a:p>
          <a:p>
            <a:pPr lvl="2"/>
            <a:r>
              <a:rPr lang="en-US" sz="1800" dirty="0"/>
              <a:t>Equity Risk premium as a spread (expected equity return – spot rate) vs. as a historical average</a:t>
            </a:r>
          </a:p>
          <a:p>
            <a:pPr lvl="1"/>
            <a:r>
              <a:rPr lang="en-US" sz="1900" dirty="0"/>
              <a:t>My observations regarding common misapplication: use of spot risk free rates with historical averages of equity premiums (use of today’s spread would be more appropriate: my view), or use of synthetic risk free rates with today’s spread (use of historical average would be more appropriate: my view).</a:t>
            </a:r>
          </a:p>
        </p:txBody>
      </p:sp>
      <p:sp>
        <p:nvSpPr>
          <p:cNvPr id="4" name="TextBox 3">
            <a:extLst>
              <a:ext uri="{FF2B5EF4-FFF2-40B4-BE49-F238E27FC236}">
                <a16:creationId xmlns:a16="http://schemas.microsoft.com/office/drawing/2014/main" id="{08AE7516-1B04-9D4F-8424-F0E8384C633E}"/>
              </a:ext>
            </a:extLst>
          </p:cNvPr>
          <p:cNvSpPr txBox="1"/>
          <p:nvPr/>
        </p:nvSpPr>
        <p:spPr>
          <a:xfrm>
            <a:off x="685800" y="5334000"/>
            <a:ext cx="2887778" cy="369332"/>
          </a:xfrm>
          <a:prstGeom prst="rect">
            <a:avLst/>
          </a:prstGeom>
          <a:noFill/>
        </p:spPr>
        <p:txBody>
          <a:bodyPr wrap="none" rtlCol="0">
            <a:spAutoFit/>
          </a:bodyPr>
          <a:lstStyle/>
          <a:p>
            <a:r>
              <a:rPr lang="en-US" i="1" dirty="0"/>
              <a:t>* </a:t>
            </a:r>
            <a:r>
              <a:rPr lang="el-GR" i="1" dirty="0"/>
              <a:t>β</a:t>
            </a:r>
            <a:r>
              <a:rPr lang="en-US" i="1" baseline="-25000" dirty="0"/>
              <a:t>L </a:t>
            </a:r>
            <a:r>
              <a:rPr lang="en-US" dirty="0"/>
              <a:t>​= </a:t>
            </a:r>
            <a:r>
              <a:rPr lang="el-GR" i="1" dirty="0"/>
              <a:t>β</a:t>
            </a:r>
            <a:r>
              <a:rPr lang="en-US" i="1" baseline="-25000" dirty="0"/>
              <a:t>U * </a:t>
            </a:r>
            <a:r>
              <a:rPr lang="en-US" dirty="0"/>
              <a:t>​[1+(1−</a:t>
            </a:r>
            <a:r>
              <a:rPr lang="en-US" i="1" dirty="0"/>
              <a:t>T</a:t>
            </a:r>
            <a:r>
              <a:rPr lang="en-US" dirty="0"/>
              <a:t>) * (</a:t>
            </a:r>
            <a:r>
              <a:rPr lang="en-US" i="1" dirty="0"/>
              <a:t>E/D</a:t>
            </a:r>
            <a:r>
              <a:rPr lang="en-US" dirty="0"/>
              <a:t>​)]</a:t>
            </a:r>
          </a:p>
        </p:txBody>
      </p:sp>
    </p:spTree>
    <p:extLst>
      <p:ext uri="{BB962C8B-B14F-4D97-AF65-F5344CB8AC3E}">
        <p14:creationId xmlns:p14="http://schemas.microsoft.com/office/powerpoint/2010/main" val="1251110060"/>
      </p:ext>
    </p:extLst>
  </p:cSld>
  <p:clrMapOvr>
    <a:masterClrMapping/>
  </p:clrMapOvr>
  <p:transition>
    <p:wipe dir="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sz="3600" b="1" dirty="0"/>
              <a:t>Summary and Conclusion</a:t>
            </a:r>
          </a:p>
        </p:txBody>
      </p:sp>
      <p:sp>
        <p:nvSpPr>
          <p:cNvPr id="3" name="Content Placeholder 2"/>
          <p:cNvSpPr>
            <a:spLocks noGrp="1"/>
          </p:cNvSpPr>
          <p:nvPr>
            <p:ph idx="1"/>
          </p:nvPr>
        </p:nvSpPr>
        <p:spPr>
          <a:xfrm>
            <a:off x="152400" y="972670"/>
            <a:ext cx="8991599" cy="4742330"/>
          </a:xfrm>
        </p:spPr>
        <p:txBody>
          <a:bodyPr/>
          <a:lstStyle/>
          <a:p>
            <a:pPr marL="571500" indent="-571500">
              <a:buFont typeface="+mj-lt"/>
              <a:buAutoNum type="romanUcPeriod"/>
            </a:pPr>
            <a:r>
              <a:rPr lang="en-US" sz="2100" dirty="0">
                <a:cs typeface="Arial"/>
              </a:rPr>
              <a:t>USVPs of business valuation often prepare their analyses using a variety of methods which they weight in accordance with professional judgement and experience in arriving at their conclusions.</a:t>
            </a:r>
          </a:p>
          <a:p>
            <a:pPr marL="571500" indent="-571500">
              <a:buFont typeface="+mj-lt"/>
              <a:buAutoNum type="romanUcPeriod"/>
            </a:pPr>
            <a:r>
              <a:rPr lang="en-US" sz="2100" dirty="0">
                <a:cs typeface="Arial"/>
              </a:rPr>
              <a:t>ATUIs often emphasize solely the income approach, particularly in the form of a “residual operating income” method.</a:t>
            </a:r>
          </a:p>
          <a:p>
            <a:pPr marL="571500" indent="-571500">
              <a:buFont typeface="+mj-lt"/>
              <a:buAutoNum type="romanUcPeriod"/>
            </a:pPr>
            <a:r>
              <a:rPr lang="en-US" sz="2100" dirty="0">
                <a:cs typeface="Arial"/>
              </a:rPr>
              <a:t>USVPs often utilize forecasts provided by others, while ATUIs tend to suggest the preparation of forecasts from scratch, at times using assumptions that may tend to oversimplify views of the future.</a:t>
            </a:r>
          </a:p>
          <a:p>
            <a:pPr marL="571500" indent="-571500">
              <a:buFont typeface="+mj-lt"/>
              <a:buAutoNum type="romanUcPeriod"/>
            </a:pPr>
            <a:r>
              <a:rPr lang="en-US" sz="2100" dirty="0">
                <a:cs typeface="Arial"/>
              </a:rPr>
              <a:t>USVPs often estimate Cost of Capital using WACC at the entity level and an “adjusted CAPM” at the equity level.  ATUIs often suggest similar methods, but suggest other cost of equity models (such as the </a:t>
            </a:r>
            <a:r>
              <a:rPr lang="en-US" sz="2100" dirty="0" err="1">
                <a:cs typeface="Arial"/>
              </a:rPr>
              <a:t>Fama</a:t>
            </a:r>
            <a:r>
              <a:rPr lang="en-US" sz="2100" dirty="0">
                <a:cs typeface="Arial"/>
              </a:rPr>
              <a:t>-French multi factor model or the APT).  ATUIs my also suggest the application of other techniques, such as the use of industry betas and synthetic risk free rates.</a:t>
            </a:r>
          </a:p>
        </p:txBody>
      </p:sp>
    </p:spTree>
    <p:extLst>
      <p:ext uri="{BB962C8B-B14F-4D97-AF65-F5344CB8AC3E}">
        <p14:creationId xmlns:p14="http://schemas.microsoft.com/office/powerpoint/2010/main" val="1152536031"/>
      </p:ext>
    </p:extLst>
  </p:cSld>
  <p:clrMapOvr>
    <a:masterClrMapping/>
  </p:clrMapOvr>
  <p:transition>
    <p:wipe dir="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1662A1C-36B7-C347-B238-AFF968CCF8D0}"/>
              </a:ext>
            </a:extLst>
          </p:cNvPr>
          <p:cNvSpPr txBox="1"/>
          <p:nvPr/>
        </p:nvSpPr>
        <p:spPr>
          <a:xfrm>
            <a:off x="3276600" y="1828800"/>
            <a:ext cx="2568973" cy="707886"/>
          </a:xfrm>
          <a:prstGeom prst="rect">
            <a:avLst/>
          </a:prstGeom>
          <a:noFill/>
        </p:spPr>
        <p:txBody>
          <a:bodyPr wrap="none" rtlCol="0">
            <a:spAutoFit/>
          </a:bodyPr>
          <a:lstStyle/>
          <a:p>
            <a:r>
              <a:rPr lang="en-US" sz="4000" b="1" dirty="0">
                <a:latin typeface="+mj-lt"/>
              </a:rPr>
              <a:t>Questions?</a:t>
            </a:r>
          </a:p>
        </p:txBody>
      </p:sp>
    </p:spTree>
    <p:extLst>
      <p:ext uri="{BB962C8B-B14F-4D97-AF65-F5344CB8AC3E}">
        <p14:creationId xmlns:p14="http://schemas.microsoft.com/office/powerpoint/2010/main" val="13614624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Content Placeholder 2"/>
          <p:cNvSpPr>
            <a:spLocks noGrp="1"/>
          </p:cNvSpPr>
          <p:nvPr>
            <p:ph idx="1"/>
          </p:nvPr>
        </p:nvSpPr>
        <p:spPr>
          <a:xfrm>
            <a:off x="475129" y="990600"/>
            <a:ext cx="8229600" cy="4800600"/>
          </a:xfrm>
        </p:spPr>
        <p:txBody>
          <a:bodyPr/>
          <a:lstStyle/>
          <a:p>
            <a:pPr marL="571500" lvl="1" indent="-571500">
              <a:buFont typeface="Lucida Sans Unicode" panose="020B0602030504020204" pitchFamily="34" charset="0"/>
              <a:buAutoNum type="romanUcPeriod"/>
            </a:pPr>
            <a:r>
              <a:rPr lang="en-US" sz="2600" dirty="0">
                <a:solidFill>
                  <a:srgbClr val="990000"/>
                </a:solidFill>
                <a:cs typeface="Arial"/>
              </a:rPr>
              <a:t>Business valuation as practiced in the professional setting</a:t>
            </a:r>
          </a:p>
          <a:p>
            <a:pPr marL="571500" lvl="1" indent="-571500">
              <a:buFont typeface="Lucida Sans Unicode" panose="020B0602030504020204" pitchFamily="34" charset="0"/>
              <a:buAutoNum type="romanUcPeriod"/>
            </a:pPr>
            <a:r>
              <a:rPr lang="en-US" sz="2600" dirty="0">
                <a:solidFill>
                  <a:srgbClr val="990000"/>
                </a:solidFill>
                <a:cs typeface="Arial"/>
              </a:rPr>
              <a:t>Business valuation as described in academic texts and as taught in the academic setting</a:t>
            </a:r>
          </a:p>
          <a:p>
            <a:pPr marL="571500" lvl="1" indent="-571500">
              <a:buFont typeface="Lucida Sans Unicode" panose="020B0602030504020204" pitchFamily="34" charset="0"/>
              <a:buAutoNum type="romanUcPeriod"/>
            </a:pPr>
            <a:r>
              <a:rPr lang="en-US" sz="2600" dirty="0">
                <a:solidFill>
                  <a:srgbClr val="990000"/>
                </a:solidFill>
                <a:cs typeface="Arial"/>
              </a:rPr>
              <a:t>Differences in emphasis and methodology</a:t>
            </a:r>
          </a:p>
          <a:p>
            <a:pPr marL="971550" lvl="2" indent="-571500">
              <a:buFont typeface="Lucida Sans Unicode" panose="020B0602030504020204" pitchFamily="34" charset="0"/>
              <a:buAutoNum type="romanUcPeriod"/>
            </a:pPr>
            <a:r>
              <a:rPr lang="en-US" sz="2200" dirty="0">
                <a:solidFill>
                  <a:srgbClr val="990000"/>
                </a:solidFill>
                <a:cs typeface="Arial"/>
              </a:rPr>
              <a:t>The Income Approach</a:t>
            </a:r>
          </a:p>
          <a:p>
            <a:pPr marL="971550" lvl="2" indent="-571500">
              <a:buFont typeface="Lucida Sans Unicode" panose="020B0602030504020204" pitchFamily="34" charset="0"/>
              <a:buAutoNum type="romanUcPeriod"/>
            </a:pPr>
            <a:r>
              <a:rPr lang="en-US" sz="2200" dirty="0">
                <a:solidFill>
                  <a:srgbClr val="990000"/>
                </a:solidFill>
                <a:cs typeface="Arial"/>
              </a:rPr>
              <a:t>Forecasts</a:t>
            </a:r>
          </a:p>
          <a:p>
            <a:pPr marL="971550" lvl="2" indent="-571500">
              <a:buFont typeface="Lucida Sans Unicode" panose="020B0602030504020204" pitchFamily="34" charset="0"/>
              <a:buAutoNum type="romanUcPeriod"/>
            </a:pPr>
            <a:r>
              <a:rPr lang="en-US" sz="2200" dirty="0">
                <a:solidFill>
                  <a:srgbClr val="990000"/>
                </a:solidFill>
                <a:cs typeface="Arial"/>
              </a:rPr>
              <a:t>The Market Approach</a:t>
            </a:r>
          </a:p>
          <a:p>
            <a:pPr marL="971550" lvl="2" indent="-571500">
              <a:buFont typeface="Lucida Sans Unicode" panose="020B0602030504020204" pitchFamily="34" charset="0"/>
              <a:buAutoNum type="romanUcPeriod"/>
            </a:pPr>
            <a:r>
              <a:rPr lang="en-US" sz="2200" dirty="0">
                <a:solidFill>
                  <a:srgbClr val="990000"/>
                </a:solidFill>
                <a:cs typeface="Arial"/>
              </a:rPr>
              <a:t>Cost of Capital</a:t>
            </a:r>
          </a:p>
          <a:p>
            <a:pPr marL="571500" lvl="1" indent="-571500">
              <a:buFont typeface="Lucida Sans Unicode" panose="020B0602030504020204" pitchFamily="34" charset="0"/>
              <a:buAutoNum type="romanUcPeriod"/>
            </a:pPr>
            <a:r>
              <a:rPr lang="en-US" sz="2600" dirty="0">
                <a:solidFill>
                  <a:srgbClr val="990000"/>
                </a:solidFill>
                <a:cs typeface="Arial"/>
              </a:rPr>
              <a:t>Summary and Conclusion</a:t>
            </a:r>
          </a:p>
          <a:p>
            <a:pPr marL="571500" lvl="1" indent="-571500">
              <a:buFont typeface="Lucida Sans Unicode" panose="020B0602030504020204" pitchFamily="34" charset="0"/>
              <a:buAutoNum type="romanUcPeriod"/>
            </a:pPr>
            <a:r>
              <a:rPr lang="en-US" sz="2600" dirty="0">
                <a:solidFill>
                  <a:srgbClr val="990000"/>
                </a:solidFill>
                <a:cs typeface="Arial"/>
              </a:rPr>
              <a:t>Questions</a:t>
            </a:r>
          </a:p>
        </p:txBody>
      </p:sp>
      <p:sp>
        <p:nvSpPr>
          <p:cNvPr id="3074" name="Title 1"/>
          <p:cNvSpPr>
            <a:spLocks noGrp="1"/>
          </p:cNvSpPr>
          <p:nvPr>
            <p:ph type="title"/>
          </p:nvPr>
        </p:nvSpPr>
        <p:spPr>
          <a:xfrm>
            <a:off x="457200" y="152400"/>
            <a:ext cx="8229600" cy="563562"/>
          </a:xfrm>
        </p:spPr>
        <p:txBody>
          <a:bodyPr>
            <a:noAutofit/>
          </a:bodyPr>
          <a:lstStyle/>
          <a:p>
            <a:pPr eaLnBrk="1" fontAlgn="auto" hangingPunct="1">
              <a:spcAft>
                <a:spcPts val="0"/>
              </a:spcAft>
              <a:defRPr/>
            </a:pPr>
            <a:r>
              <a:rPr lang="en-US" sz="3200" b="1" dirty="0"/>
              <a:t>Today’s  Topics</a:t>
            </a:r>
          </a:p>
        </p:txBody>
      </p:sp>
    </p:spTree>
    <p:extLst>
      <p:ext uri="{BB962C8B-B14F-4D97-AF65-F5344CB8AC3E}">
        <p14:creationId xmlns:p14="http://schemas.microsoft.com/office/powerpoint/2010/main" val="182104539"/>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87627B3-6F25-B149-99B0-CE02DE91ABD6}"/>
              </a:ext>
            </a:extLst>
          </p:cNvPr>
          <p:cNvSpPr txBox="1"/>
          <p:nvPr/>
        </p:nvSpPr>
        <p:spPr>
          <a:xfrm>
            <a:off x="1524000" y="1676400"/>
            <a:ext cx="6131487" cy="1477328"/>
          </a:xfrm>
          <a:prstGeom prst="rect">
            <a:avLst/>
          </a:prstGeom>
          <a:noFill/>
        </p:spPr>
        <p:txBody>
          <a:bodyPr wrap="none" rtlCol="0">
            <a:spAutoFit/>
          </a:bodyPr>
          <a:lstStyle/>
          <a:p>
            <a:pPr algn="ctr"/>
            <a:r>
              <a:rPr lang="en-US" sz="3600" b="1" dirty="0">
                <a:solidFill>
                  <a:srgbClr val="990000"/>
                </a:solidFill>
                <a:latin typeface="+mj-lt"/>
                <a:cs typeface="Arial"/>
              </a:rPr>
              <a:t>Business Valuation as Practiced</a:t>
            </a:r>
          </a:p>
          <a:p>
            <a:pPr algn="ctr"/>
            <a:r>
              <a:rPr lang="en-US" sz="3600" b="1" dirty="0">
                <a:solidFill>
                  <a:srgbClr val="990000"/>
                </a:solidFill>
                <a:latin typeface="+mj-lt"/>
                <a:cs typeface="Arial"/>
              </a:rPr>
              <a:t>in the Professional Setting</a:t>
            </a:r>
          </a:p>
          <a:p>
            <a:endParaRPr lang="en-US" dirty="0"/>
          </a:p>
        </p:txBody>
      </p:sp>
    </p:spTree>
    <p:extLst>
      <p:ext uri="{BB962C8B-B14F-4D97-AF65-F5344CB8AC3E}">
        <p14:creationId xmlns:p14="http://schemas.microsoft.com/office/powerpoint/2010/main" val="20075995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A1C992-BE3B-EF40-8E8E-580F73EEAF04}"/>
              </a:ext>
            </a:extLst>
          </p:cNvPr>
          <p:cNvSpPr>
            <a:spLocks noGrp="1"/>
          </p:cNvSpPr>
          <p:nvPr>
            <p:ph type="title"/>
          </p:nvPr>
        </p:nvSpPr>
        <p:spPr>
          <a:xfrm>
            <a:off x="457200" y="274638"/>
            <a:ext cx="8229600" cy="868362"/>
          </a:xfrm>
        </p:spPr>
        <p:txBody>
          <a:bodyPr/>
          <a:lstStyle/>
          <a:p>
            <a:r>
              <a:rPr lang="en-US" sz="2800" b="1" dirty="0">
                <a:solidFill>
                  <a:srgbClr val="990000"/>
                </a:solidFill>
                <a:cs typeface="Arial"/>
              </a:rPr>
              <a:t>Business Valuation as Practiced</a:t>
            </a:r>
            <a:br>
              <a:rPr lang="en-US" sz="2800" b="1" dirty="0">
                <a:solidFill>
                  <a:srgbClr val="990000"/>
                </a:solidFill>
                <a:cs typeface="Arial"/>
              </a:rPr>
            </a:br>
            <a:r>
              <a:rPr lang="en-US" sz="2800" b="1" dirty="0">
                <a:solidFill>
                  <a:srgbClr val="990000"/>
                </a:solidFill>
                <a:cs typeface="Arial"/>
              </a:rPr>
              <a:t>in the Professional Setting</a:t>
            </a:r>
            <a:br>
              <a:rPr lang="en-US" b="1" dirty="0">
                <a:solidFill>
                  <a:srgbClr val="990000"/>
                </a:solidFill>
                <a:cs typeface="Arial"/>
              </a:rPr>
            </a:br>
            <a:endParaRPr lang="en-US" dirty="0"/>
          </a:p>
        </p:txBody>
      </p:sp>
      <p:sp>
        <p:nvSpPr>
          <p:cNvPr id="3" name="Content Placeholder 2">
            <a:extLst>
              <a:ext uri="{FF2B5EF4-FFF2-40B4-BE49-F238E27FC236}">
                <a16:creationId xmlns:a16="http://schemas.microsoft.com/office/drawing/2014/main" id="{E41EB19F-FC4F-134D-8131-CD0049EB7059}"/>
              </a:ext>
            </a:extLst>
          </p:cNvPr>
          <p:cNvSpPr>
            <a:spLocks noGrp="1"/>
          </p:cNvSpPr>
          <p:nvPr>
            <p:ph idx="1"/>
          </p:nvPr>
        </p:nvSpPr>
        <p:spPr>
          <a:xfrm>
            <a:off x="381000" y="1295400"/>
            <a:ext cx="8763000" cy="4419600"/>
          </a:xfrm>
        </p:spPr>
        <p:txBody>
          <a:bodyPr/>
          <a:lstStyle/>
          <a:p>
            <a:r>
              <a:rPr lang="en-US" sz="2200" dirty="0"/>
              <a:t>US Valuation practitioners (“USVPs”) commonly consider the Income, Market and Cost approaches in performing a business valuation.</a:t>
            </a:r>
          </a:p>
          <a:p>
            <a:r>
              <a:rPr lang="en-US" sz="2200" dirty="0"/>
              <a:t>Income Approach:</a:t>
            </a:r>
          </a:p>
          <a:p>
            <a:pPr lvl="1"/>
            <a:r>
              <a:rPr lang="en-US" sz="1900" dirty="0"/>
              <a:t>USVPs commonly utilize a Discounted Cash Flow (“DCF”) method under the income approach to measure the value of a business entity.</a:t>
            </a:r>
          </a:p>
          <a:p>
            <a:pPr lvl="1"/>
            <a:r>
              <a:rPr lang="en-US" sz="1900" dirty="0"/>
              <a:t>Such methods are most often applied on an “unleveraged” basis.</a:t>
            </a:r>
          </a:p>
          <a:p>
            <a:pPr lvl="1"/>
            <a:r>
              <a:rPr lang="en-US" sz="1900" dirty="0"/>
              <a:t>In order to value equity, the value of debt is subtracted to arrive at equity value.</a:t>
            </a:r>
          </a:p>
          <a:p>
            <a:pPr lvl="1"/>
            <a:r>
              <a:rPr lang="en-US" sz="1900" dirty="0"/>
              <a:t>Adjustments may be made for non-operating assets, or super-adequate or insufficient working capital and/or P,P&amp;E.  For DFNWC, adjustments may take the form of adding/subtracting differences between assumed levels and actual levels of DFNWC utilized at the beginning of year one of a forecast period.</a:t>
            </a:r>
          </a:p>
          <a:p>
            <a:pPr lvl="1"/>
            <a:r>
              <a:rPr lang="en-US" sz="1900" dirty="0"/>
              <a:t>If valuing non-controlling interests, certain discounts may be applied to the equity value if the DCF method is prepared on a control basis.</a:t>
            </a:r>
          </a:p>
        </p:txBody>
      </p:sp>
    </p:spTree>
    <p:extLst>
      <p:ext uri="{BB962C8B-B14F-4D97-AF65-F5344CB8AC3E}">
        <p14:creationId xmlns:p14="http://schemas.microsoft.com/office/powerpoint/2010/main" val="192494013"/>
      </p:ext>
    </p:extLst>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A1C992-BE3B-EF40-8E8E-580F73EEAF04}"/>
              </a:ext>
            </a:extLst>
          </p:cNvPr>
          <p:cNvSpPr>
            <a:spLocks noGrp="1"/>
          </p:cNvSpPr>
          <p:nvPr>
            <p:ph type="title"/>
          </p:nvPr>
        </p:nvSpPr>
        <p:spPr>
          <a:xfrm>
            <a:off x="457200" y="274638"/>
            <a:ext cx="8229600" cy="868362"/>
          </a:xfrm>
        </p:spPr>
        <p:txBody>
          <a:bodyPr/>
          <a:lstStyle/>
          <a:p>
            <a:r>
              <a:rPr lang="en-US" sz="2800" b="1" dirty="0">
                <a:solidFill>
                  <a:srgbClr val="990000"/>
                </a:solidFill>
                <a:cs typeface="Arial"/>
              </a:rPr>
              <a:t>Business Valuation as Practiced</a:t>
            </a:r>
            <a:br>
              <a:rPr lang="en-US" sz="2800" b="1" dirty="0">
                <a:solidFill>
                  <a:srgbClr val="990000"/>
                </a:solidFill>
                <a:cs typeface="Arial"/>
              </a:rPr>
            </a:br>
            <a:r>
              <a:rPr lang="en-US" sz="2800" b="1" dirty="0">
                <a:solidFill>
                  <a:srgbClr val="990000"/>
                </a:solidFill>
                <a:cs typeface="Arial"/>
              </a:rPr>
              <a:t>in the Professional Setting (continued)</a:t>
            </a:r>
            <a:br>
              <a:rPr lang="en-US" b="1" dirty="0">
                <a:solidFill>
                  <a:srgbClr val="990000"/>
                </a:solidFill>
                <a:cs typeface="Arial"/>
              </a:rPr>
            </a:br>
            <a:endParaRPr lang="en-US" dirty="0"/>
          </a:p>
        </p:txBody>
      </p:sp>
      <p:sp>
        <p:nvSpPr>
          <p:cNvPr id="3" name="Content Placeholder 2">
            <a:extLst>
              <a:ext uri="{FF2B5EF4-FFF2-40B4-BE49-F238E27FC236}">
                <a16:creationId xmlns:a16="http://schemas.microsoft.com/office/drawing/2014/main" id="{E41EB19F-FC4F-134D-8131-CD0049EB7059}"/>
              </a:ext>
            </a:extLst>
          </p:cNvPr>
          <p:cNvSpPr>
            <a:spLocks noGrp="1"/>
          </p:cNvSpPr>
          <p:nvPr>
            <p:ph idx="1"/>
          </p:nvPr>
        </p:nvSpPr>
        <p:spPr>
          <a:xfrm>
            <a:off x="381000" y="1295400"/>
            <a:ext cx="8763000" cy="4419600"/>
          </a:xfrm>
        </p:spPr>
        <p:txBody>
          <a:bodyPr/>
          <a:lstStyle/>
          <a:p>
            <a:r>
              <a:rPr lang="en-US" sz="2400" dirty="0"/>
              <a:t>Market Approach:</a:t>
            </a:r>
          </a:p>
          <a:p>
            <a:pPr lvl="1"/>
            <a:r>
              <a:rPr lang="en-US" sz="2000" dirty="0"/>
              <a:t>USVPs commonly utilize a public company comparison method and an M&amp;A Transaction comparison method under the market approach.</a:t>
            </a:r>
          </a:p>
          <a:p>
            <a:pPr lvl="1"/>
            <a:r>
              <a:rPr lang="en-US" sz="2000" dirty="0"/>
              <a:t>Such methods can be applied on both a “leveraged” basis and an “unleveraged” basis, depending on the market multiples and performance metrics utilized.</a:t>
            </a:r>
          </a:p>
          <a:p>
            <a:pPr lvl="1"/>
            <a:r>
              <a:rPr lang="en-US" sz="2000" dirty="0"/>
              <a:t>Sometimes, USVPs will derive multiples “net of cash”, apply those multiples to the subject entity’s metrics, and then add back the subject entity’s cash balance to avoid distortions due to differing cash levels among the peer group.</a:t>
            </a:r>
          </a:p>
        </p:txBody>
      </p:sp>
    </p:spTree>
    <p:extLst>
      <p:ext uri="{BB962C8B-B14F-4D97-AF65-F5344CB8AC3E}">
        <p14:creationId xmlns:p14="http://schemas.microsoft.com/office/powerpoint/2010/main" val="812700874"/>
      </p:ext>
    </p:extLst>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A1C992-BE3B-EF40-8E8E-580F73EEAF04}"/>
              </a:ext>
            </a:extLst>
          </p:cNvPr>
          <p:cNvSpPr>
            <a:spLocks noGrp="1"/>
          </p:cNvSpPr>
          <p:nvPr>
            <p:ph type="title"/>
          </p:nvPr>
        </p:nvSpPr>
        <p:spPr>
          <a:xfrm>
            <a:off x="457200" y="274638"/>
            <a:ext cx="8229600" cy="868362"/>
          </a:xfrm>
        </p:spPr>
        <p:txBody>
          <a:bodyPr/>
          <a:lstStyle/>
          <a:p>
            <a:r>
              <a:rPr lang="en-US" sz="2800" b="1" dirty="0">
                <a:solidFill>
                  <a:srgbClr val="990000"/>
                </a:solidFill>
                <a:cs typeface="Arial"/>
              </a:rPr>
              <a:t>Business Valuation as Practiced</a:t>
            </a:r>
            <a:br>
              <a:rPr lang="en-US" sz="2800" b="1" dirty="0">
                <a:solidFill>
                  <a:srgbClr val="990000"/>
                </a:solidFill>
                <a:cs typeface="Arial"/>
              </a:rPr>
            </a:br>
            <a:r>
              <a:rPr lang="en-US" sz="2800" b="1" dirty="0">
                <a:solidFill>
                  <a:srgbClr val="990000"/>
                </a:solidFill>
                <a:cs typeface="Arial"/>
              </a:rPr>
              <a:t>in the Professional Setting (continued)</a:t>
            </a:r>
            <a:br>
              <a:rPr lang="en-US" b="1" dirty="0">
                <a:solidFill>
                  <a:srgbClr val="990000"/>
                </a:solidFill>
                <a:cs typeface="Arial"/>
              </a:rPr>
            </a:br>
            <a:endParaRPr lang="en-US" dirty="0"/>
          </a:p>
        </p:txBody>
      </p:sp>
      <p:sp>
        <p:nvSpPr>
          <p:cNvPr id="3" name="Content Placeholder 2">
            <a:extLst>
              <a:ext uri="{FF2B5EF4-FFF2-40B4-BE49-F238E27FC236}">
                <a16:creationId xmlns:a16="http://schemas.microsoft.com/office/drawing/2014/main" id="{E41EB19F-FC4F-134D-8131-CD0049EB7059}"/>
              </a:ext>
            </a:extLst>
          </p:cNvPr>
          <p:cNvSpPr>
            <a:spLocks noGrp="1"/>
          </p:cNvSpPr>
          <p:nvPr>
            <p:ph idx="1"/>
          </p:nvPr>
        </p:nvSpPr>
        <p:spPr>
          <a:xfrm>
            <a:off x="381000" y="1295400"/>
            <a:ext cx="8763000" cy="4419600"/>
          </a:xfrm>
        </p:spPr>
        <p:txBody>
          <a:bodyPr/>
          <a:lstStyle/>
          <a:p>
            <a:r>
              <a:rPr lang="en-US" sz="2400" dirty="0"/>
              <a:t>Market Approach (continued):</a:t>
            </a:r>
          </a:p>
          <a:p>
            <a:pPr lvl="1"/>
            <a:r>
              <a:rPr lang="en-US" sz="2000" dirty="0"/>
              <a:t>If unleveraged, in order to value equity, the value of debt is subtracted to arrive at equity value.</a:t>
            </a:r>
          </a:p>
          <a:p>
            <a:pPr lvl="1"/>
            <a:r>
              <a:rPr lang="en-US" sz="2000" dirty="0"/>
              <a:t>If leveraged, in order to value the overall entity, the value of debt is added to arrive at entity value.</a:t>
            </a:r>
          </a:p>
          <a:p>
            <a:pPr lvl="1"/>
            <a:r>
              <a:rPr lang="en-US" sz="2000" dirty="0"/>
              <a:t>Adjustments may be made for non-operating assets, or super-adequate or insufficient working capital and/or P,P&amp;E.</a:t>
            </a:r>
          </a:p>
          <a:p>
            <a:pPr lvl="1"/>
            <a:r>
              <a:rPr lang="en-US" sz="2000" dirty="0"/>
              <a:t>If valuing non-controlling interests, certain discounts may be applied to the equity value if it has been prepared on a control basis.</a:t>
            </a:r>
          </a:p>
        </p:txBody>
      </p:sp>
    </p:spTree>
    <p:extLst>
      <p:ext uri="{BB962C8B-B14F-4D97-AF65-F5344CB8AC3E}">
        <p14:creationId xmlns:p14="http://schemas.microsoft.com/office/powerpoint/2010/main" val="4017452100"/>
      </p:ext>
    </p:extLst>
  </p:cSld>
  <p:clrMapOvr>
    <a:masterClrMapping/>
  </p:clrMapOvr>
  <p:transition>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A1C992-BE3B-EF40-8E8E-580F73EEAF04}"/>
              </a:ext>
            </a:extLst>
          </p:cNvPr>
          <p:cNvSpPr>
            <a:spLocks noGrp="1"/>
          </p:cNvSpPr>
          <p:nvPr>
            <p:ph type="title"/>
          </p:nvPr>
        </p:nvSpPr>
        <p:spPr>
          <a:xfrm>
            <a:off x="457200" y="274638"/>
            <a:ext cx="8229600" cy="868362"/>
          </a:xfrm>
        </p:spPr>
        <p:txBody>
          <a:bodyPr/>
          <a:lstStyle/>
          <a:p>
            <a:r>
              <a:rPr lang="en-US" sz="2800" b="1" dirty="0">
                <a:solidFill>
                  <a:srgbClr val="990000"/>
                </a:solidFill>
                <a:cs typeface="Arial"/>
              </a:rPr>
              <a:t>Business Valuation as Practiced</a:t>
            </a:r>
            <a:br>
              <a:rPr lang="en-US" sz="2800" b="1" dirty="0">
                <a:solidFill>
                  <a:srgbClr val="990000"/>
                </a:solidFill>
                <a:cs typeface="Arial"/>
              </a:rPr>
            </a:br>
            <a:r>
              <a:rPr lang="en-US" sz="2800" b="1" dirty="0">
                <a:solidFill>
                  <a:srgbClr val="990000"/>
                </a:solidFill>
                <a:cs typeface="Arial"/>
              </a:rPr>
              <a:t>in the Professional Setting (continued)</a:t>
            </a:r>
            <a:br>
              <a:rPr lang="en-US" b="1" dirty="0">
                <a:solidFill>
                  <a:srgbClr val="990000"/>
                </a:solidFill>
                <a:cs typeface="Arial"/>
              </a:rPr>
            </a:br>
            <a:endParaRPr lang="en-US" dirty="0"/>
          </a:p>
        </p:txBody>
      </p:sp>
      <p:sp>
        <p:nvSpPr>
          <p:cNvPr id="3" name="Content Placeholder 2">
            <a:extLst>
              <a:ext uri="{FF2B5EF4-FFF2-40B4-BE49-F238E27FC236}">
                <a16:creationId xmlns:a16="http://schemas.microsoft.com/office/drawing/2014/main" id="{E41EB19F-FC4F-134D-8131-CD0049EB7059}"/>
              </a:ext>
            </a:extLst>
          </p:cNvPr>
          <p:cNvSpPr>
            <a:spLocks noGrp="1"/>
          </p:cNvSpPr>
          <p:nvPr>
            <p:ph idx="1"/>
          </p:nvPr>
        </p:nvSpPr>
        <p:spPr>
          <a:xfrm>
            <a:off x="381000" y="1295400"/>
            <a:ext cx="8763000" cy="4419600"/>
          </a:xfrm>
        </p:spPr>
        <p:txBody>
          <a:bodyPr/>
          <a:lstStyle/>
          <a:p>
            <a:r>
              <a:rPr lang="en-US" sz="2400" dirty="0"/>
              <a:t>Cost Approach:</a:t>
            </a:r>
          </a:p>
          <a:p>
            <a:pPr lvl="1"/>
            <a:r>
              <a:rPr lang="en-US" sz="1900" dirty="0"/>
              <a:t>USVPs do not commonly utilize methods under the cost approach to value operating entities.</a:t>
            </a:r>
          </a:p>
          <a:p>
            <a:pPr lvl="1"/>
            <a:r>
              <a:rPr lang="en-US" sz="1900" dirty="0"/>
              <a:t>Such methods for business entities, when applied, are often referred to broadly as “summation methods”.  Examples of specific method names include “sum-of-the-parts”, “adjusted balance sheet”, ”adjusted net assets” and “net asset value (NAV)”.</a:t>
            </a:r>
          </a:p>
          <a:p>
            <a:pPr lvl="1"/>
            <a:r>
              <a:rPr lang="en-US" sz="1900" dirty="0"/>
              <a:t>Circumstances where the cost approach might be appropriate include:</a:t>
            </a:r>
          </a:p>
          <a:p>
            <a:pPr lvl="2"/>
            <a:r>
              <a:rPr lang="en-US" sz="1800" dirty="0"/>
              <a:t>Asset intensive entities</a:t>
            </a:r>
          </a:p>
          <a:p>
            <a:pPr lvl="2"/>
            <a:r>
              <a:rPr lang="en-US" sz="1800" dirty="0"/>
              <a:t>Entitles in liquidation or close to being liquidated</a:t>
            </a:r>
          </a:p>
          <a:p>
            <a:pPr lvl="2"/>
            <a:r>
              <a:rPr lang="en-US" sz="1800" dirty="0"/>
              <a:t>Investment or holding companies</a:t>
            </a:r>
          </a:p>
        </p:txBody>
      </p:sp>
    </p:spTree>
    <p:extLst>
      <p:ext uri="{BB962C8B-B14F-4D97-AF65-F5344CB8AC3E}">
        <p14:creationId xmlns:p14="http://schemas.microsoft.com/office/powerpoint/2010/main" val="752616307"/>
      </p:ext>
    </p:extLst>
  </p:cSld>
  <p:clrMapOvr>
    <a:masterClrMapping/>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A1C992-BE3B-EF40-8E8E-580F73EEAF04}"/>
              </a:ext>
            </a:extLst>
          </p:cNvPr>
          <p:cNvSpPr>
            <a:spLocks noGrp="1"/>
          </p:cNvSpPr>
          <p:nvPr>
            <p:ph type="title"/>
          </p:nvPr>
        </p:nvSpPr>
        <p:spPr>
          <a:xfrm>
            <a:off x="457200" y="274638"/>
            <a:ext cx="8229600" cy="868362"/>
          </a:xfrm>
        </p:spPr>
        <p:txBody>
          <a:bodyPr/>
          <a:lstStyle/>
          <a:p>
            <a:r>
              <a:rPr lang="en-US" sz="2800" b="1" dirty="0">
                <a:solidFill>
                  <a:srgbClr val="990000"/>
                </a:solidFill>
                <a:cs typeface="Arial"/>
              </a:rPr>
              <a:t>Business Valuation as Practiced</a:t>
            </a:r>
            <a:br>
              <a:rPr lang="en-US" sz="2800" b="1" dirty="0">
                <a:solidFill>
                  <a:srgbClr val="990000"/>
                </a:solidFill>
                <a:cs typeface="Arial"/>
              </a:rPr>
            </a:br>
            <a:r>
              <a:rPr lang="en-US" sz="2800" b="1" dirty="0">
                <a:solidFill>
                  <a:srgbClr val="990000"/>
                </a:solidFill>
                <a:cs typeface="Arial"/>
              </a:rPr>
              <a:t>in the Professional Setting (continued)</a:t>
            </a:r>
            <a:br>
              <a:rPr lang="en-US" b="1" dirty="0">
                <a:solidFill>
                  <a:srgbClr val="990000"/>
                </a:solidFill>
                <a:cs typeface="Arial"/>
              </a:rPr>
            </a:br>
            <a:endParaRPr lang="en-US" dirty="0"/>
          </a:p>
        </p:txBody>
      </p:sp>
      <p:sp>
        <p:nvSpPr>
          <p:cNvPr id="3" name="Content Placeholder 2">
            <a:extLst>
              <a:ext uri="{FF2B5EF4-FFF2-40B4-BE49-F238E27FC236}">
                <a16:creationId xmlns:a16="http://schemas.microsoft.com/office/drawing/2014/main" id="{E41EB19F-FC4F-134D-8131-CD0049EB7059}"/>
              </a:ext>
            </a:extLst>
          </p:cNvPr>
          <p:cNvSpPr>
            <a:spLocks noGrp="1"/>
          </p:cNvSpPr>
          <p:nvPr>
            <p:ph idx="1"/>
          </p:nvPr>
        </p:nvSpPr>
        <p:spPr>
          <a:xfrm>
            <a:off x="381000" y="1295400"/>
            <a:ext cx="8763000" cy="4419600"/>
          </a:xfrm>
        </p:spPr>
        <p:txBody>
          <a:bodyPr/>
          <a:lstStyle/>
          <a:p>
            <a:r>
              <a:rPr lang="en-US" sz="2400" dirty="0"/>
              <a:t>Weighting of Valuation Indications:</a:t>
            </a:r>
          </a:p>
          <a:p>
            <a:pPr lvl="1"/>
            <a:r>
              <a:rPr lang="en-US" sz="1800" dirty="0"/>
              <a:t>USVPs will often weight the indications resulting from the application of multiple methods.</a:t>
            </a:r>
          </a:p>
          <a:p>
            <a:pPr lvl="1"/>
            <a:r>
              <a:rPr lang="en-US" sz="1800" dirty="0"/>
              <a:t>A common quantitative starting point for the weighting of multiple valuation indications is a 50%/50% weighting of the results of the Income and Market Approaches.</a:t>
            </a:r>
          </a:p>
          <a:p>
            <a:pPr lvl="1"/>
            <a:r>
              <a:rPr lang="en-US" sz="1800" dirty="0"/>
              <a:t>If both public company and M&amp;A transactions methods are used under the market approach, some USVPs might initially weight the results of each at 25% per method, while the results of the DCF method is weighted at 50%.  Others might initially weight each method at 33%/33%/33%, respectively.</a:t>
            </a:r>
          </a:p>
          <a:p>
            <a:pPr lvl="1"/>
            <a:r>
              <a:rPr lang="en-US" sz="1800" dirty="0"/>
              <a:t>From an initial starting point, weightings might be adjusted by USVPs for the level of  confidence the USVP places on the inputs and results of each method.</a:t>
            </a:r>
          </a:p>
          <a:p>
            <a:pPr lvl="1"/>
            <a:r>
              <a:rPr lang="en-US" sz="1800" dirty="0"/>
              <a:t>Sometimes, USVPs will use a more “qualitative” approach to weighting, or simply select the results of a single method as being most representative of value.</a:t>
            </a:r>
          </a:p>
          <a:p>
            <a:pPr lvl="1"/>
            <a:endParaRPr lang="en-US" sz="1800" dirty="0"/>
          </a:p>
        </p:txBody>
      </p:sp>
    </p:spTree>
    <p:extLst>
      <p:ext uri="{BB962C8B-B14F-4D97-AF65-F5344CB8AC3E}">
        <p14:creationId xmlns:p14="http://schemas.microsoft.com/office/powerpoint/2010/main" val="98536111"/>
      </p:ext>
    </p:extLst>
  </p:cSld>
  <p:clrMapOvr>
    <a:masterClrMapping/>
  </p:clrMapOvr>
  <p:transition>
    <p:wipe dir="r"/>
  </p:transition>
</p:sld>
</file>

<file path=ppt/theme/theme1.xml><?xml version="1.0" encoding="utf-8"?>
<a:theme xmlns:a="http://schemas.openxmlformats.org/drawingml/2006/main" name="EY_WidescreenHandout">
  <a:themeElements>
    <a:clrScheme name="EY_WidescreenHandout 1">
      <a:dk1>
        <a:srgbClr val="646464"/>
      </a:dk1>
      <a:lt1>
        <a:srgbClr val="FFFFFF"/>
      </a:lt1>
      <a:dk2>
        <a:srgbClr val="646464"/>
      </a:dk2>
      <a:lt2>
        <a:srgbClr val="808080"/>
      </a:lt2>
      <a:accent1>
        <a:srgbClr val="808080"/>
      </a:accent1>
      <a:accent2>
        <a:srgbClr val="FFD200"/>
      </a:accent2>
      <a:accent3>
        <a:srgbClr val="FFFFFF"/>
      </a:accent3>
      <a:accent4>
        <a:srgbClr val="545454"/>
      </a:accent4>
      <a:accent5>
        <a:srgbClr val="C0C0C0"/>
      </a:accent5>
      <a:accent6>
        <a:srgbClr val="E7BE00"/>
      </a:accent6>
      <a:hlink>
        <a:srgbClr val="808080"/>
      </a:hlink>
      <a:folHlink>
        <a:srgbClr val="C0C0C0"/>
      </a:folHlink>
    </a:clrScheme>
    <a:fontScheme name="EY_WidescreenHandou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Y_WidescreenHandout 1">
        <a:dk1>
          <a:srgbClr val="646464"/>
        </a:dk1>
        <a:lt1>
          <a:srgbClr val="FFFFFF"/>
        </a:lt1>
        <a:dk2>
          <a:srgbClr val="646464"/>
        </a:dk2>
        <a:lt2>
          <a:srgbClr val="808080"/>
        </a:lt2>
        <a:accent1>
          <a:srgbClr val="808080"/>
        </a:accent1>
        <a:accent2>
          <a:srgbClr val="FFD200"/>
        </a:accent2>
        <a:accent3>
          <a:srgbClr val="FFFFFF"/>
        </a:accent3>
        <a:accent4>
          <a:srgbClr val="545454"/>
        </a:accent4>
        <a:accent5>
          <a:srgbClr val="C0C0C0"/>
        </a:accent5>
        <a:accent6>
          <a:srgbClr val="E7BE00"/>
        </a:accent6>
        <a:hlink>
          <a:srgbClr val="808080"/>
        </a:hlink>
        <a:folHlink>
          <a:srgbClr val="C0C0C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EY_WidescreenHandout">
  <a:themeElements>
    <a:clrScheme name="1_EY_WidescreenHandout 1">
      <a:dk1>
        <a:srgbClr val="646464"/>
      </a:dk1>
      <a:lt1>
        <a:srgbClr val="FFFFFF"/>
      </a:lt1>
      <a:dk2>
        <a:srgbClr val="646464"/>
      </a:dk2>
      <a:lt2>
        <a:srgbClr val="808080"/>
      </a:lt2>
      <a:accent1>
        <a:srgbClr val="808080"/>
      </a:accent1>
      <a:accent2>
        <a:srgbClr val="FFD200"/>
      </a:accent2>
      <a:accent3>
        <a:srgbClr val="FFFFFF"/>
      </a:accent3>
      <a:accent4>
        <a:srgbClr val="545454"/>
      </a:accent4>
      <a:accent5>
        <a:srgbClr val="C0C0C0"/>
      </a:accent5>
      <a:accent6>
        <a:srgbClr val="E7BE00"/>
      </a:accent6>
      <a:hlink>
        <a:srgbClr val="808080"/>
      </a:hlink>
      <a:folHlink>
        <a:srgbClr val="C0C0C0"/>
      </a:folHlink>
    </a:clrScheme>
    <a:fontScheme name="1_EY_WidescreenHandou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EY_WidescreenHandout 1">
        <a:dk1>
          <a:srgbClr val="646464"/>
        </a:dk1>
        <a:lt1>
          <a:srgbClr val="FFFFFF"/>
        </a:lt1>
        <a:dk2>
          <a:srgbClr val="646464"/>
        </a:dk2>
        <a:lt2>
          <a:srgbClr val="808080"/>
        </a:lt2>
        <a:accent1>
          <a:srgbClr val="808080"/>
        </a:accent1>
        <a:accent2>
          <a:srgbClr val="FFD200"/>
        </a:accent2>
        <a:accent3>
          <a:srgbClr val="FFFFFF"/>
        </a:accent3>
        <a:accent4>
          <a:srgbClr val="545454"/>
        </a:accent4>
        <a:accent5>
          <a:srgbClr val="C0C0C0"/>
        </a:accent5>
        <a:accent6>
          <a:srgbClr val="E7BE00"/>
        </a:accent6>
        <a:hlink>
          <a:srgbClr val="808080"/>
        </a:hlink>
        <a:folHlink>
          <a:srgbClr val="C0C0C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53_Layers">
  <a:themeElements>
    <a:clrScheme name="4_Layers 12">
      <a:dk1>
        <a:srgbClr val="000000"/>
      </a:dk1>
      <a:lt1>
        <a:srgbClr val="FFFFE1"/>
      </a:lt1>
      <a:dk2>
        <a:srgbClr val="330033"/>
      </a:dk2>
      <a:lt2>
        <a:srgbClr val="330033"/>
      </a:lt2>
      <a:accent1>
        <a:srgbClr val="A50021"/>
      </a:accent1>
      <a:accent2>
        <a:srgbClr val="FF0000"/>
      </a:accent2>
      <a:accent3>
        <a:srgbClr val="FFFFEE"/>
      </a:accent3>
      <a:accent4>
        <a:srgbClr val="000000"/>
      </a:accent4>
      <a:accent5>
        <a:srgbClr val="CFAAAB"/>
      </a:accent5>
      <a:accent6>
        <a:srgbClr val="E70000"/>
      </a:accent6>
      <a:hlink>
        <a:srgbClr val="990033"/>
      </a:hlink>
      <a:folHlink>
        <a:srgbClr val="A50021"/>
      </a:folHlink>
    </a:clrScheme>
    <a:fontScheme name="4_Layers">
      <a:majorFont>
        <a:latin typeface="Arial"/>
        <a:ea typeface=""/>
        <a:cs typeface="Arial"/>
      </a:majorFont>
      <a:minorFont>
        <a:latin typeface="Tahom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4_Layers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4_Layers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4_Layers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4_Layers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4_Layers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4_Layers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4_Layers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4_Layers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4_Layers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4_Layers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
      <a:clrScheme name="4_Layers 11">
        <a:dk1>
          <a:srgbClr val="000000"/>
        </a:dk1>
        <a:lt1>
          <a:srgbClr val="FFFFE1"/>
        </a:lt1>
        <a:dk2>
          <a:srgbClr val="330033"/>
        </a:dk2>
        <a:lt2>
          <a:srgbClr val="330033"/>
        </a:lt2>
        <a:accent1>
          <a:srgbClr val="A50021"/>
        </a:accent1>
        <a:accent2>
          <a:srgbClr val="FF0000"/>
        </a:accent2>
        <a:accent3>
          <a:srgbClr val="FFFFEE"/>
        </a:accent3>
        <a:accent4>
          <a:srgbClr val="000000"/>
        </a:accent4>
        <a:accent5>
          <a:srgbClr val="CFAAAB"/>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4_Layers 12">
        <a:dk1>
          <a:srgbClr val="000000"/>
        </a:dk1>
        <a:lt1>
          <a:srgbClr val="FFFFE1"/>
        </a:lt1>
        <a:dk2>
          <a:srgbClr val="330033"/>
        </a:dk2>
        <a:lt2>
          <a:srgbClr val="330033"/>
        </a:lt2>
        <a:accent1>
          <a:srgbClr val="A50021"/>
        </a:accent1>
        <a:accent2>
          <a:srgbClr val="FF0000"/>
        </a:accent2>
        <a:accent3>
          <a:srgbClr val="FFFFEE"/>
        </a:accent3>
        <a:accent4>
          <a:srgbClr val="000000"/>
        </a:accent4>
        <a:accent5>
          <a:srgbClr val="CFAAAB"/>
        </a:accent5>
        <a:accent6>
          <a:srgbClr val="E70000"/>
        </a:accent6>
        <a:hlink>
          <a:srgbClr val="990033"/>
        </a:hlink>
        <a:folHlink>
          <a:srgbClr val="A50021"/>
        </a:folHlink>
      </a:clrScheme>
      <a:clrMap bg1="lt1" tx1="dk1" bg2="lt2" tx2="dk2" accent1="accent1" accent2="accent2" accent3="accent3" accent4="accent4" accent5="accent5" accent6="accent6" hlink="hlink" folHlink="folHlink"/>
    </a:extraClrScheme>
    <a:extraClrScheme>
      <a:clrScheme name="4_Layers 13">
        <a:dk1>
          <a:srgbClr val="000000"/>
        </a:dk1>
        <a:lt1>
          <a:srgbClr val="FFFFFF"/>
        </a:lt1>
        <a:dk2>
          <a:srgbClr val="114FFB"/>
        </a:dk2>
        <a:lt2>
          <a:srgbClr val="8CF4EA"/>
        </a:lt2>
        <a:accent1>
          <a:srgbClr val="00B7A5"/>
        </a:accent1>
        <a:accent2>
          <a:srgbClr val="D49FFF"/>
        </a:accent2>
        <a:accent3>
          <a:srgbClr val="AAB2FD"/>
        </a:accent3>
        <a:accent4>
          <a:srgbClr val="DADADA"/>
        </a:accent4>
        <a:accent5>
          <a:srgbClr val="AAD8CF"/>
        </a:accent5>
        <a:accent6>
          <a:srgbClr val="C090E7"/>
        </a:accent6>
        <a:hlink>
          <a:srgbClr val="FFFF66"/>
        </a:hlink>
        <a:folHlink>
          <a:srgbClr val="618FFD"/>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Custom 23">
      <a:dk1>
        <a:srgbClr val="99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1_Office Theme">
  <a:themeElements>
    <a:clrScheme name="Custom 23">
      <a:dk1>
        <a:srgbClr val="99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Concourse</Template>
  <TotalTime>35226</TotalTime>
  <Words>2291</Words>
  <Application>Microsoft Macintosh PowerPoint</Application>
  <PresentationFormat>On-screen Show (4:3)</PresentationFormat>
  <Paragraphs>148</Paragraphs>
  <Slides>23</Slides>
  <Notes>0</Notes>
  <HiddenSlides>0</HiddenSlides>
  <MMClips>0</MMClips>
  <ScaleCrop>false</ScaleCrop>
  <HeadingPairs>
    <vt:vector size="6" baseType="variant">
      <vt:variant>
        <vt:lpstr>Fonts Used</vt:lpstr>
      </vt:variant>
      <vt:variant>
        <vt:i4>6</vt:i4>
      </vt:variant>
      <vt:variant>
        <vt:lpstr>Theme</vt:lpstr>
      </vt:variant>
      <vt:variant>
        <vt:i4>5</vt:i4>
      </vt:variant>
      <vt:variant>
        <vt:lpstr>Slide Titles</vt:lpstr>
      </vt:variant>
      <vt:variant>
        <vt:i4>23</vt:i4>
      </vt:variant>
    </vt:vector>
  </HeadingPairs>
  <TitlesOfParts>
    <vt:vector size="34" baseType="lpstr">
      <vt:lpstr>Arial</vt:lpstr>
      <vt:lpstr>Calibri</vt:lpstr>
      <vt:lpstr>Lucida Sans Unicode</vt:lpstr>
      <vt:lpstr>Tahoma</vt:lpstr>
      <vt:lpstr>Times New Roman</vt:lpstr>
      <vt:lpstr>Wingdings</vt:lpstr>
      <vt:lpstr>EY_WidescreenHandout</vt:lpstr>
      <vt:lpstr>1_EY_WidescreenHandout</vt:lpstr>
      <vt:lpstr>53_Layers</vt:lpstr>
      <vt:lpstr>Office Theme</vt:lpstr>
      <vt:lpstr>1_Office Theme</vt:lpstr>
      <vt:lpstr>PowerPoint Presentation</vt:lpstr>
      <vt:lpstr>Disclaimer: This presentation solely represents the views of the speaker and does not represent the official views of the leadership, faculty or staff of the USC Leventhal School of Accounting or the USC Marshall School of Business, or of any other academic, governmental or professional organization.</vt:lpstr>
      <vt:lpstr>Today’s  Topics</vt:lpstr>
      <vt:lpstr>PowerPoint Presentation</vt:lpstr>
      <vt:lpstr>Business Valuation as Practiced in the Professional Setting </vt:lpstr>
      <vt:lpstr>Business Valuation as Practiced in the Professional Setting (continued) </vt:lpstr>
      <vt:lpstr>Business Valuation as Practiced in the Professional Setting (continued) </vt:lpstr>
      <vt:lpstr>Business Valuation as Practiced in the Professional Setting (continued) </vt:lpstr>
      <vt:lpstr>Business Valuation as Practiced in the Professional Setting (continued) </vt:lpstr>
      <vt:lpstr>PowerPoint Presentation</vt:lpstr>
      <vt:lpstr>Business Valuation as Described in Academic Texts and as Taught in the Academic Setting  </vt:lpstr>
      <vt:lpstr>Business Valuation as Described in Academic Texts and as Taught in the Academic Setting (continued)  </vt:lpstr>
      <vt:lpstr>PowerPoint Presentation</vt:lpstr>
      <vt:lpstr>Differences in Emphasis and Methodology</vt:lpstr>
      <vt:lpstr>Differences in Emphasis and Methodology (Continued)</vt:lpstr>
      <vt:lpstr>Differences in Emphasis and Methodology (Continued)</vt:lpstr>
      <vt:lpstr>Differences in Emphasis and Methodology (Continued)</vt:lpstr>
      <vt:lpstr>Differences in Emphasis and Methodology (Continued)</vt:lpstr>
      <vt:lpstr>Differences in Emphasis and Methodology (Continued)</vt:lpstr>
      <vt:lpstr>Differences in Emphasis and Methodology (Continued)</vt:lpstr>
      <vt:lpstr>Differences in Emphasis and Methodology (Continued)</vt:lpstr>
      <vt:lpstr>Summary and Conclusion</vt:lpstr>
      <vt:lpstr>PowerPoint Presentation</vt:lpstr>
    </vt:vector>
  </TitlesOfParts>
  <Company>Toshiba</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Information Game</dc:title>
  <dc:creator>Liz</dc:creator>
  <cp:lastModifiedBy>Anthony Aaron</cp:lastModifiedBy>
  <cp:revision>676</cp:revision>
  <cp:lastPrinted>2016-02-03T20:34:49Z</cp:lastPrinted>
  <dcterms:created xsi:type="dcterms:W3CDTF">2010-08-22T01:38:32Z</dcterms:created>
  <dcterms:modified xsi:type="dcterms:W3CDTF">2024-01-17T22:31:02Z</dcterms:modified>
</cp:coreProperties>
</file>