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441" r:id="rId5"/>
    <p:sldId id="2146848876" r:id="rId6"/>
    <p:sldId id="2146848882" r:id="rId7"/>
    <p:sldId id="2146848877" r:id="rId8"/>
    <p:sldId id="2146848880" r:id="rId9"/>
    <p:sldId id="2146848870" r:id="rId10"/>
    <p:sldId id="442" r:id="rId11"/>
    <p:sldId id="2146848872" r:id="rId12"/>
    <p:sldId id="2146848881" r:id="rId13"/>
    <p:sldId id="446" r:id="rId14"/>
    <p:sldId id="2146848883" r:id="rId15"/>
    <p:sldId id="447" r:id="rId16"/>
    <p:sldId id="2146848879" r:id="rId17"/>
    <p:sldId id="2146848873" r:id="rId18"/>
    <p:sldId id="295"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67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7" clrIdx="0">
    <p:extLst>
      <p:ext uri="{19B8F6BF-5375-455C-9EA6-DF929625EA0E}">
        <p15:presenceInfo xmlns:p15="http://schemas.microsoft.com/office/powerpoint/2012/main" userId="S::Lorraine.Hackett@mazars.co.uk::8f887e52-e25d-47ae-995a-f8080a42c372" providerId="AD"/>
      </p:ext>
    </p:extLst>
  </p:cmAuthor>
  <p:cmAuthor id="2" name="Guckes, Jennifer" initials="GJ" lastIdx="1" clrIdx="1">
    <p:extLst>
      <p:ext uri="{19B8F6BF-5375-455C-9EA6-DF929625EA0E}">
        <p15:presenceInfo xmlns:p15="http://schemas.microsoft.com/office/powerpoint/2012/main" userId="S::Jennifer.Guckes@mazars.de::706bfc76-b97f-4040-b46c-f54c3ffc7d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875"/>
    <a:srgbClr val="79B0DA"/>
    <a:srgbClr val="007EB2"/>
    <a:srgbClr val="038EA4"/>
    <a:srgbClr val="E4F1FB"/>
    <a:srgbClr val="428475"/>
    <a:srgbClr val="777877"/>
    <a:srgbClr val="747F74"/>
    <a:srgbClr val="0070CE"/>
    <a:srgbClr val="447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5181" autoAdjust="0"/>
  </p:normalViewPr>
  <p:slideViewPr>
    <p:cSldViewPr snapToGrid="0" snapToObjects="1">
      <p:cViewPr varScale="1">
        <p:scale>
          <a:sx n="77" d="100"/>
          <a:sy n="77" d="100"/>
        </p:scale>
        <p:origin x="67" y="542"/>
      </p:cViewPr>
      <p:guideLst>
        <p:guide orient="horz" pos="2614"/>
        <p:guide pos="6720"/>
      </p:guideLst>
    </p:cSldViewPr>
  </p:slideViewPr>
  <p:outlineViewPr>
    <p:cViewPr>
      <p:scale>
        <a:sx n="33" d="100"/>
        <a:sy n="33" d="100"/>
      </p:scale>
      <p:origin x="0" y="-2117"/>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0B626-EDF4-D245-9DA2-F9A63703C5C7}" type="datetimeFigureOut">
              <a:rPr lang="en-US" smtClean="0"/>
              <a:t>1/10/2024</a:t>
            </a:fld>
            <a:endParaRPr lang="en-US"/>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A87AB-93EA-7546-8E4C-B0EB3D282E42}" type="slidenum">
              <a:rPr lang="en-US" smtClean="0"/>
              <a:t>‹Nr.›</a:t>
            </a:fld>
            <a:endParaRPr lang="en-US"/>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AE5B-7658-AE41-BA53-731F11E00D42}"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2631A-BA9A-BD47-9087-B0624DA30F7E}" type="slidenum">
              <a:rPr lang="en-US" smtClean="0"/>
              <a:t>‹Nr.›</a:t>
            </a:fld>
            <a:endParaRPr lang="en-US"/>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24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00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83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69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42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02631A-BA9A-BD47-9087-B0624DA30F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298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de-DE"/>
              <a:t>Bild durch Klicken auf Symbol hinzufügen</a:t>
            </a:r>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err="1"/>
              <a:t>Untertitel</a:t>
            </a:r>
            <a:endParaRPr lang="en-US" dirty="0"/>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Titel</a:t>
            </a:r>
            <a:r>
              <a:rPr lang="en-US" sz="2400" spc="40" dirty="0">
                <a:solidFill>
                  <a:schemeClr val="bg1"/>
                </a:solidFill>
              </a:rPr>
              <a:t> der </a:t>
            </a:r>
            <a:r>
              <a:rPr lang="en-US" sz="2400" spc="40" dirty="0" err="1">
                <a:solidFill>
                  <a:schemeClr val="bg1"/>
                </a:solidFill>
              </a:rPr>
              <a:t>Präsentation</a:t>
            </a:r>
            <a:endParaRPr lang="en-US" sz="2400" spc="40" dirty="0">
              <a:solidFill>
                <a:schemeClr val="bg1"/>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spc="40" dirty="0">
              <a:solidFill>
                <a:schemeClr val="bg1"/>
              </a:solidFill>
            </a:endParaRP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Ort, Datum</a:t>
            </a:r>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userDrawn="1">
          <p15:clr>
            <a:srgbClr val="FBAE40"/>
          </p15:clr>
        </p15:guide>
        <p15:guide id="4" orient="horz" pos="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23F2464-3B1A-4CA4-8283-9BC0C4E4590C}"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5" name="Footer Placeholder 4">
            <a:extLst>
              <a:ext uri="{FF2B5EF4-FFF2-40B4-BE49-F238E27FC236}">
                <a16:creationId xmlns:a16="http://schemas.microsoft.com/office/drawing/2014/main" id="{1F2A1CCF-85CC-41DA-9B66-7E459EC72457}"/>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9CE1828-4258-4347-A6B3-3FB239424457}"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Footer Placeholder 4">
            <a:extLst>
              <a:ext uri="{FF2B5EF4-FFF2-40B4-BE49-F238E27FC236}">
                <a16:creationId xmlns:a16="http://schemas.microsoft.com/office/drawing/2014/main" id="{24AB81B7-8A1B-47A4-9090-275E4CE8AE15}"/>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3559DEB-82C6-4A80-8A95-2B1037FB10D6}"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8" name="Footer Placeholder 4">
            <a:extLst>
              <a:ext uri="{FF2B5EF4-FFF2-40B4-BE49-F238E27FC236}">
                <a16:creationId xmlns:a16="http://schemas.microsoft.com/office/drawing/2014/main" id="{8696A1CA-2F88-4B6E-8102-4F6FD455AF96}"/>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FA2FEAD-9DE4-4F75-A4DF-B41A1FD6D425}"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2" name="Footer Placeholder 4">
            <a:extLst>
              <a:ext uri="{FF2B5EF4-FFF2-40B4-BE49-F238E27FC236}">
                <a16:creationId xmlns:a16="http://schemas.microsoft.com/office/drawing/2014/main" id="{EBE5CFFA-87C5-4C5B-827B-47EB0C932CCD}"/>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6804806-D055-4F96-9F1F-9A0DF2F6AB3C}"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de-DE"/>
              <a:t>Bild durch Klicken auf Symbol hinzufügen</a:t>
            </a:r>
            <a:endParaRPr lang="en-US"/>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0" name="Footer Placeholder 4">
            <a:extLst>
              <a:ext uri="{FF2B5EF4-FFF2-40B4-BE49-F238E27FC236}">
                <a16:creationId xmlns:a16="http://schemas.microsoft.com/office/drawing/2014/main" id="{557C41B5-C6BD-4D99-B8B6-8B435DB3C5E7}"/>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680532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33F69F4-4C38-4665-8582-80A4D0217333}"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de-DE"/>
              <a:t>Bild durch Klicken auf Symbol hinzufügen</a:t>
            </a:r>
            <a:endParaRPr lang="en-US" dirty="0"/>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84625"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74713" y="2786725"/>
            <a:ext cx="5648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
        <p:nvSpPr>
          <p:cNvPr id="16" name="Footer Placeholder 4">
            <a:extLst>
              <a:ext uri="{FF2B5EF4-FFF2-40B4-BE49-F238E27FC236}">
                <a16:creationId xmlns:a16="http://schemas.microsoft.com/office/drawing/2014/main" id="{EB394A09-3433-4B33-B091-122161E7D812}"/>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53563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D532CB3-36F2-4964-8B23-28B1882D4721}"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de-DE"/>
              <a:t>Bild durch Klicken auf Symbol hinzufügen</a:t>
            </a:r>
            <a:endParaRPr lang="en-US"/>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
        <p:nvSpPr>
          <p:cNvPr id="13" name="Footer Placeholder 4">
            <a:extLst>
              <a:ext uri="{FF2B5EF4-FFF2-40B4-BE49-F238E27FC236}">
                <a16:creationId xmlns:a16="http://schemas.microsoft.com/office/drawing/2014/main" id="{C7B6D2EC-EFFB-49C8-AC7E-4F88100B5A37}"/>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907384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6114305-9E50-49A0-81E2-2AD9C705F2A5}"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de-DE"/>
              <a:t>Bild durch Klicken auf Symbol hinzufügen</a:t>
            </a:r>
            <a:endParaRPr lang="en-US"/>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2" name="Footer Placeholder 4">
            <a:extLst>
              <a:ext uri="{FF2B5EF4-FFF2-40B4-BE49-F238E27FC236}">
                <a16:creationId xmlns:a16="http://schemas.microsoft.com/office/drawing/2014/main" id="{642EE7DE-E9A7-4BB3-B59B-5F51FE486824}"/>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0297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9409339-E740-425D-9BEA-567CEE51C61D}"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3" name="Footer Placeholder 4">
            <a:extLst>
              <a:ext uri="{FF2B5EF4-FFF2-40B4-BE49-F238E27FC236}">
                <a16:creationId xmlns:a16="http://schemas.microsoft.com/office/drawing/2014/main" id="{F879F9AE-E863-4F79-A3DD-4A883B193A4D}"/>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529446C4-E53A-42B0-8FEA-EA15C4E4E255}"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lstStyle/>
          <a:p>
            <a:r>
              <a:rPr lang="de-DE"/>
              <a:t>Bild durch Klicken auf Symbol hinzufügen</a:t>
            </a:r>
            <a:endParaRPr lang="en-US"/>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de-DE"/>
              <a:t>Mastertextformat bearbeiten</a:t>
            </a:r>
          </a:p>
          <a:p>
            <a:pPr lvl="1"/>
            <a:r>
              <a:rPr lang="de-DE"/>
              <a:t>Zweite Ebene</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de-DE"/>
              <a:t>Mastertextformat bearbeiten</a:t>
            </a:r>
          </a:p>
          <a:p>
            <a:pPr lvl="1"/>
            <a:r>
              <a:rPr lang="de-DE"/>
              <a:t>Zweite Ebene</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de-DE"/>
              <a:t>Mastertextformat bearbeiten</a:t>
            </a:r>
          </a:p>
          <a:p>
            <a:pPr lvl="1"/>
            <a:r>
              <a:rPr lang="de-DE"/>
              <a:t>Zweite Ebene</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de-DE"/>
              <a:t>Mastertextformat bearbeiten</a:t>
            </a:r>
          </a:p>
          <a:p>
            <a:pPr lvl="1"/>
            <a:r>
              <a:rPr lang="de-DE"/>
              <a:t>Zweite Ebene</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2</a:t>
            </a:r>
          </a:p>
        </p:txBody>
      </p:sp>
      <p:sp>
        <p:nvSpPr>
          <p:cNvPr id="19" name="Footer Placeholder 4">
            <a:extLst>
              <a:ext uri="{FF2B5EF4-FFF2-40B4-BE49-F238E27FC236}">
                <a16:creationId xmlns:a16="http://schemas.microsoft.com/office/drawing/2014/main" id="{922631B2-8F69-490F-982B-EDF8AC8EB77B}"/>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r>
              <a:rPr lang="de-DE"/>
              <a:t>Bild durch Klicken auf Symbol hinzufügen</a:t>
            </a:r>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err="1"/>
              <a:t>Untertitel</a:t>
            </a:r>
            <a:endParaRPr lang="en-US" dirty="0"/>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Titel</a:t>
            </a:r>
            <a:r>
              <a:rPr lang="en-US" sz="2400" spc="40" dirty="0">
                <a:solidFill>
                  <a:schemeClr val="bg1"/>
                </a:solidFill>
              </a:rPr>
              <a:t> der </a:t>
            </a:r>
            <a:r>
              <a:rPr lang="en-US" sz="2400" spc="40" dirty="0" err="1">
                <a:solidFill>
                  <a:schemeClr val="bg1"/>
                </a:solidFill>
              </a:rPr>
              <a:t>Präsentation</a:t>
            </a:r>
            <a:endParaRPr lang="en-US" sz="2400" spc="40" dirty="0">
              <a:solidFill>
                <a:schemeClr val="bg1"/>
              </a:solidFill>
            </a:endParaRP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Ort, Datum</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8" name="TextBox 12">
            <a:extLst>
              <a:ext uri="{FF2B5EF4-FFF2-40B4-BE49-F238E27FC236}">
                <a16:creationId xmlns:a16="http://schemas.microsoft.com/office/drawing/2014/main" id="{64762998-B630-4DC9-A62F-08EAE1F7A933}"/>
              </a:ext>
            </a:extLst>
          </p:cNvPr>
          <p:cNvSpPr txBox="1"/>
          <p:nvPr userDrawn="1"/>
        </p:nvSpPr>
        <p:spPr>
          <a:xfrm>
            <a:off x="-3788228" y="0"/>
            <a:ext cx="3657600" cy="2677656"/>
          </a:xfrm>
          <a:prstGeom prst="rect">
            <a:avLst/>
          </a:prstGeom>
          <a:noFill/>
        </p:spPr>
        <p:txBody>
          <a:bodyPr wrap="square" lIns="0" rtlCol="0">
            <a:spAutoFit/>
          </a:bodyPr>
          <a:lstStyle/>
          <a:p>
            <a:pPr algn="l"/>
            <a:r>
              <a:rPr lang="de-DE" sz="1400" b="1" dirty="0">
                <a:solidFill>
                  <a:srgbClr val="FF0000"/>
                </a:solidFill>
              </a:rPr>
              <a:t>VERWENDUNG VON TITELFOLIEN</a:t>
            </a:r>
          </a:p>
          <a:p>
            <a:pPr algn="l"/>
            <a:endParaRPr lang="de-DE" sz="1400" b="1" dirty="0">
              <a:solidFill>
                <a:srgbClr val="FF0000"/>
              </a:solidFill>
            </a:endParaRPr>
          </a:p>
          <a:p>
            <a:pPr marL="0" algn="l" defTabSz="914400" rtl="0" eaLnBrk="1" latinLnBrk="0" hangingPunct="1"/>
            <a:r>
              <a:rPr lang="de-DE" sz="1400" kern="1200" dirty="0">
                <a:solidFill>
                  <a:srgbClr val="FF0000"/>
                </a:solidFill>
                <a:latin typeface="+mn-lt"/>
                <a:ea typeface="+mn-ea"/>
                <a:cs typeface="+mn-cs"/>
              </a:rPr>
              <a:t>Bitte befolgen Sie diese Anweisungen, wenn Sie diese Folie verwenden:</a:t>
            </a:r>
          </a:p>
          <a:p>
            <a:pPr algn="l"/>
            <a:endParaRPr lang="de-DE" sz="1400" b="1" dirty="0">
              <a:solidFill>
                <a:srgbClr val="FF0000"/>
              </a:solidFill>
            </a:endParaRPr>
          </a:p>
          <a:p>
            <a:pPr marL="342900" indent="-342900" algn="l" defTabSz="914400" rtl="0" eaLnBrk="1" latinLnBrk="0" hangingPunct="1">
              <a:buFont typeface="+mj-lt"/>
              <a:buAutoNum type="arabicPeriod"/>
            </a:pPr>
            <a:endParaRPr lang="de-DE" sz="1400" kern="1200" dirty="0">
              <a:solidFill>
                <a:srgbClr val="FF0000"/>
              </a:solidFill>
              <a:latin typeface="+mn-lt"/>
              <a:ea typeface="+mn-ea"/>
              <a:cs typeface="+mn-cs"/>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Löschen Sie das Platzhalterbild</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 Bild für den Hintergrund</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Stellen Sie sicher, dass der Text auf dem Bild lesbar ist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p>
        </p:txBody>
      </p:sp>
    </p:spTree>
    <p:extLst>
      <p:ext uri="{BB962C8B-B14F-4D97-AF65-F5344CB8AC3E}">
        <p14:creationId xmlns:p14="http://schemas.microsoft.com/office/powerpoint/2010/main" val="300161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A5F60796-B598-45D9-9CE1-F963CD24B4E3}"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‹Nr.›</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5" name="Footer Placeholder 4">
            <a:extLst>
              <a:ext uri="{FF2B5EF4-FFF2-40B4-BE49-F238E27FC236}">
                <a16:creationId xmlns:a16="http://schemas.microsoft.com/office/drawing/2014/main" id="{350EA076-276D-41EC-8CD7-651390AF74A5}"/>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90960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551D750-C61F-4AFB-97B9-CBAB006BD963}"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5" name="Footer Placeholder 4">
            <a:extLst>
              <a:ext uri="{FF2B5EF4-FFF2-40B4-BE49-F238E27FC236}">
                <a16:creationId xmlns:a16="http://schemas.microsoft.com/office/drawing/2014/main" id="{8214F9EE-7699-4689-B0DE-CBF14CDAE0FD}"/>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C863725D-BBAD-4903-B2EB-C1691DDADC18}"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‹Nr.›</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Footer Placeholder 4">
            <a:extLst>
              <a:ext uri="{FF2B5EF4-FFF2-40B4-BE49-F238E27FC236}">
                <a16:creationId xmlns:a16="http://schemas.microsoft.com/office/drawing/2014/main" id="{3D6D6098-C381-47B7-8713-8977DD32E9B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F28E88F-A025-4DB7-8C19-CC850790EA9E}"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4" name="Footer Placeholder 4">
            <a:extLst>
              <a:ext uri="{FF2B5EF4-FFF2-40B4-BE49-F238E27FC236}">
                <a16:creationId xmlns:a16="http://schemas.microsoft.com/office/drawing/2014/main" id="{60666778-62B7-474B-8F09-B9CC841A4B1C}"/>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528E81B-7B1B-490A-8A4C-2FE2E23B34F7}"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a:t>
            </a:r>
          </a:p>
          <a:p>
            <a:pPr lvl="0"/>
            <a:r>
              <a:rPr lang="en-US" dirty="0"/>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3" name="Footer Placeholder 4">
            <a:extLst>
              <a:ext uri="{FF2B5EF4-FFF2-40B4-BE49-F238E27FC236}">
                <a16:creationId xmlns:a16="http://schemas.microsoft.com/office/drawing/2014/main" id="{FFDCA843-3C16-4486-8BCE-3EE6B25730E4}"/>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039C9E-39DF-4917-AB1E-C621A2ECC812}"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30" name="Footer Placeholder 4">
            <a:extLst>
              <a:ext uri="{FF2B5EF4-FFF2-40B4-BE49-F238E27FC236}">
                <a16:creationId xmlns:a16="http://schemas.microsoft.com/office/drawing/2014/main" id="{EF523436-1CEF-487C-AE75-2379EE075133}"/>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C8FF71-E170-46FE-976A-7AE2B77F55C3}"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de-DE"/>
              <a:t>Bild durch Klicken auf Symbol hinzufügen</a:t>
            </a:r>
            <a:endParaRPr lang="en-US"/>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8" name="Footer Placeholder 4">
            <a:extLst>
              <a:ext uri="{FF2B5EF4-FFF2-40B4-BE49-F238E27FC236}">
                <a16:creationId xmlns:a16="http://schemas.microsoft.com/office/drawing/2014/main" id="{10DBE5D2-3E66-4684-B577-BB76BF3E447C}"/>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622619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1FD284E-0DD1-4B13-9A70-9EF21CF70C93}"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hasCustomPrompt="1"/>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dirty="0"/>
              <a:t>Ensure picture border </a:t>
            </a:r>
            <a:r>
              <a:rPr lang="en-US" dirty="0" err="1"/>
              <a:t>colour</a:t>
            </a:r>
            <a:r>
              <a:rPr lang="en-US" dirty="0"/>
              <a:t> matches image using the Mazars </a:t>
            </a:r>
            <a:r>
              <a:rPr lang="en-US" dirty="0" err="1"/>
              <a:t>colour</a:t>
            </a:r>
            <a:r>
              <a:rPr lang="en-US" dirty="0"/>
              <a:t> picker</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8" name="Footer Placeholder 4">
            <a:extLst>
              <a:ext uri="{FF2B5EF4-FFF2-40B4-BE49-F238E27FC236}">
                <a16:creationId xmlns:a16="http://schemas.microsoft.com/office/drawing/2014/main" id="{400D6EA2-6A1D-4C1F-8AB3-A322D65BB9A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35595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57C2D6-92DB-44B8-988B-D68023B21B24}"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de-DE"/>
              <a:t>Bild durch Klicken auf Symbol hinzufügen</a:t>
            </a:r>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de-DE"/>
              <a:t>Bild durch Klicken auf Symbol hinzufügen</a:t>
            </a:r>
            <a:endParaRPr lang="en-US" dirty="0"/>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Footer Placeholder 4">
            <a:extLst>
              <a:ext uri="{FF2B5EF4-FFF2-40B4-BE49-F238E27FC236}">
                <a16:creationId xmlns:a16="http://schemas.microsoft.com/office/drawing/2014/main" id="{81F9FB78-4A40-44ED-814E-92F99400CEDB}"/>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117796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de-DE"/>
              <a:t>Bild durch Klicken auf Symbol hinzufügen</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DE7B972-FFE4-4E4A-93C4-EE4D330C4C85}" type="datetime2">
              <a:rPr lang="de-DE" smtClean="0"/>
              <a:t>Mittwoch, 10. Januar 2024</a:t>
            </a:fld>
            <a:endParaRPr lang="en-US"/>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Footer Placeholder 4">
            <a:extLst>
              <a:ext uri="{FF2B5EF4-FFF2-40B4-BE49-F238E27FC236}">
                <a16:creationId xmlns:a16="http://schemas.microsoft.com/office/drawing/2014/main" id="{694A7719-9F81-4A5E-910F-9949BA4B9E39}"/>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
        <p:nvSpPr>
          <p:cNvPr id="17" name="Slide Number Placeholder 5">
            <a:extLst>
              <a:ext uri="{FF2B5EF4-FFF2-40B4-BE49-F238E27FC236}">
                <a16:creationId xmlns:a16="http://schemas.microsoft.com/office/drawing/2014/main" id="{8A96E6B7-DE45-4519-95E2-5A8845380FD0}"/>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Tree>
    <p:extLst>
      <p:ext uri="{BB962C8B-B14F-4D97-AF65-F5344CB8AC3E}">
        <p14:creationId xmlns:p14="http://schemas.microsoft.com/office/powerpoint/2010/main" val="3523387669"/>
      </p:ext>
    </p:extLst>
  </p:cSld>
  <p:clrMapOvr>
    <a:masterClrMapping/>
  </p:clrMapOvr>
  <p:extLst>
    <p:ext uri="{DCECCB84-F9BA-43D5-87BE-67443E8EF086}">
      <p15:sldGuideLst xmlns:p15="http://schemas.microsoft.com/office/powerpoint/2012/main">
        <p15:guide id="1" pos="2640" userDrawn="1">
          <p15:clr>
            <a:srgbClr val="FBAE40"/>
          </p15:clr>
        </p15:guide>
        <p15:guide id="2" pos="5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1" name="Footer Placeholder 4">
            <a:extLst>
              <a:ext uri="{FF2B5EF4-FFF2-40B4-BE49-F238E27FC236}">
                <a16:creationId xmlns:a16="http://schemas.microsoft.com/office/drawing/2014/main" id="{47A9DA57-5AE6-4561-8005-1AA101C8699B}"/>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611834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3CDD9D3-DCF7-420C-B70B-20E2C73693E7}" type="datetime2">
              <a:rPr lang="de-DE" smtClean="0"/>
              <a:t>Mittwoch, 10. Januar 2024</a:t>
            </a:fld>
            <a:endParaRPr lang="en-US"/>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de-DE"/>
              <a:t>Bild durch Klicken auf Symbol hinzufügen</a:t>
            </a:r>
            <a:endParaRPr lang="en-US" dirty="0"/>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Slide Number Placeholder 5">
            <a:extLst>
              <a:ext uri="{FF2B5EF4-FFF2-40B4-BE49-F238E27FC236}">
                <a16:creationId xmlns:a16="http://schemas.microsoft.com/office/drawing/2014/main" id="{7966ADE8-6676-4A8D-94E8-117AB01472A2}"/>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21" name="Footer Placeholder 4">
            <a:extLst>
              <a:ext uri="{FF2B5EF4-FFF2-40B4-BE49-F238E27FC236}">
                <a16:creationId xmlns:a16="http://schemas.microsoft.com/office/drawing/2014/main" id="{E681C2DB-8874-48D0-ADF5-2CF7E00A397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88413292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de-DE"/>
              <a:t>Bild durch Klicken auf Symbol hinzufügen</a:t>
            </a:r>
            <a:endParaRPr lang="en-US"/>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E5E530F-067F-45C6-B4F8-5231BBF5DF60}" type="datetime2">
              <a:rPr lang="de-DE" smtClean="0"/>
              <a:t>Mittwoch, 10. Januar 2024</a:t>
            </a:fld>
            <a:endParaRPr lang="en-US"/>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Slide Number Placeholder 5">
            <a:extLst>
              <a:ext uri="{FF2B5EF4-FFF2-40B4-BE49-F238E27FC236}">
                <a16:creationId xmlns:a16="http://schemas.microsoft.com/office/drawing/2014/main" id="{F5511C15-E0A0-4401-BE96-1AD9ABD99845}"/>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15" name="Footer Placeholder 4">
            <a:extLst>
              <a:ext uri="{FF2B5EF4-FFF2-40B4-BE49-F238E27FC236}">
                <a16:creationId xmlns:a16="http://schemas.microsoft.com/office/drawing/2014/main" id="{F2D54B7D-1D46-41BB-9CAC-327B1A4D62A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427562237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de-DE"/>
              <a:t>Bild durch Klicken auf Symbol hinzufügen</a:t>
            </a:r>
            <a:endParaRPr lang="en-US"/>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4F0D9B26-144B-4169-95BB-360B7908AC47}" type="datetime2">
              <a:rPr lang="de-DE" smtClean="0"/>
              <a:t>Mittwoch, 10. Januar 2024</a:t>
            </a:fld>
            <a:endParaRPr lang="en-US"/>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6" name="Slide Number Placeholder 5">
            <a:extLst>
              <a:ext uri="{FF2B5EF4-FFF2-40B4-BE49-F238E27FC236}">
                <a16:creationId xmlns:a16="http://schemas.microsoft.com/office/drawing/2014/main" id="{6ADE1B05-6CB1-41A1-8A57-0165F5FE6D7F}"/>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21" name="Footer Placeholder 4">
            <a:extLst>
              <a:ext uri="{FF2B5EF4-FFF2-40B4-BE49-F238E27FC236}">
                <a16:creationId xmlns:a16="http://schemas.microsoft.com/office/drawing/2014/main" id="{E17AA529-EAF1-4888-BD8F-7A0E703327BD}"/>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4287217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F1776ED1-66D8-459B-9444-739FDF6EF4A7}" type="datetime2">
              <a:rPr lang="de-DE" smtClean="0"/>
              <a:t>Mittwoch, 10. Januar 2024</a:t>
            </a:fld>
            <a:endParaRPr lang="en-US"/>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de-DE"/>
              <a:t>Bild durch Klicken auf Symbol hinzufügen</a:t>
            </a:r>
            <a:endParaRPr lang="en-US"/>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de-DE"/>
              <a:t>Bild durch Klicken auf Symbol hinzufügen</a:t>
            </a:r>
            <a:endParaRPr lang="en-US"/>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de-DE"/>
              <a:t>Bild durch Klicken auf Symbol hinzufügen</a:t>
            </a:r>
            <a:endParaRPr lang="en-US"/>
          </a:p>
        </p:txBody>
      </p:sp>
      <p:sp>
        <p:nvSpPr>
          <p:cNvPr id="16" name="Slide Number Placeholder 5">
            <a:extLst>
              <a:ext uri="{FF2B5EF4-FFF2-40B4-BE49-F238E27FC236}">
                <a16:creationId xmlns:a16="http://schemas.microsoft.com/office/drawing/2014/main" id="{253AEA3D-77CC-47FF-B2A0-1E4E85AEB570}"/>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28" name="Footer Placeholder 4">
            <a:extLst>
              <a:ext uri="{FF2B5EF4-FFF2-40B4-BE49-F238E27FC236}">
                <a16:creationId xmlns:a16="http://schemas.microsoft.com/office/drawing/2014/main" id="{39377912-9FCB-43C4-9DEB-B7C9CAEC9A73}"/>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967874588"/>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de-DE"/>
              <a:t>Bild durch Klicken auf Symbol hinzufügen</a:t>
            </a:r>
            <a:endParaRPr lang="en-US"/>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D848BA-35D2-48A8-96A0-5CE0DF15C84D}" type="datetime2">
              <a:rPr lang="de-DE" smtClean="0"/>
              <a:t>Mittwoch, 10. Januar 2024</a:t>
            </a:fld>
            <a:endParaRPr lang="en-US"/>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de-DE"/>
              <a:t>Bild durch Klicken auf Symbol hinzufügen</a:t>
            </a:r>
            <a:endParaRPr lang="en-US" dirty="0"/>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6" name="Slide Number Placeholder 5">
            <a:extLst>
              <a:ext uri="{FF2B5EF4-FFF2-40B4-BE49-F238E27FC236}">
                <a16:creationId xmlns:a16="http://schemas.microsoft.com/office/drawing/2014/main" id="{9C9420D4-4B4E-4E5A-AE12-9D53AB8C5D11}"/>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17" name="Footer Placeholder 4">
            <a:extLst>
              <a:ext uri="{FF2B5EF4-FFF2-40B4-BE49-F238E27FC236}">
                <a16:creationId xmlns:a16="http://schemas.microsoft.com/office/drawing/2014/main" id="{40D94657-CDDC-4D95-987A-D9DCE1D63F1D}"/>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44542416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B93A093-049A-43FC-970D-304B619CD790}" type="datetime2">
              <a:rPr lang="de-DE" smtClean="0"/>
              <a:t>Mittwoch, 10. Januar 2024</a:t>
            </a:fld>
            <a:endParaRPr lang="en-US"/>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9" name="Slide Number Placeholder 5">
            <a:extLst>
              <a:ext uri="{FF2B5EF4-FFF2-40B4-BE49-F238E27FC236}">
                <a16:creationId xmlns:a16="http://schemas.microsoft.com/office/drawing/2014/main" id="{FE3A458B-7E60-4983-9BDE-F141EE2FFD28}"/>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20" name="Footer Placeholder 4">
            <a:extLst>
              <a:ext uri="{FF2B5EF4-FFF2-40B4-BE49-F238E27FC236}">
                <a16:creationId xmlns:a16="http://schemas.microsoft.com/office/drawing/2014/main" id="{BDC65675-159B-456F-B905-0BB34F9AB4FD}"/>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806070924"/>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68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38849D9-198C-44ED-91E5-6D05CD683E6B}" type="datetime2">
              <a:rPr lang="de-DE" smtClean="0"/>
              <a:t>Mittwoch, 10. Januar 2024</a:t>
            </a:fld>
            <a:endParaRPr lang="en-US"/>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0" name="Slide Number Placeholder 5">
            <a:extLst>
              <a:ext uri="{FF2B5EF4-FFF2-40B4-BE49-F238E27FC236}">
                <a16:creationId xmlns:a16="http://schemas.microsoft.com/office/drawing/2014/main" id="{E803CC0D-E89B-4363-9447-70FA6D42E267}"/>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21" name="Footer Placeholder 4">
            <a:extLst>
              <a:ext uri="{FF2B5EF4-FFF2-40B4-BE49-F238E27FC236}">
                <a16:creationId xmlns:a16="http://schemas.microsoft.com/office/drawing/2014/main" id="{FA2B9620-E432-4F3B-8B99-76427B3A0BCB}"/>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357956083"/>
      </p:ext>
    </p:extLst>
  </p:cSld>
  <p:clrMapOvr>
    <a:masterClrMapping/>
  </p:clrMapOvr>
  <p:extLst>
    <p:ext uri="{DCECCB84-F9BA-43D5-87BE-67443E8EF086}">
      <p15:sldGuideLst xmlns:p15="http://schemas.microsoft.com/office/powerpoint/2012/main">
        <p15:guide id="1" pos="2016" userDrawn="1">
          <p15:clr>
            <a:srgbClr val="FBAE40"/>
          </p15:clr>
        </p15:guide>
        <p15:guide id="2" pos="5664" userDrawn="1">
          <p15:clr>
            <a:srgbClr val="FBAE40"/>
          </p15:clr>
        </p15:guide>
        <p15:guide id="3" pos="3840">
          <p15:clr>
            <a:srgbClr val="FBAE40"/>
          </p15:clr>
        </p15:guide>
        <p15:guide id="4" orient="horz" pos="26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52506E1-E277-460D-BF11-78B9C9BE23CE}" type="datetime2">
              <a:rPr lang="de-DE" smtClean="0"/>
              <a:t>Mittwoch, 10. Januar 2024</a:t>
            </a:fld>
            <a:endParaRPr lang="en-US"/>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4" name="Rectangle 1">
            <a:extLst>
              <a:ext uri="{FF2B5EF4-FFF2-40B4-BE49-F238E27FC236}">
                <a16:creationId xmlns:a16="http://schemas.microsoft.com/office/drawing/2014/main" id="{7661AE32-18CC-4337-9ACF-714226416832}"/>
              </a:ext>
            </a:extLst>
          </p:cNvPr>
          <p:cNvSpPr/>
          <p:nvPr userDrawn="1"/>
        </p:nvSpPr>
        <p:spPr>
          <a:xfrm>
            <a:off x="323187" y="3448812"/>
            <a:ext cx="5653529" cy="2609088"/>
          </a:xfrm>
          <a:prstGeom prst="rect">
            <a:avLst/>
          </a:prstGeom>
          <a:solidFill>
            <a:srgbClr val="E4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a:extLst>
              <a:ext uri="{FF2B5EF4-FFF2-40B4-BE49-F238E27FC236}">
                <a16:creationId xmlns:a16="http://schemas.microsoft.com/office/drawing/2014/main" id="{9AD18A35-7152-4B5F-9C0F-597CE6F1D39F}"/>
              </a:ext>
            </a:extLst>
          </p:cNvPr>
          <p:cNvSpPr/>
          <p:nvPr userDrawn="1"/>
        </p:nvSpPr>
        <p:spPr>
          <a:xfrm>
            <a:off x="489308" y="1556350"/>
            <a:ext cx="5472545" cy="1892462"/>
          </a:xfrm>
          <a:prstGeom prst="rect">
            <a:avLst/>
          </a:prstGeom>
          <a:solidFill>
            <a:srgbClr val="E4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Text Placeholder 16">
            <a:extLst>
              <a:ext uri="{FF2B5EF4-FFF2-40B4-BE49-F238E27FC236}">
                <a16:creationId xmlns:a16="http://schemas.microsoft.com/office/drawing/2014/main" id="{DCB8A3F7-25BD-42B6-972B-5160A9FF807E}"/>
              </a:ext>
            </a:extLst>
          </p:cNvPr>
          <p:cNvSpPr>
            <a:spLocks noGrp="1"/>
          </p:cNvSpPr>
          <p:nvPr>
            <p:ph type="body" sz="quarter" idx="51" hasCustomPrompt="1"/>
          </p:nvPr>
        </p:nvSpPr>
        <p:spPr>
          <a:xfrm>
            <a:off x="3215264" y="1718850"/>
            <a:ext cx="2736273" cy="277091"/>
          </a:xfrm>
        </p:spPr>
        <p:txBody>
          <a:bodyPr lIns="91440" tIns="0" rIns="91440">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9" name="Text Placeholder 16">
            <a:extLst>
              <a:ext uri="{FF2B5EF4-FFF2-40B4-BE49-F238E27FC236}">
                <a16:creationId xmlns:a16="http://schemas.microsoft.com/office/drawing/2014/main" id="{2F994D42-0D2A-48AB-8FA3-306108D7707F}"/>
              </a:ext>
            </a:extLst>
          </p:cNvPr>
          <p:cNvSpPr>
            <a:spLocks noGrp="1"/>
          </p:cNvSpPr>
          <p:nvPr>
            <p:ph type="body" sz="quarter" idx="52" hasCustomPrompt="1"/>
          </p:nvPr>
        </p:nvSpPr>
        <p:spPr>
          <a:xfrm>
            <a:off x="3215264" y="2009796"/>
            <a:ext cx="2736273" cy="342181"/>
          </a:xfrm>
        </p:spPr>
        <p:txBody>
          <a:bodyPr lIns="91440" tIns="0" rIns="91440">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3" name="Text Placeholder 9">
            <a:extLst>
              <a:ext uri="{FF2B5EF4-FFF2-40B4-BE49-F238E27FC236}">
                <a16:creationId xmlns:a16="http://schemas.microsoft.com/office/drawing/2014/main" id="{34EFA697-13A8-41EA-AC18-1B3991EA179C}"/>
              </a:ext>
            </a:extLst>
          </p:cNvPr>
          <p:cNvSpPr>
            <a:spLocks noGrp="1"/>
          </p:cNvSpPr>
          <p:nvPr>
            <p:ph type="body" sz="quarter" idx="53"/>
          </p:nvPr>
        </p:nvSpPr>
        <p:spPr>
          <a:xfrm>
            <a:off x="320450" y="3448812"/>
            <a:ext cx="2751137" cy="2609088"/>
          </a:xfrm>
        </p:spPr>
        <p:txBody>
          <a:bodyPr lIns="90000" rIns="91440" numCol="1" spcCol="72000">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4" name="Text Placeholder 9">
            <a:extLst>
              <a:ext uri="{FF2B5EF4-FFF2-40B4-BE49-F238E27FC236}">
                <a16:creationId xmlns:a16="http://schemas.microsoft.com/office/drawing/2014/main" id="{DCE6EB0F-1997-4EAC-82E3-9F81ADC918B0}"/>
              </a:ext>
            </a:extLst>
          </p:cNvPr>
          <p:cNvSpPr>
            <a:spLocks noGrp="1"/>
          </p:cNvSpPr>
          <p:nvPr>
            <p:ph type="body" sz="quarter" idx="54"/>
          </p:nvPr>
        </p:nvSpPr>
        <p:spPr>
          <a:xfrm>
            <a:off x="3215264" y="2831069"/>
            <a:ext cx="2730938" cy="499216"/>
          </a:xfrm>
        </p:spPr>
        <p:txBody>
          <a:bodyPr rIns="91440" numCol="1" spcCol="7200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00" kern="1200" dirty="0">
                <a:solidFill>
                  <a:schemeClr val="tx1"/>
                </a:solidFill>
                <a:latin typeface="+mn-lt"/>
                <a:ea typeface="+mn-ea"/>
                <a:cs typeface="+mn-cs"/>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p:txBody>
      </p:sp>
      <p:sp>
        <p:nvSpPr>
          <p:cNvPr id="25" name="Picture Placeholder 2">
            <a:extLst>
              <a:ext uri="{FF2B5EF4-FFF2-40B4-BE49-F238E27FC236}">
                <a16:creationId xmlns:a16="http://schemas.microsoft.com/office/drawing/2014/main" id="{AA419FEB-450E-464D-AE7E-A0AEBB90DA15}"/>
              </a:ext>
            </a:extLst>
          </p:cNvPr>
          <p:cNvSpPr>
            <a:spLocks noGrp="1" noChangeAspect="1"/>
          </p:cNvSpPr>
          <p:nvPr>
            <p:ph type="pic" sz="quarter" idx="55"/>
          </p:nvPr>
        </p:nvSpPr>
        <p:spPr>
          <a:xfrm>
            <a:off x="323187" y="1562100"/>
            <a:ext cx="2674800" cy="1850449"/>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26" name="Text Placeholder 9">
            <a:extLst>
              <a:ext uri="{FF2B5EF4-FFF2-40B4-BE49-F238E27FC236}">
                <a16:creationId xmlns:a16="http://schemas.microsoft.com/office/drawing/2014/main" id="{883776F9-4FFB-402D-9BFD-8FB69646A03E}"/>
              </a:ext>
            </a:extLst>
          </p:cNvPr>
          <p:cNvSpPr>
            <a:spLocks noGrp="1"/>
          </p:cNvSpPr>
          <p:nvPr>
            <p:ph type="body" sz="quarter" idx="56"/>
          </p:nvPr>
        </p:nvSpPr>
        <p:spPr>
          <a:xfrm>
            <a:off x="3225580" y="3448812"/>
            <a:ext cx="2751137" cy="2609088"/>
          </a:xfrm>
        </p:spPr>
        <p:txBody>
          <a:bodyPr rIns="91440" numCol="1" spcCol="72000">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7" name="Rectangle 1">
            <a:extLst>
              <a:ext uri="{FF2B5EF4-FFF2-40B4-BE49-F238E27FC236}">
                <a16:creationId xmlns:a16="http://schemas.microsoft.com/office/drawing/2014/main" id="{CDD75E26-5E87-4229-BEE0-61525148CE36}"/>
              </a:ext>
            </a:extLst>
          </p:cNvPr>
          <p:cNvSpPr/>
          <p:nvPr userDrawn="1"/>
        </p:nvSpPr>
        <p:spPr>
          <a:xfrm>
            <a:off x="6243200" y="3448812"/>
            <a:ext cx="5653529" cy="2609088"/>
          </a:xfrm>
          <a:prstGeom prst="rect">
            <a:avLst/>
          </a:prstGeom>
          <a:solidFill>
            <a:srgbClr val="E4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
            <a:extLst>
              <a:ext uri="{FF2B5EF4-FFF2-40B4-BE49-F238E27FC236}">
                <a16:creationId xmlns:a16="http://schemas.microsoft.com/office/drawing/2014/main" id="{131BA385-7401-4B9A-8580-8B8B388ECD97}"/>
              </a:ext>
            </a:extLst>
          </p:cNvPr>
          <p:cNvSpPr/>
          <p:nvPr userDrawn="1"/>
        </p:nvSpPr>
        <p:spPr>
          <a:xfrm>
            <a:off x="6409321" y="1556350"/>
            <a:ext cx="5472545" cy="1892462"/>
          </a:xfrm>
          <a:prstGeom prst="rect">
            <a:avLst/>
          </a:prstGeom>
          <a:solidFill>
            <a:srgbClr val="E4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9" name="Text Placeholder 16">
            <a:extLst>
              <a:ext uri="{FF2B5EF4-FFF2-40B4-BE49-F238E27FC236}">
                <a16:creationId xmlns:a16="http://schemas.microsoft.com/office/drawing/2014/main" id="{7CE33482-D18D-4435-9ACD-7118631FD50A}"/>
              </a:ext>
            </a:extLst>
          </p:cNvPr>
          <p:cNvSpPr>
            <a:spLocks noGrp="1"/>
          </p:cNvSpPr>
          <p:nvPr>
            <p:ph type="body" sz="quarter" idx="57" hasCustomPrompt="1"/>
          </p:nvPr>
        </p:nvSpPr>
        <p:spPr>
          <a:xfrm>
            <a:off x="9135277" y="1718850"/>
            <a:ext cx="2736273" cy="277091"/>
          </a:xfrm>
        </p:spPr>
        <p:txBody>
          <a:bodyPr lIns="91440" tIns="0" rIns="91440">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30" name="Text Placeholder 16">
            <a:extLst>
              <a:ext uri="{FF2B5EF4-FFF2-40B4-BE49-F238E27FC236}">
                <a16:creationId xmlns:a16="http://schemas.microsoft.com/office/drawing/2014/main" id="{462BEACF-629D-4EA9-A25C-5506A35F4B9E}"/>
              </a:ext>
            </a:extLst>
          </p:cNvPr>
          <p:cNvSpPr>
            <a:spLocks noGrp="1"/>
          </p:cNvSpPr>
          <p:nvPr>
            <p:ph type="body" sz="quarter" idx="58" hasCustomPrompt="1"/>
          </p:nvPr>
        </p:nvSpPr>
        <p:spPr>
          <a:xfrm>
            <a:off x="9135277" y="2009796"/>
            <a:ext cx="2736273" cy="342181"/>
          </a:xfrm>
        </p:spPr>
        <p:txBody>
          <a:bodyPr lIns="91440" tIns="0" rIns="91440">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73A23B7-CB8E-46F2-B78A-E9FF4E7DAEA3}"/>
              </a:ext>
            </a:extLst>
          </p:cNvPr>
          <p:cNvSpPr>
            <a:spLocks noGrp="1"/>
          </p:cNvSpPr>
          <p:nvPr>
            <p:ph type="body" sz="quarter" idx="59"/>
          </p:nvPr>
        </p:nvSpPr>
        <p:spPr>
          <a:xfrm>
            <a:off x="6240463" y="3448812"/>
            <a:ext cx="2751137" cy="2609088"/>
          </a:xfrm>
        </p:spPr>
        <p:txBody>
          <a:bodyPr lIns="90000" rIns="91440" numCol="1" spcCol="72000">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2" name="Text Placeholder 9">
            <a:extLst>
              <a:ext uri="{FF2B5EF4-FFF2-40B4-BE49-F238E27FC236}">
                <a16:creationId xmlns:a16="http://schemas.microsoft.com/office/drawing/2014/main" id="{F1542CB9-E536-4776-B3F2-9CB5A0021C3D}"/>
              </a:ext>
            </a:extLst>
          </p:cNvPr>
          <p:cNvSpPr>
            <a:spLocks noGrp="1"/>
          </p:cNvSpPr>
          <p:nvPr>
            <p:ph type="body" sz="quarter" idx="60"/>
          </p:nvPr>
        </p:nvSpPr>
        <p:spPr>
          <a:xfrm>
            <a:off x="9135277" y="2831069"/>
            <a:ext cx="2730938" cy="499216"/>
          </a:xfrm>
        </p:spPr>
        <p:txBody>
          <a:bodyPr rIns="91440" numCol="1" spcCol="7200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00" kern="1200" dirty="0">
                <a:solidFill>
                  <a:schemeClr val="tx1"/>
                </a:solidFill>
                <a:latin typeface="+mn-lt"/>
                <a:ea typeface="+mn-ea"/>
                <a:cs typeface="+mn-cs"/>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p:txBody>
      </p:sp>
      <p:sp>
        <p:nvSpPr>
          <p:cNvPr id="33" name="Picture Placeholder 2">
            <a:extLst>
              <a:ext uri="{FF2B5EF4-FFF2-40B4-BE49-F238E27FC236}">
                <a16:creationId xmlns:a16="http://schemas.microsoft.com/office/drawing/2014/main" id="{B3D0E879-5996-470B-84B1-252FA7E9579A}"/>
              </a:ext>
            </a:extLst>
          </p:cNvPr>
          <p:cNvSpPr>
            <a:spLocks noGrp="1" noChangeAspect="1"/>
          </p:cNvSpPr>
          <p:nvPr>
            <p:ph type="pic" sz="quarter" idx="61"/>
          </p:nvPr>
        </p:nvSpPr>
        <p:spPr>
          <a:xfrm>
            <a:off x="6243200" y="1562100"/>
            <a:ext cx="2674800" cy="1850449"/>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34" name="Text Placeholder 9">
            <a:extLst>
              <a:ext uri="{FF2B5EF4-FFF2-40B4-BE49-F238E27FC236}">
                <a16:creationId xmlns:a16="http://schemas.microsoft.com/office/drawing/2014/main" id="{BAAA1909-ADFA-4588-944D-06B2C9F658DD}"/>
              </a:ext>
            </a:extLst>
          </p:cNvPr>
          <p:cNvSpPr>
            <a:spLocks noGrp="1"/>
          </p:cNvSpPr>
          <p:nvPr>
            <p:ph type="body" sz="quarter" idx="62"/>
          </p:nvPr>
        </p:nvSpPr>
        <p:spPr>
          <a:xfrm>
            <a:off x="9145593" y="3448812"/>
            <a:ext cx="2751137" cy="2609088"/>
          </a:xfrm>
        </p:spPr>
        <p:txBody>
          <a:bodyPr rIns="91440" numCol="1" spcCol="72000">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5" name="Slide Number Placeholder 5">
            <a:extLst>
              <a:ext uri="{FF2B5EF4-FFF2-40B4-BE49-F238E27FC236}">
                <a16:creationId xmlns:a16="http://schemas.microsoft.com/office/drawing/2014/main" id="{22707BF1-2295-48B1-89C6-C9CFD295EDBC}"/>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36" name="Footer Placeholder 4">
            <a:extLst>
              <a:ext uri="{FF2B5EF4-FFF2-40B4-BE49-F238E27FC236}">
                <a16:creationId xmlns:a16="http://schemas.microsoft.com/office/drawing/2014/main" id="{28391C74-AD79-4C30-B832-1BA6A0802986}"/>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7321651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1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io and CV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739D7AE-559C-4317-B2CC-1B3C3AC74ECD}" type="datetime2">
              <a:rPr lang="de-DE" smtClean="0"/>
              <a:t>Mittwoch, 10. Januar 2024</a:t>
            </a:fld>
            <a:endParaRPr lang="en-US"/>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4" name="Rectangle 1">
            <a:extLst>
              <a:ext uri="{FF2B5EF4-FFF2-40B4-BE49-F238E27FC236}">
                <a16:creationId xmlns:a16="http://schemas.microsoft.com/office/drawing/2014/main" id="{7661AE32-18CC-4337-9ACF-714226416832}"/>
              </a:ext>
            </a:extLst>
          </p:cNvPr>
          <p:cNvSpPr/>
          <p:nvPr userDrawn="1"/>
        </p:nvSpPr>
        <p:spPr>
          <a:xfrm>
            <a:off x="323187" y="3448812"/>
            <a:ext cx="5653529" cy="2609088"/>
          </a:xfrm>
          <a:prstGeom prst="rect">
            <a:avLst/>
          </a:prstGeom>
          <a:solidFill>
            <a:srgbClr val="E4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a:extLst>
              <a:ext uri="{FF2B5EF4-FFF2-40B4-BE49-F238E27FC236}">
                <a16:creationId xmlns:a16="http://schemas.microsoft.com/office/drawing/2014/main" id="{9AD18A35-7152-4B5F-9C0F-597CE6F1D39F}"/>
              </a:ext>
            </a:extLst>
          </p:cNvPr>
          <p:cNvSpPr/>
          <p:nvPr userDrawn="1"/>
        </p:nvSpPr>
        <p:spPr>
          <a:xfrm>
            <a:off x="489308" y="1556350"/>
            <a:ext cx="5472545" cy="1892462"/>
          </a:xfrm>
          <a:prstGeom prst="rect">
            <a:avLst/>
          </a:prstGeom>
          <a:solidFill>
            <a:srgbClr val="E4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Text Placeholder 16">
            <a:extLst>
              <a:ext uri="{FF2B5EF4-FFF2-40B4-BE49-F238E27FC236}">
                <a16:creationId xmlns:a16="http://schemas.microsoft.com/office/drawing/2014/main" id="{DCB8A3F7-25BD-42B6-972B-5160A9FF807E}"/>
              </a:ext>
            </a:extLst>
          </p:cNvPr>
          <p:cNvSpPr>
            <a:spLocks noGrp="1"/>
          </p:cNvSpPr>
          <p:nvPr>
            <p:ph type="body" sz="quarter" idx="51" hasCustomPrompt="1"/>
          </p:nvPr>
        </p:nvSpPr>
        <p:spPr>
          <a:xfrm>
            <a:off x="3215264" y="1718850"/>
            <a:ext cx="2736273" cy="277091"/>
          </a:xfrm>
        </p:spPr>
        <p:txBody>
          <a:bodyPr lIns="91440" tIns="0" rIns="91440">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9" name="Text Placeholder 16">
            <a:extLst>
              <a:ext uri="{FF2B5EF4-FFF2-40B4-BE49-F238E27FC236}">
                <a16:creationId xmlns:a16="http://schemas.microsoft.com/office/drawing/2014/main" id="{2F994D42-0D2A-48AB-8FA3-306108D7707F}"/>
              </a:ext>
            </a:extLst>
          </p:cNvPr>
          <p:cNvSpPr>
            <a:spLocks noGrp="1"/>
          </p:cNvSpPr>
          <p:nvPr>
            <p:ph type="body" sz="quarter" idx="52" hasCustomPrompt="1"/>
          </p:nvPr>
        </p:nvSpPr>
        <p:spPr>
          <a:xfrm>
            <a:off x="3215264" y="2009796"/>
            <a:ext cx="2736273" cy="342181"/>
          </a:xfrm>
        </p:spPr>
        <p:txBody>
          <a:bodyPr lIns="91440" tIns="0" rIns="91440">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3" name="Text Placeholder 9">
            <a:extLst>
              <a:ext uri="{FF2B5EF4-FFF2-40B4-BE49-F238E27FC236}">
                <a16:creationId xmlns:a16="http://schemas.microsoft.com/office/drawing/2014/main" id="{34EFA697-13A8-41EA-AC18-1B3991EA179C}"/>
              </a:ext>
            </a:extLst>
          </p:cNvPr>
          <p:cNvSpPr>
            <a:spLocks noGrp="1"/>
          </p:cNvSpPr>
          <p:nvPr>
            <p:ph type="body" sz="quarter" idx="53"/>
          </p:nvPr>
        </p:nvSpPr>
        <p:spPr>
          <a:xfrm>
            <a:off x="320450" y="3448812"/>
            <a:ext cx="2751137" cy="2609088"/>
          </a:xfrm>
        </p:spPr>
        <p:txBody>
          <a:bodyPr lIns="90000" rIns="91440" numCol="1" spcCol="72000">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4" name="Text Placeholder 9">
            <a:extLst>
              <a:ext uri="{FF2B5EF4-FFF2-40B4-BE49-F238E27FC236}">
                <a16:creationId xmlns:a16="http://schemas.microsoft.com/office/drawing/2014/main" id="{DCE6EB0F-1997-4EAC-82E3-9F81ADC918B0}"/>
              </a:ext>
            </a:extLst>
          </p:cNvPr>
          <p:cNvSpPr>
            <a:spLocks noGrp="1"/>
          </p:cNvSpPr>
          <p:nvPr>
            <p:ph type="body" sz="quarter" idx="54"/>
          </p:nvPr>
        </p:nvSpPr>
        <p:spPr>
          <a:xfrm>
            <a:off x="3215264" y="2831069"/>
            <a:ext cx="2730938" cy="499216"/>
          </a:xfrm>
        </p:spPr>
        <p:txBody>
          <a:bodyPr rIns="91440" numCol="1" spcCol="72000"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00" kern="1200" dirty="0">
                <a:solidFill>
                  <a:schemeClr val="tx1"/>
                </a:solidFill>
                <a:latin typeface="+mn-lt"/>
                <a:ea typeface="+mn-ea"/>
                <a:cs typeface="+mn-cs"/>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p:txBody>
      </p:sp>
      <p:sp>
        <p:nvSpPr>
          <p:cNvPr id="25" name="Picture Placeholder 2">
            <a:extLst>
              <a:ext uri="{FF2B5EF4-FFF2-40B4-BE49-F238E27FC236}">
                <a16:creationId xmlns:a16="http://schemas.microsoft.com/office/drawing/2014/main" id="{AA419FEB-450E-464D-AE7E-A0AEBB90DA15}"/>
              </a:ext>
            </a:extLst>
          </p:cNvPr>
          <p:cNvSpPr>
            <a:spLocks noGrp="1" noChangeAspect="1"/>
          </p:cNvSpPr>
          <p:nvPr>
            <p:ph type="pic" sz="quarter" idx="55"/>
          </p:nvPr>
        </p:nvSpPr>
        <p:spPr>
          <a:xfrm>
            <a:off x="323187" y="1562100"/>
            <a:ext cx="2674800" cy="1850449"/>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26" name="Text Placeholder 9">
            <a:extLst>
              <a:ext uri="{FF2B5EF4-FFF2-40B4-BE49-F238E27FC236}">
                <a16:creationId xmlns:a16="http://schemas.microsoft.com/office/drawing/2014/main" id="{883776F9-4FFB-402D-9BFD-8FB69646A03E}"/>
              </a:ext>
            </a:extLst>
          </p:cNvPr>
          <p:cNvSpPr>
            <a:spLocks noGrp="1"/>
          </p:cNvSpPr>
          <p:nvPr>
            <p:ph type="body" sz="quarter" idx="56"/>
          </p:nvPr>
        </p:nvSpPr>
        <p:spPr>
          <a:xfrm>
            <a:off x="3225580" y="3448812"/>
            <a:ext cx="2751137" cy="2609088"/>
          </a:xfrm>
        </p:spPr>
        <p:txBody>
          <a:bodyPr rIns="91440" numCol="1" spcCol="72000">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2" name="Slide Number Placeholder 5">
            <a:extLst>
              <a:ext uri="{FF2B5EF4-FFF2-40B4-BE49-F238E27FC236}">
                <a16:creationId xmlns:a16="http://schemas.microsoft.com/office/drawing/2014/main" id="{B3913087-DE7C-420B-ADA2-E1D35E4BAFAC}"/>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35" name="Footer Placeholder 4">
            <a:extLst>
              <a:ext uri="{FF2B5EF4-FFF2-40B4-BE49-F238E27FC236}">
                <a16:creationId xmlns:a16="http://schemas.microsoft.com/office/drawing/2014/main" id="{01C28E96-7242-4225-9CF6-23D117278D55}"/>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164958902"/>
      </p:ext>
    </p:extLst>
  </p:cSld>
  <p:clrMapOvr>
    <a:masterClrMapping/>
  </p:clrMapOvr>
  <p:extLst>
    <p:ext uri="{DCECCB84-F9BA-43D5-87BE-67443E8EF086}">
      <p15:sldGuideLst xmlns:p15="http://schemas.microsoft.com/office/powerpoint/2012/main">
        <p15:guide id="3" pos="3840">
          <p15:clr>
            <a:srgbClr val="FBAE40"/>
          </p15:clr>
        </p15:guide>
        <p15:guide id="4" orient="horz" pos="27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C9F35B8-CF2B-40B8-B0A7-48E074EDC5DF}" type="datetime2">
              <a:rPr lang="de-DE" smtClean="0"/>
              <a:t>Mittwoch, 10. Januar 2024</a:t>
            </a:fld>
            <a:endParaRPr lang="en-US"/>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de-DE"/>
              <a:t>Bild durch Klicken auf Symbol hinzufügen</a:t>
            </a:r>
            <a:endParaRPr lang="en-US"/>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2" name="Slide Number Placeholder 5">
            <a:extLst>
              <a:ext uri="{FF2B5EF4-FFF2-40B4-BE49-F238E27FC236}">
                <a16:creationId xmlns:a16="http://schemas.microsoft.com/office/drawing/2014/main" id="{5D260ADF-0A27-4176-8F3D-B16DAEF184F1}"/>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23" name="Footer Placeholder 4">
            <a:extLst>
              <a:ext uri="{FF2B5EF4-FFF2-40B4-BE49-F238E27FC236}">
                <a16:creationId xmlns:a16="http://schemas.microsoft.com/office/drawing/2014/main" id="{1842D519-E0AF-4C88-B5BF-8AD36B17FA8C}"/>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111233177"/>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396B2AB6-BD18-49D4-8302-57DBE8FCB4B5}"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‹Nr.›</a:t>
            </a:fld>
            <a:endParaRPr lang="en-US"/>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562100"/>
            <a:ext cx="11582400" cy="39624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err="1"/>
              <a:t>Gliederungspunkt</a:t>
            </a:r>
            <a:endParaRPr lang="en-US" dirty="0"/>
          </a:p>
          <a:p>
            <a:pPr lvl="0"/>
            <a:r>
              <a:rPr lang="en-US" dirty="0" err="1"/>
              <a:t>Gliederungspunkt</a:t>
            </a:r>
            <a:endParaRPr lang="en-US" dirty="0"/>
          </a:p>
          <a:p>
            <a:pPr lvl="0"/>
            <a:r>
              <a:rPr lang="en-US" dirty="0" err="1"/>
              <a:t>Gliederungspunkt</a:t>
            </a:r>
            <a:endParaRPr lang="en-US" dirty="0"/>
          </a:p>
          <a:p>
            <a:pPr lvl="0"/>
            <a:r>
              <a:rPr lang="en-US" dirty="0" err="1"/>
              <a:t>Gliederungspunkt</a:t>
            </a:r>
            <a:endParaRPr lang="en-US" dirty="0"/>
          </a:p>
          <a:p>
            <a:pPr lvl="0"/>
            <a:r>
              <a:rPr lang="en-US" dirty="0" err="1"/>
              <a:t>Gliederungspunkt</a:t>
            </a:r>
            <a:endParaRPr lang="en-US" dirty="0"/>
          </a:p>
          <a:p>
            <a:pPr lvl="0"/>
            <a:r>
              <a:rPr lang="en-US" dirty="0" err="1"/>
              <a:t>Gliederungspunkt</a:t>
            </a:r>
            <a:endParaRPr lang="en-US" dirty="0"/>
          </a:p>
          <a:p>
            <a:pPr lvl="0"/>
            <a:r>
              <a:rPr lang="en-US" dirty="0" err="1"/>
              <a:t>Gliederungspunkt</a:t>
            </a:r>
            <a:endParaRPr lang="en-US" dirty="0"/>
          </a:p>
          <a:p>
            <a:pPr lvl="0"/>
            <a:r>
              <a:rPr lang="en-US" dirty="0" err="1"/>
              <a:t>Gliederungspunkt</a:t>
            </a:r>
            <a:endParaRPr lang="en-US" dirty="0"/>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Agenda</a:t>
            </a:r>
          </a:p>
        </p:txBody>
      </p:sp>
      <p:sp>
        <p:nvSpPr>
          <p:cNvPr id="9" name="Footer Placeholder 4">
            <a:extLst>
              <a:ext uri="{FF2B5EF4-FFF2-40B4-BE49-F238E27FC236}">
                <a16:creationId xmlns:a16="http://schemas.microsoft.com/office/drawing/2014/main" id="{8F9BB7C1-925A-4382-B483-065B8C35105D}"/>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106755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World map - offic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a:t>Please visit the Global Business Hub to download the latest version of the Mazars global map</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45188BF3-F65A-44F1-A58F-C1502C663608}" type="datetime2">
              <a:rPr lang="de-DE" smtClean="0"/>
              <a:t>Mittwoch, 10. Januar 2024</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dirty="0">
                <a:solidFill>
                  <a:srgbClr val="777877"/>
                </a:solidFill>
                <a:latin typeface="Arial" panose="020B0604020202020204" pitchFamily="34" charset="0"/>
                <a:cs typeface="Arial" panose="020B0604020202020204" pitchFamily="34" charset="0"/>
              </a:rPr>
              <a:t>Mazars correspondents and representative offices</a:t>
            </a:r>
          </a:p>
        </p:txBody>
      </p:sp>
      <p:sp>
        <p:nvSpPr>
          <p:cNvPr id="11" name="Slide Number Placeholder 5">
            <a:extLst>
              <a:ext uri="{FF2B5EF4-FFF2-40B4-BE49-F238E27FC236}">
                <a16:creationId xmlns:a16="http://schemas.microsoft.com/office/drawing/2014/main" id="{ED3B64C1-A960-4A5C-826C-8946C7F11FF0}"/>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12" name="Footer Placeholder 4">
            <a:extLst>
              <a:ext uri="{FF2B5EF4-FFF2-40B4-BE49-F238E27FC236}">
                <a16:creationId xmlns:a16="http://schemas.microsoft.com/office/drawing/2014/main" id="{41B7B6BA-7369-4281-A304-040B2A6CCE14}"/>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940223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4D0B8D3-E3A2-4F2E-8AD1-2B2F81C5B209}" type="datetime2">
              <a:rPr lang="de-DE" smtClean="0"/>
              <a:t>Mittwoch, 10. Januar 2024</a:t>
            </a:fld>
            <a:endParaRPr lang="en-US"/>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chemeClr val="bg2"/>
          </a:solidFill>
        </p:spPr>
        <p:txBody>
          <a:bodyPr lIns="72000" rIns="72000"/>
          <a:lstStyle/>
          <a:p>
            <a:r>
              <a:rPr lang="de-DE"/>
              <a:t>Diagramm durch Klicken auf Symbol hinzufügen</a:t>
            </a:r>
            <a:endParaRPr lang="en-US" dirty="0"/>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Slide Number Placeholder 5">
            <a:extLst>
              <a:ext uri="{FF2B5EF4-FFF2-40B4-BE49-F238E27FC236}">
                <a16:creationId xmlns:a16="http://schemas.microsoft.com/office/drawing/2014/main" id="{E87D00D6-C3D6-40E6-837A-06EA88EE8E07}"/>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13" name="Footer Placeholder 4">
            <a:extLst>
              <a:ext uri="{FF2B5EF4-FFF2-40B4-BE49-F238E27FC236}">
                <a16:creationId xmlns:a16="http://schemas.microsoft.com/office/drawing/2014/main" id="{7562F00F-3558-4E27-8020-73E2A93815FC}"/>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724413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E1F0C52-A8CD-4284-81D2-E4B5552D2D38}" type="datetime2">
              <a:rPr lang="de-DE" smtClean="0"/>
              <a:t>Mittwoch, 10. Januar 2024</a:t>
            </a:fld>
            <a:endParaRPr lang="en-US"/>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7" name="Slide Number Placeholder 5">
            <a:extLst>
              <a:ext uri="{FF2B5EF4-FFF2-40B4-BE49-F238E27FC236}">
                <a16:creationId xmlns:a16="http://schemas.microsoft.com/office/drawing/2014/main" id="{C183F4A7-0530-4C9B-805B-1C18C9FAD2B5}"/>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8" name="Footer Placeholder 4">
            <a:extLst>
              <a:ext uri="{FF2B5EF4-FFF2-40B4-BE49-F238E27FC236}">
                <a16:creationId xmlns:a16="http://schemas.microsoft.com/office/drawing/2014/main" id="{09CAA5C9-7C9D-49C0-B103-54844469A5C4}"/>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417449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BEB95-3DEB-4265-B3FB-AB181CFBAADC}"/>
              </a:ext>
            </a:extLst>
          </p:cNvPr>
          <p:cNvSpPr>
            <a:spLocks noGrp="1"/>
          </p:cNvSpPr>
          <p:nvPr>
            <p:ph type="dt" sz="half" idx="10"/>
          </p:nvPr>
        </p:nvSpPr>
        <p:spPr/>
        <p:txBody>
          <a:bodyPr/>
          <a:lstStyle/>
          <a:p>
            <a:fld id="{64EF66B9-ED87-4C39-8576-B7CD98B8947B}" type="datetime2">
              <a:rPr lang="de-DE" smtClean="0"/>
              <a:t>Mittwoch, 10. Januar 2024</a:t>
            </a:fld>
            <a:endParaRPr lang="en-US" dirty="0"/>
          </a:p>
        </p:txBody>
      </p:sp>
      <p:sp>
        <p:nvSpPr>
          <p:cNvPr id="5" name="Slide Number Placeholder 5">
            <a:extLst>
              <a:ext uri="{FF2B5EF4-FFF2-40B4-BE49-F238E27FC236}">
                <a16:creationId xmlns:a16="http://schemas.microsoft.com/office/drawing/2014/main" id="{CD00AA5F-BF97-4BD1-A6CE-3D877C406B81}"/>
              </a:ext>
            </a:extLst>
          </p:cNvPr>
          <p:cNvSpPr>
            <a:spLocks noGrp="1"/>
          </p:cNvSpPr>
          <p:nvPr>
            <p:ph type="sldNum" sz="quarter" idx="12"/>
          </p:nvPr>
        </p:nvSpPr>
        <p:spPr>
          <a:xfrm>
            <a:off x="11222130" y="6465591"/>
            <a:ext cx="665069" cy="272145"/>
          </a:xfrm>
        </p:spPr>
        <p:txBody>
          <a:bodyPr/>
          <a:lstStyle/>
          <a:p>
            <a:fld id="{731A1681-B67C-634E-B9F8-D054051C2089}" type="slidenum">
              <a:rPr lang="en-US" smtClean="0"/>
              <a:t>‹Nr.›</a:t>
            </a:fld>
            <a:endParaRPr lang="en-US"/>
          </a:p>
        </p:txBody>
      </p:sp>
      <p:sp>
        <p:nvSpPr>
          <p:cNvPr id="6" name="Footer Placeholder 4">
            <a:extLst>
              <a:ext uri="{FF2B5EF4-FFF2-40B4-BE49-F238E27FC236}">
                <a16:creationId xmlns:a16="http://schemas.microsoft.com/office/drawing/2014/main" id="{EBECA222-D51D-4A0C-B8EF-6C7907E86C12}"/>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099368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folie (deutsch)">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2024</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dirty="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dirty="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2607619"/>
          </a:xfrm>
          <a:prstGeom prst="rect">
            <a:avLst/>
          </a:prstGeom>
          <a:noFill/>
        </p:spPr>
        <p:txBody>
          <a:bodyPr wrap="square" lIns="0" tIns="72000" rIns="0" bIns="72000" rtlCol="0">
            <a:spAutoFit/>
          </a:body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https://www.linkedin.com/company/mazarsingermany</a:t>
            </a:r>
          </a:p>
          <a:p>
            <a:pPr>
              <a:spcAft>
                <a:spcPts val="600"/>
              </a:spcAft>
            </a:pPr>
            <a:r>
              <a:rPr lang="fr-FR" sz="1400" b="1" u="none" dirty="0">
                <a:solidFill>
                  <a:schemeClr val="bg1"/>
                </a:solidFill>
              </a:rPr>
              <a:t>Xing:</a:t>
            </a:r>
            <a:br>
              <a:rPr lang="fr-FR" sz="1400" b="1" u="none" dirty="0">
                <a:solidFill>
                  <a:schemeClr val="bg1"/>
                </a:solidFill>
              </a:rPr>
            </a:br>
            <a:r>
              <a:rPr lang="fr-FR" sz="1400" u="none" dirty="0">
                <a:solidFill>
                  <a:schemeClr val="bg1"/>
                </a:solidFill>
              </a:rPr>
              <a:t>https://www.xing.com/company/mazars</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https://twitter.com/mazarsingermany</a:t>
            </a:r>
          </a:p>
          <a:p>
            <a:pPr>
              <a:spcAft>
                <a:spcPts val="600"/>
              </a:spcAft>
            </a:pPr>
            <a:r>
              <a:rPr lang="fr-FR" sz="1400" b="1" u="none" dirty="0">
                <a:solidFill>
                  <a:schemeClr val="bg1"/>
                </a:solidFill>
              </a:rPr>
              <a:t>Facebook:</a:t>
            </a:r>
            <a:br>
              <a:rPr lang="fr-FR" sz="1400" b="1" u="none" dirty="0">
                <a:solidFill>
                  <a:schemeClr val="bg1"/>
                </a:solidFill>
              </a:rPr>
            </a:br>
            <a:r>
              <a:rPr lang="fr-FR" sz="1400" u="none" dirty="0">
                <a:solidFill>
                  <a:schemeClr val="bg1"/>
                </a:solidFill>
              </a:rPr>
              <a:t>https://www.facebook.com/mazarsingermany</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https://www.instagram.com/mazarsingermany</a:t>
            </a: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dirty="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a:solidFill>
                  <a:schemeClr val="bg1"/>
                </a:solidFill>
                <a:latin typeface="+mn-lt"/>
                <a:ea typeface="+mn-ea"/>
                <a:cs typeface="+mn-cs"/>
              </a:rPr>
              <a:t>www.mazars.de</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
        <p:nvSpPr>
          <p:cNvPr id="13" name="TextBox 16">
            <a:extLst>
              <a:ext uri="{FF2B5EF4-FFF2-40B4-BE49-F238E27FC236}">
                <a16:creationId xmlns:a16="http://schemas.microsoft.com/office/drawing/2014/main" id="{79DFEE91-A849-4AEA-822B-757F615EBB3C}"/>
              </a:ext>
            </a:extLst>
          </p:cNvPr>
          <p:cNvSpPr txBox="1"/>
          <p:nvPr userDrawn="1"/>
        </p:nvSpPr>
        <p:spPr>
          <a:xfrm>
            <a:off x="304800" y="3536005"/>
            <a:ext cx="5648942" cy="763735"/>
          </a:xfrm>
          <a:prstGeom prst="rect">
            <a:avLst/>
          </a:prstGeom>
          <a:noFill/>
        </p:spPr>
        <p:txBody>
          <a:bodyPr wrap="square" lIns="0" tIns="0" rIns="0" rtlCol="0">
            <a:spAutoFit/>
          </a:bodyPr>
          <a:lstStyle/>
          <a:p>
            <a:pPr algn="l"/>
            <a:r>
              <a:rPr lang="en-US" sz="800" spc="0" dirty="0">
                <a:solidFill>
                  <a:schemeClr val="bg1"/>
                </a:solidFill>
              </a:rPr>
              <a:t>Mazars is an internationally integrated partnership, </a:t>
            </a:r>
            <a:r>
              <a:rPr lang="en-US" sz="800" spc="0" dirty="0" err="1">
                <a:solidFill>
                  <a:schemeClr val="bg1"/>
                </a:solidFill>
              </a:rPr>
              <a:t>specialising</a:t>
            </a:r>
            <a:r>
              <a:rPr lang="en-US" sz="800" spc="0" dirty="0">
                <a:solidFill>
                  <a:schemeClr val="bg1"/>
                </a:solidFill>
              </a:rPr>
              <a:t> in audit, accountancy, advisory, tax and legal services*. Operating in over 90 countries and territories around the world, we draw on the expertise of more than 42,000 professionals – 26,000+ in Mazars’ integrated partnership and 16,000+ via the Mazars North America Alliance – to assist clients of all sizes at every stage in their development. </a:t>
            </a:r>
            <a:endParaRPr lang="en-GB" sz="800" spc="0" dirty="0">
              <a:solidFill>
                <a:schemeClr val="bg1"/>
              </a:solidFill>
            </a:endParaRPr>
          </a:p>
          <a:p>
            <a:pPr algn="l"/>
            <a:endParaRPr lang="en-GB" sz="813" spc="0" dirty="0">
              <a:solidFill>
                <a:schemeClr val="bg1"/>
              </a:solidFill>
            </a:endParaRPr>
          </a:p>
          <a:p>
            <a:pPr algn="l"/>
            <a:r>
              <a:rPr lang="en-US" sz="650" spc="0" dirty="0">
                <a:solidFill>
                  <a:schemeClr val="bg1"/>
                </a:solidFill>
              </a:rPr>
              <a:t>*Where permitted under applicable country laws</a:t>
            </a:r>
            <a:endParaRPr lang="en-GB" sz="650" spc="0" dirty="0">
              <a:solidFill>
                <a:schemeClr val="bg1"/>
              </a:solidFill>
            </a:endParaRPr>
          </a:p>
        </p:txBody>
      </p:sp>
    </p:spTree>
    <p:extLst>
      <p:ext uri="{BB962C8B-B14F-4D97-AF65-F5344CB8AC3E}">
        <p14:creationId xmlns:p14="http://schemas.microsoft.com/office/powerpoint/2010/main" val="249199363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folie (englisch)">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dirty="0"/>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Follow us:</a:t>
            </a:r>
          </a:p>
        </p:txBody>
      </p:sp>
      <p:sp>
        <p:nvSpPr>
          <p:cNvPr id="32" name="Text Placeholder 31">
            <a:extLst>
              <a:ext uri="{FF2B5EF4-FFF2-40B4-BE49-F238E27FC236}">
                <a16:creationId xmlns:a16="http://schemas.microsoft.com/office/drawing/2014/main" id="{5A3CE5B3-E827-47A0-B896-4C9186AB8A9D}"/>
              </a:ext>
            </a:extLst>
          </p:cNvPr>
          <p:cNvSpPr>
            <a:spLocks noGrp="1"/>
          </p:cNvSpPr>
          <p:nvPr>
            <p:ph type="body" sz="quarter" idx="26" hasCustomPrompt="1"/>
          </p:nvPr>
        </p:nvSpPr>
        <p:spPr>
          <a:xfrm>
            <a:off x="304800" y="3470400"/>
            <a:ext cx="5646738" cy="714375"/>
          </a:xfrm>
        </p:spPr>
        <p:txBody>
          <a:bodyPr/>
          <a:lstStyle>
            <a:lvl1pPr marL="0" marR="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pPr lvl="0">
              <a:defRPr/>
            </a:pPr>
            <a:r>
              <a:rPr lang="en-US" dirty="0">
                <a:solidFill>
                  <a:srgbClr val="FFFFFF"/>
                </a:solidFill>
              </a:rPr>
              <a:t>Mazars is an internationally integrated partnership, </a:t>
            </a:r>
            <a:r>
              <a:rPr lang="en-US" dirty="0" err="1">
                <a:solidFill>
                  <a:srgbClr val="FFFFFF"/>
                </a:solidFill>
              </a:rPr>
              <a:t>specialising</a:t>
            </a:r>
            <a:r>
              <a:rPr lang="en-US" dirty="0">
                <a:solidFill>
                  <a:srgbClr val="FFFFFF"/>
                </a:solidFill>
              </a:rPr>
              <a:t> in audit, accountancy, advisory, tax and legal services¹. Operating in over 90 countries and territories around the world, we draw on the expertise of more than 42,000 professionals – 26,000+ in Mazars’ integrated partnership and 16,000+ via the Mazars North America Alliance – to assist clients of all sizes at every stage in their development.</a:t>
            </a:r>
            <a:endParaRPr lang="en-US" sz="700" dirty="0">
              <a:solidFill>
                <a:srgbClr val="FFFFFF"/>
              </a:solidFill>
            </a:endParaRPr>
          </a:p>
          <a:p>
            <a:pPr lvl="0">
              <a:defRPr/>
            </a:pPr>
            <a:r>
              <a:rPr lang="en-US" sz="500" baseline="30000" dirty="0">
                <a:solidFill>
                  <a:srgbClr val="FFFFFF"/>
                </a:solidFill>
              </a:rPr>
              <a:t>1</a:t>
            </a:r>
            <a:r>
              <a:rPr lang="en-US" sz="500" dirty="0">
                <a:solidFill>
                  <a:srgbClr val="FFFFFF"/>
                </a:solidFill>
              </a:rPr>
              <a:t>where permitted under applicable country laws.</a:t>
            </a:r>
            <a:endParaRPr lang="en-US" sz="100" dirty="0">
              <a:solidFill>
                <a:srgbClr val="FFFFFF"/>
              </a:solidFill>
            </a:endParaRP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2021</a:t>
            </a:r>
          </a:p>
        </p:txBody>
      </p:sp>
      <p:sp>
        <p:nvSpPr>
          <p:cNvPr id="16" name="Text Placeholder 31">
            <a:extLst>
              <a:ext uri="{FF2B5EF4-FFF2-40B4-BE49-F238E27FC236}">
                <a16:creationId xmlns:a16="http://schemas.microsoft.com/office/drawing/2014/main" id="{7BE62CE9-7F6B-4EA3-BF27-92E9F24A1FA7}"/>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
        <p:nvSpPr>
          <p:cNvPr id="17" name="TextBox 17">
            <a:extLst>
              <a:ext uri="{FF2B5EF4-FFF2-40B4-BE49-F238E27FC236}">
                <a16:creationId xmlns:a16="http://schemas.microsoft.com/office/drawing/2014/main" id="{B19D0E4B-1699-4D20-8F40-754CB2BFB4AF}"/>
              </a:ext>
            </a:extLst>
          </p:cNvPr>
          <p:cNvSpPr txBox="1"/>
          <p:nvPr userDrawn="1"/>
        </p:nvSpPr>
        <p:spPr>
          <a:xfrm>
            <a:off x="6238257" y="1570839"/>
            <a:ext cx="5648942" cy="2607619"/>
          </a:xfrm>
          <a:prstGeom prst="rect">
            <a:avLst/>
          </a:prstGeom>
          <a:noFill/>
        </p:spPr>
        <p:txBody>
          <a:bodyPr wrap="square" lIns="0" tIns="72000" rIns="0" bIns="72000" rtlCol="0">
            <a:spAutoFit/>
          </a:body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https://www.linkedin.com/company/mazarsingermany</a:t>
            </a:r>
          </a:p>
          <a:p>
            <a:pPr>
              <a:spcAft>
                <a:spcPts val="600"/>
              </a:spcAft>
            </a:pPr>
            <a:r>
              <a:rPr lang="fr-FR" sz="1400" b="1" u="none" dirty="0">
                <a:solidFill>
                  <a:schemeClr val="bg1"/>
                </a:solidFill>
              </a:rPr>
              <a:t>Xing:</a:t>
            </a:r>
            <a:br>
              <a:rPr lang="fr-FR" sz="1400" b="1" u="none" dirty="0">
                <a:solidFill>
                  <a:schemeClr val="bg1"/>
                </a:solidFill>
              </a:rPr>
            </a:br>
            <a:r>
              <a:rPr lang="fr-FR" sz="1400" u="none" dirty="0">
                <a:solidFill>
                  <a:schemeClr val="bg1"/>
                </a:solidFill>
              </a:rPr>
              <a:t>https://www.xing.com/company/mazars</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https://twitter.com/mazarsingermany</a:t>
            </a:r>
          </a:p>
          <a:p>
            <a:pPr>
              <a:spcAft>
                <a:spcPts val="600"/>
              </a:spcAft>
            </a:pPr>
            <a:r>
              <a:rPr lang="fr-FR" sz="1400" b="1" u="none" dirty="0">
                <a:solidFill>
                  <a:schemeClr val="bg1"/>
                </a:solidFill>
              </a:rPr>
              <a:t>Facebook:</a:t>
            </a:r>
            <a:br>
              <a:rPr lang="fr-FR" sz="1400" b="1" u="none" dirty="0">
                <a:solidFill>
                  <a:schemeClr val="bg1"/>
                </a:solidFill>
              </a:rPr>
            </a:br>
            <a:r>
              <a:rPr lang="fr-FR" sz="1400" u="none" dirty="0">
                <a:solidFill>
                  <a:schemeClr val="bg1"/>
                </a:solidFill>
              </a:rPr>
              <a:t>https://www.facebook.com/mazarsingermany</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https://www.instagram.com/mazarsingermany</a:t>
            </a:r>
          </a:p>
        </p:txBody>
      </p:sp>
      <p:sp>
        <p:nvSpPr>
          <p:cNvPr id="18" name="TextBox 21">
            <a:extLst>
              <a:ext uri="{FF2B5EF4-FFF2-40B4-BE49-F238E27FC236}">
                <a16:creationId xmlns:a16="http://schemas.microsoft.com/office/drawing/2014/main" id="{997E5589-30C7-4D03-8D51-B1F508A81C41}"/>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a:solidFill>
                  <a:schemeClr val="bg1"/>
                </a:solidFill>
                <a:latin typeface="+mn-lt"/>
                <a:ea typeface="+mn-ea"/>
                <a:cs typeface="+mn-cs"/>
              </a:rPr>
              <a:t>www.mazars.de</a:t>
            </a: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GB" dirty="0" err="1"/>
          </a:p>
        </p:txBody>
      </p:sp>
      <p:sp>
        <p:nvSpPr>
          <p:cNvPr id="7" name="Text Placeholder 24">
            <a:extLst>
              <a:ext uri="{FF2B5EF4-FFF2-40B4-BE49-F238E27FC236}">
                <a16:creationId xmlns:a16="http://schemas.microsoft.com/office/drawing/2014/main" id="{D988B71F-F8C8-45CD-A22A-2F0281C11C6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01:</a:t>
            </a:r>
          </a:p>
        </p:txBody>
      </p:sp>
      <p:sp>
        <p:nvSpPr>
          <p:cNvPr id="10" name="Text Placeholder 2">
            <a:extLst>
              <a:ext uri="{FF2B5EF4-FFF2-40B4-BE49-F238E27FC236}">
                <a16:creationId xmlns:a16="http://schemas.microsoft.com/office/drawing/2014/main" id="{EDBC6BB3-6074-4E00-B784-42E718494330}"/>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339471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911ADC3B-DB8F-F34D-AADF-F9C7D9830D03}"/>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6D587BBA-306B-419D-9FA7-1F6E762DA013}"/>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02:</a:t>
            </a:r>
          </a:p>
        </p:txBody>
      </p:sp>
      <p:sp>
        <p:nvSpPr>
          <p:cNvPr id="9" name="Text Placeholder 2">
            <a:extLst>
              <a:ext uri="{FF2B5EF4-FFF2-40B4-BE49-F238E27FC236}">
                <a16:creationId xmlns:a16="http://schemas.microsoft.com/office/drawing/2014/main" id="{76522A8F-8796-44E3-8ADB-4C370E7BDAAF}"/>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882996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1DC3B708-61C4-6243-A067-1D49CFA7FB30}"/>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F8898328-55FE-4429-A444-EC94345E10C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03:</a:t>
            </a:r>
          </a:p>
        </p:txBody>
      </p:sp>
      <p:sp>
        <p:nvSpPr>
          <p:cNvPr id="8" name="Text Placeholder 2">
            <a:extLst>
              <a:ext uri="{FF2B5EF4-FFF2-40B4-BE49-F238E27FC236}">
                <a16:creationId xmlns:a16="http://schemas.microsoft.com/office/drawing/2014/main" id="{A015DFD7-FD4A-40E5-A53C-623596BD5182}"/>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707522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F86C243-E457-3747-8CCB-1C8FB1E05359}"/>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3ADD06C3-CFFB-4C37-8083-86DDED61705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04:</a:t>
            </a:r>
          </a:p>
        </p:txBody>
      </p:sp>
      <p:sp>
        <p:nvSpPr>
          <p:cNvPr id="8" name="Text Placeholder 2">
            <a:extLst>
              <a:ext uri="{FF2B5EF4-FFF2-40B4-BE49-F238E27FC236}">
                <a16:creationId xmlns:a16="http://schemas.microsoft.com/office/drawing/2014/main" id="{5E94F2F3-4677-4B09-B18A-852345716E33}"/>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5980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section divid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Fügen Sie die korrekte Nummer hinzu</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dirty="0"/>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298678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Box 12">
            <a:extLst>
              <a:ext uri="{FF2B5EF4-FFF2-40B4-BE49-F238E27FC236}">
                <a16:creationId xmlns:a16="http://schemas.microsoft.com/office/drawing/2014/main" id="{93B36512-F2FF-E84A-897C-2368C099712A}"/>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9A9C453A-67E7-49D0-B577-84A41BB7CE9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05:</a:t>
            </a:r>
          </a:p>
        </p:txBody>
      </p:sp>
      <p:sp>
        <p:nvSpPr>
          <p:cNvPr id="8" name="Text Placeholder 2">
            <a:extLst>
              <a:ext uri="{FF2B5EF4-FFF2-40B4-BE49-F238E27FC236}">
                <a16:creationId xmlns:a16="http://schemas.microsoft.com/office/drawing/2014/main" id="{65A007A8-54EE-4DFF-A30D-596E11B1D88B}"/>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615040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A7E8E20-2B15-9949-AC7C-6456777ED583}"/>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C997B56C-4366-4C16-BEAD-90F8E778CF7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06:</a:t>
            </a:r>
          </a:p>
        </p:txBody>
      </p:sp>
      <p:sp>
        <p:nvSpPr>
          <p:cNvPr id="10" name="Text Placeholder 2">
            <a:extLst>
              <a:ext uri="{FF2B5EF4-FFF2-40B4-BE49-F238E27FC236}">
                <a16:creationId xmlns:a16="http://schemas.microsoft.com/office/drawing/2014/main" id="{BBDF67BB-D51F-490F-8C44-CD3892DA4AA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9392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2D51AA5D-1CD9-7742-A453-72FEB8F77ADB}"/>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8946263C-87A5-4302-8839-C0ECDA86E478}"/>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07:</a:t>
            </a:r>
          </a:p>
        </p:txBody>
      </p:sp>
      <p:sp>
        <p:nvSpPr>
          <p:cNvPr id="8" name="Text Placeholder 2">
            <a:extLst>
              <a:ext uri="{FF2B5EF4-FFF2-40B4-BE49-F238E27FC236}">
                <a16:creationId xmlns:a16="http://schemas.microsoft.com/office/drawing/2014/main" id="{68E6FD04-661A-44B7-9548-E5BB17A42CC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64646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79F95E6-8C3D-A645-A0E2-A40B68EDEA69}"/>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08CDA4AC-C7BF-4B5D-9E60-6982F7FE984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08:</a:t>
            </a:r>
          </a:p>
        </p:txBody>
      </p:sp>
      <p:sp>
        <p:nvSpPr>
          <p:cNvPr id="8" name="Text Placeholder 2">
            <a:extLst>
              <a:ext uri="{FF2B5EF4-FFF2-40B4-BE49-F238E27FC236}">
                <a16:creationId xmlns:a16="http://schemas.microsoft.com/office/drawing/2014/main" id="{48BF1D22-3336-4F53-8B04-2BDB7EC5B3C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383089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D12E60C5-76DD-0C40-99CD-F404A08A6653}"/>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B6AD7843-8055-4996-90AB-1EAAD79C5C36}"/>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09:</a:t>
            </a:r>
          </a:p>
        </p:txBody>
      </p:sp>
      <p:sp>
        <p:nvSpPr>
          <p:cNvPr id="8" name="Text Placeholder 2">
            <a:extLst>
              <a:ext uri="{FF2B5EF4-FFF2-40B4-BE49-F238E27FC236}">
                <a16:creationId xmlns:a16="http://schemas.microsoft.com/office/drawing/2014/main" id="{C921CEFC-1C7C-4635-B536-77C2A0E80AA8}"/>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579612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B27F26A-F6FD-F849-9727-1E1F3ABF55EA}"/>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1EF118AE-8CD2-4FFB-B435-CD077EF9B77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10:</a:t>
            </a:r>
          </a:p>
        </p:txBody>
      </p:sp>
      <p:sp>
        <p:nvSpPr>
          <p:cNvPr id="8" name="Text Placeholder 2">
            <a:extLst>
              <a:ext uri="{FF2B5EF4-FFF2-40B4-BE49-F238E27FC236}">
                <a16:creationId xmlns:a16="http://schemas.microsoft.com/office/drawing/2014/main" id="{706A4648-1F8E-4D84-AA3A-8658328062F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709734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06A67F-E1DB-074B-BA48-1941E67DA386}"/>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2053E839-DB24-4834-B38C-7888B3687CC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11:</a:t>
            </a:r>
          </a:p>
        </p:txBody>
      </p:sp>
      <p:sp>
        <p:nvSpPr>
          <p:cNvPr id="8" name="Text Placeholder 2">
            <a:extLst>
              <a:ext uri="{FF2B5EF4-FFF2-40B4-BE49-F238E27FC236}">
                <a16:creationId xmlns:a16="http://schemas.microsoft.com/office/drawing/2014/main" id="{D0AC1E84-386B-40B8-9001-3C24412968B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940593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8A88A061-C04A-4247-9B06-EED4D4A1F012}"/>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20102FD0-B8DC-4255-B4F9-0022EC8E8BCB}"/>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12:</a:t>
            </a:r>
          </a:p>
        </p:txBody>
      </p:sp>
      <p:sp>
        <p:nvSpPr>
          <p:cNvPr id="8" name="Text Placeholder 2">
            <a:extLst>
              <a:ext uri="{FF2B5EF4-FFF2-40B4-BE49-F238E27FC236}">
                <a16:creationId xmlns:a16="http://schemas.microsoft.com/office/drawing/2014/main" id="{243B031B-09D0-49E5-A445-77BC0C3D448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051140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049423F-0248-6846-8252-14353C042735}"/>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E15502A0-5C60-422B-A9AE-25D6EAB3C80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13:</a:t>
            </a:r>
          </a:p>
        </p:txBody>
      </p:sp>
      <p:sp>
        <p:nvSpPr>
          <p:cNvPr id="8" name="Text Placeholder 2">
            <a:extLst>
              <a:ext uri="{FF2B5EF4-FFF2-40B4-BE49-F238E27FC236}">
                <a16:creationId xmlns:a16="http://schemas.microsoft.com/office/drawing/2014/main" id="{61E4C64F-DA33-4657-83F5-5F90636EF0F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877330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8CE1A79-9926-364F-801B-06FAB58D4CB0}"/>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DD78F712-F280-4B79-A750-2A76B549BB7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14:</a:t>
            </a:r>
          </a:p>
        </p:txBody>
      </p:sp>
      <p:sp>
        <p:nvSpPr>
          <p:cNvPr id="8" name="Text Placeholder 2">
            <a:extLst>
              <a:ext uri="{FF2B5EF4-FFF2-40B4-BE49-F238E27FC236}">
                <a16:creationId xmlns:a16="http://schemas.microsoft.com/office/drawing/2014/main" id="{8449BF8A-90D8-4621-8A43-19AC4049734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07603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1" name="Footer Placeholder 4">
            <a:extLst>
              <a:ext uri="{FF2B5EF4-FFF2-40B4-BE49-F238E27FC236}">
                <a16:creationId xmlns:a16="http://schemas.microsoft.com/office/drawing/2014/main" id="{4BD5E0E2-68E8-4294-8514-8F632453DA1E}"/>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9664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BEE025E-4633-C048-A4DF-723E9C6DE6E8}"/>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0DB0BE80-9742-40D4-B294-2E25832C8EA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15:</a:t>
            </a:r>
          </a:p>
        </p:txBody>
      </p:sp>
      <p:sp>
        <p:nvSpPr>
          <p:cNvPr id="8" name="Text Placeholder 2">
            <a:extLst>
              <a:ext uri="{FF2B5EF4-FFF2-40B4-BE49-F238E27FC236}">
                <a16:creationId xmlns:a16="http://schemas.microsoft.com/office/drawing/2014/main" id="{24499B19-BFB3-4CF3-AC1A-35274777017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42445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E0184798-F2E5-3C40-AA78-7BA98992A2C5}"/>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52C5B1B3-7611-49B0-A9B6-0624454AEB2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16:</a:t>
            </a:r>
          </a:p>
        </p:txBody>
      </p:sp>
      <p:sp>
        <p:nvSpPr>
          <p:cNvPr id="8" name="Text Placeholder 2">
            <a:extLst>
              <a:ext uri="{FF2B5EF4-FFF2-40B4-BE49-F238E27FC236}">
                <a16:creationId xmlns:a16="http://schemas.microsoft.com/office/drawing/2014/main" id="{835CFBEA-61CB-4BAF-BF80-98E4F51F7C6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95952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384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5FA2C232-E828-F94F-BE08-A2DDB4E298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(select from the options – these are preset to our secondary </a:t>
            </a:r>
            <a:r>
              <a:rPr lang="en-US" sz="1400" dirty="0" err="1">
                <a:solidFill>
                  <a:srgbClr val="FF0000"/>
                </a:solidFill>
              </a:rPr>
              <a:t>colours</a:t>
            </a:r>
            <a:r>
              <a:rPr lang="en-US" sz="1400" dirty="0">
                <a:solidFill>
                  <a:srgbClr val="FF0000"/>
                </a:solidFill>
              </a:rPr>
              <a:t>)</a:t>
            </a:r>
          </a:p>
          <a:p>
            <a:pPr marL="342900" indent="-342900" algn="l">
              <a:buFont typeface="+mj-lt"/>
              <a:buAutoNum type="arabicPeriod"/>
            </a:pPr>
            <a:r>
              <a:rPr lang="en-US" sz="1400" dirty="0">
                <a:solidFill>
                  <a:srgbClr val="FF0000"/>
                </a:solidFill>
              </a:rPr>
              <a:t>Fill in text boxes with correct information</a:t>
            </a:r>
          </a:p>
        </p:txBody>
      </p:sp>
      <p:sp>
        <p:nvSpPr>
          <p:cNvPr id="7" name="Text Placeholder 24">
            <a:extLst>
              <a:ext uri="{FF2B5EF4-FFF2-40B4-BE49-F238E27FC236}">
                <a16:creationId xmlns:a16="http://schemas.microsoft.com/office/drawing/2014/main" id="{414B66B2-703E-4AAF-B37C-5E2010E7244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17:</a:t>
            </a:r>
          </a:p>
        </p:txBody>
      </p:sp>
      <p:sp>
        <p:nvSpPr>
          <p:cNvPr id="8" name="Text Placeholder 2">
            <a:extLst>
              <a:ext uri="{FF2B5EF4-FFF2-40B4-BE49-F238E27FC236}">
                <a16:creationId xmlns:a16="http://schemas.microsoft.com/office/drawing/2014/main" id="{33B4F721-04D4-432E-A43A-6B080DD3BA71}"/>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56717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546DBF-9AB7-C043-A8C4-F6E1C63FC89E}"/>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F4783602-3D35-493D-965B-4F8AC1B0DC0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18:</a:t>
            </a:r>
          </a:p>
        </p:txBody>
      </p:sp>
      <p:sp>
        <p:nvSpPr>
          <p:cNvPr id="8" name="Text Placeholder 2">
            <a:extLst>
              <a:ext uri="{FF2B5EF4-FFF2-40B4-BE49-F238E27FC236}">
                <a16:creationId xmlns:a16="http://schemas.microsoft.com/office/drawing/2014/main" id="{67E28DF6-D001-48AC-824D-2F9576C241E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9815225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D8CD729-D0A3-9348-A870-15B5275F8398}"/>
              </a:ext>
            </a:extLst>
          </p:cNvPr>
          <p:cNvSpPr txBox="1"/>
          <p:nvPr userDrawn="1"/>
        </p:nvSpPr>
        <p:spPr>
          <a:xfrm>
            <a:off x="-3788228" y="0"/>
            <a:ext cx="3657600" cy="2893100"/>
          </a:xfrm>
          <a:prstGeom prst="rect">
            <a:avLst/>
          </a:prstGeom>
          <a:noFill/>
        </p:spPr>
        <p:txBody>
          <a:bodyPr wrap="square" lIns="0" rtlCol="0">
            <a:noAutofit/>
          </a:bodyPr>
          <a:lstStyle/>
          <a:p>
            <a:pPr algn="l"/>
            <a:r>
              <a:rPr lang="de-DE" sz="1400" b="1" dirty="0">
                <a:solidFill>
                  <a:srgbClr val="FF0000"/>
                </a:solidFill>
              </a:rPr>
              <a:t>VERWENDUNG VON TRENNBLÄTTERN</a:t>
            </a:r>
          </a:p>
          <a:p>
            <a:pPr algn="l"/>
            <a:endParaRPr lang="de-DE" sz="1400" b="1" dirty="0">
              <a:solidFill>
                <a:srgbClr val="FF0000"/>
              </a:solidFill>
            </a:endParaRPr>
          </a:p>
          <a:p>
            <a:pPr algn="l"/>
            <a:r>
              <a:rPr lang="de-DE" sz="1400" kern="1200" dirty="0">
                <a:solidFill>
                  <a:srgbClr val="FF0000"/>
                </a:solidFill>
                <a:latin typeface="+mn-lt"/>
                <a:ea typeface="+mn-ea"/>
                <a:cs typeface="+mn-cs"/>
              </a:rPr>
              <a:t>Bitte befolgen Sie diese Anweisungen, wenn Sie diese Folie verwenden:</a:t>
            </a:r>
            <a:br>
              <a:rPr lang="de-DE" sz="1400" b="1" dirty="0">
                <a:solidFill>
                  <a:srgbClr val="FF0000"/>
                </a:solidFill>
              </a:rPr>
            </a:br>
            <a:endParaRPr lang="de-DE" sz="1400" b="1" dirty="0">
              <a:solidFill>
                <a:srgbClr val="FF0000"/>
              </a:solidFill>
            </a:endParaRP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per „Rechtsklick/Layout“ die richtige Abschnittsnummer aus</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Hintergrund formatieren &gt; Klicken Sie mit der rechten Maustaste auf den Hintergrund und wählen Sie 'Hintergrund formatieren‘.</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Wählen Sie eine Farbe für den Hintergrund (wählen Sie aus den Optionen - diese sind auf unsere Sekundärfarben voreingestellt)</a:t>
            </a:r>
          </a:p>
          <a:p>
            <a:pPr marL="342900" indent="-342900" algn="l" defTabSz="914400" rtl="0" eaLnBrk="1" latinLnBrk="0" hangingPunct="1">
              <a:buFont typeface="+mj-lt"/>
              <a:buAutoNum type="arabicPeriod"/>
            </a:pPr>
            <a:r>
              <a:rPr lang="de-DE" sz="1400" kern="1200" dirty="0">
                <a:solidFill>
                  <a:srgbClr val="FF0000"/>
                </a:solidFill>
                <a:latin typeface="+mn-lt"/>
                <a:ea typeface="+mn-ea"/>
                <a:cs typeface="+mn-cs"/>
              </a:rPr>
              <a:t>Füllen Sie Textfelder mit korrekten Informationen aus.</a:t>
            </a:r>
            <a:endParaRPr lang="en-US" sz="1400" kern="1200" dirty="0">
              <a:solidFill>
                <a:srgbClr val="FF0000"/>
              </a:solidFill>
              <a:latin typeface="+mn-lt"/>
              <a:ea typeface="+mn-ea"/>
              <a:cs typeface="+mn-cs"/>
            </a:endParaRPr>
          </a:p>
        </p:txBody>
      </p:sp>
      <p:sp>
        <p:nvSpPr>
          <p:cNvPr id="7" name="Text Placeholder 24">
            <a:extLst>
              <a:ext uri="{FF2B5EF4-FFF2-40B4-BE49-F238E27FC236}">
                <a16:creationId xmlns:a16="http://schemas.microsoft.com/office/drawing/2014/main" id="{72A1181A-457A-43D0-9F7C-77C7FE3981A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19:</a:t>
            </a:r>
          </a:p>
        </p:txBody>
      </p:sp>
      <p:sp>
        <p:nvSpPr>
          <p:cNvPr id="8" name="Text Placeholder 2">
            <a:extLst>
              <a:ext uri="{FF2B5EF4-FFF2-40B4-BE49-F238E27FC236}">
                <a16:creationId xmlns:a16="http://schemas.microsoft.com/office/drawing/2014/main" id="{1DFDE622-DBE5-423E-9583-F0AC2C55521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108991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7" name="Text Placeholder 24">
            <a:extLst>
              <a:ext uri="{FF2B5EF4-FFF2-40B4-BE49-F238E27FC236}">
                <a16:creationId xmlns:a16="http://schemas.microsoft.com/office/drawing/2014/main" id="{6230862B-3A4B-4595-9DCC-69F5DC09633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err="1">
                <a:solidFill>
                  <a:schemeClr val="bg1"/>
                </a:solidFill>
              </a:rPr>
              <a:t>Kapitel</a:t>
            </a:r>
            <a:r>
              <a:rPr lang="en-US" sz="2400" spc="40" dirty="0">
                <a:solidFill>
                  <a:schemeClr val="bg1"/>
                </a:solidFill>
              </a:rPr>
              <a:t> 20:</a:t>
            </a:r>
          </a:p>
        </p:txBody>
      </p:sp>
      <p:sp>
        <p:nvSpPr>
          <p:cNvPr id="8" name="Text Placeholder 2">
            <a:extLst>
              <a:ext uri="{FF2B5EF4-FFF2-40B4-BE49-F238E27FC236}">
                <a16:creationId xmlns:a16="http://schemas.microsoft.com/office/drawing/2014/main" id="{0D12D97B-5582-4CA5-8579-2F00297A647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82739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527051" y="109068"/>
            <a:ext cx="11137900" cy="828000"/>
          </a:xfrm>
        </p:spPr>
        <p:txBody>
          <a:bodyPr/>
          <a:lstStyle>
            <a:lvl1pPr>
              <a:lnSpc>
                <a:spcPct val="90000"/>
              </a:lnSpc>
              <a:defRPr/>
            </a:lvl1pPr>
          </a:lstStyle>
          <a:p>
            <a:r>
              <a:rPr lang="de-DE"/>
              <a:t>Mastertitelformat bearbeiten</a:t>
            </a:r>
            <a:endParaRPr lang="de-DE" dirty="0"/>
          </a:p>
        </p:txBody>
      </p:sp>
      <p:sp>
        <p:nvSpPr>
          <p:cNvPr id="5" name="Foliennummernplatzhalter 4"/>
          <p:cNvSpPr>
            <a:spLocks noGrp="1"/>
          </p:cNvSpPr>
          <p:nvPr>
            <p:ph type="sldNum" sz="quarter" idx="12"/>
          </p:nvPr>
        </p:nvSpPr>
        <p:spPr bwMode="gray"/>
        <p:txBody>
          <a:bodyPr/>
          <a:lstStyle/>
          <a:p>
            <a:fld id="{488E27F3-3BAA-41D5-B4D7-E166B874037D}" type="slidenum">
              <a:rPr lang="de-DE" smtClean="0"/>
              <a:pPr/>
              <a:t>‹Nr.›</a:t>
            </a:fld>
            <a:endParaRPr lang="de-DE" dirty="0"/>
          </a:p>
        </p:txBody>
      </p:sp>
      <p:sp>
        <p:nvSpPr>
          <p:cNvPr id="7" name="Inhaltsplatzhalter 6"/>
          <p:cNvSpPr>
            <a:spLocks noGrp="1"/>
          </p:cNvSpPr>
          <p:nvPr>
            <p:ph sz="quarter" idx="13"/>
          </p:nvPr>
        </p:nvSpPr>
        <p:spPr bwMode="gray"/>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6556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2C20F44-0FB5-4E93-81FE-6A2E4C263BA7}"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Footer Placeholder 4">
            <a:extLst>
              <a:ext uri="{FF2B5EF4-FFF2-40B4-BE49-F238E27FC236}">
                <a16:creationId xmlns:a16="http://schemas.microsoft.com/office/drawing/2014/main" id="{8CB303C9-97A5-4BFC-812E-FB5A8877FB1B}"/>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412760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6CACB1A-44F5-4D2F-B8CD-11F2BE5FA6F2}"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6" name="Footer Placeholder 4">
            <a:extLst>
              <a:ext uri="{FF2B5EF4-FFF2-40B4-BE49-F238E27FC236}">
                <a16:creationId xmlns:a16="http://schemas.microsoft.com/office/drawing/2014/main" id="{23AA98CB-5459-46BB-BEE9-2A057FB8AF44}"/>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5984A5D-A76A-49DB-A80B-76ADF09D7199}" type="datetime2">
              <a:rPr lang="de-DE" smtClean="0"/>
              <a:t>Mittwoch, 10. Januar 2024</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‹Nr.›</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7" name="Footer Placeholder 4">
            <a:extLst>
              <a:ext uri="{FF2B5EF4-FFF2-40B4-BE49-F238E27FC236}">
                <a16:creationId xmlns:a16="http://schemas.microsoft.com/office/drawing/2014/main" id="{7C3F5CD5-4DE6-4175-89AF-233EC9A6E25E}"/>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fld id="{F3BFDA0D-F60A-4C89-9DF1-55342D69974B}" type="datetime2">
              <a:rPr lang="de-DE" smtClean="0"/>
              <a:t>Mittwoch, 10. Januar 2024</a:t>
            </a:fld>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‹Nr.›</a:t>
            </a:fld>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68"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r>
              <a:rPr lang="en-US"/>
              <a:t>X International Business Valuation Conference Milan, 22 January 2024</a:t>
            </a:r>
            <a:endParaRPr lang="en-GB" dirty="0"/>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801" r:id="rId1"/>
    <p:sldLayoutId id="2147483803" r:id="rId2"/>
    <p:sldLayoutId id="2147483936" r:id="rId3"/>
    <p:sldLayoutId id="2147483650" r:id="rId4"/>
    <p:sldLayoutId id="2147483851" r:id="rId5"/>
    <p:sldLayoutId id="2147483687" r:id="rId6"/>
    <p:sldLayoutId id="2147483872" r:id="rId7"/>
    <p:sldLayoutId id="2147483688" r:id="rId8"/>
    <p:sldLayoutId id="2147483873" r:id="rId9"/>
    <p:sldLayoutId id="2147483689" r:id="rId10"/>
    <p:sldLayoutId id="2147483874" r:id="rId11"/>
    <p:sldLayoutId id="2147483802" r:id="rId12"/>
    <p:sldLayoutId id="2147483875" r:id="rId13"/>
    <p:sldLayoutId id="2147483690" r:id="rId14"/>
    <p:sldLayoutId id="2147483691" r:id="rId15"/>
    <p:sldLayoutId id="2147483684" r:id="rId16"/>
    <p:sldLayoutId id="2147483686" r:id="rId17"/>
    <p:sldLayoutId id="2147483880" r:id="rId18"/>
    <p:sldLayoutId id="2147483882" r:id="rId19"/>
    <p:sldLayoutId id="2147483722" r:id="rId20"/>
    <p:sldLayoutId id="2147483929" r:id="rId21"/>
    <p:sldLayoutId id="2147483726" r:id="rId22"/>
    <p:sldLayoutId id="2147483709" r:id="rId23"/>
    <p:sldLayoutId id="2147483704" r:id="rId24"/>
    <p:sldLayoutId id="2147483710" r:id="rId25"/>
    <p:sldLayoutId id="2147483706" r:id="rId26"/>
    <p:sldLayoutId id="2147483707" r:id="rId27"/>
    <p:sldLayoutId id="2147483708" r:id="rId28"/>
    <p:sldLayoutId id="2147483701" r:id="rId29"/>
    <p:sldLayoutId id="2147483713" r:id="rId30"/>
    <p:sldLayoutId id="2147483714" r:id="rId31"/>
    <p:sldLayoutId id="2147483727" r:id="rId32"/>
    <p:sldLayoutId id="2147483728" r:id="rId33"/>
    <p:sldLayoutId id="2147483698" r:id="rId34"/>
    <p:sldLayoutId id="2147483699" r:id="rId35"/>
    <p:sldLayoutId id="2147483711" r:id="rId36"/>
    <p:sldLayoutId id="2147483927" r:id="rId37"/>
    <p:sldLayoutId id="2147483938" r:id="rId38"/>
    <p:sldLayoutId id="2147483928" r:id="rId39"/>
    <p:sldLayoutId id="2147483939" r:id="rId40"/>
    <p:sldLayoutId id="2147483705" r:id="rId41"/>
    <p:sldLayoutId id="2147483933" r:id="rId42"/>
    <p:sldLayoutId id="2147483934" r:id="rId43"/>
    <p:sldLayoutId id="2147483937" r:id="rId44"/>
    <p:sldLayoutId id="2147483935" r:id="rId45"/>
    <p:sldLayoutId id="2147483886" r:id="rId46"/>
    <p:sldLayoutId id="2147483887" r:id="rId47"/>
    <p:sldLayoutId id="2147483888" r:id="rId48"/>
    <p:sldLayoutId id="2147483889" r:id="rId49"/>
    <p:sldLayoutId id="2147483890" r:id="rId50"/>
    <p:sldLayoutId id="2147483891" r:id="rId51"/>
    <p:sldLayoutId id="2147483892" r:id="rId52"/>
    <p:sldLayoutId id="2147483893" r:id="rId53"/>
    <p:sldLayoutId id="2147483894" r:id="rId54"/>
    <p:sldLayoutId id="2147483895" r:id="rId55"/>
    <p:sldLayoutId id="2147483896" r:id="rId56"/>
    <p:sldLayoutId id="2147483897" r:id="rId57"/>
    <p:sldLayoutId id="2147483898" r:id="rId58"/>
    <p:sldLayoutId id="2147483899" r:id="rId59"/>
    <p:sldLayoutId id="2147483900" r:id="rId60"/>
    <p:sldLayoutId id="2147483901" r:id="rId61"/>
    <p:sldLayoutId id="2147483902" r:id="rId62"/>
    <p:sldLayoutId id="2147483903" r:id="rId63"/>
    <p:sldLayoutId id="2147483904" r:id="rId64"/>
    <p:sldLayoutId id="2147483905" r:id="rId65"/>
    <p:sldLayoutId id="2147483940" r:id="rId66"/>
  </p:sldLayoutIdLst>
  <p:hf hdr="0" dt="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orient="horz" pos="984" userDrawn="1">
          <p15:clr>
            <a:srgbClr val="F26B43"/>
          </p15:clr>
        </p15:guide>
        <p15:guide id="5" orient="horz" pos="4008" userDrawn="1">
          <p15:clr>
            <a:srgbClr val="F26B43"/>
          </p15:clr>
        </p15:guide>
        <p15:guide id="6" orient="horz" pos="3816" userDrawn="1">
          <p15:clr>
            <a:srgbClr val="F26B43"/>
          </p15:clr>
        </p15:guide>
        <p15:guide id="7" pos="7488" userDrawn="1">
          <p15:clr>
            <a:srgbClr val="F26B43"/>
          </p15:clr>
        </p15:guide>
        <p15:guide id="8" orient="horz" pos="192" userDrawn="1">
          <p15:clr>
            <a:srgbClr val="F26B43"/>
          </p15:clr>
        </p15:guide>
        <p15:guide id="10" orient="horz" pos="1536" userDrawn="1">
          <p15:clr>
            <a:srgbClr val="F26B43"/>
          </p15:clr>
        </p15:guide>
        <p15:guide id="11" orient="horz" pos="1200" userDrawn="1">
          <p15:clr>
            <a:srgbClr val="F26B43"/>
          </p15:clr>
        </p15:guide>
        <p15:guide id="12" orient="horz" pos="1752" userDrawn="1">
          <p15:clr>
            <a:srgbClr val="F26B43"/>
          </p15:clr>
        </p15:guide>
        <p15:guide id="13" pos="3931" userDrawn="1">
          <p15:clr>
            <a:srgbClr val="F26B43"/>
          </p15:clr>
        </p15:guide>
        <p15:guide id="14" pos="3749" userDrawn="1">
          <p15:clr>
            <a:srgbClr val="F26B43"/>
          </p15:clr>
        </p15:guide>
        <p15:guide id="15" orient="horz" pos="4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E0A6D5-E816-45C9-AA97-0808ADE91958}"/>
              </a:ext>
            </a:extLst>
          </p:cNvPr>
          <p:cNvSpPr>
            <a:spLocks noGrp="1"/>
          </p:cNvSpPr>
          <p:nvPr>
            <p:ph type="body" sz="quarter" idx="13"/>
          </p:nvPr>
        </p:nvSpPr>
        <p:spPr/>
        <p:txBody>
          <a:bodyPr/>
          <a:lstStyle/>
          <a:p>
            <a:r>
              <a:rPr lang="en-US" dirty="0">
                <a:solidFill>
                  <a:schemeClr val="bg2"/>
                </a:solidFill>
              </a:rPr>
              <a:t>ESG aspects in financial due diligence and company valuation 		          in the context of M&amp;A transactions</a:t>
            </a:r>
            <a:endParaRPr lang="de-DE" dirty="0">
              <a:solidFill>
                <a:schemeClr val="bg2"/>
              </a:solidFill>
            </a:endParaRPr>
          </a:p>
        </p:txBody>
      </p:sp>
      <p:sp>
        <p:nvSpPr>
          <p:cNvPr id="2" name="Text Placeholder 1">
            <a:extLst>
              <a:ext uri="{FF2B5EF4-FFF2-40B4-BE49-F238E27FC236}">
                <a16:creationId xmlns:a16="http://schemas.microsoft.com/office/drawing/2014/main" id="{CF14CE4D-9E15-4890-A807-A03EF796D663}"/>
              </a:ext>
            </a:extLst>
          </p:cNvPr>
          <p:cNvSpPr>
            <a:spLocks noGrp="1"/>
          </p:cNvSpPr>
          <p:nvPr>
            <p:ph type="body" sz="quarter" idx="18"/>
          </p:nvPr>
        </p:nvSpPr>
        <p:spPr/>
        <p:txBody>
          <a:bodyPr/>
          <a:lstStyle/>
          <a:p>
            <a:r>
              <a:rPr lang="de-DE" sz="1500" dirty="0">
                <a:solidFill>
                  <a:schemeClr val="bg2">
                    <a:alpha val="46000"/>
                  </a:schemeClr>
                </a:solidFill>
              </a:rPr>
              <a:t>Susann Ihlau</a:t>
            </a:r>
          </a:p>
          <a:p>
            <a:r>
              <a:rPr lang="de-DE" sz="1500" i="1" dirty="0">
                <a:solidFill>
                  <a:schemeClr val="bg2">
                    <a:alpha val="46000"/>
                  </a:schemeClr>
                </a:solidFill>
              </a:rPr>
              <a:t>X International Business </a:t>
            </a:r>
            <a:r>
              <a:rPr lang="de-DE" sz="1500" i="1" dirty="0" err="1">
                <a:solidFill>
                  <a:schemeClr val="bg2">
                    <a:alpha val="46000"/>
                  </a:schemeClr>
                </a:solidFill>
              </a:rPr>
              <a:t>Valuation</a:t>
            </a:r>
            <a:r>
              <a:rPr lang="de-DE" sz="1500" i="1" dirty="0">
                <a:solidFill>
                  <a:schemeClr val="bg2">
                    <a:alpha val="46000"/>
                  </a:schemeClr>
                </a:solidFill>
              </a:rPr>
              <a:t> Conference</a:t>
            </a:r>
          </a:p>
          <a:p>
            <a:r>
              <a:rPr lang="de-DE" sz="1500" i="1" dirty="0">
                <a:solidFill>
                  <a:schemeClr val="bg2">
                    <a:alpha val="46000"/>
                  </a:schemeClr>
                </a:solidFill>
              </a:rPr>
              <a:t>Milan, 22 </a:t>
            </a:r>
            <a:r>
              <a:rPr lang="de-DE" sz="1500" i="1" dirty="0" err="1">
                <a:solidFill>
                  <a:schemeClr val="bg2">
                    <a:alpha val="46000"/>
                  </a:schemeClr>
                </a:solidFill>
              </a:rPr>
              <a:t>January</a:t>
            </a:r>
            <a:r>
              <a:rPr lang="de-DE" sz="1500" i="1" dirty="0">
                <a:solidFill>
                  <a:schemeClr val="bg2">
                    <a:alpha val="46000"/>
                  </a:schemeClr>
                </a:solidFill>
              </a:rPr>
              <a:t> 2024</a:t>
            </a:r>
          </a:p>
          <a:p>
            <a:endParaRPr lang="de-DE" sz="1500" i="1" dirty="0"/>
          </a:p>
          <a:p>
            <a:endParaRPr lang="de-DE" sz="1500" i="1" dirty="0"/>
          </a:p>
          <a:p>
            <a:endParaRPr lang="de-DE" sz="1500" i="1" dirty="0"/>
          </a:p>
        </p:txBody>
      </p:sp>
      <p:pic>
        <p:nvPicPr>
          <p:cNvPr id="11" name="Bildplatzhalter 10" descr="Ein Bild, das Landschaft, Wolke, Berg, Natur enthält.&#10;&#10;Automatisch generierte Beschreibung">
            <a:extLst>
              <a:ext uri="{FF2B5EF4-FFF2-40B4-BE49-F238E27FC236}">
                <a16:creationId xmlns:a16="http://schemas.microsoft.com/office/drawing/2014/main" id="{85569226-95C1-E4AF-9A4E-39AAB9579E73}"/>
              </a:ext>
            </a:extLst>
          </p:cNvPr>
          <p:cNvPicPr>
            <a:picLocks noGrp="1" noChangeAspect="1"/>
          </p:cNvPicPr>
          <p:nvPr>
            <p:ph type="pic" sz="quarter" idx="19"/>
          </p:nvPr>
        </p:nvPicPr>
        <p:blipFill>
          <a:blip r:embed="rId3"/>
          <a:srcRect l="16541" r="16541"/>
          <a:stretch>
            <a:fillRect/>
          </a:stretch>
        </p:blipFill>
        <p:spPr/>
      </p:pic>
    </p:spTree>
    <p:extLst>
      <p:ext uri="{BB962C8B-B14F-4D97-AF65-F5344CB8AC3E}">
        <p14:creationId xmlns:p14="http://schemas.microsoft.com/office/powerpoint/2010/main" val="186786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D15A5C81-B61D-4B07-ABF6-716F91A91FBB}"/>
              </a:ext>
            </a:extLst>
          </p:cNvPr>
          <p:cNvSpPr/>
          <p:nvPr/>
        </p:nvSpPr>
        <p:spPr>
          <a:xfrm>
            <a:off x="5708952" y="2870762"/>
            <a:ext cx="828000" cy="82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2">
            <a:extLst>
              <a:ext uri="{FF2B5EF4-FFF2-40B4-BE49-F238E27FC236}">
                <a16:creationId xmlns:a16="http://schemas.microsoft.com/office/drawing/2014/main" id="{195A2338-68C1-42C7-95E8-FB47541D9D3E}"/>
              </a:ext>
            </a:extLst>
          </p:cNvPr>
          <p:cNvSpPr>
            <a:spLocks noGrp="1"/>
          </p:cNvSpPr>
          <p:nvPr>
            <p:ph type="sldNum" sz="quarter" idx="12"/>
          </p:nvPr>
        </p:nvSpPr>
        <p:spPr/>
        <p:txBody>
          <a:bodyPr/>
          <a:lstStyle/>
          <a:p>
            <a:pPr lvl="0"/>
            <a:fld id="{731A1681-B67C-634E-B9F8-D054051C2089}" type="slidenum">
              <a:rPr lang="en-US" noProof="0" smtClean="0"/>
              <a:pPr lvl="0"/>
              <a:t>10</a:t>
            </a:fld>
            <a:endParaRPr lang="en-US" noProof="0"/>
          </a:p>
        </p:txBody>
      </p:sp>
      <p:sp>
        <p:nvSpPr>
          <p:cNvPr id="4" name="Text Placeholder 3">
            <a:extLst>
              <a:ext uri="{FF2B5EF4-FFF2-40B4-BE49-F238E27FC236}">
                <a16:creationId xmlns:a16="http://schemas.microsoft.com/office/drawing/2014/main" id="{E1324265-70E5-44D4-AAC5-01042C7064B8}"/>
              </a:ext>
            </a:extLst>
          </p:cNvPr>
          <p:cNvSpPr>
            <a:spLocks noGrp="1"/>
          </p:cNvSpPr>
          <p:nvPr>
            <p:ph type="body" sz="quarter" idx="13"/>
          </p:nvPr>
        </p:nvSpPr>
        <p:spPr>
          <a:xfrm>
            <a:off x="304799" y="304800"/>
            <a:ext cx="11232107" cy="360000"/>
          </a:xfrm>
        </p:spPr>
        <p:txBody>
          <a:bodyPr/>
          <a:lstStyle/>
          <a:p>
            <a:r>
              <a:rPr lang="en-US" dirty="0"/>
              <a:t>Business valuation</a:t>
            </a:r>
            <a:endParaRPr lang="en-GB" dirty="0"/>
          </a:p>
        </p:txBody>
      </p:sp>
      <p:sp>
        <p:nvSpPr>
          <p:cNvPr id="10" name="Textplatzhalter 9">
            <a:extLst>
              <a:ext uri="{FF2B5EF4-FFF2-40B4-BE49-F238E27FC236}">
                <a16:creationId xmlns:a16="http://schemas.microsoft.com/office/drawing/2014/main" id="{242E5F6D-DED2-4CBA-BFE6-99D0516B5784}"/>
              </a:ext>
            </a:extLst>
          </p:cNvPr>
          <p:cNvSpPr>
            <a:spLocks noGrp="1"/>
          </p:cNvSpPr>
          <p:nvPr>
            <p:ph type="body" sz="quarter" idx="14"/>
          </p:nvPr>
        </p:nvSpPr>
        <p:spPr>
          <a:xfrm>
            <a:off x="304800" y="671605"/>
            <a:ext cx="11394766" cy="360000"/>
          </a:xfrm>
        </p:spPr>
        <p:txBody>
          <a:bodyPr/>
          <a:lstStyle/>
          <a:p>
            <a:r>
              <a:rPr lang="de-DE" dirty="0" err="1"/>
              <a:t>How</a:t>
            </a:r>
            <a:r>
              <a:rPr lang="de-DE" dirty="0"/>
              <a:t> ESG </a:t>
            </a:r>
            <a:r>
              <a:rPr lang="de-DE" dirty="0" err="1"/>
              <a:t>influences</a:t>
            </a:r>
            <a:r>
              <a:rPr lang="de-DE" dirty="0"/>
              <a:t> </a:t>
            </a:r>
            <a:r>
              <a:rPr lang="de-DE" dirty="0" err="1"/>
              <a:t>investment</a:t>
            </a:r>
            <a:r>
              <a:rPr lang="de-DE" dirty="0"/>
              <a:t> </a:t>
            </a:r>
            <a:r>
              <a:rPr lang="de-DE" dirty="0" err="1"/>
              <a:t>decisions</a:t>
            </a:r>
            <a:endParaRPr lang="de-DE" dirty="0"/>
          </a:p>
        </p:txBody>
      </p:sp>
      <p:sp>
        <p:nvSpPr>
          <p:cNvPr id="12" name="Rechteck 11">
            <a:extLst>
              <a:ext uri="{FF2B5EF4-FFF2-40B4-BE49-F238E27FC236}">
                <a16:creationId xmlns:a16="http://schemas.microsoft.com/office/drawing/2014/main" id="{5E80A885-9BD8-4D20-8A1F-840E7FFFC0DD}"/>
              </a:ext>
            </a:extLst>
          </p:cNvPr>
          <p:cNvSpPr/>
          <p:nvPr/>
        </p:nvSpPr>
        <p:spPr>
          <a:xfrm>
            <a:off x="304800" y="1278340"/>
            <a:ext cx="11587665" cy="4860000"/>
          </a:xfrm>
          <a:prstGeom prst="rect">
            <a:avLst/>
          </a:prstGeom>
          <a:solidFill>
            <a:srgbClr val="007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Clr>
                <a:srgbClr val="3E4875"/>
              </a:buClr>
              <a:buFont typeface="Wingdings" panose="05000000000000000000" pitchFamily="2" charset="2"/>
              <a:buChar char="§"/>
            </a:pPr>
            <a:endParaRPr lang="de-DE" sz="1200" dirty="0">
              <a:solidFill>
                <a:schemeClr val="tx1">
                  <a:lumMod val="75000"/>
                </a:schemeClr>
              </a:solidFill>
            </a:endParaRPr>
          </a:p>
          <a:p>
            <a:pPr>
              <a:buClr>
                <a:srgbClr val="3E4875"/>
              </a:buClr>
            </a:pPr>
            <a:endParaRPr lang="de-DE" sz="1200" b="1" dirty="0">
              <a:solidFill>
                <a:schemeClr val="tx1">
                  <a:lumMod val="75000"/>
                </a:schemeClr>
              </a:solidFill>
            </a:endParaRPr>
          </a:p>
          <a:p>
            <a:pPr>
              <a:buClr>
                <a:srgbClr val="3E4875"/>
              </a:buClr>
            </a:pPr>
            <a:endParaRPr lang="de-DE" sz="1200" b="1" dirty="0">
              <a:solidFill>
                <a:schemeClr val="tx1">
                  <a:lumMod val="75000"/>
                </a:schemeClr>
              </a:solidFill>
            </a:endParaRPr>
          </a:p>
          <a:p>
            <a:pPr>
              <a:buClr>
                <a:srgbClr val="3E4875"/>
              </a:buClr>
            </a:pPr>
            <a:endParaRPr lang="de-DE" sz="1200" b="1" dirty="0">
              <a:solidFill>
                <a:schemeClr val="tx1">
                  <a:lumMod val="75000"/>
                </a:schemeClr>
              </a:solidFill>
            </a:endParaRPr>
          </a:p>
          <a:p>
            <a:pPr marL="898525" lvl="1" indent="-441325">
              <a:buClr>
                <a:srgbClr val="3E4875"/>
              </a:buClr>
              <a:buFont typeface="Wingdings" panose="05000000000000000000" pitchFamily="2" charset="2"/>
              <a:buChar char="à"/>
            </a:pPr>
            <a:endParaRPr lang="de-DE" sz="1200" dirty="0">
              <a:solidFill>
                <a:schemeClr val="bg2">
                  <a:lumMod val="25000"/>
                </a:schemeClr>
              </a:solidFill>
            </a:endParaRPr>
          </a:p>
          <a:p>
            <a:pPr marL="898525" lvl="1" indent="-441325">
              <a:buClr>
                <a:srgbClr val="3E4875"/>
              </a:buClr>
              <a:buFont typeface="Wingdings" panose="05000000000000000000" pitchFamily="2" charset="2"/>
              <a:buChar char="à"/>
            </a:pPr>
            <a:endParaRPr lang="de-DE" sz="1200" dirty="0">
              <a:solidFill>
                <a:schemeClr val="bg2">
                  <a:lumMod val="25000"/>
                </a:schemeClr>
              </a:solidFill>
            </a:endParaRPr>
          </a:p>
          <a:p>
            <a:pPr lvl="1">
              <a:buClr>
                <a:srgbClr val="3E4875"/>
              </a:buClr>
            </a:pPr>
            <a:endParaRPr lang="de-DE" sz="1200" dirty="0">
              <a:solidFill>
                <a:schemeClr val="tx1"/>
              </a:solidFill>
            </a:endParaRPr>
          </a:p>
          <a:p>
            <a:pPr marL="171450" indent="-171450">
              <a:buClr>
                <a:srgbClr val="3E4875"/>
              </a:buClr>
              <a:buFont typeface="Wingdings" panose="05000000000000000000" pitchFamily="2" charset="2"/>
              <a:buChar char="§"/>
            </a:pPr>
            <a:endParaRPr lang="de-DE" sz="1200" dirty="0">
              <a:solidFill>
                <a:schemeClr val="tx1"/>
              </a:solidFill>
            </a:endParaRPr>
          </a:p>
          <a:p>
            <a:pPr>
              <a:buClr>
                <a:srgbClr val="3E4875"/>
              </a:buClr>
            </a:pPr>
            <a:endParaRPr lang="de-DE" sz="1200" dirty="0">
              <a:solidFill>
                <a:schemeClr val="tx1"/>
              </a:solidFill>
            </a:endParaRPr>
          </a:p>
        </p:txBody>
      </p:sp>
      <p:sp>
        <p:nvSpPr>
          <p:cNvPr id="5" name="Rechteck 4">
            <a:extLst>
              <a:ext uri="{FF2B5EF4-FFF2-40B4-BE49-F238E27FC236}">
                <a16:creationId xmlns:a16="http://schemas.microsoft.com/office/drawing/2014/main" id="{C8666213-E235-4F7E-8BEC-4877A5FFF822}"/>
              </a:ext>
            </a:extLst>
          </p:cNvPr>
          <p:cNvSpPr/>
          <p:nvPr/>
        </p:nvSpPr>
        <p:spPr>
          <a:xfrm>
            <a:off x="520598" y="1511951"/>
            <a:ext cx="11180122" cy="63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182563" indent="-182563">
              <a:buClr>
                <a:srgbClr val="3E4875"/>
              </a:buClr>
              <a:buFont typeface="Wingdings" panose="05000000000000000000" pitchFamily="2" charset="2"/>
              <a:buChar char="§"/>
            </a:pPr>
            <a:r>
              <a:rPr lang="en-US" sz="1200" dirty="0">
                <a:solidFill>
                  <a:schemeClr val="tx1">
                    <a:lumMod val="75000"/>
                  </a:schemeClr>
                </a:solidFill>
              </a:rPr>
              <a:t>Studies revealed that </a:t>
            </a:r>
            <a:r>
              <a:rPr lang="en-US" sz="1200" b="1" dirty="0">
                <a:solidFill>
                  <a:schemeClr val="tx1">
                    <a:lumMod val="75000"/>
                  </a:schemeClr>
                </a:solidFill>
              </a:rPr>
              <a:t>ESG factors have an impact on </a:t>
            </a:r>
            <a:r>
              <a:rPr lang="en-US" sz="1200" dirty="0">
                <a:solidFill>
                  <a:schemeClr val="tx1">
                    <a:lumMod val="75000"/>
                  </a:schemeClr>
                </a:solidFill>
              </a:rPr>
              <a:t>the </a:t>
            </a:r>
            <a:r>
              <a:rPr lang="en-US" sz="1200" b="1" dirty="0">
                <a:solidFill>
                  <a:schemeClr val="tx1">
                    <a:lumMod val="75000"/>
                  </a:schemeClr>
                </a:solidFill>
              </a:rPr>
              <a:t>performance and value of companies</a:t>
            </a:r>
          </a:p>
        </p:txBody>
      </p:sp>
      <p:sp>
        <p:nvSpPr>
          <p:cNvPr id="16" name="Rechteck 15">
            <a:extLst>
              <a:ext uri="{FF2B5EF4-FFF2-40B4-BE49-F238E27FC236}">
                <a16:creationId xmlns:a16="http://schemas.microsoft.com/office/drawing/2014/main" id="{4A82EC71-F698-417A-B15F-309822B3B4FD}"/>
              </a:ext>
            </a:extLst>
          </p:cNvPr>
          <p:cNvSpPr/>
          <p:nvPr/>
        </p:nvSpPr>
        <p:spPr>
          <a:xfrm>
            <a:off x="520598" y="2328232"/>
            <a:ext cx="11180122" cy="132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182563" indent="-182563">
              <a:buClr>
                <a:srgbClr val="3E4875"/>
              </a:buClr>
              <a:buFont typeface="Wingdings" panose="05000000000000000000" pitchFamily="2" charset="2"/>
              <a:buChar char="§"/>
            </a:pPr>
            <a:r>
              <a:rPr lang="en-US" sz="1200" dirty="0">
                <a:solidFill>
                  <a:schemeClr val="bg2">
                    <a:lumMod val="25000"/>
                  </a:schemeClr>
                </a:solidFill>
              </a:rPr>
              <a:t>Investors take </a:t>
            </a:r>
            <a:r>
              <a:rPr lang="en-US" sz="1200" b="1" dirty="0">
                <a:solidFill>
                  <a:schemeClr val="bg2">
                    <a:lumMod val="25000"/>
                  </a:schemeClr>
                </a:solidFill>
              </a:rPr>
              <a:t>sustainability aspects</a:t>
            </a:r>
            <a:r>
              <a:rPr lang="en-US" sz="1200" dirty="0">
                <a:solidFill>
                  <a:schemeClr val="bg2">
                    <a:lumMod val="25000"/>
                  </a:schemeClr>
                </a:solidFill>
              </a:rPr>
              <a:t> into account when making </a:t>
            </a:r>
            <a:r>
              <a:rPr lang="en-US" sz="1200" b="1" dirty="0">
                <a:solidFill>
                  <a:schemeClr val="bg2">
                    <a:lumMod val="25000"/>
                  </a:schemeClr>
                </a:solidFill>
              </a:rPr>
              <a:t>investment decisions </a:t>
            </a:r>
            <a:r>
              <a:rPr lang="en-US" sz="1200" dirty="0">
                <a:solidFill>
                  <a:schemeClr val="bg2">
                    <a:lumMod val="25000"/>
                  </a:schemeClr>
                </a:solidFill>
              </a:rPr>
              <a:t>and </a:t>
            </a:r>
            <a:r>
              <a:rPr lang="en-US" sz="1200" dirty="0" err="1">
                <a:solidFill>
                  <a:schemeClr val="bg2">
                    <a:lumMod val="25000"/>
                  </a:schemeClr>
                </a:solidFill>
              </a:rPr>
              <a:t>analyse</a:t>
            </a:r>
            <a:r>
              <a:rPr lang="en-US" sz="1200" dirty="0">
                <a:solidFill>
                  <a:schemeClr val="bg2">
                    <a:lumMod val="25000"/>
                  </a:schemeClr>
                </a:solidFill>
              </a:rPr>
              <a:t> </a:t>
            </a:r>
            <a:r>
              <a:rPr lang="en-US" sz="1200" b="1" dirty="0">
                <a:solidFill>
                  <a:schemeClr val="bg2">
                    <a:lumMod val="25000"/>
                  </a:schemeClr>
                </a:solidFill>
              </a:rPr>
              <a:t>ESG ratings</a:t>
            </a:r>
            <a:r>
              <a:rPr lang="en-US" sz="1200" dirty="0">
                <a:solidFill>
                  <a:schemeClr val="bg2">
                    <a:lumMod val="25000"/>
                  </a:schemeClr>
                </a:solidFill>
              </a:rPr>
              <a:t>: </a:t>
            </a:r>
          </a:p>
          <a:p>
            <a:pPr>
              <a:buClr>
                <a:srgbClr val="3E4875"/>
              </a:buClr>
            </a:pPr>
            <a:endParaRPr lang="en-US" sz="1200" dirty="0">
              <a:solidFill>
                <a:schemeClr val="bg2">
                  <a:lumMod val="25000"/>
                </a:schemeClr>
              </a:solidFill>
            </a:endParaRPr>
          </a:p>
          <a:p>
            <a:pPr marL="725488" lvl="1" indent="-268288">
              <a:buClr>
                <a:srgbClr val="3E4875"/>
              </a:buClr>
            </a:pPr>
            <a:r>
              <a:rPr lang="en-US" sz="1200" dirty="0">
                <a:solidFill>
                  <a:schemeClr val="accent6"/>
                </a:solidFill>
                <a:sym typeface="Wingdings" panose="05000000000000000000" pitchFamily="2" charset="2"/>
              </a:rPr>
              <a:t></a:t>
            </a:r>
            <a:r>
              <a:rPr lang="en-US" sz="1200" dirty="0">
                <a:solidFill>
                  <a:schemeClr val="bg2">
                    <a:lumMod val="25000"/>
                  </a:schemeClr>
                </a:solidFill>
                <a:sym typeface="Wingdings" panose="05000000000000000000" pitchFamily="2" charset="2"/>
              </a:rPr>
              <a:t> </a:t>
            </a:r>
            <a:r>
              <a:rPr lang="en-US" sz="1200" dirty="0">
                <a:solidFill>
                  <a:schemeClr val="bg2">
                    <a:lumMod val="25000"/>
                  </a:schemeClr>
                </a:solidFill>
              </a:rPr>
              <a:t>Company ratings by rating agencies vary, tend to be non-transparent and in need of improvement </a:t>
            </a:r>
          </a:p>
          <a:p>
            <a:pPr marL="812800" lvl="1" indent="-355600">
              <a:buClr>
                <a:srgbClr val="3E4875"/>
              </a:buClr>
            </a:pPr>
            <a:r>
              <a:rPr lang="en-US" sz="1200" dirty="0">
                <a:solidFill>
                  <a:schemeClr val="accent6"/>
                </a:solidFill>
                <a:sym typeface="Wingdings" panose="05000000000000000000" pitchFamily="2" charset="2"/>
              </a:rPr>
              <a:t></a:t>
            </a:r>
            <a:r>
              <a:rPr lang="en-US" sz="1200" dirty="0">
                <a:solidFill>
                  <a:schemeClr val="bg2">
                    <a:lumMod val="25000"/>
                  </a:schemeClr>
                </a:solidFill>
                <a:sym typeface="Wingdings" panose="05000000000000000000" pitchFamily="2" charset="2"/>
              </a:rPr>
              <a:t> </a:t>
            </a:r>
            <a:r>
              <a:rPr lang="en-US" sz="1200" dirty="0">
                <a:solidFill>
                  <a:schemeClr val="bg2">
                    <a:lumMod val="25000"/>
                  </a:schemeClr>
                </a:solidFill>
              </a:rPr>
              <a:t>If possible, support ratings by additional own analyses</a:t>
            </a:r>
            <a:endParaRPr lang="de-DE" sz="1200" dirty="0">
              <a:solidFill>
                <a:schemeClr val="bg2">
                  <a:lumMod val="25000"/>
                </a:schemeClr>
              </a:solidFill>
            </a:endParaRPr>
          </a:p>
        </p:txBody>
      </p:sp>
      <p:sp>
        <p:nvSpPr>
          <p:cNvPr id="17" name="Rechteck 16">
            <a:extLst>
              <a:ext uri="{FF2B5EF4-FFF2-40B4-BE49-F238E27FC236}">
                <a16:creationId xmlns:a16="http://schemas.microsoft.com/office/drawing/2014/main" id="{A17ACE93-4C49-4280-AE77-481406A46F92}"/>
              </a:ext>
            </a:extLst>
          </p:cNvPr>
          <p:cNvSpPr/>
          <p:nvPr/>
        </p:nvSpPr>
        <p:spPr>
          <a:xfrm>
            <a:off x="517966" y="3857390"/>
            <a:ext cx="11181600" cy="1983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182563" indent="-182563">
              <a:buClr>
                <a:srgbClr val="3E4875"/>
              </a:buClr>
              <a:buFont typeface="Wingdings" panose="05000000000000000000" pitchFamily="2" charset="2"/>
              <a:buChar char="§"/>
            </a:pPr>
            <a:r>
              <a:rPr lang="en-US" sz="1200" dirty="0">
                <a:solidFill>
                  <a:schemeClr val="tx1">
                    <a:lumMod val="75000"/>
                  </a:schemeClr>
                </a:solidFill>
              </a:rPr>
              <a:t>For companies an </a:t>
            </a:r>
            <a:r>
              <a:rPr lang="en-US" sz="1200" b="1" dirty="0">
                <a:solidFill>
                  <a:schemeClr val="tx1">
                    <a:lumMod val="75000"/>
                  </a:schemeClr>
                </a:solidFill>
              </a:rPr>
              <a:t>adequate implementation and communication </a:t>
            </a:r>
            <a:r>
              <a:rPr lang="en-US" sz="1200" dirty="0">
                <a:solidFill>
                  <a:schemeClr val="tx1">
                    <a:lumMod val="75000"/>
                  </a:schemeClr>
                </a:solidFill>
              </a:rPr>
              <a:t>of their sustainable corporate governance is essential </a:t>
            </a:r>
          </a:p>
          <a:p>
            <a:pPr marL="182563" indent="-182563">
              <a:buClr>
                <a:srgbClr val="3E4875"/>
              </a:buClr>
              <a:buFont typeface="Wingdings" panose="05000000000000000000" pitchFamily="2" charset="2"/>
              <a:buChar char="§"/>
            </a:pPr>
            <a:endParaRPr lang="en-US" sz="1200" dirty="0">
              <a:solidFill>
                <a:schemeClr val="tx1">
                  <a:lumMod val="75000"/>
                </a:schemeClr>
              </a:solidFill>
            </a:endParaRPr>
          </a:p>
          <a:p>
            <a:pPr lvl="1">
              <a:buClr>
                <a:srgbClr val="3E4875"/>
              </a:buClr>
            </a:pPr>
            <a:r>
              <a:rPr lang="en-US" sz="1200" dirty="0">
                <a:solidFill>
                  <a:schemeClr val="accent6"/>
                </a:solidFill>
                <a:sym typeface="Wingdings" panose="05000000000000000000" pitchFamily="2" charset="2"/>
              </a:rPr>
              <a:t></a:t>
            </a:r>
            <a:r>
              <a:rPr lang="en-US" sz="1200" dirty="0">
                <a:solidFill>
                  <a:schemeClr val="tx1">
                    <a:lumMod val="75000"/>
                  </a:schemeClr>
                </a:solidFill>
                <a:sym typeface="Wingdings" panose="05000000000000000000" pitchFamily="2" charset="2"/>
              </a:rPr>
              <a:t> </a:t>
            </a:r>
            <a:r>
              <a:rPr lang="en-US" sz="1200" dirty="0">
                <a:solidFill>
                  <a:schemeClr val="tx1">
                    <a:lumMod val="75000"/>
                  </a:schemeClr>
                </a:solidFill>
              </a:rPr>
              <a:t>Requirement of </a:t>
            </a:r>
            <a:r>
              <a:rPr lang="en-US" sz="1200" b="1" dirty="0">
                <a:solidFill>
                  <a:schemeClr val="tx1">
                    <a:lumMod val="75000"/>
                  </a:schemeClr>
                </a:solidFill>
              </a:rPr>
              <a:t>consistent reporting </a:t>
            </a:r>
            <a:r>
              <a:rPr lang="en-US" sz="1200" dirty="0">
                <a:solidFill>
                  <a:schemeClr val="tx1">
                    <a:lumMod val="75000"/>
                  </a:schemeClr>
                </a:solidFill>
              </a:rPr>
              <a:t>and </a:t>
            </a:r>
            <a:r>
              <a:rPr lang="en-US" sz="1200" b="1" dirty="0">
                <a:solidFill>
                  <a:schemeClr val="tx1">
                    <a:lumMod val="75000"/>
                  </a:schemeClr>
                </a:solidFill>
              </a:rPr>
              <a:t>uniform standards </a:t>
            </a:r>
            <a:r>
              <a:rPr lang="en-US" sz="1200" dirty="0">
                <a:solidFill>
                  <a:schemeClr val="tx1">
                    <a:lumMod val="75000"/>
                  </a:schemeClr>
                </a:solidFill>
              </a:rPr>
              <a:t>between companies</a:t>
            </a:r>
          </a:p>
          <a:p>
            <a:pPr marL="639763" lvl="1" indent="-182563">
              <a:buClr>
                <a:srgbClr val="3E4875"/>
              </a:buClr>
              <a:buFont typeface="Wingdings" panose="05000000000000000000" pitchFamily="2" charset="2"/>
              <a:buChar char="§"/>
            </a:pPr>
            <a:endParaRPr lang="en-US" sz="1200" dirty="0">
              <a:solidFill>
                <a:schemeClr val="tx1">
                  <a:lumMod val="75000"/>
                </a:schemeClr>
              </a:solidFill>
            </a:endParaRPr>
          </a:p>
          <a:p>
            <a:pPr lvl="1">
              <a:buClr>
                <a:srgbClr val="3E4875"/>
              </a:buClr>
            </a:pPr>
            <a:r>
              <a:rPr lang="en-US" sz="1200" dirty="0">
                <a:solidFill>
                  <a:schemeClr val="accent6"/>
                </a:solidFill>
                <a:sym typeface="Wingdings" panose="05000000000000000000" pitchFamily="2" charset="2"/>
              </a:rPr>
              <a:t></a:t>
            </a:r>
            <a:r>
              <a:rPr lang="en-US" sz="1200" b="1" dirty="0">
                <a:solidFill>
                  <a:schemeClr val="tx1">
                    <a:lumMod val="75000"/>
                  </a:schemeClr>
                </a:solidFill>
                <a:sym typeface="Wingdings" panose="05000000000000000000" pitchFamily="2" charset="2"/>
              </a:rPr>
              <a:t> </a:t>
            </a:r>
            <a:r>
              <a:rPr lang="en-US" sz="1200" b="1" dirty="0">
                <a:solidFill>
                  <a:schemeClr val="tx1">
                    <a:lumMod val="75000"/>
                  </a:schemeClr>
                </a:solidFill>
              </a:rPr>
              <a:t>ESG information </a:t>
            </a:r>
            <a:r>
              <a:rPr lang="en-US" sz="1200" dirty="0">
                <a:solidFill>
                  <a:schemeClr val="tx1">
                    <a:lumMod val="75000"/>
                  </a:schemeClr>
                </a:solidFill>
              </a:rPr>
              <a:t>of the target must be </a:t>
            </a:r>
            <a:r>
              <a:rPr lang="en-US" sz="1200" b="1" dirty="0">
                <a:solidFill>
                  <a:schemeClr val="tx1">
                    <a:lumMod val="75000"/>
                  </a:schemeClr>
                </a:solidFill>
              </a:rPr>
              <a:t>accessible</a:t>
            </a:r>
            <a:r>
              <a:rPr lang="en-US" sz="1200" dirty="0">
                <a:solidFill>
                  <a:schemeClr val="tx1">
                    <a:lumMod val="75000"/>
                  </a:schemeClr>
                </a:solidFill>
              </a:rPr>
              <a:t> and </a:t>
            </a:r>
            <a:r>
              <a:rPr lang="en-US" sz="1200" b="1" dirty="0">
                <a:solidFill>
                  <a:schemeClr val="tx1">
                    <a:lumMod val="75000"/>
                  </a:schemeClr>
                </a:solidFill>
              </a:rPr>
              <a:t>comparable</a:t>
            </a:r>
            <a:r>
              <a:rPr lang="en-US" sz="1200" dirty="0">
                <a:solidFill>
                  <a:schemeClr val="tx1">
                    <a:lumMod val="75000"/>
                  </a:schemeClr>
                </a:solidFill>
              </a:rPr>
              <a:t>.</a:t>
            </a:r>
          </a:p>
          <a:p>
            <a:pPr marL="639763" lvl="1" indent="-182563">
              <a:buClr>
                <a:srgbClr val="3E4875"/>
              </a:buClr>
              <a:buFont typeface="Wingdings" panose="05000000000000000000" pitchFamily="2" charset="2"/>
              <a:buChar char="§"/>
            </a:pPr>
            <a:endParaRPr lang="en-US" sz="1200" dirty="0">
              <a:solidFill>
                <a:schemeClr val="tx1">
                  <a:lumMod val="75000"/>
                </a:schemeClr>
              </a:solidFill>
            </a:endParaRPr>
          </a:p>
          <a:p>
            <a:pPr marL="639763" lvl="1" indent="-182563">
              <a:buClr>
                <a:srgbClr val="3E4875"/>
              </a:buClr>
            </a:pPr>
            <a:r>
              <a:rPr lang="en-US" sz="1200" dirty="0">
                <a:solidFill>
                  <a:schemeClr val="accent6"/>
                </a:solidFill>
                <a:sym typeface="Wingdings" panose="05000000000000000000" pitchFamily="2" charset="2"/>
              </a:rPr>
              <a:t></a:t>
            </a:r>
            <a:r>
              <a:rPr lang="en-US" sz="1200" dirty="0">
                <a:solidFill>
                  <a:schemeClr val="tx1">
                    <a:lumMod val="75000"/>
                  </a:schemeClr>
                </a:solidFill>
                <a:sym typeface="Wingdings" panose="05000000000000000000" pitchFamily="2" charset="2"/>
              </a:rPr>
              <a:t> </a:t>
            </a:r>
            <a:r>
              <a:rPr lang="en-US" sz="1200" dirty="0">
                <a:solidFill>
                  <a:schemeClr val="tx1">
                    <a:lumMod val="75000"/>
                  </a:schemeClr>
                </a:solidFill>
              </a:rPr>
              <a:t>Only in this way can ESG factors be successfully taken into account in a </a:t>
            </a:r>
            <a:r>
              <a:rPr lang="en-US" sz="1200" b="1" dirty="0">
                <a:solidFill>
                  <a:schemeClr val="tx1">
                    <a:lumMod val="75000"/>
                  </a:schemeClr>
                </a:solidFill>
              </a:rPr>
              <a:t>long-term planning process </a:t>
            </a:r>
            <a:r>
              <a:rPr lang="en-US" sz="1200" dirty="0">
                <a:solidFill>
                  <a:schemeClr val="tx1">
                    <a:lumMod val="75000"/>
                  </a:schemeClr>
                </a:solidFill>
              </a:rPr>
              <a:t>(with a view also to </a:t>
            </a:r>
            <a:r>
              <a:rPr lang="en-US" sz="1200" b="1" dirty="0">
                <a:solidFill>
                  <a:schemeClr val="tx1">
                    <a:lumMod val="75000"/>
                  </a:schemeClr>
                </a:solidFill>
              </a:rPr>
              <a:t>market and competition analysis </a:t>
            </a:r>
            <a:r>
              <a:rPr lang="en-US" sz="1200" dirty="0">
                <a:solidFill>
                  <a:schemeClr val="tx1">
                    <a:lumMod val="75000"/>
                  </a:schemeClr>
                </a:solidFill>
              </a:rPr>
              <a:t>as part of the valuation process) when valuing a company </a:t>
            </a:r>
          </a:p>
        </p:txBody>
      </p:sp>
      <p:sp>
        <p:nvSpPr>
          <p:cNvPr id="19" name="Ellipse 18">
            <a:extLst>
              <a:ext uri="{FF2B5EF4-FFF2-40B4-BE49-F238E27FC236}">
                <a16:creationId xmlns:a16="http://schemas.microsoft.com/office/drawing/2014/main" id="{78A0DCD6-EAAD-4C2A-AA01-C2EFCC7FEF3A}"/>
              </a:ext>
            </a:extLst>
          </p:cNvPr>
          <p:cNvSpPr/>
          <p:nvPr/>
        </p:nvSpPr>
        <p:spPr>
          <a:xfrm>
            <a:off x="10384975" y="3209140"/>
            <a:ext cx="1073570" cy="1080000"/>
          </a:xfrm>
          <a:prstGeom prst="ellipse">
            <a:avLst/>
          </a:prstGeom>
          <a:solidFill>
            <a:schemeClr val="accent6"/>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 name="Gruppieren 3152">
            <a:extLst>
              <a:ext uri="{FF2B5EF4-FFF2-40B4-BE49-F238E27FC236}">
                <a16:creationId xmlns:a16="http://schemas.microsoft.com/office/drawing/2014/main" id="{045C08FC-4EED-4583-8392-429F733B6D41}"/>
              </a:ext>
            </a:extLst>
          </p:cNvPr>
          <p:cNvGrpSpPr>
            <a:grpSpLocks noChangeAspect="1"/>
          </p:cNvGrpSpPr>
          <p:nvPr/>
        </p:nvGrpSpPr>
        <p:grpSpPr>
          <a:xfrm rot="7999585">
            <a:off x="10466502" y="3421745"/>
            <a:ext cx="913592" cy="612000"/>
            <a:chOff x="-2143125" y="3471863"/>
            <a:chExt cx="1481138" cy="992188"/>
          </a:xfrm>
          <a:solidFill>
            <a:schemeClr val="bg1"/>
          </a:solidFill>
        </p:grpSpPr>
        <p:sp>
          <p:nvSpPr>
            <p:cNvPr id="53" name="Freeform 221">
              <a:extLst>
                <a:ext uri="{FF2B5EF4-FFF2-40B4-BE49-F238E27FC236}">
                  <a16:creationId xmlns:a16="http://schemas.microsoft.com/office/drawing/2014/main" id="{E9C09411-F7DA-43BB-89C5-985A3995565A}"/>
                </a:ext>
              </a:extLst>
            </p:cNvPr>
            <p:cNvSpPr>
              <a:spLocks/>
            </p:cNvSpPr>
            <p:nvPr/>
          </p:nvSpPr>
          <p:spPr bwMode="auto">
            <a:xfrm>
              <a:off x="-1947863" y="3471863"/>
              <a:ext cx="990600" cy="992188"/>
            </a:xfrm>
            <a:custGeom>
              <a:avLst/>
              <a:gdLst>
                <a:gd name="T0" fmla="*/ 555 w 1110"/>
                <a:gd name="T1" fmla="*/ 1111 h 1111"/>
                <a:gd name="T2" fmla="*/ 0 w 1110"/>
                <a:gd name="T3" fmla="*/ 555 h 1111"/>
                <a:gd name="T4" fmla="*/ 555 w 1110"/>
                <a:gd name="T5" fmla="*/ 0 h 1111"/>
                <a:gd name="T6" fmla="*/ 1109 w 1110"/>
                <a:gd name="T7" fmla="*/ 512 h 1111"/>
                <a:gd name="T8" fmla="*/ 1093 w 1110"/>
                <a:gd name="T9" fmla="*/ 530 h 1111"/>
                <a:gd name="T10" fmla="*/ 1075 w 1110"/>
                <a:gd name="T11" fmla="*/ 515 h 1111"/>
                <a:gd name="T12" fmla="*/ 555 w 1110"/>
                <a:gd name="T13" fmla="*/ 34 h 1111"/>
                <a:gd name="T14" fmla="*/ 34 w 1110"/>
                <a:gd name="T15" fmla="*/ 555 h 1111"/>
                <a:gd name="T16" fmla="*/ 555 w 1110"/>
                <a:gd name="T17" fmla="*/ 1077 h 1111"/>
                <a:gd name="T18" fmla="*/ 1075 w 1110"/>
                <a:gd name="T19" fmla="*/ 595 h 1111"/>
                <a:gd name="T20" fmla="*/ 1093 w 1110"/>
                <a:gd name="T21" fmla="*/ 580 h 1111"/>
                <a:gd name="T22" fmla="*/ 1109 w 1110"/>
                <a:gd name="T23" fmla="*/ 598 h 1111"/>
                <a:gd name="T24" fmla="*/ 555 w 1110"/>
                <a:gd name="T25"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0" h="1111">
                  <a:moveTo>
                    <a:pt x="555" y="1111"/>
                  </a:moveTo>
                  <a:cubicBezTo>
                    <a:pt x="249" y="1111"/>
                    <a:pt x="0" y="861"/>
                    <a:pt x="0" y="555"/>
                  </a:cubicBezTo>
                  <a:cubicBezTo>
                    <a:pt x="0" y="249"/>
                    <a:pt x="249" y="0"/>
                    <a:pt x="555" y="0"/>
                  </a:cubicBezTo>
                  <a:cubicBezTo>
                    <a:pt x="844" y="0"/>
                    <a:pt x="1087" y="225"/>
                    <a:pt x="1109" y="512"/>
                  </a:cubicBezTo>
                  <a:cubicBezTo>
                    <a:pt x="1110" y="522"/>
                    <a:pt x="1103" y="530"/>
                    <a:pt x="1093" y="530"/>
                  </a:cubicBezTo>
                  <a:cubicBezTo>
                    <a:pt x="1084" y="531"/>
                    <a:pt x="1076" y="524"/>
                    <a:pt x="1075" y="515"/>
                  </a:cubicBezTo>
                  <a:cubicBezTo>
                    <a:pt x="1054" y="245"/>
                    <a:pt x="826" y="34"/>
                    <a:pt x="555" y="34"/>
                  </a:cubicBezTo>
                  <a:cubicBezTo>
                    <a:pt x="268" y="34"/>
                    <a:pt x="34" y="268"/>
                    <a:pt x="34" y="555"/>
                  </a:cubicBezTo>
                  <a:cubicBezTo>
                    <a:pt x="34" y="843"/>
                    <a:pt x="268" y="1077"/>
                    <a:pt x="555" y="1077"/>
                  </a:cubicBezTo>
                  <a:cubicBezTo>
                    <a:pt x="826" y="1077"/>
                    <a:pt x="1055" y="865"/>
                    <a:pt x="1075" y="595"/>
                  </a:cubicBezTo>
                  <a:cubicBezTo>
                    <a:pt x="1076" y="586"/>
                    <a:pt x="1084" y="579"/>
                    <a:pt x="1093" y="580"/>
                  </a:cubicBezTo>
                  <a:cubicBezTo>
                    <a:pt x="1103" y="580"/>
                    <a:pt x="1110" y="589"/>
                    <a:pt x="1109" y="598"/>
                  </a:cubicBezTo>
                  <a:cubicBezTo>
                    <a:pt x="1087" y="885"/>
                    <a:pt x="844" y="1111"/>
                    <a:pt x="555"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4" name="Freeform 222">
              <a:extLst>
                <a:ext uri="{FF2B5EF4-FFF2-40B4-BE49-F238E27FC236}">
                  <a16:creationId xmlns:a16="http://schemas.microsoft.com/office/drawing/2014/main" id="{D1F2D2E5-B5E3-4286-984E-E6556250CACC}"/>
                </a:ext>
              </a:extLst>
            </p:cNvPr>
            <p:cNvSpPr>
              <a:spLocks/>
            </p:cNvSpPr>
            <p:nvPr/>
          </p:nvSpPr>
          <p:spPr bwMode="auto">
            <a:xfrm>
              <a:off x="-1814513" y="3605213"/>
              <a:ext cx="723900" cy="725488"/>
            </a:xfrm>
            <a:custGeom>
              <a:avLst/>
              <a:gdLst>
                <a:gd name="T0" fmla="*/ 406 w 811"/>
                <a:gd name="T1" fmla="*/ 813 h 813"/>
                <a:gd name="T2" fmla="*/ 0 w 811"/>
                <a:gd name="T3" fmla="*/ 406 h 813"/>
                <a:gd name="T4" fmla="*/ 406 w 811"/>
                <a:gd name="T5" fmla="*/ 0 h 813"/>
                <a:gd name="T6" fmla="*/ 810 w 811"/>
                <a:gd name="T7" fmla="*/ 363 h 813"/>
                <a:gd name="T8" fmla="*/ 795 w 811"/>
                <a:gd name="T9" fmla="*/ 381 h 813"/>
                <a:gd name="T10" fmla="*/ 777 w 811"/>
                <a:gd name="T11" fmla="*/ 366 h 813"/>
                <a:gd name="T12" fmla="*/ 406 w 811"/>
                <a:gd name="T13" fmla="*/ 34 h 813"/>
                <a:gd name="T14" fmla="*/ 34 w 811"/>
                <a:gd name="T15" fmla="*/ 406 h 813"/>
                <a:gd name="T16" fmla="*/ 406 w 811"/>
                <a:gd name="T17" fmla="*/ 779 h 813"/>
                <a:gd name="T18" fmla="*/ 776 w 811"/>
                <a:gd name="T19" fmla="*/ 448 h 813"/>
                <a:gd name="T20" fmla="*/ 795 w 811"/>
                <a:gd name="T21" fmla="*/ 433 h 813"/>
                <a:gd name="T22" fmla="*/ 810 w 811"/>
                <a:gd name="T23" fmla="*/ 451 h 813"/>
                <a:gd name="T24" fmla="*/ 406 w 811"/>
                <a:gd name="T25"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813">
                  <a:moveTo>
                    <a:pt x="406" y="813"/>
                  </a:moveTo>
                  <a:cubicBezTo>
                    <a:pt x="182" y="813"/>
                    <a:pt x="0" y="630"/>
                    <a:pt x="0" y="406"/>
                  </a:cubicBezTo>
                  <a:cubicBezTo>
                    <a:pt x="0" y="182"/>
                    <a:pt x="182" y="0"/>
                    <a:pt x="406" y="0"/>
                  </a:cubicBezTo>
                  <a:cubicBezTo>
                    <a:pt x="615" y="0"/>
                    <a:pt x="788" y="156"/>
                    <a:pt x="810" y="363"/>
                  </a:cubicBezTo>
                  <a:cubicBezTo>
                    <a:pt x="811" y="372"/>
                    <a:pt x="805" y="380"/>
                    <a:pt x="795" y="381"/>
                  </a:cubicBezTo>
                  <a:cubicBezTo>
                    <a:pt x="786" y="382"/>
                    <a:pt x="778" y="376"/>
                    <a:pt x="777" y="366"/>
                  </a:cubicBezTo>
                  <a:cubicBezTo>
                    <a:pt x="756" y="177"/>
                    <a:pt x="597" y="34"/>
                    <a:pt x="406" y="34"/>
                  </a:cubicBezTo>
                  <a:cubicBezTo>
                    <a:pt x="201" y="34"/>
                    <a:pt x="34" y="201"/>
                    <a:pt x="34" y="406"/>
                  </a:cubicBezTo>
                  <a:cubicBezTo>
                    <a:pt x="34" y="612"/>
                    <a:pt x="201" y="779"/>
                    <a:pt x="406" y="779"/>
                  </a:cubicBezTo>
                  <a:cubicBezTo>
                    <a:pt x="596" y="779"/>
                    <a:pt x="755" y="636"/>
                    <a:pt x="776" y="448"/>
                  </a:cubicBezTo>
                  <a:cubicBezTo>
                    <a:pt x="778" y="438"/>
                    <a:pt x="786" y="432"/>
                    <a:pt x="795" y="433"/>
                  </a:cubicBezTo>
                  <a:cubicBezTo>
                    <a:pt x="805" y="434"/>
                    <a:pt x="811" y="442"/>
                    <a:pt x="810" y="451"/>
                  </a:cubicBezTo>
                  <a:cubicBezTo>
                    <a:pt x="787" y="657"/>
                    <a:pt x="614" y="813"/>
                    <a:pt x="406" y="8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5" name="Freeform 223">
              <a:extLst>
                <a:ext uri="{FF2B5EF4-FFF2-40B4-BE49-F238E27FC236}">
                  <a16:creationId xmlns:a16="http://schemas.microsoft.com/office/drawing/2014/main" id="{EC7B1A3A-C1FB-47C5-8CE2-F844A10457ED}"/>
                </a:ext>
              </a:extLst>
            </p:cNvPr>
            <p:cNvSpPr>
              <a:spLocks/>
            </p:cNvSpPr>
            <p:nvPr/>
          </p:nvSpPr>
          <p:spPr bwMode="auto">
            <a:xfrm>
              <a:off x="-1682750" y="3736976"/>
              <a:ext cx="458788" cy="460375"/>
            </a:xfrm>
            <a:custGeom>
              <a:avLst/>
              <a:gdLst>
                <a:gd name="T0" fmla="*/ 258 w 513"/>
                <a:gd name="T1" fmla="*/ 516 h 516"/>
                <a:gd name="T2" fmla="*/ 0 w 513"/>
                <a:gd name="T3" fmla="*/ 258 h 516"/>
                <a:gd name="T4" fmla="*/ 258 w 513"/>
                <a:gd name="T5" fmla="*/ 0 h 516"/>
                <a:gd name="T6" fmla="*/ 512 w 513"/>
                <a:gd name="T7" fmla="*/ 212 h 516"/>
                <a:gd name="T8" fmla="*/ 498 w 513"/>
                <a:gd name="T9" fmla="*/ 231 h 516"/>
                <a:gd name="T10" fmla="*/ 478 w 513"/>
                <a:gd name="T11" fmla="*/ 218 h 516"/>
                <a:gd name="T12" fmla="*/ 258 w 513"/>
                <a:gd name="T13" fmla="*/ 34 h 516"/>
                <a:gd name="T14" fmla="*/ 34 w 513"/>
                <a:gd name="T15" fmla="*/ 258 h 516"/>
                <a:gd name="T16" fmla="*/ 258 w 513"/>
                <a:gd name="T17" fmla="*/ 482 h 516"/>
                <a:gd name="T18" fmla="*/ 478 w 513"/>
                <a:gd name="T19" fmla="*/ 301 h 516"/>
                <a:gd name="T20" fmla="*/ 498 w 513"/>
                <a:gd name="T21" fmla="*/ 287 h 516"/>
                <a:gd name="T22" fmla="*/ 511 w 513"/>
                <a:gd name="T23" fmla="*/ 307 h 516"/>
                <a:gd name="T24" fmla="*/ 258 w 513"/>
                <a:gd name="T25"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3" h="516">
                  <a:moveTo>
                    <a:pt x="258" y="516"/>
                  </a:moveTo>
                  <a:cubicBezTo>
                    <a:pt x="116" y="516"/>
                    <a:pt x="0" y="400"/>
                    <a:pt x="0" y="258"/>
                  </a:cubicBezTo>
                  <a:cubicBezTo>
                    <a:pt x="0" y="116"/>
                    <a:pt x="116" y="0"/>
                    <a:pt x="258" y="0"/>
                  </a:cubicBezTo>
                  <a:cubicBezTo>
                    <a:pt x="383" y="0"/>
                    <a:pt x="489" y="89"/>
                    <a:pt x="512" y="212"/>
                  </a:cubicBezTo>
                  <a:cubicBezTo>
                    <a:pt x="513" y="221"/>
                    <a:pt x="507" y="230"/>
                    <a:pt x="498" y="231"/>
                  </a:cubicBezTo>
                  <a:cubicBezTo>
                    <a:pt x="489" y="233"/>
                    <a:pt x="480" y="227"/>
                    <a:pt x="478" y="218"/>
                  </a:cubicBezTo>
                  <a:cubicBezTo>
                    <a:pt x="459" y="112"/>
                    <a:pt x="366" y="34"/>
                    <a:pt x="258" y="34"/>
                  </a:cubicBezTo>
                  <a:cubicBezTo>
                    <a:pt x="135" y="34"/>
                    <a:pt x="34" y="135"/>
                    <a:pt x="34" y="258"/>
                  </a:cubicBezTo>
                  <a:cubicBezTo>
                    <a:pt x="34" y="382"/>
                    <a:pt x="135" y="482"/>
                    <a:pt x="258" y="482"/>
                  </a:cubicBezTo>
                  <a:cubicBezTo>
                    <a:pt x="365" y="482"/>
                    <a:pt x="457" y="406"/>
                    <a:pt x="478" y="301"/>
                  </a:cubicBezTo>
                  <a:cubicBezTo>
                    <a:pt x="480" y="292"/>
                    <a:pt x="489" y="286"/>
                    <a:pt x="498" y="287"/>
                  </a:cubicBezTo>
                  <a:cubicBezTo>
                    <a:pt x="507" y="289"/>
                    <a:pt x="513" y="298"/>
                    <a:pt x="511" y="307"/>
                  </a:cubicBezTo>
                  <a:cubicBezTo>
                    <a:pt x="488" y="428"/>
                    <a:pt x="381" y="516"/>
                    <a:pt x="258" y="5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6" name="Freeform 224">
              <a:extLst>
                <a:ext uri="{FF2B5EF4-FFF2-40B4-BE49-F238E27FC236}">
                  <a16:creationId xmlns:a16="http://schemas.microsoft.com/office/drawing/2014/main" id="{49A4CF3D-1608-425F-82FC-8425173CBAAC}"/>
                </a:ext>
              </a:extLst>
            </p:cNvPr>
            <p:cNvSpPr>
              <a:spLocks/>
            </p:cNvSpPr>
            <p:nvPr/>
          </p:nvSpPr>
          <p:spPr bwMode="auto">
            <a:xfrm>
              <a:off x="-1549400" y="3870326"/>
              <a:ext cx="188913" cy="193675"/>
            </a:xfrm>
            <a:custGeom>
              <a:avLst/>
              <a:gdLst>
                <a:gd name="T0" fmla="*/ 109 w 211"/>
                <a:gd name="T1" fmla="*/ 218 h 218"/>
                <a:gd name="T2" fmla="*/ 0 w 211"/>
                <a:gd name="T3" fmla="*/ 109 h 218"/>
                <a:gd name="T4" fmla="*/ 109 w 211"/>
                <a:gd name="T5" fmla="*/ 0 h 218"/>
                <a:gd name="T6" fmla="*/ 207 w 211"/>
                <a:gd name="T7" fmla="*/ 61 h 218"/>
                <a:gd name="T8" fmla="*/ 199 w 211"/>
                <a:gd name="T9" fmla="*/ 84 h 218"/>
                <a:gd name="T10" fmla="*/ 176 w 211"/>
                <a:gd name="T11" fmla="*/ 76 h 218"/>
                <a:gd name="T12" fmla="*/ 109 w 211"/>
                <a:gd name="T13" fmla="*/ 34 h 218"/>
                <a:gd name="T14" fmla="*/ 34 w 211"/>
                <a:gd name="T15" fmla="*/ 109 h 218"/>
                <a:gd name="T16" fmla="*/ 109 w 211"/>
                <a:gd name="T17" fmla="*/ 184 h 218"/>
                <a:gd name="T18" fmla="*/ 177 w 211"/>
                <a:gd name="T19" fmla="*/ 141 h 218"/>
                <a:gd name="T20" fmla="*/ 199 w 211"/>
                <a:gd name="T21" fmla="*/ 133 h 218"/>
                <a:gd name="T22" fmla="*/ 207 w 211"/>
                <a:gd name="T23" fmla="*/ 156 h 218"/>
                <a:gd name="T24" fmla="*/ 109 w 211"/>
                <a:gd name="T25"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18">
                  <a:moveTo>
                    <a:pt x="109" y="218"/>
                  </a:moveTo>
                  <a:cubicBezTo>
                    <a:pt x="49" y="218"/>
                    <a:pt x="0" y="169"/>
                    <a:pt x="0" y="109"/>
                  </a:cubicBezTo>
                  <a:cubicBezTo>
                    <a:pt x="0" y="49"/>
                    <a:pt x="49" y="0"/>
                    <a:pt x="109" y="0"/>
                  </a:cubicBezTo>
                  <a:cubicBezTo>
                    <a:pt x="150" y="0"/>
                    <a:pt x="189" y="24"/>
                    <a:pt x="207" y="61"/>
                  </a:cubicBezTo>
                  <a:cubicBezTo>
                    <a:pt x="211" y="70"/>
                    <a:pt x="208" y="80"/>
                    <a:pt x="199" y="84"/>
                  </a:cubicBezTo>
                  <a:cubicBezTo>
                    <a:pt x="191" y="88"/>
                    <a:pt x="181" y="85"/>
                    <a:pt x="176" y="76"/>
                  </a:cubicBezTo>
                  <a:cubicBezTo>
                    <a:pt x="164" y="51"/>
                    <a:pt x="138" y="34"/>
                    <a:pt x="109" y="34"/>
                  </a:cubicBezTo>
                  <a:cubicBezTo>
                    <a:pt x="68" y="34"/>
                    <a:pt x="34" y="68"/>
                    <a:pt x="34" y="109"/>
                  </a:cubicBezTo>
                  <a:cubicBezTo>
                    <a:pt x="34" y="150"/>
                    <a:pt x="68" y="184"/>
                    <a:pt x="109" y="184"/>
                  </a:cubicBezTo>
                  <a:cubicBezTo>
                    <a:pt x="138" y="184"/>
                    <a:pt x="164" y="167"/>
                    <a:pt x="177" y="141"/>
                  </a:cubicBezTo>
                  <a:cubicBezTo>
                    <a:pt x="181" y="133"/>
                    <a:pt x="191" y="129"/>
                    <a:pt x="199" y="133"/>
                  </a:cubicBezTo>
                  <a:cubicBezTo>
                    <a:pt x="208" y="138"/>
                    <a:pt x="211" y="148"/>
                    <a:pt x="207" y="156"/>
                  </a:cubicBezTo>
                  <a:cubicBezTo>
                    <a:pt x="189" y="194"/>
                    <a:pt x="151" y="218"/>
                    <a:pt x="109"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7" name="Freeform 225">
              <a:extLst>
                <a:ext uri="{FF2B5EF4-FFF2-40B4-BE49-F238E27FC236}">
                  <a16:creationId xmlns:a16="http://schemas.microsoft.com/office/drawing/2014/main" id="{216521FB-8A7D-4700-8A7C-3DA42CF4992D}"/>
                </a:ext>
              </a:extLst>
            </p:cNvPr>
            <p:cNvSpPr>
              <a:spLocks/>
            </p:cNvSpPr>
            <p:nvPr/>
          </p:nvSpPr>
          <p:spPr bwMode="auto">
            <a:xfrm>
              <a:off x="-1470025" y="3884613"/>
              <a:ext cx="808038" cy="163513"/>
            </a:xfrm>
            <a:custGeom>
              <a:avLst/>
              <a:gdLst>
                <a:gd name="T0" fmla="*/ 887 w 904"/>
                <a:gd name="T1" fmla="*/ 76 h 183"/>
                <a:gd name="T2" fmla="*/ 802 w 904"/>
                <a:gd name="T3" fmla="*/ 76 h 183"/>
                <a:gd name="T4" fmla="*/ 855 w 904"/>
                <a:gd name="T5" fmla="*/ 24 h 183"/>
                <a:gd name="T6" fmla="*/ 831 w 904"/>
                <a:gd name="T7" fmla="*/ 0 h 183"/>
                <a:gd name="T8" fmla="*/ 754 w 904"/>
                <a:gd name="T9" fmla="*/ 76 h 183"/>
                <a:gd name="T10" fmla="*/ 682 w 904"/>
                <a:gd name="T11" fmla="*/ 76 h 183"/>
                <a:gd name="T12" fmla="*/ 734 w 904"/>
                <a:gd name="T13" fmla="*/ 24 h 183"/>
                <a:gd name="T14" fmla="*/ 710 w 904"/>
                <a:gd name="T15" fmla="*/ 0 h 183"/>
                <a:gd name="T16" fmla="*/ 634 w 904"/>
                <a:gd name="T17" fmla="*/ 76 h 183"/>
                <a:gd name="T18" fmla="*/ 17 w 904"/>
                <a:gd name="T19" fmla="*/ 76 h 183"/>
                <a:gd name="T20" fmla="*/ 0 w 904"/>
                <a:gd name="T21" fmla="*/ 93 h 183"/>
                <a:gd name="T22" fmla="*/ 17 w 904"/>
                <a:gd name="T23" fmla="*/ 110 h 183"/>
                <a:gd name="T24" fmla="*/ 637 w 904"/>
                <a:gd name="T25" fmla="*/ 110 h 183"/>
                <a:gd name="T26" fmla="*/ 710 w 904"/>
                <a:gd name="T27" fmla="*/ 183 h 183"/>
                <a:gd name="T28" fmla="*/ 734 w 904"/>
                <a:gd name="T29" fmla="*/ 159 h 183"/>
                <a:gd name="T30" fmla="*/ 685 w 904"/>
                <a:gd name="T31" fmla="*/ 110 h 183"/>
                <a:gd name="T32" fmla="*/ 758 w 904"/>
                <a:gd name="T33" fmla="*/ 110 h 183"/>
                <a:gd name="T34" fmla="*/ 831 w 904"/>
                <a:gd name="T35" fmla="*/ 183 h 183"/>
                <a:gd name="T36" fmla="*/ 855 w 904"/>
                <a:gd name="T37" fmla="*/ 159 h 183"/>
                <a:gd name="T38" fmla="*/ 806 w 904"/>
                <a:gd name="T39" fmla="*/ 110 h 183"/>
                <a:gd name="T40" fmla="*/ 887 w 904"/>
                <a:gd name="T41" fmla="*/ 110 h 183"/>
                <a:gd name="T42" fmla="*/ 904 w 904"/>
                <a:gd name="T43" fmla="*/ 93 h 183"/>
                <a:gd name="T44" fmla="*/ 887 w 904"/>
                <a:gd name="T45" fmla="*/ 7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4" h="183">
                  <a:moveTo>
                    <a:pt x="887" y="76"/>
                  </a:moveTo>
                  <a:cubicBezTo>
                    <a:pt x="802" y="76"/>
                    <a:pt x="802" y="76"/>
                    <a:pt x="802" y="76"/>
                  </a:cubicBezTo>
                  <a:cubicBezTo>
                    <a:pt x="855" y="24"/>
                    <a:pt x="855" y="24"/>
                    <a:pt x="855" y="24"/>
                  </a:cubicBezTo>
                  <a:cubicBezTo>
                    <a:pt x="831" y="0"/>
                    <a:pt x="831" y="0"/>
                    <a:pt x="831" y="0"/>
                  </a:cubicBezTo>
                  <a:cubicBezTo>
                    <a:pt x="754" y="76"/>
                    <a:pt x="754" y="76"/>
                    <a:pt x="754" y="76"/>
                  </a:cubicBezTo>
                  <a:cubicBezTo>
                    <a:pt x="682" y="76"/>
                    <a:pt x="682" y="76"/>
                    <a:pt x="682" y="76"/>
                  </a:cubicBezTo>
                  <a:cubicBezTo>
                    <a:pt x="734" y="24"/>
                    <a:pt x="734" y="24"/>
                    <a:pt x="734" y="24"/>
                  </a:cubicBezTo>
                  <a:cubicBezTo>
                    <a:pt x="710" y="0"/>
                    <a:pt x="710" y="0"/>
                    <a:pt x="710" y="0"/>
                  </a:cubicBezTo>
                  <a:cubicBezTo>
                    <a:pt x="634" y="76"/>
                    <a:pt x="634" y="76"/>
                    <a:pt x="634" y="76"/>
                  </a:cubicBezTo>
                  <a:cubicBezTo>
                    <a:pt x="17" y="76"/>
                    <a:pt x="17" y="76"/>
                    <a:pt x="17" y="76"/>
                  </a:cubicBezTo>
                  <a:cubicBezTo>
                    <a:pt x="7" y="76"/>
                    <a:pt x="0" y="84"/>
                    <a:pt x="0" y="93"/>
                  </a:cubicBezTo>
                  <a:cubicBezTo>
                    <a:pt x="0" y="103"/>
                    <a:pt x="7" y="110"/>
                    <a:pt x="17" y="110"/>
                  </a:cubicBezTo>
                  <a:cubicBezTo>
                    <a:pt x="637" y="110"/>
                    <a:pt x="637" y="110"/>
                    <a:pt x="637" y="110"/>
                  </a:cubicBezTo>
                  <a:cubicBezTo>
                    <a:pt x="710" y="183"/>
                    <a:pt x="710" y="183"/>
                    <a:pt x="710" y="183"/>
                  </a:cubicBezTo>
                  <a:cubicBezTo>
                    <a:pt x="734" y="159"/>
                    <a:pt x="734" y="159"/>
                    <a:pt x="734" y="159"/>
                  </a:cubicBezTo>
                  <a:cubicBezTo>
                    <a:pt x="685" y="110"/>
                    <a:pt x="685" y="110"/>
                    <a:pt x="685" y="110"/>
                  </a:cubicBezTo>
                  <a:cubicBezTo>
                    <a:pt x="758" y="110"/>
                    <a:pt x="758" y="110"/>
                    <a:pt x="758" y="110"/>
                  </a:cubicBezTo>
                  <a:cubicBezTo>
                    <a:pt x="831" y="183"/>
                    <a:pt x="831" y="183"/>
                    <a:pt x="831" y="183"/>
                  </a:cubicBezTo>
                  <a:cubicBezTo>
                    <a:pt x="855" y="159"/>
                    <a:pt x="855" y="159"/>
                    <a:pt x="855" y="159"/>
                  </a:cubicBezTo>
                  <a:cubicBezTo>
                    <a:pt x="806" y="110"/>
                    <a:pt x="806" y="110"/>
                    <a:pt x="806" y="110"/>
                  </a:cubicBezTo>
                  <a:cubicBezTo>
                    <a:pt x="887" y="110"/>
                    <a:pt x="887" y="110"/>
                    <a:pt x="887" y="110"/>
                  </a:cubicBezTo>
                  <a:cubicBezTo>
                    <a:pt x="897" y="110"/>
                    <a:pt x="904" y="103"/>
                    <a:pt x="904" y="93"/>
                  </a:cubicBezTo>
                  <a:cubicBezTo>
                    <a:pt x="904" y="84"/>
                    <a:pt x="897" y="76"/>
                    <a:pt x="88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8" name="Freeform 226">
              <a:extLst>
                <a:ext uri="{FF2B5EF4-FFF2-40B4-BE49-F238E27FC236}">
                  <a16:creationId xmlns:a16="http://schemas.microsoft.com/office/drawing/2014/main" id="{BE075C9F-CB6B-4AA3-82D0-3BC00250E2AE}"/>
                </a:ext>
              </a:extLst>
            </p:cNvPr>
            <p:cNvSpPr>
              <a:spLocks/>
            </p:cNvSpPr>
            <p:nvPr/>
          </p:nvSpPr>
          <p:spPr bwMode="auto">
            <a:xfrm>
              <a:off x="-2143125" y="3884613"/>
              <a:ext cx="222250" cy="163513"/>
            </a:xfrm>
            <a:custGeom>
              <a:avLst/>
              <a:gdLst>
                <a:gd name="T0" fmla="*/ 232 w 249"/>
                <a:gd name="T1" fmla="*/ 75 h 183"/>
                <a:gd name="T2" fmla="*/ 60 w 249"/>
                <a:gd name="T3" fmla="*/ 75 h 183"/>
                <a:gd name="T4" fmla="*/ 110 w 249"/>
                <a:gd name="T5" fmla="*/ 24 h 183"/>
                <a:gd name="T6" fmla="*/ 86 w 249"/>
                <a:gd name="T7" fmla="*/ 0 h 183"/>
                <a:gd name="T8" fmla="*/ 7 w 249"/>
                <a:gd name="T9" fmla="*/ 79 h 183"/>
                <a:gd name="T10" fmla="*/ 7 w 249"/>
                <a:gd name="T11" fmla="*/ 104 h 183"/>
                <a:gd name="T12" fmla="*/ 86 w 249"/>
                <a:gd name="T13" fmla="*/ 183 h 183"/>
                <a:gd name="T14" fmla="*/ 110 w 249"/>
                <a:gd name="T15" fmla="*/ 159 h 183"/>
                <a:gd name="T16" fmla="*/ 60 w 249"/>
                <a:gd name="T17" fmla="*/ 109 h 183"/>
                <a:gd name="T18" fmla="*/ 232 w 249"/>
                <a:gd name="T19" fmla="*/ 109 h 183"/>
                <a:gd name="T20" fmla="*/ 249 w 249"/>
                <a:gd name="T21" fmla="*/ 92 h 183"/>
                <a:gd name="T22" fmla="*/ 232 w 249"/>
                <a:gd name="T23" fmla="*/ 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183">
                  <a:moveTo>
                    <a:pt x="232" y="75"/>
                  </a:moveTo>
                  <a:cubicBezTo>
                    <a:pt x="60" y="75"/>
                    <a:pt x="60" y="75"/>
                    <a:pt x="60" y="75"/>
                  </a:cubicBezTo>
                  <a:cubicBezTo>
                    <a:pt x="110" y="24"/>
                    <a:pt x="110" y="24"/>
                    <a:pt x="110" y="24"/>
                  </a:cubicBezTo>
                  <a:cubicBezTo>
                    <a:pt x="86" y="0"/>
                    <a:pt x="86" y="0"/>
                    <a:pt x="86" y="0"/>
                  </a:cubicBezTo>
                  <a:cubicBezTo>
                    <a:pt x="7" y="79"/>
                    <a:pt x="7" y="79"/>
                    <a:pt x="7" y="79"/>
                  </a:cubicBezTo>
                  <a:cubicBezTo>
                    <a:pt x="0" y="86"/>
                    <a:pt x="0" y="97"/>
                    <a:pt x="7" y="104"/>
                  </a:cubicBezTo>
                  <a:cubicBezTo>
                    <a:pt x="86" y="183"/>
                    <a:pt x="86" y="183"/>
                    <a:pt x="86" y="183"/>
                  </a:cubicBezTo>
                  <a:cubicBezTo>
                    <a:pt x="110" y="159"/>
                    <a:pt x="110" y="159"/>
                    <a:pt x="110" y="159"/>
                  </a:cubicBezTo>
                  <a:cubicBezTo>
                    <a:pt x="60" y="109"/>
                    <a:pt x="60" y="109"/>
                    <a:pt x="60" y="109"/>
                  </a:cubicBezTo>
                  <a:cubicBezTo>
                    <a:pt x="232" y="109"/>
                    <a:pt x="232" y="109"/>
                    <a:pt x="232" y="109"/>
                  </a:cubicBezTo>
                  <a:cubicBezTo>
                    <a:pt x="241" y="109"/>
                    <a:pt x="249" y="101"/>
                    <a:pt x="249" y="92"/>
                  </a:cubicBezTo>
                  <a:cubicBezTo>
                    <a:pt x="249" y="82"/>
                    <a:pt x="241" y="75"/>
                    <a:pt x="23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2" name="Fußzeilenplatzhalter 1">
            <a:extLst>
              <a:ext uri="{FF2B5EF4-FFF2-40B4-BE49-F238E27FC236}">
                <a16:creationId xmlns:a16="http://schemas.microsoft.com/office/drawing/2014/main" id="{66594D47-8699-C87A-3D4B-9E5BF51B635C}"/>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spTree>
    <p:extLst>
      <p:ext uri="{BB962C8B-B14F-4D97-AF65-F5344CB8AC3E}">
        <p14:creationId xmlns:p14="http://schemas.microsoft.com/office/powerpoint/2010/main" val="382025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8DC05F8-F3FE-6B1A-8EF3-6DDDE029519B}"/>
              </a:ext>
            </a:extLst>
          </p:cNvPr>
          <p:cNvSpPr/>
          <p:nvPr/>
        </p:nvSpPr>
        <p:spPr>
          <a:xfrm>
            <a:off x="304800" y="1238865"/>
            <a:ext cx="11582399" cy="48190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17E6A0BC-6AE6-48CF-BD6C-0C31230847EC}"/>
              </a:ext>
            </a:extLst>
          </p:cNvPr>
          <p:cNvSpPr>
            <a:spLocks noGrp="1"/>
          </p:cNvSpPr>
          <p:nvPr>
            <p:ph type="sldNum" sz="quarter" idx="12"/>
          </p:nvPr>
        </p:nvSpPr>
        <p:spPr/>
        <p:txBody>
          <a:bodyPr/>
          <a:lstStyle/>
          <a:p>
            <a:fld id="{731A1681-B67C-634E-B9F8-D054051C2089}" type="slidenum">
              <a:rPr lang="en-US" smtClean="0"/>
              <a:t>11</a:t>
            </a:fld>
            <a:endParaRPr lang="en-US"/>
          </a:p>
        </p:txBody>
      </p:sp>
      <p:sp>
        <p:nvSpPr>
          <p:cNvPr id="4" name="Textplatzhalter 3">
            <a:extLst>
              <a:ext uri="{FF2B5EF4-FFF2-40B4-BE49-F238E27FC236}">
                <a16:creationId xmlns:a16="http://schemas.microsoft.com/office/drawing/2014/main" id="{E0043C5C-1BB2-95E0-9C1B-8EF0426AA711}"/>
              </a:ext>
            </a:extLst>
          </p:cNvPr>
          <p:cNvSpPr>
            <a:spLocks noGrp="1"/>
          </p:cNvSpPr>
          <p:nvPr>
            <p:ph type="body" sz="quarter" idx="14"/>
          </p:nvPr>
        </p:nvSpPr>
        <p:spPr>
          <a:xfrm>
            <a:off x="304800" y="671605"/>
            <a:ext cx="11582400" cy="360000"/>
          </a:xfrm>
        </p:spPr>
        <p:txBody>
          <a:bodyPr/>
          <a:lstStyle/>
          <a:p>
            <a:r>
              <a:rPr lang="de-DE" dirty="0" err="1"/>
              <a:t>How</a:t>
            </a:r>
            <a:r>
              <a:rPr lang="de-DE" dirty="0"/>
              <a:t> ESG </a:t>
            </a:r>
            <a:r>
              <a:rPr lang="de-DE" dirty="0" err="1"/>
              <a:t>ratings</a:t>
            </a:r>
            <a:r>
              <a:rPr lang="de-DE" dirty="0"/>
              <a:t> </a:t>
            </a:r>
            <a:r>
              <a:rPr lang="de-DE" dirty="0" err="1"/>
              <a:t>influence</a:t>
            </a:r>
            <a:r>
              <a:rPr lang="de-DE" dirty="0"/>
              <a:t> </a:t>
            </a:r>
            <a:r>
              <a:rPr lang="de-DE" dirty="0" err="1"/>
              <a:t>the</a:t>
            </a:r>
            <a:r>
              <a:rPr lang="de-DE" dirty="0"/>
              <a:t> </a:t>
            </a:r>
            <a:r>
              <a:rPr lang="de-DE" dirty="0" err="1"/>
              <a:t>business</a:t>
            </a:r>
            <a:r>
              <a:rPr lang="de-DE" dirty="0"/>
              <a:t> </a:t>
            </a:r>
            <a:r>
              <a:rPr lang="de-DE" dirty="0" err="1"/>
              <a:t>valuation</a:t>
            </a:r>
            <a:endParaRPr lang="de-DE" dirty="0"/>
          </a:p>
        </p:txBody>
      </p:sp>
      <p:sp>
        <p:nvSpPr>
          <p:cNvPr id="28" name="Textplatzhalter 27">
            <a:extLst>
              <a:ext uri="{FF2B5EF4-FFF2-40B4-BE49-F238E27FC236}">
                <a16:creationId xmlns:a16="http://schemas.microsoft.com/office/drawing/2014/main" id="{57530878-BA41-A30A-5C5A-3F08D0694BAC}"/>
              </a:ext>
            </a:extLst>
          </p:cNvPr>
          <p:cNvSpPr>
            <a:spLocks noGrp="1"/>
          </p:cNvSpPr>
          <p:nvPr>
            <p:ph type="body" sz="quarter" idx="13"/>
          </p:nvPr>
        </p:nvSpPr>
        <p:spPr/>
        <p:txBody>
          <a:bodyPr/>
          <a:lstStyle/>
          <a:p>
            <a:r>
              <a:rPr lang="de-DE" dirty="0"/>
              <a:t>Business </a:t>
            </a:r>
            <a:r>
              <a:rPr lang="de-DE" dirty="0" err="1"/>
              <a:t>valuation</a:t>
            </a:r>
            <a:endParaRPr lang="de-DE" dirty="0"/>
          </a:p>
        </p:txBody>
      </p:sp>
      <p:sp>
        <p:nvSpPr>
          <p:cNvPr id="30" name="Fußzeilenplatzhalter 29">
            <a:extLst>
              <a:ext uri="{FF2B5EF4-FFF2-40B4-BE49-F238E27FC236}">
                <a16:creationId xmlns:a16="http://schemas.microsoft.com/office/drawing/2014/main" id="{932444B5-D9DF-16A2-0FCE-56C0881D2147}"/>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sp>
        <p:nvSpPr>
          <p:cNvPr id="5" name="Textfeld 4">
            <a:extLst>
              <a:ext uri="{FF2B5EF4-FFF2-40B4-BE49-F238E27FC236}">
                <a16:creationId xmlns:a16="http://schemas.microsoft.com/office/drawing/2014/main" id="{F0B14096-5FF0-0B74-67A5-43868CD179DF}"/>
              </a:ext>
            </a:extLst>
          </p:cNvPr>
          <p:cNvSpPr txBox="1"/>
          <p:nvPr/>
        </p:nvSpPr>
        <p:spPr>
          <a:xfrm>
            <a:off x="707923" y="5302785"/>
            <a:ext cx="11116878" cy="540000"/>
          </a:xfrm>
          <a:prstGeom prst="rect">
            <a:avLst/>
          </a:prstGeom>
          <a:solidFill>
            <a:schemeClr val="accent6">
              <a:lumMod val="40000"/>
              <a:lumOff val="60000"/>
            </a:schemeClr>
          </a:solidFill>
        </p:spPr>
        <p:txBody>
          <a:bodyPr wrap="square" lIns="1188000" anchor="ctr" anchorCtr="0">
            <a:spAutoFit/>
          </a:bodyPr>
          <a:lstStyle/>
          <a:p>
            <a:r>
              <a:rPr lang="en-US" sz="1400" dirty="0">
                <a:solidFill>
                  <a:schemeClr val="bg2">
                    <a:lumMod val="10000"/>
                  </a:schemeClr>
                </a:solidFill>
              </a:rPr>
              <a:t>The capital cost advantage makes more investments profitable, which in turn enables </a:t>
            </a:r>
            <a:r>
              <a:rPr lang="en-US" sz="1400">
                <a:solidFill>
                  <a:schemeClr val="bg2">
                    <a:lumMod val="10000"/>
                  </a:schemeClr>
                </a:solidFill>
              </a:rPr>
              <a:t>stronger revenue </a:t>
            </a:r>
            <a:r>
              <a:rPr lang="en-US" sz="1400" dirty="0">
                <a:solidFill>
                  <a:schemeClr val="bg2">
                    <a:lumMod val="10000"/>
                  </a:schemeClr>
                </a:solidFill>
              </a:rPr>
              <a:t>growth and - through the realization of economies of scale - higher profitability.</a:t>
            </a:r>
          </a:p>
        </p:txBody>
      </p:sp>
      <p:sp>
        <p:nvSpPr>
          <p:cNvPr id="9" name="Textfeld 8">
            <a:extLst>
              <a:ext uri="{FF2B5EF4-FFF2-40B4-BE49-F238E27FC236}">
                <a16:creationId xmlns:a16="http://schemas.microsoft.com/office/drawing/2014/main" id="{502A88F7-7FDB-7253-9258-171B77AC8727}"/>
              </a:ext>
            </a:extLst>
          </p:cNvPr>
          <p:cNvSpPr txBox="1"/>
          <p:nvPr/>
        </p:nvSpPr>
        <p:spPr>
          <a:xfrm>
            <a:off x="580906" y="2408687"/>
            <a:ext cx="11257575" cy="540000"/>
          </a:xfrm>
          <a:prstGeom prst="rect">
            <a:avLst/>
          </a:prstGeom>
          <a:solidFill>
            <a:schemeClr val="accent6">
              <a:lumMod val="40000"/>
              <a:lumOff val="60000"/>
            </a:schemeClr>
          </a:solidFill>
        </p:spPr>
        <p:txBody>
          <a:bodyPr wrap="square" lIns="1188000" anchor="ctr" anchorCtr="0">
            <a:spAutoFit/>
          </a:bodyPr>
          <a:lstStyle/>
          <a:p>
            <a:r>
              <a:rPr lang="en-US" sz="1400" dirty="0">
                <a:solidFill>
                  <a:schemeClr val="bg2">
                    <a:lumMod val="10000"/>
                  </a:schemeClr>
                </a:solidFill>
                <a:latin typeface="+mj-lt"/>
              </a:rPr>
              <a:t>Disclosure of ESG information - </a:t>
            </a:r>
            <a:r>
              <a:rPr lang="en-US" sz="1400" dirty="0">
                <a:solidFill>
                  <a:schemeClr val="bg2">
                    <a:lumMod val="10000"/>
                  </a:schemeClr>
                </a:solidFill>
                <a:effectLst/>
                <a:latin typeface="+mj-lt"/>
                <a:ea typeface="Calibri" panose="020F0502020204030204" pitchFamily="34" charset="0"/>
              </a:rPr>
              <a:t>the rating is dependent on the interpretation of information rather than its availability.</a:t>
            </a:r>
            <a:endParaRPr lang="de-DE" sz="1400" dirty="0">
              <a:solidFill>
                <a:schemeClr val="bg2">
                  <a:lumMod val="10000"/>
                </a:schemeClr>
              </a:solidFill>
              <a:effectLst/>
              <a:latin typeface="+mj-lt"/>
              <a:ea typeface="Calibri" panose="020F0502020204030204" pitchFamily="34" charset="0"/>
            </a:endParaRPr>
          </a:p>
        </p:txBody>
      </p:sp>
      <p:sp>
        <p:nvSpPr>
          <p:cNvPr id="11" name="Arrow: Pentagon 59">
            <a:extLst>
              <a:ext uri="{FF2B5EF4-FFF2-40B4-BE49-F238E27FC236}">
                <a16:creationId xmlns:a16="http://schemas.microsoft.com/office/drawing/2014/main" id="{2DD17EB4-DA32-6B70-91B4-1252AE168D44}"/>
              </a:ext>
            </a:extLst>
          </p:cNvPr>
          <p:cNvSpPr/>
          <p:nvPr/>
        </p:nvSpPr>
        <p:spPr>
          <a:xfrm>
            <a:off x="990013" y="1542855"/>
            <a:ext cx="2772000" cy="3600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1</a:t>
            </a:r>
          </a:p>
        </p:txBody>
      </p:sp>
      <p:sp>
        <p:nvSpPr>
          <p:cNvPr id="12" name="Arrow: Chevron 60">
            <a:extLst>
              <a:ext uri="{FF2B5EF4-FFF2-40B4-BE49-F238E27FC236}">
                <a16:creationId xmlns:a16="http://schemas.microsoft.com/office/drawing/2014/main" id="{54E8BF67-9908-DAD2-F66F-7CB8FC78EA66}"/>
              </a:ext>
            </a:extLst>
          </p:cNvPr>
          <p:cNvSpPr/>
          <p:nvPr/>
        </p:nvSpPr>
        <p:spPr>
          <a:xfrm>
            <a:off x="3682169" y="1542855"/>
            <a:ext cx="2772000" cy="360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13" name="Arrow: Chevron 61">
            <a:extLst>
              <a:ext uri="{FF2B5EF4-FFF2-40B4-BE49-F238E27FC236}">
                <a16:creationId xmlns:a16="http://schemas.microsoft.com/office/drawing/2014/main" id="{EE961AD9-DD03-E39D-18CF-77645EF0A849}"/>
              </a:ext>
            </a:extLst>
          </p:cNvPr>
          <p:cNvSpPr/>
          <p:nvPr/>
        </p:nvSpPr>
        <p:spPr>
          <a:xfrm>
            <a:off x="6374325" y="1542855"/>
            <a:ext cx="2772000" cy="360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14" name="Arrow: Chevron 62">
            <a:extLst>
              <a:ext uri="{FF2B5EF4-FFF2-40B4-BE49-F238E27FC236}">
                <a16:creationId xmlns:a16="http://schemas.microsoft.com/office/drawing/2014/main" id="{BA02CFBD-964F-1A2F-AC93-DFF85AC2EB33}"/>
              </a:ext>
            </a:extLst>
          </p:cNvPr>
          <p:cNvSpPr/>
          <p:nvPr/>
        </p:nvSpPr>
        <p:spPr>
          <a:xfrm>
            <a:off x="9066481" y="1542855"/>
            <a:ext cx="2772000" cy="360000"/>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a:t>
            </a:r>
          </a:p>
        </p:txBody>
      </p:sp>
      <p:sp>
        <p:nvSpPr>
          <p:cNvPr id="15" name="Textfeld 14">
            <a:extLst>
              <a:ext uri="{FF2B5EF4-FFF2-40B4-BE49-F238E27FC236}">
                <a16:creationId xmlns:a16="http://schemas.microsoft.com/office/drawing/2014/main" id="{2898B049-D14D-50C8-9BB4-2ED585C9C044}"/>
              </a:ext>
            </a:extLst>
          </p:cNvPr>
          <p:cNvSpPr txBox="1"/>
          <p:nvPr/>
        </p:nvSpPr>
        <p:spPr>
          <a:xfrm>
            <a:off x="673510" y="3367463"/>
            <a:ext cx="11185704" cy="540000"/>
          </a:xfrm>
          <a:prstGeom prst="rect">
            <a:avLst/>
          </a:prstGeom>
          <a:solidFill>
            <a:schemeClr val="accent6">
              <a:lumMod val="40000"/>
              <a:lumOff val="60000"/>
            </a:schemeClr>
          </a:solidFill>
        </p:spPr>
        <p:txBody>
          <a:bodyPr wrap="square" lIns="1188000" anchor="ctr" anchorCtr="0">
            <a:spAutoFit/>
          </a:bodyPr>
          <a:lstStyle/>
          <a:p>
            <a:r>
              <a:rPr lang="en-US" sz="1400" dirty="0">
                <a:solidFill>
                  <a:schemeClr val="bg2">
                    <a:lumMod val="10000"/>
                  </a:schemeClr>
                </a:solidFill>
              </a:rPr>
              <a:t>Ratings are more likely to be available and are better &amp; Investors welcome the transparency</a:t>
            </a:r>
          </a:p>
        </p:txBody>
      </p:sp>
      <p:sp>
        <p:nvSpPr>
          <p:cNvPr id="16" name="Textfeld 15">
            <a:extLst>
              <a:ext uri="{FF2B5EF4-FFF2-40B4-BE49-F238E27FC236}">
                <a16:creationId xmlns:a16="http://schemas.microsoft.com/office/drawing/2014/main" id="{08E38362-734F-3379-384F-B2AA11FBB863}"/>
              </a:ext>
            </a:extLst>
          </p:cNvPr>
          <p:cNvSpPr txBox="1"/>
          <p:nvPr/>
        </p:nvSpPr>
        <p:spPr>
          <a:xfrm>
            <a:off x="716437" y="4334850"/>
            <a:ext cx="11116878" cy="540000"/>
          </a:xfrm>
          <a:prstGeom prst="rect">
            <a:avLst/>
          </a:prstGeom>
          <a:solidFill>
            <a:schemeClr val="accent6">
              <a:lumMod val="40000"/>
              <a:lumOff val="60000"/>
            </a:schemeClr>
          </a:solidFill>
        </p:spPr>
        <p:txBody>
          <a:bodyPr wrap="square" lIns="1188000" anchor="ctr" anchorCtr="0">
            <a:spAutoFit/>
          </a:bodyPr>
          <a:lstStyle/>
          <a:p>
            <a:r>
              <a:rPr lang="en-US" sz="1400" dirty="0">
                <a:solidFill>
                  <a:schemeClr val="bg2">
                    <a:lumMod val="10000"/>
                  </a:schemeClr>
                </a:solidFill>
                <a:latin typeface="+mj-lt"/>
              </a:rPr>
              <a:t>Better access to capital, lower costs – might lead to c</a:t>
            </a:r>
            <a:r>
              <a:rPr lang="en-US" sz="1400" dirty="0">
                <a:solidFill>
                  <a:schemeClr val="bg2">
                    <a:lumMod val="10000"/>
                  </a:schemeClr>
                </a:solidFill>
                <a:effectLst/>
                <a:latin typeface="+mj-lt"/>
                <a:ea typeface="Calibri" panose="020F0502020204030204" pitchFamily="34" charset="0"/>
              </a:rPr>
              <a:t>hange of beta </a:t>
            </a:r>
            <a:r>
              <a:rPr lang="de-DE" sz="1400" dirty="0">
                <a:solidFill>
                  <a:schemeClr val="bg2">
                    <a:lumMod val="10000"/>
                  </a:schemeClr>
                </a:solidFill>
                <a:effectLst/>
                <a:latin typeface="+mj-lt"/>
                <a:ea typeface="Calibri" panose="020F0502020204030204" pitchFamily="34" charset="0"/>
                <a:cs typeface="Calibri" panose="020F0502020204030204" pitchFamily="34" charset="0"/>
              </a:rPr>
              <a:t>and</a:t>
            </a:r>
            <a:r>
              <a:rPr lang="de-DE" sz="1400" dirty="0">
                <a:solidFill>
                  <a:schemeClr val="bg2">
                    <a:lumMod val="10000"/>
                  </a:schemeClr>
                </a:solidFill>
                <a:effectLst/>
                <a:latin typeface="+mj-lt"/>
                <a:ea typeface="Calibri" panose="020F0502020204030204" pitchFamily="34" charset="0"/>
              </a:rPr>
              <a:t> </a:t>
            </a:r>
            <a:r>
              <a:rPr lang="en-US" sz="1400" dirty="0">
                <a:solidFill>
                  <a:schemeClr val="bg2">
                    <a:lumMod val="10000"/>
                  </a:schemeClr>
                </a:solidFill>
                <a:latin typeface="+mj-lt"/>
                <a:ea typeface="Calibri" panose="020F0502020204030204" pitchFamily="34" charset="0"/>
              </a:rPr>
              <a:t>c</a:t>
            </a:r>
            <a:r>
              <a:rPr lang="en-US" sz="1400" dirty="0">
                <a:solidFill>
                  <a:schemeClr val="bg2">
                    <a:lumMod val="10000"/>
                  </a:schemeClr>
                </a:solidFill>
                <a:effectLst/>
                <a:latin typeface="+mj-lt"/>
                <a:ea typeface="Calibri" panose="020F0502020204030204" pitchFamily="34" charset="0"/>
              </a:rPr>
              <a:t>hange of leverage </a:t>
            </a:r>
            <a:endParaRPr lang="en-US" sz="1400" dirty="0">
              <a:solidFill>
                <a:schemeClr val="bg2">
                  <a:lumMod val="10000"/>
                </a:schemeClr>
              </a:solidFill>
              <a:latin typeface="+mj-lt"/>
            </a:endParaRPr>
          </a:p>
        </p:txBody>
      </p:sp>
      <p:sp>
        <p:nvSpPr>
          <p:cNvPr id="26" name="Ellipse 25">
            <a:extLst>
              <a:ext uri="{FF2B5EF4-FFF2-40B4-BE49-F238E27FC236}">
                <a16:creationId xmlns:a16="http://schemas.microsoft.com/office/drawing/2014/main" id="{E2977AA8-1561-CABF-12FB-193D6F8081AE}"/>
              </a:ext>
            </a:extLst>
          </p:cNvPr>
          <p:cNvSpPr/>
          <p:nvPr/>
        </p:nvSpPr>
        <p:spPr>
          <a:xfrm>
            <a:off x="475351" y="2299226"/>
            <a:ext cx="756000" cy="756000"/>
          </a:xfrm>
          <a:prstGeom prst="ellipse">
            <a:avLst/>
          </a:prstGeom>
          <a:solidFill>
            <a:schemeClr val="accent6"/>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a:t>
            </a:r>
          </a:p>
        </p:txBody>
      </p:sp>
      <p:sp>
        <p:nvSpPr>
          <p:cNvPr id="27" name="Ellipse 26">
            <a:extLst>
              <a:ext uri="{FF2B5EF4-FFF2-40B4-BE49-F238E27FC236}">
                <a16:creationId xmlns:a16="http://schemas.microsoft.com/office/drawing/2014/main" id="{AEC9AA37-189E-4F17-7C41-6385DC8B2BAE}"/>
              </a:ext>
            </a:extLst>
          </p:cNvPr>
          <p:cNvSpPr/>
          <p:nvPr/>
        </p:nvSpPr>
        <p:spPr>
          <a:xfrm>
            <a:off x="475351" y="3269668"/>
            <a:ext cx="756000" cy="756000"/>
          </a:xfrm>
          <a:prstGeom prst="ellipse">
            <a:avLst/>
          </a:prstGeom>
          <a:solidFill>
            <a:schemeClr val="accent6"/>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a:t>
            </a:r>
          </a:p>
        </p:txBody>
      </p:sp>
      <p:sp>
        <p:nvSpPr>
          <p:cNvPr id="29" name="Ellipse 28">
            <a:extLst>
              <a:ext uri="{FF2B5EF4-FFF2-40B4-BE49-F238E27FC236}">
                <a16:creationId xmlns:a16="http://schemas.microsoft.com/office/drawing/2014/main" id="{CFCCCA60-1BED-329A-7B10-211625853B77}"/>
              </a:ext>
            </a:extLst>
          </p:cNvPr>
          <p:cNvSpPr/>
          <p:nvPr/>
        </p:nvSpPr>
        <p:spPr>
          <a:xfrm>
            <a:off x="475351" y="4240110"/>
            <a:ext cx="756000" cy="756000"/>
          </a:xfrm>
          <a:prstGeom prst="ellipse">
            <a:avLst/>
          </a:prstGeom>
          <a:solidFill>
            <a:schemeClr val="accent6"/>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3</a:t>
            </a:r>
          </a:p>
        </p:txBody>
      </p:sp>
      <p:sp>
        <p:nvSpPr>
          <p:cNvPr id="31" name="Ellipse 30">
            <a:extLst>
              <a:ext uri="{FF2B5EF4-FFF2-40B4-BE49-F238E27FC236}">
                <a16:creationId xmlns:a16="http://schemas.microsoft.com/office/drawing/2014/main" id="{DF71F419-9AD4-0D06-64FB-BDC25569DE88}"/>
              </a:ext>
            </a:extLst>
          </p:cNvPr>
          <p:cNvSpPr/>
          <p:nvPr/>
        </p:nvSpPr>
        <p:spPr>
          <a:xfrm>
            <a:off x="475351" y="5210552"/>
            <a:ext cx="756000" cy="756000"/>
          </a:xfrm>
          <a:prstGeom prst="ellipse">
            <a:avLst/>
          </a:prstGeom>
          <a:solidFill>
            <a:schemeClr val="accent6"/>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4</a:t>
            </a:r>
          </a:p>
        </p:txBody>
      </p:sp>
      <p:sp>
        <p:nvSpPr>
          <p:cNvPr id="34" name="Ellipse 33">
            <a:extLst>
              <a:ext uri="{FF2B5EF4-FFF2-40B4-BE49-F238E27FC236}">
                <a16:creationId xmlns:a16="http://schemas.microsoft.com/office/drawing/2014/main" id="{8BB4017C-A589-96F5-1B5D-C302633853FC}"/>
              </a:ext>
            </a:extLst>
          </p:cNvPr>
          <p:cNvSpPr/>
          <p:nvPr/>
        </p:nvSpPr>
        <p:spPr>
          <a:xfrm rot="525771">
            <a:off x="9204544" y="3078505"/>
            <a:ext cx="2725556" cy="1031350"/>
          </a:xfrm>
          <a:prstGeom prst="ellips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lumMod val="10000"/>
                  </a:schemeClr>
                </a:solidFill>
              </a:rPr>
              <a:t>BUT</a:t>
            </a:r>
            <a:r>
              <a:rPr lang="en-US" sz="1400" dirty="0">
                <a:solidFill>
                  <a:schemeClr val="bg2">
                    <a:lumMod val="10000"/>
                  </a:schemeClr>
                </a:solidFill>
              </a:rPr>
              <a:t> comparability of ESG ratings is problematic due to the large differences.</a:t>
            </a:r>
            <a:endParaRPr lang="de-DE" sz="1400" dirty="0">
              <a:solidFill>
                <a:schemeClr val="bg2">
                  <a:lumMod val="10000"/>
                </a:schemeClr>
              </a:solidFill>
            </a:endParaRPr>
          </a:p>
        </p:txBody>
      </p:sp>
      <p:sp>
        <p:nvSpPr>
          <p:cNvPr id="52" name="Ellipse 51">
            <a:extLst>
              <a:ext uri="{FF2B5EF4-FFF2-40B4-BE49-F238E27FC236}">
                <a16:creationId xmlns:a16="http://schemas.microsoft.com/office/drawing/2014/main" id="{D19D3653-4AC4-BC7D-6BAD-0951F88FFD0E}"/>
              </a:ext>
            </a:extLst>
          </p:cNvPr>
          <p:cNvSpPr/>
          <p:nvPr/>
        </p:nvSpPr>
        <p:spPr>
          <a:xfrm>
            <a:off x="9367609" y="4124808"/>
            <a:ext cx="900000" cy="9000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6" name="Gruppieren 3075">
            <a:extLst>
              <a:ext uri="{FF2B5EF4-FFF2-40B4-BE49-F238E27FC236}">
                <a16:creationId xmlns:a16="http://schemas.microsoft.com/office/drawing/2014/main" id="{DA89FAA2-D445-6855-CF64-1FF2401DFAE4}"/>
              </a:ext>
            </a:extLst>
          </p:cNvPr>
          <p:cNvGrpSpPr>
            <a:grpSpLocks noChangeAspect="1"/>
          </p:cNvGrpSpPr>
          <p:nvPr/>
        </p:nvGrpSpPr>
        <p:grpSpPr>
          <a:xfrm>
            <a:off x="9579582" y="4337497"/>
            <a:ext cx="486510" cy="486510"/>
            <a:chOff x="-1854200" y="2111375"/>
            <a:chExt cx="1317625" cy="1317625"/>
          </a:xfrm>
          <a:solidFill>
            <a:schemeClr val="bg2">
              <a:lumMod val="10000"/>
            </a:schemeClr>
          </a:solidFill>
        </p:grpSpPr>
        <p:sp>
          <p:nvSpPr>
            <p:cNvPr id="37" name="Freeform 145">
              <a:extLst>
                <a:ext uri="{FF2B5EF4-FFF2-40B4-BE49-F238E27FC236}">
                  <a16:creationId xmlns:a16="http://schemas.microsoft.com/office/drawing/2014/main" id="{C014ECC1-8C62-F525-7E4E-D8E0A40AC8FF}"/>
                </a:ext>
              </a:extLst>
            </p:cNvPr>
            <p:cNvSpPr>
              <a:spLocks noChangeAspect="1" noEditPoints="1"/>
            </p:cNvSpPr>
            <p:nvPr/>
          </p:nvSpPr>
          <p:spPr bwMode="auto">
            <a:xfrm>
              <a:off x="-1854200" y="2111375"/>
              <a:ext cx="1317625" cy="1317625"/>
            </a:xfrm>
            <a:custGeom>
              <a:avLst/>
              <a:gdLst>
                <a:gd name="T0" fmla="*/ 581 w 1163"/>
                <a:gd name="T1" fmla="*/ 1163 h 1163"/>
                <a:gd name="T2" fmla="*/ 0 w 1163"/>
                <a:gd name="T3" fmla="*/ 581 h 1163"/>
                <a:gd name="T4" fmla="*/ 581 w 1163"/>
                <a:gd name="T5" fmla="*/ 0 h 1163"/>
                <a:gd name="T6" fmla="*/ 1163 w 1163"/>
                <a:gd name="T7" fmla="*/ 581 h 1163"/>
                <a:gd name="T8" fmla="*/ 581 w 1163"/>
                <a:gd name="T9" fmla="*/ 1163 h 1163"/>
                <a:gd name="T10" fmla="*/ 581 w 1163"/>
                <a:gd name="T11" fmla="*/ 39 h 1163"/>
                <a:gd name="T12" fmla="*/ 39 w 1163"/>
                <a:gd name="T13" fmla="*/ 581 h 1163"/>
                <a:gd name="T14" fmla="*/ 581 w 1163"/>
                <a:gd name="T15" fmla="*/ 1124 h 1163"/>
                <a:gd name="T16" fmla="*/ 1124 w 1163"/>
                <a:gd name="T17" fmla="*/ 581 h 1163"/>
                <a:gd name="T18" fmla="*/ 581 w 1163"/>
                <a:gd name="T19" fmla="*/ 39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1163">
                  <a:moveTo>
                    <a:pt x="581" y="1163"/>
                  </a:moveTo>
                  <a:cubicBezTo>
                    <a:pt x="261" y="1163"/>
                    <a:pt x="0" y="902"/>
                    <a:pt x="0" y="581"/>
                  </a:cubicBezTo>
                  <a:cubicBezTo>
                    <a:pt x="0" y="261"/>
                    <a:pt x="261" y="0"/>
                    <a:pt x="581" y="0"/>
                  </a:cubicBezTo>
                  <a:cubicBezTo>
                    <a:pt x="902" y="0"/>
                    <a:pt x="1163" y="261"/>
                    <a:pt x="1163" y="581"/>
                  </a:cubicBezTo>
                  <a:cubicBezTo>
                    <a:pt x="1163" y="902"/>
                    <a:pt x="902" y="1163"/>
                    <a:pt x="581" y="1163"/>
                  </a:cubicBezTo>
                  <a:close/>
                  <a:moveTo>
                    <a:pt x="581" y="39"/>
                  </a:moveTo>
                  <a:cubicBezTo>
                    <a:pt x="282" y="39"/>
                    <a:pt x="39" y="282"/>
                    <a:pt x="39" y="581"/>
                  </a:cubicBezTo>
                  <a:cubicBezTo>
                    <a:pt x="39" y="880"/>
                    <a:pt x="282" y="1124"/>
                    <a:pt x="581" y="1124"/>
                  </a:cubicBezTo>
                  <a:cubicBezTo>
                    <a:pt x="881" y="1124"/>
                    <a:pt x="1124" y="880"/>
                    <a:pt x="1124" y="581"/>
                  </a:cubicBezTo>
                  <a:cubicBezTo>
                    <a:pt x="1124" y="282"/>
                    <a:pt x="881" y="39"/>
                    <a:pt x="58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8" name="Freeform 146">
              <a:extLst>
                <a:ext uri="{FF2B5EF4-FFF2-40B4-BE49-F238E27FC236}">
                  <a16:creationId xmlns:a16="http://schemas.microsoft.com/office/drawing/2014/main" id="{1ED144DD-D8B8-DECC-C8D7-4E91322F6A29}"/>
                </a:ext>
              </a:extLst>
            </p:cNvPr>
            <p:cNvSpPr>
              <a:spLocks noChangeAspect="1"/>
            </p:cNvSpPr>
            <p:nvPr/>
          </p:nvSpPr>
          <p:spPr bwMode="auto">
            <a:xfrm>
              <a:off x="-1438275" y="2317750"/>
              <a:ext cx="533400" cy="841375"/>
            </a:xfrm>
            <a:custGeom>
              <a:avLst/>
              <a:gdLst>
                <a:gd name="T0" fmla="*/ 23 w 471"/>
                <a:gd name="T1" fmla="*/ 742 h 742"/>
                <a:gd name="T2" fmla="*/ 12 w 471"/>
                <a:gd name="T3" fmla="*/ 739 h 742"/>
                <a:gd name="T4" fmla="*/ 6 w 471"/>
                <a:gd name="T5" fmla="*/ 713 h 742"/>
                <a:gd name="T6" fmla="*/ 432 w 471"/>
                <a:gd name="T7" fmla="*/ 12 h 742"/>
                <a:gd name="T8" fmla="*/ 459 w 471"/>
                <a:gd name="T9" fmla="*/ 6 h 742"/>
                <a:gd name="T10" fmla="*/ 465 w 471"/>
                <a:gd name="T11" fmla="*/ 32 h 742"/>
                <a:gd name="T12" fmla="*/ 39 w 471"/>
                <a:gd name="T13" fmla="*/ 733 h 742"/>
                <a:gd name="T14" fmla="*/ 23 w 471"/>
                <a:gd name="T15" fmla="*/ 742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742">
                  <a:moveTo>
                    <a:pt x="23" y="742"/>
                  </a:moveTo>
                  <a:cubicBezTo>
                    <a:pt x="19" y="742"/>
                    <a:pt x="16" y="741"/>
                    <a:pt x="12" y="739"/>
                  </a:cubicBezTo>
                  <a:cubicBezTo>
                    <a:pt x="3" y="734"/>
                    <a:pt x="0" y="722"/>
                    <a:pt x="6" y="713"/>
                  </a:cubicBezTo>
                  <a:cubicBezTo>
                    <a:pt x="432" y="12"/>
                    <a:pt x="432" y="12"/>
                    <a:pt x="432" y="12"/>
                  </a:cubicBezTo>
                  <a:cubicBezTo>
                    <a:pt x="437" y="3"/>
                    <a:pt x="449" y="0"/>
                    <a:pt x="459" y="6"/>
                  </a:cubicBezTo>
                  <a:cubicBezTo>
                    <a:pt x="468" y="11"/>
                    <a:pt x="471" y="23"/>
                    <a:pt x="465" y="32"/>
                  </a:cubicBezTo>
                  <a:cubicBezTo>
                    <a:pt x="39" y="733"/>
                    <a:pt x="39" y="733"/>
                    <a:pt x="39" y="733"/>
                  </a:cubicBezTo>
                  <a:cubicBezTo>
                    <a:pt x="36" y="739"/>
                    <a:pt x="29" y="742"/>
                    <a:pt x="23" y="7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9" name="Freeform 147">
              <a:extLst>
                <a:ext uri="{FF2B5EF4-FFF2-40B4-BE49-F238E27FC236}">
                  <a16:creationId xmlns:a16="http://schemas.microsoft.com/office/drawing/2014/main" id="{A15C1BBC-409D-8AE0-F7FB-7322A862FC7B}"/>
                </a:ext>
              </a:extLst>
            </p:cNvPr>
            <p:cNvSpPr>
              <a:spLocks noChangeAspect="1"/>
            </p:cNvSpPr>
            <p:nvPr/>
          </p:nvSpPr>
          <p:spPr bwMode="auto">
            <a:xfrm>
              <a:off x="-1184275" y="2319338"/>
              <a:ext cx="334962" cy="276225"/>
            </a:xfrm>
            <a:custGeom>
              <a:avLst/>
              <a:gdLst>
                <a:gd name="T0" fmla="*/ 258 w 296"/>
                <a:gd name="T1" fmla="*/ 244 h 244"/>
                <a:gd name="T2" fmla="*/ 209 w 296"/>
                <a:gd name="T3" fmla="*/ 44 h 244"/>
                <a:gd name="T4" fmla="*/ 9 w 296"/>
                <a:gd name="T5" fmla="*/ 93 h 244"/>
                <a:gd name="T6" fmla="*/ 0 w 296"/>
                <a:gd name="T7" fmla="*/ 55 h 244"/>
                <a:gd name="T8" fmla="*/ 219 w 296"/>
                <a:gd name="T9" fmla="*/ 2 h 244"/>
                <a:gd name="T10" fmla="*/ 233 w 296"/>
                <a:gd name="T11" fmla="*/ 4 h 244"/>
                <a:gd name="T12" fmla="*/ 242 w 296"/>
                <a:gd name="T13" fmla="*/ 16 h 244"/>
                <a:gd name="T14" fmla="*/ 296 w 296"/>
                <a:gd name="T15" fmla="*/ 235 h 244"/>
                <a:gd name="T16" fmla="*/ 258 w 296"/>
                <a:gd name="T1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44">
                  <a:moveTo>
                    <a:pt x="258" y="244"/>
                  </a:moveTo>
                  <a:cubicBezTo>
                    <a:pt x="209" y="44"/>
                    <a:pt x="209" y="44"/>
                    <a:pt x="209" y="44"/>
                  </a:cubicBezTo>
                  <a:cubicBezTo>
                    <a:pt x="9" y="93"/>
                    <a:pt x="9" y="93"/>
                    <a:pt x="9" y="93"/>
                  </a:cubicBezTo>
                  <a:cubicBezTo>
                    <a:pt x="0" y="55"/>
                    <a:pt x="0" y="55"/>
                    <a:pt x="0" y="55"/>
                  </a:cubicBezTo>
                  <a:cubicBezTo>
                    <a:pt x="219" y="2"/>
                    <a:pt x="219" y="2"/>
                    <a:pt x="219" y="2"/>
                  </a:cubicBezTo>
                  <a:cubicBezTo>
                    <a:pt x="224" y="0"/>
                    <a:pt x="229" y="1"/>
                    <a:pt x="233" y="4"/>
                  </a:cubicBezTo>
                  <a:cubicBezTo>
                    <a:pt x="238" y="6"/>
                    <a:pt x="241" y="11"/>
                    <a:pt x="242" y="16"/>
                  </a:cubicBezTo>
                  <a:cubicBezTo>
                    <a:pt x="296" y="235"/>
                    <a:pt x="296" y="235"/>
                    <a:pt x="296" y="235"/>
                  </a:cubicBezTo>
                  <a:lnTo>
                    <a:pt x="258"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0" name="Freeform 148">
              <a:extLst>
                <a:ext uri="{FF2B5EF4-FFF2-40B4-BE49-F238E27FC236}">
                  <a16:creationId xmlns:a16="http://schemas.microsoft.com/office/drawing/2014/main" id="{19A2C441-E0F5-AEB0-8928-E4E2F2C89963}"/>
                </a:ext>
              </a:extLst>
            </p:cNvPr>
            <p:cNvSpPr>
              <a:spLocks noChangeAspect="1" noEditPoints="1"/>
            </p:cNvSpPr>
            <p:nvPr/>
          </p:nvSpPr>
          <p:spPr bwMode="auto">
            <a:xfrm>
              <a:off x="-1519238" y="2336800"/>
              <a:ext cx="254000" cy="388937"/>
            </a:xfrm>
            <a:custGeom>
              <a:avLst/>
              <a:gdLst>
                <a:gd name="T0" fmla="*/ 113 w 225"/>
                <a:gd name="T1" fmla="*/ 342 h 342"/>
                <a:gd name="T2" fmla="*/ 0 w 225"/>
                <a:gd name="T3" fmla="*/ 229 h 342"/>
                <a:gd name="T4" fmla="*/ 0 w 225"/>
                <a:gd name="T5" fmla="*/ 113 h 342"/>
                <a:gd name="T6" fmla="*/ 113 w 225"/>
                <a:gd name="T7" fmla="*/ 0 h 342"/>
                <a:gd name="T8" fmla="*/ 225 w 225"/>
                <a:gd name="T9" fmla="*/ 113 h 342"/>
                <a:gd name="T10" fmla="*/ 225 w 225"/>
                <a:gd name="T11" fmla="*/ 229 h 342"/>
                <a:gd name="T12" fmla="*/ 113 w 225"/>
                <a:gd name="T13" fmla="*/ 342 h 342"/>
                <a:gd name="T14" fmla="*/ 113 w 225"/>
                <a:gd name="T15" fmla="*/ 39 h 342"/>
                <a:gd name="T16" fmla="*/ 39 w 225"/>
                <a:gd name="T17" fmla="*/ 113 h 342"/>
                <a:gd name="T18" fmla="*/ 39 w 225"/>
                <a:gd name="T19" fmla="*/ 229 h 342"/>
                <a:gd name="T20" fmla="*/ 113 w 225"/>
                <a:gd name="T21" fmla="*/ 303 h 342"/>
                <a:gd name="T22" fmla="*/ 187 w 225"/>
                <a:gd name="T23" fmla="*/ 229 h 342"/>
                <a:gd name="T24" fmla="*/ 187 w 225"/>
                <a:gd name="T25" fmla="*/ 113 h 342"/>
                <a:gd name="T26" fmla="*/ 113 w 225"/>
                <a:gd name="T27" fmla="*/ 3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342">
                  <a:moveTo>
                    <a:pt x="113" y="342"/>
                  </a:moveTo>
                  <a:cubicBezTo>
                    <a:pt x="50" y="342"/>
                    <a:pt x="0" y="291"/>
                    <a:pt x="0" y="229"/>
                  </a:cubicBezTo>
                  <a:cubicBezTo>
                    <a:pt x="0" y="113"/>
                    <a:pt x="0" y="113"/>
                    <a:pt x="0" y="113"/>
                  </a:cubicBezTo>
                  <a:cubicBezTo>
                    <a:pt x="0" y="51"/>
                    <a:pt x="50" y="0"/>
                    <a:pt x="113" y="0"/>
                  </a:cubicBezTo>
                  <a:cubicBezTo>
                    <a:pt x="175" y="0"/>
                    <a:pt x="225" y="51"/>
                    <a:pt x="225" y="113"/>
                  </a:cubicBezTo>
                  <a:cubicBezTo>
                    <a:pt x="225" y="229"/>
                    <a:pt x="225" y="229"/>
                    <a:pt x="225" y="229"/>
                  </a:cubicBezTo>
                  <a:cubicBezTo>
                    <a:pt x="225" y="291"/>
                    <a:pt x="175" y="342"/>
                    <a:pt x="113" y="342"/>
                  </a:cubicBezTo>
                  <a:close/>
                  <a:moveTo>
                    <a:pt x="113" y="39"/>
                  </a:moveTo>
                  <a:cubicBezTo>
                    <a:pt x="72" y="39"/>
                    <a:pt x="39" y="72"/>
                    <a:pt x="39" y="113"/>
                  </a:cubicBezTo>
                  <a:cubicBezTo>
                    <a:pt x="39" y="229"/>
                    <a:pt x="39" y="229"/>
                    <a:pt x="39" y="229"/>
                  </a:cubicBezTo>
                  <a:cubicBezTo>
                    <a:pt x="39" y="269"/>
                    <a:pt x="72" y="303"/>
                    <a:pt x="113" y="303"/>
                  </a:cubicBezTo>
                  <a:cubicBezTo>
                    <a:pt x="153" y="303"/>
                    <a:pt x="187" y="269"/>
                    <a:pt x="187" y="229"/>
                  </a:cubicBezTo>
                  <a:cubicBezTo>
                    <a:pt x="187" y="113"/>
                    <a:pt x="187" y="113"/>
                    <a:pt x="187" y="113"/>
                  </a:cubicBezTo>
                  <a:cubicBezTo>
                    <a:pt x="187" y="72"/>
                    <a:pt x="153" y="39"/>
                    <a:pt x="11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1" name="Freeform 149">
              <a:extLst>
                <a:ext uri="{FF2B5EF4-FFF2-40B4-BE49-F238E27FC236}">
                  <a16:creationId xmlns:a16="http://schemas.microsoft.com/office/drawing/2014/main" id="{C578B2F3-2953-A7C8-C820-E6FD69258693}"/>
                </a:ext>
              </a:extLst>
            </p:cNvPr>
            <p:cNvSpPr>
              <a:spLocks noChangeAspect="1" noEditPoints="1"/>
            </p:cNvSpPr>
            <p:nvPr/>
          </p:nvSpPr>
          <p:spPr bwMode="auto">
            <a:xfrm>
              <a:off x="-1127125" y="2814638"/>
              <a:ext cx="257175" cy="385762"/>
            </a:xfrm>
            <a:custGeom>
              <a:avLst/>
              <a:gdLst>
                <a:gd name="T0" fmla="*/ 113 w 226"/>
                <a:gd name="T1" fmla="*/ 341 h 341"/>
                <a:gd name="T2" fmla="*/ 0 w 226"/>
                <a:gd name="T3" fmla="*/ 229 h 341"/>
                <a:gd name="T4" fmla="*/ 0 w 226"/>
                <a:gd name="T5" fmla="*/ 113 h 341"/>
                <a:gd name="T6" fmla="*/ 113 w 226"/>
                <a:gd name="T7" fmla="*/ 0 h 341"/>
                <a:gd name="T8" fmla="*/ 226 w 226"/>
                <a:gd name="T9" fmla="*/ 113 h 341"/>
                <a:gd name="T10" fmla="*/ 226 w 226"/>
                <a:gd name="T11" fmla="*/ 229 h 341"/>
                <a:gd name="T12" fmla="*/ 113 w 226"/>
                <a:gd name="T13" fmla="*/ 341 h 341"/>
                <a:gd name="T14" fmla="*/ 113 w 226"/>
                <a:gd name="T15" fmla="*/ 39 h 341"/>
                <a:gd name="T16" fmla="*/ 39 w 226"/>
                <a:gd name="T17" fmla="*/ 113 h 341"/>
                <a:gd name="T18" fmla="*/ 39 w 226"/>
                <a:gd name="T19" fmla="*/ 229 h 341"/>
                <a:gd name="T20" fmla="*/ 113 w 226"/>
                <a:gd name="T21" fmla="*/ 303 h 341"/>
                <a:gd name="T22" fmla="*/ 187 w 226"/>
                <a:gd name="T23" fmla="*/ 229 h 341"/>
                <a:gd name="T24" fmla="*/ 187 w 226"/>
                <a:gd name="T25" fmla="*/ 113 h 341"/>
                <a:gd name="T26" fmla="*/ 113 w 226"/>
                <a:gd name="T27" fmla="*/ 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341">
                  <a:moveTo>
                    <a:pt x="113" y="341"/>
                  </a:moveTo>
                  <a:cubicBezTo>
                    <a:pt x="51" y="341"/>
                    <a:pt x="0" y="291"/>
                    <a:pt x="0" y="229"/>
                  </a:cubicBezTo>
                  <a:cubicBezTo>
                    <a:pt x="0" y="113"/>
                    <a:pt x="0" y="113"/>
                    <a:pt x="0" y="113"/>
                  </a:cubicBezTo>
                  <a:cubicBezTo>
                    <a:pt x="0" y="51"/>
                    <a:pt x="51" y="0"/>
                    <a:pt x="113" y="0"/>
                  </a:cubicBezTo>
                  <a:cubicBezTo>
                    <a:pt x="176" y="0"/>
                    <a:pt x="226" y="51"/>
                    <a:pt x="226" y="113"/>
                  </a:cubicBezTo>
                  <a:cubicBezTo>
                    <a:pt x="226" y="229"/>
                    <a:pt x="226" y="229"/>
                    <a:pt x="226" y="229"/>
                  </a:cubicBezTo>
                  <a:cubicBezTo>
                    <a:pt x="226" y="291"/>
                    <a:pt x="176" y="341"/>
                    <a:pt x="113" y="341"/>
                  </a:cubicBezTo>
                  <a:close/>
                  <a:moveTo>
                    <a:pt x="113" y="39"/>
                  </a:moveTo>
                  <a:cubicBezTo>
                    <a:pt x="73" y="39"/>
                    <a:pt x="39" y="72"/>
                    <a:pt x="39" y="113"/>
                  </a:cubicBezTo>
                  <a:cubicBezTo>
                    <a:pt x="39" y="229"/>
                    <a:pt x="39" y="229"/>
                    <a:pt x="39" y="229"/>
                  </a:cubicBezTo>
                  <a:cubicBezTo>
                    <a:pt x="39" y="269"/>
                    <a:pt x="73" y="303"/>
                    <a:pt x="113" y="303"/>
                  </a:cubicBezTo>
                  <a:cubicBezTo>
                    <a:pt x="154" y="303"/>
                    <a:pt x="187" y="269"/>
                    <a:pt x="187" y="229"/>
                  </a:cubicBezTo>
                  <a:cubicBezTo>
                    <a:pt x="187" y="113"/>
                    <a:pt x="187" y="113"/>
                    <a:pt x="187" y="113"/>
                  </a:cubicBezTo>
                  <a:cubicBezTo>
                    <a:pt x="187" y="72"/>
                    <a:pt x="154" y="39"/>
                    <a:pt x="11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0520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C23E918-5E5F-41B5-8468-92050E2F4CD9}"/>
              </a:ext>
            </a:extLst>
          </p:cNvPr>
          <p:cNvSpPr/>
          <p:nvPr/>
        </p:nvSpPr>
        <p:spPr>
          <a:xfrm>
            <a:off x="304800" y="1278339"/>
            <a:ext cx="11582399" cy="4860000"/>
          </a:xfrm>
          <a:prstGeom prst="rect">
            <a:avLst/>
          </a:prstGeom>
          <a:solidFill>
            <a:srgbClr val="007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Clr>
                <a:srgbClr val="3E4875"/>
              </a:buClr>
            </a:pPr>
            <a:endParaRPr lang="de-DE" sz="1200" dirty="0">
              <a:solidFill>
                <a:schemeClr val="bg2">
                  <a:lumMod val="25000"/>
                </a:schemeClr>
              </a:solidFill>
            </a:endParaRPr>
          </a:p>
          <a:p>
            <a:pPr>
              <a:buClr>
                <a:srgbClr val="3E4875"/>
              </a:buClr>
            </a:pPr>
            <a:endParaRPr lang="de-DE" sz="1200" dirty="0">
              <a:solidFill>
                <a:schemeClr val="bg2">
                  <a:lumMod val="25000"/>
                </a:schemeClr>
              </a:solidFill>
            </a:endParaRPr>
          </a:p>
          <a:p>
            <a:pPr>
              <a:buClr>
                <a:srgbClr val="3E4875"/>
              </a:buClr>
            </a:pPr>
            <a:endParaRPr lang="de-DE" sz="1200" dirty="0">
              <a:solidFill>
                <a:schemeClr val="bg2">
                  <a:lumMod val="25000"/>
                </a:schemeClr>
              </a:solidFill>
            </a:endParaRPr>
          </a:p>
          <a:p>
            <a:pPr>
              <a:buClr>
                <a:srgbClr val="3E4875"/>
              </a:buClr>
            </a:pPr>
            <a:endParaRPr lang="de-DE" sz="1200" dirty="0">
              <a:solidFill>
                <a:schemeClr val="bg2">
                  <a:lumMod val="25000"/>
                </a:schemeClr>
              </a:solidFill>
            </a:endParaRPr>
          </a:p>
          <a:p>
            <a:pPr>
              <a:buClr>
                <a:srgbClr val="3E4875"/>
              </a:buClr>
            </a:pPr>
            <a:endParaRPr lang="de-DE" sz="1200" dirty="0">
              <a:solidFill>
                <a:schemeClr val="bg2">
                  <a:lumMod val="25000"/>
                </a:schemeClr>
              </a:solidFill>
            </a:endParaRPr>
          </a:p>
          <a:p>
            <a:pPr>
              <a:buClr>
                <a:srgbClr val="3E4875"/>
              </a:buClr>
            </a:pPr>
            <a:endParaRPr lang="de-DE" sz="1200" dirty="0">
              <a:solidFill>
                <a:schemeClr val="bg2">
                  <a:lumMod val="25000"/>
                </a:schemeClr>
              </a:solidFill>
            </a:endParaRPr>
          </a:p>
          <a:p>
            <a:pPr marL="171450" indent="-171450">
              <a:buClr>
                <a:srgbClr val="3E4875"/>
              </a:buClr>
              <a:buFont typeface="Wingdings" panose="05000000000000000000" pitchFamily="2" charset="2"/>
              <a:buChar char="§"/>
            </a:pPr>
            <a:endParaRPr lang="de-DE" sz="1200" dirty="0">
              <a:solidFill>
                <a:schemeClr val="bg2">
                  <a:lumMod val="25000"/>
                </a:schemeClr>
              </a:solidFill>
            </a:endParaRPr>
          </a:p>
          <a:p>
            <a:pPr marL="171450" indent="-171450">
              <a:buClr>
                <a:srgbClr val="3E4875"/>
              </a:buClr>
              <a:buFont typeface="Wingdings" panose="05000000000000000000" pitchFamily="2" charset="2"/>
              <a:buChar char="à"/>
            </a:pPr>
            <a:endParaRPr lang="de-DE" sz="1200" dirty="0">
              <a:solidFill>
                <a:schemeClr val="tx1"/>
              </a:solidFill>
            </a:endParaRPr>
          </a:p>
          <a:p>
            <a:pPr marL="171450" indent="-171450">
              <a:buClr>
                <a:srgbClr val="3E4875"/>
              </a:buClr>
              <a:buFont typeface="Wingdings" panose="05000000000000000000" pitchFamily="2" charset="2"/>
              <a:buChar char="à"/>
            </a:pPr>
            <a:endParaRPr lang="de-DE" sz="1200" dirty="0">
              <a:solidFill>
                <a:schemeClr val="tx1"/>
              </a:solidFill>
            </a:endParaRPr>
          </a:p>
          <a:p>
            <a:pPr>
              <a:buClr>
                <a:srgbClr val="3E4875"/>
              </a:buClr>
            </a:pPr>
            <a:endParaRPr lang="de-DE" sz="1200" dirty="0">
              <a:solidFill>
                <a:schemeClr val="tx1"/>
              </a:solidFill>
            </a:endParaRPr>
          </a:p>
          <a:p>
            <a:pPr>
              <a:buClr>
                <a:srgbClr val="3E4875"/>
              </a:buClr>
            </a:pPr>
            <a:endParaRPr lang="de-DE" sz="1200" dirty="0">
              <a:solidFill>
                <a:schemeClr val="tx1"/>
              </a:solidFill>
            </a:endParaRPr>
          </a:p>
          <a:p>
            <a:pPr marL="171450" indent="-171450">
              <a:buClr>
                <a:srgbClr val="3E4875"/>
              </a:buClr>
              <a:buFont typeface="Wingdings" panose="05000000000000000000" pitchFamily="2" charset="2"/>
              <a:buChar char="§"/>
            </a:pPr>
            <a:endParaRPr lang="de-DE" sz="1200" dirty="0">
              <a:solidFill>
                <a:schemeClr val="tx1"/>
              </a:solidFill>
            </a:endParaRPr>
          </a:p>
          <a:p>
            <a:pPr marL="171450" indent="-171450">
              <a:buClr>
                <a:srgbClr val="3E4875"/>
              </a:buClr>
              <a:buFont typeface="Wingdings" panose="05000000000000000000" pitchFamily="2" charset="2"/>
              <a:buChar char="§"/>
            </a:pPr>
            <a:endParaRPr lang="de-DE" sz="1200" dirty="0">
              <a:solidFill>
                <a:schemeClr val="tx1"/>
              </a:solidFill>
            </a:endParaRPr>
          </a:p>
          <a:p>
            <a:pPr marL="171450" indent="-1714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a:buClr>
                <a:srgbClr val="3E4875"/>
              </a:buCl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marL="285750" indent="-285750">
              <a:buClr>
                <a:srgbClr val="3E4875"/>
              </a:buClr>
              <a:buFont typeface="Wingdings" panose="05000000000000000000" pitchFamily="2" charset="2"/>
              <a:buChar char="§"/>
            </a:pPr>
            <a:endParaRPr lang="de-DE" sz="1200" dirty="0">
              <a:solidFill>
                <a:schemeClr val="tx1"/>
              </a:solidFill>
            </a:endParaRPr>
          </a:p>
          <a:p>
            <a:pPr>
              <a:buClr>
                <a:srgbClr val="3E4875"/>
              </a:buClr>
            </a:pPr>
            <a:endParaRPr lang="de-DE" sz="1200" dirty="0">
              <a:solidFill>
                <a:schemeClr val="tx1"/>
              </a:solidFill>
            </a:endParaRPr>
          </a:p>
        </p:txBody>
      </p:sp>
      <p:sp>
        <p:nvSpPr>
          <p:cNvPr id="3" name="Slide Number Placeholder 2">
            <a:extLst>
              <a:ext uri="{FF2B5EF4-FFF2-40B4-BE49-F238E27FC236}">
                <a16:creationId xmlns:a16="http://schemas.microsoft.com/office/drawing/2014/main" id="{195A2338-68C1-42C7-95E8-FB47541D9D3E}"/>
              </a:ext>
            </a:extLst>
          </p:cNvPr>
          <p:cNvSpPr>
            <a:spLocks noGrp="1"/>
          </p:cNvSpPr>
          <p:nvPr>
            <p:ph type="sldNum" sz="quarter" idx="12"/>
          </p:nvPr>
        </p:nvSpPr>
        <p:spPr/>
        <p:txBody>
          <a:bodyPr/>
          <a:lstStyle/>
          <a:p>
            <a:pPr lvl="0"/>
            <a:fld id="{731A1681-B67C-634E-B9F8-D054051C2089}" type="slidenum">
              <a:rPr lang="en-US" noProof="0" smtClean="0"/>
              <a:pPr lvl="0"/>
              <a:t>12</a:t>
            </a:fld>
            <a:endParaRPr lang="en-US" noProof="0"/>
          </a:p>
        </p:txBody>
      </p:sp>
      <p:sp>
        <p:nvSpPr>
          <p:cNvPr id="4" name="Text Placeholder 3">
            <a:extLst>
              <a:ext uri="{FF2B5EF4-FFF2-40B4-BE49-F238E27FC236}">
                <a16:creationId xmlns:a16="http://schemas.microsoft.com/office/drawing/2014/main" id="{E1324265-70E5-44D4-AAC5-01042C7064B8}"/>
              </a:ext>
            </a:extLst>
          </p:cNvPr>
          <p:cNvSpPr>
            <a:spLocks noGrp="1"/>
          </p:cNvSpPr>
          <p:nvPr>
            <p:ph type="body" sz="quarter" idx="13"/>
          </p:nvPr>
        </p:nvSpPr>
        <p:spPr>
          <a:xfrm>
            <a:off x="304799" y="304800"/>
            <a:ext cx="11232107" cy="360000"/>
          </a:xfrm>
        </p:spPr>
        <p:txBody>
          <a:bodyPr/>
          <a:lstStyle/>
          <a:p>
            <a:r>
              <a:rPr lang="en-US" dirty="0"/>
              <a:t>Business valuation</a:t>
            </a:r>
            <a:endParaRPr lang="en-GB" dirty="0"/>
          </a:p>
        </p:txBody>
      </p:sp>
      <p:sp>
        <p:nvSpPr>
          <p:cNvPr id="10" name="Textplatzhalter 9">
            <a:extLst>
              <a:ext uri="{FF2B5EF4-FFF2-40B4-BE49-F238E27FC236}">
                <a16:creationId xmlns:a16="http://schemas.microsoft.com/office/drawing/2014/main" id="{242E5F6D-DED2-4CBA-BFE6-99D0516B5784}"/>
              </a:ext>
            </a:extLst>
          </p:cNvPr>
          <p:cNvSpPr>
            <a:spLocks noGrp="1"/>
          </p:cNvSpPr>
          <p:nvPr>
            <p:ph type="body" sz="quarter" idx="14"/>
          </p:nvPr>
        </p:nvSpPr>
        <p:spPr>
          <a:xfrm>
            <a:off x="304800" y="671605"/>
            <a:ext cx="11582398" cy="360000"/>
          </a:xfrm>
        </p:spPr>
        <p:txBody>
          <a:bodyPr/>
          <a:lstStyle/>
          <a:p>
            <a:r>
              <a:rPr lang="de-DE" dirty="0" err="1"/>
              <a:t>How</a:t>
            </a:r>
            <a:r>
              <a:rPr lang="de-DE" dirty="0"/>
              <a:t> ESG </a:t>
            </a:r>
            <a:r>
              <a:rPr lang="de-DE" dirty="0" err="1"/>
              <a:t>influences</a:t>
            </a:r>
            <a:r>
              <a:rPr lang="de-DE" dirty="0"/>
              <a:t> </a:t>
            </a:r>
            <a:r>
              <a:rPr lang="de-DE" dirty="0" err="1"/>
              <a:t>the</a:t>
            </a:r>
            <a:r>
              <a:rPr lang="de-DE" dirty="0"/>
              <a:t> </a:t>
            </a:r>
            <a:r>
              <a:rPr lang="de-DE" dirty="0" err="1"/>
              <a:t>business</a:t>
            </a:r>
            <a:r>
              <a:rPr lang="de-DE" dirty="0"/>
              <a:t> </a:t>
            </a:r>
            <a:r>
              <a:rPr lang="de-DE" dirty="0" err="1"/>
              <a:t>model</a:t>
            </a:r>
            <a:r>
              <a:rPr lang="de-DE" dirty="0"/>
              <a:t> and </a:t>
            </a:r>
            <a:r>
              <a:rPr lang="de-DE" dirty="0" err="1"/>
              <a:t>the</a:t>
            </a:r>
            <a:r>
              <a:rPr lang="de-DE" dirty="0"/>
              <a:t> </a:t>
            </a:r>
            <a:r>
              <a:rPr lang="de-DE" dirty="0" err="1"/>
              <a:t>future</a:t>
            </a:r>
            <a:r>
              <a:rPr lang="de-DE" dirty="0"/>
              <a:t> cash </a:t>
            </a:r>
            <a:r>
              <a:rPr lang="de-DE" dirty="0" err="1"/>
              <a:t>flows</a:t>
            </a:r>
            <a:endParaRPr lang="de-DE" sz="1200" b="0" dirty="0"/>
          </a:p>
        </p:txBody>
      </p:sp>
      <p:sp>
        <p:nvSpPr>
          <p:cNvPr id="5" name="Rechteck 4">
            <a:extLst>
              <a:ext uri="{FF2B5EF4-FFF2-40B4-BE49-F238E27FC236}">
                <a16:creationId xmlns:a16="http://schemas.microsoft.com/office/drawing/2014/main" id="{D17E2F2A-FE3E-43D3-89F2-0AD101E98583}"/>
              </a:ext>
            </a:extLst>
          </p:cNvPr>
          <p:cNvSpPr/>
          <p:nvPr/>
        </p:nvSpPr>
        <p:spPr>
          <a:xfrm>
            <a:off x="505938" y="5541266"/>
            <a:ext cx="11180122" cy="470546"/>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chemeClr val="accent6"/>
              </a:buClr>
            </a:pPr>
            <a:r>
              <a:rPr lang="en-US" sz="1200" dirty="0">
                <a:solidFill>
                  <a:schemeClr val="bg2">
                    <a:lumMod val="10000"/>
                  </a:schemeClr>
                </a:solidFill>
              </a:rPr>
              <a:t>Companies will increasingly need to </a:t>
            </a:r>
            <a:r>
              <a:rPr lang="en-US" sz="1200" b="1" dirty="0">
                <a:solidFill>
                  <a:schemeClr val="bg2">
                    <a:lumMod val="10000"/>
                  </a:schemeClr>
                </a:solidFill>
              </a:rPr>
              <a:t>link</a:t>
            </a:r>
            <a:r>
              <a:rPr lang="en-US" sz="1200" dirty="0">
                <a:solidFill>
                  <a:schemeClr val="bg2">
                    <a:lumMod val="10000"/>
                  </a:schemeClr>
                </a:solidFill>
              </a:rPr>
              <a:t> their </a:t>
            </a:r>
            <a:r>
              <a:rPr lang="en-US" sz="1200" b="1" dirty="0">
                <a:solidFill>
                  <a:schemeClr val="bg2">
                    <a:lumMod val="10000"/>
                  </a:schemeClr>
                </a:solidFill>
              </a:rPr>
              <a:t>costs</a:t>
            </a:r>
            <a:r>
              <a:rPr lang="en-US" sz="1200" dirty="0">
                <a:solidFill>
                  <a:schemeClr val="bg2">
                    <a:lumMod val="10000"/>
                  </a:schemeClr>
                </a:solidFill>
              </a:rPr>
              <a:t> and </a:t>
            </a:r>
            <a:r>
              <a:rPr lang="en-US" sz="1200" b="1" dirty="0">
                <a:solidFill>
                  <a:schemeClr val="bg2">
                    <a:lumMod val="10000"/>
                  </a:schemeClr>
                </a:solidFill>
              </a:rPr>
              <a:t>access to capital </a:t>
            </a:r>
            <a:r>
              <a:rPr lang="en-US" sz="1200" dirty="0">
                <a:solidFill>
                  <a:schemeClr val="bg2">
                    <a:lumMod val="10000"/>
                  </a:schemeClr>
                </a:solidFill>
              </a:rPr>
              <a:t>to their </a:t>
            </a:r>
            <a:r>
              <a:rPr lang="en-US" sz="1200" b="1" dirty="0">
                <a:solidFill>
                  <a:schemeClr val="bg2">
                    <a:lumMod val="10000"/>
                  </a:schemeClr>
                </a:solidFill>
              </a:rPr>
              <a:t>ESG performance</a:t>
            </a:r>
            <a:r>
              <a:rPr lang="en-US" sz="1200" dirty="0">
                <a:solidFill>
                  <a:schemeClr val="bg2">
                    <a:lumMod val="10000"/>
                  </a:schemeClr>
                </a:solidFill>
              </a:rPr>
              <a:t> in the future. </a:t>
            </a:r>
          </a:p>
        </p:txBody>
      </p:sp>
      <p:sp>
        <p:nvSpPr>
          <p:cNvPr id="12" name="Rechteck 11">
            <a:extLst>
              <a:ext uri="{FF2B5EF4-FFF2-40B4-BE49-F238E27FC236}">
                <a16:creationId xmlns:a16="http://schemas.microsoft.com/office/drawing/2014/main" id="{24E1625B-6A91-4B01-A4B8-1DA100DFCAC8}"/>
              </a:ext>
            </a:extLst>
          </p:cNvPr>
          <p:cNvSpPr/>
          <p:nvPr/>
        </p:nvSpPr>
        <p:spPr>
          <a:xfrm>
            <a:off x="505939" y="1386187"/>
            <a:ext cx="11180122" cy="63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171450" indent="-171450">
              <a:buClr>
                <a:srgbClr val="3E4875"/>
              </a:buClr>
              <a:buFont typeface="Wingdings" panose="05000000000000000000" pitchFamily="2" charset="2"/>
              <a:buChar char="§"/>
            </a:pPr>
            <a:r>
              <a:rPr lang="en-US" sz="1200" b="1" dirty="0">
                <a:solidFill>
                  <a:schemeClr val="bg2">
                    <a:lumMod val="25000"/>
                  </a:schemeClr>
                </a:solidFill>
              </a:rPr>
              <a:t>ESG opportunity and risk analysis </a:t>
            </a:r>
            <a:r>
              <a:rPr lang="en-US" sz="1200" dirty="0">
                <a:solidFill>
                  <a:schemeClr val="bg2">
                    <a:lumMod val="25000"/>
                  </a:schemeClr>
                </a:solidFill>
              </a:rPr>
              <a:t>is </a:t>
            </a:r>
            <a:r>
              <a:rPr lang="en-US" sz="1200" b="1" dirty="0">
                <a:solidFill>
                  <a:schemeClr val="bg2">
                    <a:lumMod val="25000"/>
                  </a:schemeClr>
                </a:solidFill>
              </a:rPr>
              <a:t>essential </a:t>
            </a:r>
            <a:r>
              <a:rPr lang="en-US" sz="1200" dirty="0">
                <a:solidFill>
                  <a:schemeClr val="bg2">
                    <a:lumMod val="25000"/>
                  </a:schemeClr>
                </a:solidFill>
              </a:rPr>
              <a:t>to determine the impact of ESG factors on </a:t>
            </a:r>
            <a:r>
              <a:rPr lang="en-US" sz="1200" b="1" dirty="0">
                <a:solidFill>
                  <a:schemeClr val="bg2">
                    <a:lumMod val="25000"/>
                  </a:schemeClr>
                </a:solidFill>
              </a:rPr>
              <a:t>future cash flows to be capitalized</a:t>
            </a:r>
            <a:endParaRPr lang="de-DE" sz="1200" b="1" dirty="0">
              <a:solidFill>
                <a:schemeClr val="bg2">
                  <a:lumMod val="25000"/>
                </a:schemeClr>
              </a:solidFill>
            </a:endParaRPr>
          </a:p>
        </p:txBody>
      </p:sp>
      <p:sp>
        <p:nvSpPr>
          <p:cNvPr id="13" name="Rechteck 12">
            <a:extLst>
              <a:ext uri="{FF2B5EF4-FFF2-40B4-BE49-F238E27FC236}">
                <a16:creationId xmlns:a16="http://schemas.microsoft.com/office/drawing/2014/main" id="{F6EDC33E-1228-49CF-A1F2-B5C17A9A8B75}"/>
              </a:ext>
            </a:extLst>
          </p:cNvPr>
          <p:cNvSpPr/>
          <p:nvPr/>
        </p:nvSpPr>
        <p:spPr>
          <a:xfrm>
            <a:off x="505938" y="2134576"/>
            <a:ext cx="11180122" cy="96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nchorCtr="0"/>
          <a:lstStyle/>
          <a:p>
            <a:pPr marL="171450" indent="-171450">
              <a:buClr>
                <a:srgbClr val="3E4875"/>
              </a:buClr>
              <a:buFont typeface="Wingdings" panose="05000000000000000000" pitchFamily="2" charset="2"/>
              <a:buChar char="§"/>
            </a:pPr>
            <a:r>
              <a:rPr lang="en-US" sz="1200" b="1" dirty="0">
                <a:solidFill>
                  <a:schemeClr val="bg2">
                    <a:lumMod val="25000"/>
                  </a:schemeClr>
                </a:solidFill>
              </a:rPr>
              <a:t>Initial investments </a:t>
            </a:r>
            <a:r>
              <a:rPr lang="en-US" sz="1200" dirty="0">
                <a:solidFill>
                  <a:schemeClr val="bg2">
                    <a:lumMod val="25000"/>
                  </a:schemeClr>
                </a:solidFill>
              </a:rPr>
              <a:t>in ESG areas are often associated with </a:t>
            </a:r>
            <a:r>
              <a:rPr lang="en-US" sz="1200" b="1" dirty="0">
                <a:solidFill>
                  <a:schemeClr val="bg2">
                    <a:lumMod val="25000"/>
                  </a:schemeClr>
                </a:solidFill>
              </a:rPr>
              <a:t>high costs </a:t>
            </a:r>
            <a:r>
              <a:rPr lang="en-US" sz="1200" dirty="0">
                <a:solidFill>
                  <a:schemeClr val="bg2">
                    <a:lumMod val="25000"/>
                  </a:schemeClr>
                </a:solidFill>
              </a:rPr>
              <a:t>and </a:t>
            </a:r>
            <a:r>
              <a:rPr lang="en-US" sz="1200" b="1" dirty="0">
                <a:solidFill>
                  <a:schemeClr val="bg2">
                    <a:lumMod val="25000"/>
                  </a:schemeClr>
                </a:solidFill>
              </a:rPr>
              <a:t>may initially exceed savings </a:t>
            </a:r>
            <a:r>
              <a:rPr lang="en-US" sz="1200" dirty="0">
                <a:solidFill>
                  <a:schemeClr val="bg2">
                    <a:lumMod val="25000"/>
                  </a:schemeClr>
                </a:solidFill>
              </a:rPr>
              <a:t>or </a:t>
            </a:r>
            <a:r>
              <a:rPr lang="en-US" sz="1200" b="1" dirty="0">
                <a:solidFill>
                  <a:schemeClr val="bg2">
                    <a:lumMod val="25000"/>
                  </a:schemeClr>
                </a:solidFill>
              </a:rPr>
              <a:t>positive effects </a:t>
            </a:r>
          </a:p>
          <a:p>
            <a:pPr marL="171450" indent="-171450">
              <a:buClr>
                <a:srgbClr val="3E4875"/>
              </a:buClr>
              <a:buFont typeface="Wingdings" panose="05000000000000000000" pitchFamily="2" charset="2"/>
              <a:buChar char="§"/>
            </a:pPr>
            <a:endParaRPr lang="en-US" sz="1200" dirty="0">
              <a:solidFill>
                <a:schemeClr val="bg2">
                  <a:lumMod val="25000"/>
                </a:schemeClr>
              </a:solidFill>
            </a:endParaRPr>
          </a:p>
          <a:p>
            <a:pPr marL="538163" indent="-538163">
              <a:buClr>
                <a:srgbClr val="3E4875"/>
              </a:buClr>
            </a:pPr>
            <a:r>
              <a:rPr lang="en-US" sz="1200" dirty="0">
                <a:solidFill>
                  <a:schemeClr val="accent6"/>
                </a:solidFill>
                <a:sym typeface="Wingdings" panose="05000000000000000000" pitchFamily="2" charset="2"/>
              </a:rPr>
              <a:t>	</a:t>
            </a:r>
            <a:r>
              <a:rPr lang="en-US" sz="1200" dirty="0">
                <a:solidFill>
                  <a:schemeClr val="bg2">
                    <a:lumMod val="25000"/>
                  </a:schemeClr>
                </a:solidFill>
                <a:sym typeface="Wingdings" panose="05000000000000000000" pitchFamily="2" charset="2"/>
              </a:rPr>
              <a:t> </a:t>
            </a:r>
            <a:r>
              <a:rPr lang="en-US" sz="1200" dirty="0">
                <a:solidFill>
                  <a:schemeClr val="bg2">
                    <a:lumMod val="25000"/>
                  </a:schemeClr>
                </a:solidFill>
              </a:rPr>
              <a:t>In the long-term planning, the </a:t>
            </a:r>
            <a:r>
              <a:rPr lang="en-US" sz="1200" b="1" dirty="0">
                <a:solidFill>
                  <a:schemeClr val="bg2">
                    <a:lumMod val="25000"/>
                  </a:schemeClr>
                </a:solidFill>
              </a:rPr>
              <a:t>benefits of the investments </a:t>
            </a:r>
            <a:r>
              <a:rPr lang="en-US" sz="1200" dirty="0">
                <a:solidFill>
                  <a:schemeClr val="bg2">
                    <a:lumMod val="25000"/>
                  </a:schemeClr>
                </a:solidFill>
              </a:rPr>
              <a:t>will usually </a:t>
            </a:r>
            <a:r>
              <a:rPr lang="en-US" sz="1200" b="1" dirty="0">
                <a:solidFill>
                  <a:schemeClr val="bg2">
                    <a:lumMod val="25000"/>
                  </a:schemeClr>
                </a:solidFill>
              </a:rPr>
              <a:t>exceed the costs</a:t>
            </a:r>
          </a:p>
        </p:txBody>
      </p:sp>
      <p:sp>
        <p:nvSpPr>
          <p:cNvPr id="14" name="Rechteck 13">
            <a:extLst>
              <a:ext uri="{FF2B5EF4-FFF2-40B4-BE49-F238E27FC236}">
                <a16:creationId xmlns:a16="http://schemas.microsoft.com/office/drawing/2014/main" id="{1AEA9447-0862-4C56-BDB5-9E4886261D20}"/>
              </a:ext>
            </a:extLst>
          </p:cNvPr>
          <p:cNvSpPr/>
          <p:nvPr/>
        </p:nvSpPr>
        <p:spPr>
          <a:xfrm>
            <a:off x="505938" y="4376918"/>
            <a:ext cx="11180122" cy="105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171450" indent="-171450">
              <a:buClr>
                <a:srgbClr val="3E4875"/>
              </a:buClr>
              <a:buFont typeface="Wingdings" panose="05000000000000000000" pitchFamily="2" charset="2"/>
              <a:buChar char="§"/>
            </a:pPr>
            <a:r>
              <a:rPr lang="en-US" sz="1200" b="1" dirty="0">
                <a:solidFill>
                  <a:schemeClr val="bg2">
                    <a:lumMod val="25000"/>
                  </a:schemeClr>
                </a:solidFill>
              </a:rPr>
              <a:t>Avoid double counting </a:t>
            </a:r>
            <a:r>
              <a:rPr lang="en-US" sz="1200" dirty="0">
                <a:solidFill>
                  <a:schemeClr val="bg2">
                    <a:lumMod val="25000"/>
                  </a:schemeClr>
                </a:solidFill>
              </a:rPr>
              <a:t>of future ESG impacts </a:t>
            </a:r>
          </a:p>
          <a:p>
            <a:pPr marL="171450" indent="-171450">
              <a:buClr>
                <a:srgbClr val="3E4875"/>
              </a:buClr>
              <a:buFont typeface="Wingdings" panose="05000000000000000000" pitchFamily="2" charset="2"/>
              <a:buChar char="§"/>
            </a:pPr>
            <a:endParaRPr lang="en-US" sz="1200" dirty="0">
              <a:solidFill>
                <a:schemeClr val="bg2">
                  <a:lumMod val="25000"/>
                </a:schemeClr>
              </a:solidFill>
            </a:endParaRPr>
          </a:p>
          <a:p>
            <a:pPr marL="720725" indent="-182563">
              <a:buClr>
                <a:srgbClr val="3E4875"/>
              </a:buClr>
            </a:pPr>
            <a:r>
              <a:rPr lang="en-US" sz="1200" dirty="0">
                <a:solidFill>
                  <a:schemeClr val="accent6"/>
                </a:solidFill>
                <a:sym typeface="Wingdings" panose="05000000000000000000" pitchFamily="2" charset="2"/>
              </a:rPr>
              <a:t></a:t>
            </a:r>
            <a:r>
              <a:rPr lang="en-US" sz="1200" dirty="0">
                <a:solidFill>
                  <a:schemeClr val="bg2">
                    <a:lumMod val="25000"/>
                  </a:schemeClr>
                </a:solidFill>
                <a:sym typeface="Wingdings" panose="05000000000000000000" pitchFamily="2" charset="2"/>
              </a:rPr>
              <a:t> </a:t>
            </a:r>
            <a:r>
              <a:rPr lang="en-US" sz="1200" dirty="0">
                <a:solidFill>
                  <a:schemeClr val="bg2">
                    <a:lumMod val="25000"/>
                  </a:schemeClr>
                </a:solidFill>
              </a:rPr>
              <a:t>Compare the ESG performance of the company to be valued with that of the peer group in the future; relevance in the market approach (multiple valuation) and the determination of beta factors (higher credit spreads lead to a higher unlevered beta factor)</a:t>
            </a:r>
            <a:endParaRPr lang="de-DE" sz="1200" dirty="0">
              <a:solidFill>
                <a:schemeClr val="bg2">
                  <a:lumMod val="25000"/>
                </a:schemeClr>
              </a:solidFill>
            </a:endParaRPr>
          </a:p>
        </p:txBody>
      </p:sp>
      <p:sp>
        <p:nvSpPr>
          <p:cNvPr id="15" name="Rechteck 14">
            <a:extLst>
              <a:ext uri="{FF2B5EF4-FFF2-40B4-BE49-F238E27FC236}">
                <a16:creationId xmlns:a16="http://schemas.microsoft.com/office/drawing/2014/main" id="{4E52050C-B8B4-414C-AAA6-9D870CD4F2D6}"/>
              </a:ext>
            </a:extLst>
          </p:cNvPr>
          <p:cNvSpPr/>
          <p:nvPr/>
        </p:nvSpPr>
        <p:spPr>
          <a:xfrm>
            <a:off x="505938" y="3212572"/>
            <a:ext cx="11180122" cy="105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171450" indent="-171450">
              <a:buClr>
                <a:srgbClr val="3E4875"/>
              </a:buClr>
              <a:buFont typeface="Wingdings" panose="05000000000000000000" pitchFamily="2" charset="2"/>
              <a:buChar char="§"/>
            </a:pPr>
            <a:r>
              <a:rPr lang="en-US" sz="1200" dirty="0">
                <a:solidFill>
                  <a:schemeClr val="bg2">
                    <a:lumMod val="25000"/>
                  </a:schemeClr>
                </a:solidFill>
              </a:rPr>
              <a:t>ESG represents a variety of factors to assess </a:t>
            </a:r>
            <a:r>
              <a:rPr lang="en-US" sz="1200" b="1" dirty="0">
                <a:solidFill>
                  <a:schemeClr val="bg2">
                    <a:lumMod val="25000"/>
                  </a:schemeClr>
                </a:solidFill>
              </a:rPr>
              <a:t>the long-term financial survival </a:t>
            </a:r>
            <a:r>
              <a:rPr lang="en-US" sz="1200" dirty="0">
                <a:solidFill>
                  <a:schemeClr val="bg2">
                    <a:lumMod val="25000"/>
                  </a:schemeClr>
                </a:solidFill>
              </a:rPr>
              <a:t>and </a:t>
            </a:r>
            <a:r>
              <a:rPr lang="en-US" sz="1200" b="1" dirty="0">
                <a:solidFill>
                  <a:schemeClr val="bg2">
                    <a:lumMod val="25000"/>
                  </a:schemeClr>
                </a:solidFill>
              </a:rPr>
              <a:t>sustainability of a company</a:t>
            </a:r>
          </a:p>
          <a:p>
            <a:pPr marL="171450" indent="-171450">
              <a:buClr>
                <a:srgbClr val="3E4875"/>
              </a:buClr>
              <a:buFont typeface="Wingdings" panose="05000000000000000000" pitchFamily="2" charset="2"/>
              <a:buChar char="§"/>
            </a:pPr>
            <a:endParaRPr lang="en-US" sz="1200" dirty="0">
              <a:solidFill>
                <a:schemeClr val="bg2">
                  <a:lumMod val="25000"/>
                </a:schemeClr>
              </a:solidFill>
            </a:endParaRPr>
          </a:p>
          <a:p>
            <a:pPr marL="538163" indent="-538163">
              <a:buClr>
                <a:srgbClr val="3E4875"/>
              </a:buClr>
            </a:pPr>
            <a:r>
              <a:rPr lang="en-US" sz="1200" dirty="0">
                <a:solidFill>
                  <a:schemeClr val="bg2">
                    <a:lumMod val="25000"/>
                  </a:schemeClr>
                </a:solidFill>
                <a:sym typeface="Wingdings" panose="05000000000000000000" pitchFamily="2" charset="2"/>
              </a:rPr>
              <a:t>	</a:t>
            </a:r>
            <a:r>
              <a:rPr lang="en-US" sz="1200" dirty="0">
                <a:solidFill>
                  <a:schemeClr val="accent6"/>
                </a:solidFill>
                <a:sym typeface="Wingdings" panose="05000000000000000000" pitchFamily="2" charset="2"/>
              </a:rPr>
              <a:t></a:t>
            </a:r>
            <a:r>
              <a:rPr lang="en-US" sz="1200" dirty="0">
                <a:solidFill>
                  <a:schemeClr val="bg2">
                    <a:lumMod val="25000"/>
                  </a:schemeClr>
                </a:solidFill>
                <a:sym typeface="Wingdings" panose="05000000000000000000" pitchFamily="2" charset="2"/>
              </a:rPr>
              <a:t> </a:t>
            </a:r>
            <a:r>
              <a:rPr lang="en-US" sz="1200" dirty="0">
                <a:solidFill>
                  <a:schemeClr val="bg2">
                    <a:lumMod val="25000"/>
                  </a:schemeClr>
                </a:solidFill>
              </a:rPr>
              <a:t>Impact on the terminal value in particular</a:t>
            </a:r>
            <a:endParaRPr lang="de-DE" sz="1200" dirty="0">
              <a:solidFill>
                <a:schemeClr val="bg2">
                  <a:lumMod val="25000"/>
                </a:schemeClr>
              </a:solidFill>
            </a:endParaRPr>
          </a:p>
        </p:txBody>
      </p:sp>
      <p:grpSp>
        <p:nvGrpSpPr>
          <p:cNvPr id="11" name="Gruppieren 10">
            <a:extLst>
              <a:ext uri="{FF2B5EF4-FFF2-40B4-BE49-F238E27FC236}">
                <a16:creationId xmlns:a16="http://schemas.microsoft.com/office/drawing/2014/main" id="{016E66EB-ED4A-409E-AD5F-C1C0F1EB9B28}"/>
              </a:ext>
            </a:extLst>
          </p:cNvPr>
          <p:cNvGrpSpPr/>
          <p:nvPr/>
        </p:nvGrpSpPr>
        <p:grpSpPr>
          <a:xfrm>
            <a:off x="10510664" y="3662505"/>
            <a:ext cx="1044000" cy="1044000"/>
            <a:chOff x="10220630" y="3662505"/>
            <a:chExt cx="1044000" cy="1044000"/>
          </a:xfrm>
        </p:grpSpPr>
        <p:sp>
          <p:nvSpPr>
            <p:cNvPr id="9" name="Ellipse 8">
              <a:extLst>
                <a:ext uri="{FF2B5EF4-FFF2-40B4-BE49-F238E27FC236}">
                  <a16:creationId xmlns:a16="http://schemas.microsoft.com/office/drawing/2014/main" id="{014BAC52-EBCF-4CD3-BA2C-6C6B33AF6068}"/>
                </a:ext>
              </a:extLst>
            </p:cNvPr>
            <p:cNvSpPr/>
            <p:nvPr/>
          </p:nvSpPr>
          <p:spPr>
            <a:xfrm>
              <a:off x="10220630" y="3662505"/>
              <a:ext cx="1044000" cy="1044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6ADDFB1A-3DB1-434E-9557-7AF78E9EFC83}"/>
                </a:ext>
              </a:extLst>
            </p:cNvPr>
            <p:cNvGrpSpPr>
              <a:grpSpLocks noChangeAspect="1"/>
            </p:cNvGrpSpPr>
            <p:nvPr/>
          </p:nvGrpSpPr>
          <p:grpSpPr>
            <a:xfrm>
              <a:off x="10322196" y="3883616"/>
              <a:ext cx="797988" cy="519162"/>
              <a:chOff x="-2430463" y="1873250"/>
              <a:chExt cx="2698750" cy="1755775"/>
            </a:xfrm>
            <a:solidFill>
              <a:schemeClr val="accent6"/>
            </a:solidFill>
          </p:grpSpPr>
          <p:sp>
            <p:nvSpPr>
              <p:cNvPr id="22" name="Freeform 6">
                <a:extLst>
                  <a:ext uri="{FF2B5EF4-FFF2-40B4-BE49-F238E27FC236}">
                    <a16:creationId xmlns:a16="http://schemas.microsoft.com/office/drawing/2014/main" id="{E2BAB17A-C812-46D6-A6AA-77B56BFB4AAA}"/>
                  </a:ext>
                </a:extLst>
              </p:cNvPr>
              <p:cNvSpPr>
                <a:spLocks noEditPoints="1"/>
              </p:cNvSpPr>
              <p:nvPr/>
            </p:nvSpPr>
            <p:spPr bwMode="auto">
              <a:xfrm>
                <a:off x="-2430463" y="1873250"/>
                <a:ext cx="2698750" cy="1755775"/>
              </a:xfrm>
              <a:custGeom>
                <a:avLst/>
                <a:gdLst>
                  <a:gd name="T0" fmla="*/ 1843 w 1862"/>
                  <a:gd name="T1" fmla="*/ 1040 h 1211"/>
                  <a:gd name="T2" fmla="*/ 1743 w 1862"/>
                  <a:gd name="T3" fmla="*/ 1040 h 1211"/>
                  <a:gd name="T4" fmla="*/ 1743 w 1862"/>
                  <a:gd name="T5" fmla="*/ 61 h 1211"/>
                  <a:gd name="T6" fmla="*/ 1682 w 1862"/>
                  <a:gd name="T7" fmla="*/ 0 h 1211"/>
                  <a:gd name="T8" fmla="*/ 180 w 1862"/>
                  <a:gd name="T9" fmla="*/ 0 h 1211"/>
                  <a:gd name="T10" fmla="*/ 119 w 1862"/>
                  <a:gd name="T11" fmla="*/ 61 h 1211"/>
                  <a:gd name="T12" fmla="*/ 119 w 1862"/>
                  <a:gd name="T13" fmla="*/ 1040 h 1211"/>
                  <a:gd name="T14" fmla="*/ 19 w 1862"/>
                  <a:gd name="T15" fmla="*/ 1040 h 1211"/>
                  <a:gd name="T16" fmla="*/ 0 w 1862"/>
                  <a:gd name="T17" fmla="*/ 1059 h 1211"/>
                  <a:gd name="T18" fmla="*/ 0 w 1862"/>
                  <a:gd name="T19" fmla="*/ 1150 h 1211"/>
                  <a:gd name="T20" fmla="*/ 61 w 1862"/>
                  <a:gd name="T21" fmla="*/ 1211 h 1211"/>
                  <a:gd name="T22" fmla="*/ 1801 w 1862"/>
                  <a:gd name="T23" fmla="*/ 1211 h 1211"/>
                  <a:gd name="T24" fmla="*/ 1862 w 1862"/>
                  <a:gd name="T25" fmla="*/ 1150 h 1211"/>
                  <a:gd name="T26" fmla="*/ 1862 w 1862"/>
                  <a:gd name="T27" fmla="*/ 1059 h 1211"/>
                  <a:gd name="T28" fmla="*/ 1843 w 1862"/>
                  <a:gd name="T29" fmla="*/ 1040 h 1211"/>
                  <a:gd name="T30" fmla="*/ 157 w 1862"/>
                  <a:gd name="T31" fmla="*/ 61 h 1211"/>
                  <a:gd name="T32" fmla="*/ 180 w 1862"/>
                  <a:gd name="T33" fmla="*/ 38 h 1211"/>
                  <a:gd name="T34" fmla="*/ 1682 w 1862"/>
                  <a:gd name="T35" fmla="*/ 38 h 1211"/>
                  <a:gd name="T36" fmla="*/ 1705 w 1862"/>
                  <a:gd name="T37" fmla="*/ 61 h 1211"/>
                  <a:gd name="T38" fmla="*/ 1705 w 1862"/>
                  <a:gd name="T39" fmla="*/ 1040 h 1211"/>
                  <a:gd name="T40" fmla="*/ 157 w 1862"/>
                  <a:gd name="T41" fmla="*/ 1040 h 1211"/>
                  <a:gd name="T42" fmla="*/ 157 w 1862"/>
                  <a:gd name="T43" fmla="*/ 61 h 1211"/>
                  <a:gd name="T44" fmla="*/ 1824 w 1862"/>
                  <a:gd name="T45" fmla="*/ 1150 h 1211"/>
                  <a:gd name="T46" fmla="*/ 1801 w 1862"/>
                  <a:gd name="T47" fmla="*/ 1173 h 1211"/>
                  <a:gd name="T48" fmla="*/ 61 w 1862"/>
                  <a:gd name="T49" fmla="*/ 1173 h 1211"/>
                  <a:gd name="T50" fmla="*/ 38 w 1862"/>
                  <a:gd name="T51" fmla="*/ 1150 h 1211"/>
                  <a:gd name="T52" fmla="*/ 38 w 1862"/>
                  <a:gd name="T53" fmla="*/ 1078 h 1211"/>
                  <a:gd name="T54" fmla="*/ 1824 w 1862"/>
                  <a:gd name="T55" fmla="*/ 1078 h 1211"/>
                  <a:gd name="T56" fmla="*/ 1824 w 1862"/>
                  <a:gd name="T57" fmla="*/ 115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2" h="1211">
                    <a:moveTo>
                      <a:pt x="1843" y="1040"/>
                    </a:moveTo>
                    <a:cubicBezTo>
                      <a:pt x="1743" y="1040"/>
                      <a:pt x="1743" y="1040"/>
                      <a:pt x="1743" y="1040"/>
                    </a:cubicBezTo>
                    <a:cubicBezTo>
                      <a:pt x="1743" y="61"/>
                      <a:pt x="1743" y="61"/>
                      <a:pt x="1743" y="61"/>
                    </a:cubicBezTo>
                    <a:cubicBezTo>
                      <a:pt x="1743" y="37"/>
                      <a:pt x="1727" y="0"/>
                      <a:pt x="1682" y="0"/>
                    </a:cubicBezTo>
                    <a:cubicBezTo>
                      <a:pt x="180" y="0"/>
                      <a:pt x="180" y="0"/>
                      <a:pt x="180" y="0"/>
                    </a:cubicBezTo>
                    <a:cubicBezTo>
                      <a:pt x="156" y="0"/>
                      <a:pt x="119" y="17"/>
                      <a:pt x="119" y="61"/>
                    </a:cubicBezTo>
                    <a:cubicBezTo>
                      <a:pt x="119" y="1040"/>
                      <a:pt x="119" y="1040"/>
                      <a:pt x="119" y="1040"/>
                    </a:cubicBezTo>
                    <a:cubicBezTo>
                      <a:pt x="19" y="1040"/>
                      <a:pt x="19" y="1040"/>
                      <a:pt x="19" y="1040"/>
                    </a:cubicBezTo>
                    <a:cubicBezTo>
                      <a:pt x="9" y="1040"/>
                      <a:pt x="0" y="1049"/>
                      <a:pt x="0" y="1059"/>
                    </a:cubicBezTo>
                    <a:cubicBezTo>
                      <a:pt x="0" y="1150"/>
                      <a:pt x="0" y="1150"/>
                      <a:pt x="0" y="1150"/>
                    </a:cubicBezTo>
                    <a:cubicBezTo>
                      <a:pt x="0" y="1175"/>
                      <a:pt x="17" y="1211"/>
                      <a:pt x="61" y="1211"/>
                    </a:cubicBezTo>
                    <a:cubicBezTo>
                      <a:pt x="1801" y="1211"/>
                      <a:pt x="1801" y="1211"/>
                      <a:pt x="1801" y="1211"/>
                    </a:cubicBezTo>
                    <a:cubicBezTo>
                      <a:pt x="1826" y="1211"/>
                      <a:pt x="1862" y="1195"/>
                      <a:pt x="1862" y="1150"/>
                    </a:cubicBezTo>
                    <a:cubicBezTo>
                      <a:pt x="1862" y="1059"/>
                      <a:pt x="1862" y="1059"/>
                      <a:pt x="1862" y="1059"/>
                    </a:cubicBezTo>
                    <a:cubicBezTo>
                      <a:pt x="1862" y="1049"/>
                      <a:pt x="1854" y="1040"/>
                      <a:pt x="1843" y="1040"/>
                    </a:cubicBezTo>
                    <a:close/>
                    <a:moveTo>
                      <a:pt x="157" y="61"/>
                    </a:moveTo>
                    <a:cubicBezTo>
                      <a:pt x="157" y="42"/>
                      <a:pt x="172" y="39"/>
                      <a:pt x="180" y="38"/>
                    </a:cubicBezTo>
                    <a:cubicBezTo>
                      <a:pt x="1682" y="38"/>
                      <a:pt x="1682" y="38"/>
                      <a:pt x="1682" y="38"/>
                    </a:cubicBezTo>
                    <a:cubicBezTo>
                      <a:pt x="1702" y="38"/>
                      <a:pt x="1705" y="53"/>
                      <a:pt x="1705" y="61"/>
                    </a:cubicBezTo>
                    <a:cubicBezTo>
                      <a:pt x="1705" y="1040"/>
                      <a:pt x="1705" y="1040"/>
                      <a:pt x="1705" y="1040"/>
                    </a:cubicBezTo>
                    <a:cubicBezTo>
                      <a:pt x="157" y="1040"/>
                      <a:pt x="157" y="1040"/>
                      <a:pt x="157" y="1040"/>
                    </a:cubicBezTo>
                    <a:lnTo>
                      <a:pt x="157" y="61"/>
                    </a:lnTo>
                    <a:close/>
                    <a:moveTo>
                      <a:pt x="1824" y="1150"/>
                    </a:moveTo>
                    <a:cubicBezTo>
                      <a:pt x="1824" y="1170"/>
                      <a:pt x="1810" y="1173"/>
                      <a:pt x="1801" y="1173"/>
                    </a:cubicBezTo>
                    <a:cubicBezTo>
                      <a:pt x="61" y="1173"/>
                      <a:pt x="61" y="1173"/>
                      <a:pt x="61" y="1173"/>
                    </a:cubicBezTo>
                    <a:cubicBezTo>
                      <a:pt x="42" y="1173"/>
                      <a:pt x="39" y="1159"/>
                      <a:pt x="38" y="1150"/>
                    </a:cubicBezTo>
                    <a:cubicBezTo>
                      <a:pt x="38" y="1078"/>
                      <a:pt x="38" y="1078"/>
                      <a:pt x="38" y="1078"/>
                    </a:cubicBezTo>
                    <a:cubicBezTo>
                      <a:pt x="1824" y="1078"/>
                      <a:pt x="1824" y="1078"/>
                      <a:pt x="1824" y="1078"/>
                    </a:cubicBezTo>
                    <a:lnTo>
                      <a:pt x="1824" y="1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 name="Freeform 7">
                <a:extLst>
                  <a:ext uri="{FF2B5EF4-FFF2-40B4-BE49-F238E27FC236}">
                    <a16:creationId xmlns:a16="http://schemas.microsoft.com/office/drawing/2014/main" id="{465853AB-DE0A-4AFC-8D81-6A281AF9D71D}"/>
                  </a:ext>
                </a:extLst>
              </p:cNvPr>
              <p:cNvSpPr>
                <a:spLocks/>
              </p:cNvSpPr>
              <p:nvPr/>
            </p:nvSpPr>
            <p:spPr bwMode="auto">
              <a:xfrm>
                <a:off x="-2063750" y="2863850"/>
                <a:ext cx="1952625" cy="53975"/>
              </a:xfrm>
              <a:custGeom>
                <a:avLst/>
                <a:gdLst>
                  <a:gd name="T0" fmla="*/ 1328 w 1347"/>
                  <a:gd name="T1" fmla="*/ 0 h 38"/>
                  <a:gd name="T2" fmla="*/ 19 w 1347"/>
                  <a:gd name="T3" fmla="*/ 0 h 38"/>
                  <a:gd name="T4" fmla="*/ 0 w 1347"/>
                  <a:gd name="T5" fmla="*/ 19 h 38"/>
                  <a:gd name="T6" fmla="*/ 19 w 1347"/>
                  <a:gd name="T7" fmla="*/ 38 h 38"/>
                  <a:gd name="T8" fmla="*/ 1328 w 1347"/>
                  <a:gd name="T9" fmla="*/ 38 h 38"/>
                  <a:gd name="T10" fmla="*/ 1347 w 1347"/>
                  <a:gd name="T11" fmla="*/ 19 h 38"/>
                  <a:gd name="T12" fmla="*/ 1328 w 134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347" h="38">
                    <a:moveTo>
                      <a:pt x="1328" y="0"/>
                    </a:moveTo>
                    <a:cubicBezTo>
                      <a:pt x="19" y="0"/>
                      <a:pt x="19" y="0"/>
                      <a:pt x="19" y="0"/>
                    </a:cubicBezTo>
                    <a:cubicBezTo>
                      <a:pt x="8" y="0"/>
                      <a:pt x="0" y="9"/>
                      <a:pt x="0" y="19"/>
                    </a:cubicBezTo>
                    <a:cubicBezTo>
                      <a:pt x="0" y="30"/>
                      <a:pt x="8" y="38"/>
                      <a:pt x="19" y="38"/>
                    </a:cubicBezTo>
                    <a:cubicBezTo>
                      <a:pt x="1328" y="38"/>
                      <a:pt x="1328" y="38"/>
                      <a:pt x="1328" y="38"/>
                    </a:cubicBezTo>
                    <a:cubicBezTo>
                      <a:pt x="1338" y="38"/>
                      <a:pt x="1347" y="30"/>
                      <a:pt x="1347" y="19"/>
                    </a:cubicBezTo>
                    <a:cubicBezTo>
                      <a:pt x="1347" y="9"/>
                      <a:pt x="1338" y="0"/>
                      <a:pt x="13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4" name="Freeform 8">
                <a:extLst>
                  <a:ext uri="{FF2B5EF4-FFF2-40B4-BE49-F238E27FC236}">
                    <a16:creationId xmlns:a16="http://schemas.microsoft.com/office/drawing/2014/main" id="{5B533FCC-354D-420E-9D8B-9718DEB182BD}"/>
                  </a:ext>
                </a:extLst>
              </p:cNvPr>
              <p:cNvSpPr>
                <a:spLocks/>
              </p:cNvSpPr>
              <p:nvPr/>
            </p:nvSpPr>
            <p:spPr bwMode="auto">
              <a:xfrm>
                <a:off x="-1685925" y="2311400"/>
                <a:ext cx="201613" cy="511175"/>
              </a:xfrm>
              <a:custGeom>
                <a:avLst/>
                <a:gdLst>
                  <a:gd name="T0" fmla="*/ 38 w 139"/>
                  <a:gd name="T1" fmla="*/ 38 h 353"/>
                  <a:gd name="T2" fmla="*/ 101 w 139"/>
                  <a:gd name="T3" fmla="*/ 38 h 353"/>
                  <a:gd name="T4" fmla="*/ 101 w 139"/>
                  <a:gd name="T5" fmla="*/ 353 h 353"/>
                  <a:gd name="T6" fmla="*/ 139 w 139"/>
                  <a:gd name="T7" fmla="*/ 353 h 353"/>
                  <a:gd name="T8" fmla="*/ 139 w 139"/>
                  <a:gd name="T9" fmla="*/ 19 h 353"/>
                  <a:gd name="T10" fmla="*/ 120 w 139"/>
                  <a:gd name="T11" fmla="*/ 0 h 353"/>
                  <a:gd name="T12" fmla="*/ 19 w 139"/>
                  <a:gd name="T13" fmla="*/ 0 h 353"/>
                  <a:gd name="T14" fmla="*/ 0 w 139"/>
                  <a:gd name="T15" fmla="*/ 19 h 353"/>
                  <a:gd name="T16" fmla="*/ 0 w 139"/>
                  <a:gd name="T17" fmla="*/ 353 h 353"/>
                  <a:gd name="T18" fmla="*/ 38 w 139"/>
                  <a:gd name="T19" fmla="*/ 353 h 353"/>
                  <a:gd name="T20" fmla="*/ 38 w 139"/>
                  <a:gd name="T21" fmla="*/ 3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53">
                    <a:moveTo>
                      <a:pt x="38" y="38"/>
                    </a:moveTo>
                    <a:cubicBezTo>
                      <a:pt x="101" y="38"/>
                      <a:pt x="101" y="38"/>
                      <a:pt x="101" y="38"/>
                    </a:cubicBezTo>
                    <a:cubicBezTo>
                      <a:pt x="101" y="353"/>
                      <a:pt x="101" y="353"/>
                      <a:pt x="101" y="353"/>
                    </a:cubicBezTo>
                    <a:cubicBezTo>
                      <a:pt x="139" y="353"/>
                      <a:pt x="139" y="353"/>
                      <a:pt x="139" y="353"/>
                    </a:cubicBezTo>
                    <a:cubicBezTo>
                      <a:pt x="139" y="19"/>
                      <a:pt x="139" y="19"/>
                      <a:pt x="139" y="19"/>
                    </a:cubicBezTo>
                    <a:cubicBezTo>
                      <a:pt x="139" y="9"/>
                      <a:pt x="130" y="0"/>
                      <a:pt x="120" y="0"/>
                    </a:cubicBezTo>
                    <a:cubicBezTo>
                      <a:pt x="19" y="0"/>
                      <a:pt x="19" y="0"/>
                      <a:pt x="19" y="0"/>
                    </a:cubicBezTo>
                    <a:cubicBezTo>
                      <a:pt x="8" y="0"/>
                      <a:pt x="0" y="9"/>
                      <a:pt x="0" y="19"/>
                    </a:cubicBezTo>
                    <a:cubicBezTo>
                      <a:pt x="0" y="353"/>
                      <a:pt x="0" y="353"/>
                      <a:pt x="0" y="353"/>
                    </a:cubicBezTo>
                    <a:cubicBezTo>
                      <a:pt x="38" y="353"/>
                      <a:pt x="38" y="353"/>
                      <a:pt x="38" y="353"/>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5" name="Freeform 9">
                <a:extLst>
                  <a:ext uri="{FF2B5EF4-FFF2-40B4-BE49-F238E27FC236}">
                    <a16:creationId xmlns:a16="http://schemas.microsoft.com/office/drawing/2014/main" id="{A2DA0EE0-00AE-429E-ADF3-BAE1192565ED}"/>
                  </a:ext>
                </a:extLst>
              </p:cNvPr>
              <p:cNvSpPr>
                <a:spLocks/>
              </p:cNvSpPr>
              <p:nvPr/>
            </p:nvSpPr>
            <p:spPr bwMode="auto">
              <a:xfrm>
                <a:off x="-1430338" y="2578100"/>
                <a:ext cx="201613" cy="244475"/>
              </a:xfrm>
              <a:custGeom>
                <a:avLst/>
                <a:gdLst>
                  <a:gd name="T0" fmla="*/ 38 w 139"/>
                  <a:gd name="T1" fmla="*/ 38 h 169"/>
                  <a:gd name="T2" fmla="*/ 101 w 139"/>
                  <a:gd name="T3" fmla="*/ 38 h 169"/>
                  <a:gd name="T4" fmla="*/ 101 w 139"/>
                  <a:gd name="T5" fmla="*/ 169 h 169"/>
                  <a:gd name="T6" fmla="*/ 139 w 139"/>
                  <a:gd name="T7" fmla="*/ 169 h 169"/>
                  <a:gd name="T8" fmla="*/ 139 w 139"/>
                  <a:gd name="T9" fmla="*/ 19 h 169"/>
                  <a:gd name="T10" fmla="*/ 120 w 139"/>
                  <a:gd name="T11" fmla="*/ 0 h 169"/>
                  <a:gd name="T12" fmla="*/ 19 w 139"/>
                  <a:gd name="T13" fmla="*/ 0 h 169"/>
                  <a:gd name="T14" fmla="*/ 0 w 139"/>
                  <a:gd name="T15" fmla="*/ 19 h 169"/>
                  <a:gd name="T16" fmla="*/ 0 w 139"/>
                  <a:gd name="T17" fmla="*/ 169 h 169"/>
                  <a:gd name="T18" fmla="*/ 38 w 139"/>
                  <a:gd name="T19" fmla="*/ 169 h 169"/>
                  <a:gd name="T20" fmla="*/ 38 w 139"/>
                  <a:gd name="T21" fmla="*/ 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69">
                    <a:moveTo>
                      <a:pt x="38" y="38"/>
                    </a:moveTo>
                    <a:cubicBezTo>
                      <a:pt x="101" y="38"/>
                      <a:pt x="101" y="38"/>
                      <a:pt x="101" y="38"/>
                    </a:cubicBezTo>
                    <a:cubicBezTo>
                      <a:pt x="101" y="169"/>
                      <a:pt x="101" y="169"/>
                      <a:pt x="101" y="169"/>
                    </a:cubicBezTo>
                    <a:cubicBezTo>
                      <a:pt x="139" y="169"/>
                      <a:pt x="139" y="169"/>
                      <a:pt x="139" y="169"/>
                    </a:cubicBezTo>
                    <a:cubicBezTo>
                      <a:pt x="139" y="19"/>
                      <a:pt x="139" y="19"/>
                      <a:pt x="139" y="19"/>
                    </a:cubicBezTo>
                    <a:cubicBezTo>
                      <a:pt x="139" y="9"/>
                      <a:pt x="130" y="0"/>
                      <a:pt x="120" y="0"/>
                    </a:cubicBezTo>
                    <a:cubicBezTo>
                      <a:pt x="19" y="0"/>
                      <a:pt x="19" y="0"/>
                      <a:pt x="19" y="0"/>
                    </a:cubicBezTo>
                    <a:cubicBezTo>
                      <a:pt x="8" y="0"/>
                      <a:pt x="0" y="9"/>
                      <a:pt x="0" y="19"/>
                    </a:cubicBezTo>
                    <a:cubicBezTo>
                      <a:pt x="0" y="169"/>
                      <a:pt x="0" y="169"/>
                      <a:pt x="0" y="169"/>
                    </a:cubicBezTo>
                    <a:cubicBezTo>
                      <a:pt x="38" y="169"/>
                      <a:pt x="38" y="169"/>
                      <a:pt x="38" y="169"/>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6" name="Freeform 10">
                <a:extLst>
                  <a:ext uri="{FF2B5EF4-FFF2-40B4-BE49-F238E27FC236}">
                    <a16:creationId xmlns:a16="http://schemas.microsoft.com/office/drawing/2014/main" id="{5EB4C3A3-3514-453D-B1D7-F0077E6C6343}"/>
                  </a:ext>
                </a:extLst>
              </p:cNvPr>
              <p:cNvSpPr>
                <a:spLocks/>
              </p:cNvSpPr>
              <p:nvPr/>
            </p:nvSpPr>
            <p:spPr bwMode="auto">
              <a:xfrm>
                <a:off x="-665163" y="2967038"/>
                <a:ext cx="200025" cy="242887"/>
              </a:xfrm>
              <a:custGeom>
                <a:avLst/>
                <a:gdLst>
                  <a:gd name="T0" fmla="*/ 100 w 138"/>
                  <a:gd name="T1" fmla="*/ 130 h 168"/>
                  <a:gd name="T2" fmla="*/ 38 w 138"/>
                  <a:gd name="T3" fmla="*/ 130 h 168"/>
                  <a:gd name="T4" fmla="*/ 38 w 138"/>
                  <a:gd name="T5" fmla="*/ 0 h 168"/>
                  <a:gd name="T6" fmla="*/ 0 w 138"/>
                  <a:gd name="T7" fmla="*/ 0 h 168"/>
                  <a:gd name="T8" fmla="*/ 0 w 138"/>
                  <a:gd name="T9" fmla="*/ 149 h 168"/>
                  <a:gd name="T10" fmla="*/ 19 w 138"/>
                  <a:gd name="T11" fmla="*/ 168 h 168"/>
                  <a:gd name="T12" fmla="*/ 119 w 138"/>
                  <a:gd name="T13" fmla="*/ 168 h 168"/>
                  <a:gd name="T14" fmla="*/ 138 w 138"/>
                  <a:gd name="T15" fmla="*/ 149 h 168"/>
                  <a:gd name="T16" fmla="*/ 138 w 138"/>
                  <a:gd name="T17" fmla="*/ 0 h 168"/>
                  <a:gd name="T18" fmla="*/ 100 w 138"/>
                  <a:gd name="T19" fmla="*/ 0 h 168"/>
                  <a:gd name="T20" fmla="*/ 100 w 138"/>
                  <a:gd name="T21"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8">
                    <a:moveTo>
                      <a:pt x="100" y="130"/>
                    </a:moveTo>
                    <a:cubicBezTo>
                      <a:pt x="38" y="130"/>
                      <a:pt x="38" y="130"/>
                      <a:pt x="38" y="130"/>
                    </a:cubicBezTo>
                    <a:cubicBezTo>
                      <a:pt x="38" y="0"/>
                      <a:pt x="38" y="0"/>
                      <a:pt x="38" y="0"/>
                    </a:cubicBezTo>
                    <a:cubicBezTo>
                      <a:pt x="0" y="0"/>
                      <a:pt x="0" y="0"/>
                      <a:pt x="0" y="0"/>
                    </a:cubicBezTo>
                    <a:cubicBezTo>
                      <a:pt x="0" y="149"/>
                      <a:pt x="0" y="149"/>
                      <a:pt x="0" y="149"/>
                    </a:cubicBezTo>
                    <a:cubicBezTo>
                      <a:pt x="0" y="160"/>
                      <a:pt x="8" y="168"/>
                      <a:pt x="19" y="168"/>
                    </a:cubicBezTo>
                    <a:cubicBezTo>
                      <a:pt x="119" y="168"/>
                      <a:pt x="119" y="168"/>
                      <a:pt x="119" y="168"/>
                    </a:cubicBezTo>
                    <a:cubicBezTo>
                      <a:pt x="130" y="168"/>
                      <a:pt x="138" y="160"/>
                      <a:pt x="138" y="149"/>
                    </a:cubicBezTo>
                    <a:cubicBezTo>
                      <a:pt x="138" y="0"/>
                      <a:pt x="138" y="0"/>
                      <a:pt x="138" y="0"/>
                    </a:cubicBezTo>
                    <a:cubicBezTo>
                      <a:pt x="100" y="0"/>
                      <a:pt x="100" y="0"/>
                      <a:pt x="100" y="0"/>
                    </a:cubicBezTo>
                    <a:lnTo>
                      <a:pt x="10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7" name="Freeform 11">
                <a:extLst>
                  <a:ext uri="{FF2B5EF4-FFF2-40B4-BE49-F238E27FC236}">
                    <a16:creationId xmlns:a16="http://schemas.microsoft.com/office/drawing/2014/main" id="{EAE2F104-62BA-47FF-B6C8-380542A80730}"/>
                  </a:ext>
                </a:extLst>
              </p:cNvPr>
              <p:cNvSpPr>
                <a:spLocks/>
              </p:cNvSpPr>
              <p:nvPr/>
            </p:nvSpPr>
            <p:spPr bwMode="auto">
              <a:xfrm>
                <a:off x="-1174750" y="2441575"/>
                <a:ext cx="201613" cy="381000"/>
              </a:xfrm>
              <a:custGeom>
                <a:avLst/>
                <a:gdLst>
                  <a:gd name="T0" fmla="*/ 38 w 139"/>
                  <a:gd name="T1" fmla="*/ 38 h 263"/>
                  <a:gd name="T2" fmla="*/ 101 w 139"/>
                  <a:gd name="T3" fmla="*/ 38 h 263"/>
                  <a:gd name="T4" fmla="*/ 101 w 139"/>
                  <a:gd name="T5" fmla="*/ 263 h 263"/>
                  <a:gd name="T6" fmla="*/ 139 w 139"/>
                  <a:gd name="T7" fmla="*/ 263 h 263"/>
                  <a:gd name="T8" fmla="*/ 139 w 139"/>
                  <a:gd name="T9" fmla="*/ 19 h 263"/>
                  <a:gd name="T10" fmla="*/ 120 w 139"/>
                  <a:gd name="T11" fmla="*/ 0 h 263"/>
                  <a:gd name="T12" fmla="*/ 19 w 139"/>
                  <a:gd name="T13" fmla="*/ 0 h 263"/>
                  <a:gd name="T14" fmla="*/ 0 w 139"/>
                  <a:gd name="T15" fmla="*/ 19 h 263"/>
                  <a:gd name="T16" fmla="*/ 0 w 139"/>
                  <a:gd name="T17" fmla="*/ 263 h 263"/>
                  <a:gd name="T18" fmla="*/ 38 w 139"/>
                  <a:gd name="T19" fmla="*/ 263 h 263"/>
                  <a:gd name="T20" fmla="*/ 38 w 139"/>
                  <a:gd name="T21" fmla="*/ 3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263">
                    <a:moveTo>
                      <a:pt x="38" y="38"/>
                    </a:moveTo>
                    <a:cubicBezTo>
                      <a:pt x="101" y="38"/>
                      <a:pt x="101" y="38"/>
                      <a:pt x="101" y="38"/>
                    </a:cubicBezTo>
                    <a:cubicBezTo>
                      <a:pt x="101" y="263"/>
                      <a:pt x="101" y="263"/>
                      <a:pt x="101" y="263"/>
                    </a:cubicBezTo>
                    <a:cubicBezTo>
                      <a:pt x="139" y="263"/>
                      <a:pt x="139" y="263"/>
                      <a:pt x="139" y="263"/>
                    </a:cubicBezTo>
                    <a:cubicBezTo>
                      <a:pt x="139" y="19"/>
                      <a:pt x="139" y="19"/>
                      <a:pt x="139" y="19"/>
                    </a:cubicBezTo>
                    <a:cubicBezTo>
                      <a:pt x="139" y="8"/>
                      <a:pt x="130" y="0"/>
                      <a:pt x="120" y="0"/>
                    </a:cubicBezTo>
                    <a:cubicBezTo>
                      <a:pt x="19" y="0"/>
                      <a:pt x="19" y="0"/>
                      <a:pt x="19" y="0"/>
                    </a:cubicBezTo>
                    <a:cubicBezTo>
                      <a:pt x="8" y="0"/>
                      <a:pt x="0" y="8"/>
                      <a:pt x="0" y="19"/>
                    </a:cubicBezTo>
                    <a:cubicBezTo>
                      <a:pt x="0" y="263"/>
                      <a:pt x="0" y="263"/>
                      <a:pt x="0" y="263"/>
                    </a:cubicBezTo>
                    <a:cubicBezTo>
                      <a:pt x="38" y="263"/>
                      <a:pt x="38" y="263"/>
                      <a:pt x="38" y="263"/>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8" name="Freeform 12">
                <a:extLst>
                  <a:ext uri="{FF2B5EF4-FFF2-40B4-BE49-F238E27FC236}">
                    <a16:creationId xmlns:a16="http://schemas.microsoft.com/office/drawing/2014/main" id="{27ED908D-939D-4144-940E-643A59122C8D}"/>
                  </a:ext>
                </a:extLst>
              </p:cNvPr>
              <p:cNvSpPr>
                <a:spLocks/>
              </p:cNvSpPr>
              <p:nvPr/>
            </p:nvSpPr>
            <p:spPr bwMode="auto">
              <a:xfrm>
                <a:off x="-920750" y="2967038"/>
                <a:ext cx="200025" cy="134937"/>
              </a:xfrm>
              <a:custGeom>
                <a:avLst/>
                <a:gdLst>
                  <a:gd name="T0" fmla="*/ 100 w 138"/>
                  <a:gd name="T1" fmla="*/ 56 h 94"/>
                  <a:gd name="T2" fmla="*/ 38 w 138"/>
                  <a:gd name="T3" fmla="*/ 56 h 94"/>
                  <a:gd name="T4" fmla="*/ 38 w 138"/>
                  <a:gd name="T5" fmla="*/ 0 h 94"/>
                  <a:gd name="T6" fmla="*/ 0 w 138"/>
                  <a:gd name="T7" fmla="*/ 0 h 94"/>
                  <a:gd name="T8" fmla="*/ 0 w 138"/>
                  <a:gd name="T9" fmla="*/ 75 h 94"/>
                  <a:gd name="T10" fmla="*/ 19 w 138"/>
                  <a:gd name="T11" fmla="*/ 94 h 94"/>
                  <a:gd name="T12" fmla="*/ 119 w 138"/>
                  <a:gd name="T13" fmla="*/ 94 h 94"/>
                  <a:gd name="T14" fmla="*/ 138 w 138"/>
                  <a:gd name="T15" fmla="*/ 75 h 94"/>
                  <a:gd name="T16" fmla="*/ 138 w 138"/>
                  <a:gd name="T17" fmla="*/ 0 h 94"/>
                  <a:gd name="T18" fmla="*/ 100 w 138"/>
                  <a:gd name="T19" fmla="*/ 0 h 94"/>
                  <a:gd name="T20" fmla="*/ 100 w 138"/>
                  <a:gd name="T21"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94">
                    <a:moveTo>
                      <a:pt x="100" y="56"/>
                    </a:moveTo>
                    <a:cubicBezTo>
                      <a:pt x="38" y="56"/>
                      <a:pt x="38" y="56"/>
                      <a:pt x="38" y="56"/>
                    </a:cubicBezTo>
                    <a:cubicBezTo>
                      <a:pt x="38" y="0"/>
                      <a:pt x="38" y="0"/>
                      <a:pt x="38" y="0"/>
                    </a:cubicBezTo>
                    <a:cubicBezTo>
                      <a:pt x="0" y="0"/>
                      <a:pt x="0" y="0"/>
                      <a:pt x="0" y="0"/>
                    </a:cubicBezTo>
                    <a:cubicBezTo>
                      <a:pt x="0" y="75"/>
                      <a:pt x="0" y="75"/>
                      <a:pt x="0" y="75"/>
                    </a:cubicBezTo>
                    <a:cubicBezTo>
                      <a:pt x="0" y="86"/>
                      <a:pt x="8" y="94"/>
                      <a:pt x="19" y="94"/>
                    </a:cubicBezTo>
                    <a:cubicBezTo>
                      <a:pt x="119" y="94"/>
                      <a:pt x="119" y="94"/>
                      <a:pt x="119" y="94"/>
                    </a:cubicBezTo>
                    <a:cubicBezTo>
                      <a:pt x="130" y="94"/>
                      <a:pt x="138" y="86"/>
                      <a:pt x="138" y="75"/>
                    </a:cubicBezTo>
                    <a:cubicBezTo>
                      <a:pt x="138" y="0"/>
                      <a:pt x="138" y="0"/>
                      <a:pt x="138" y="0"/>
                    </a:cubicBezTo>
                    <a:cubicBezTo>
                      <a:pt x="100" y="0"/>
                      <a:pt x="100" y="0"/>
                      <a:pt x="100" y="0"/>
                    </a:cubicBezTo>
                    <a:lnTo>
                      <a:pt x="10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9" name="Freeform 13">
                <a:extLst>
                  <a:ext uri="{FF2B5EF4-FFF2-40B4-BE49-F238E27FC236}">
                    <a16:creationId xmlns:a16="http://schemas.microsoft.com/office/drawing/2014/main" id="{1DF652AD-54BA-4538-AC3A-E3AA43A6B312}"/>
                  </a:ext>
                </a:extLst>
              </p:cNvPr>
              <p:cNvSpPr>
                <a:spLocks/>
              </p:cNvSpPr>
              <p:nvPr/>
            </p:nvSpPr>
            <p:spPr bwMode="auto">
              <a:xfrm>
                <a:off x="-409575" y="2590800"/>
                <a:ext cx="200025" cy="231775"/>
              </a:xfrm>
              <a:custGeom>
                <a:avLst/>
                <a:gdLst>
                  <a:gd name="T0" fmla="*/ 38 w 138"/>
                  <a:gd name="T1" fmla="*/ 38 h 160"/>
                  <a:gd name="T2" fmla="*/ 100 w 138"/>
                  <a:gd name="T3" fmla="*/ 38 h 160"/>
                  <a:gd name="T4" fmla="*/ 100 w 138"/>
                  <a:gd name="T5" fmla="*/ 160 h 160"/>
                  <a:gd name="T6" fmla="*/ 138 w 138"/>
                  <a:gd name="T7" fmla="*/ 160 h 160"/>
                  <a:gd name="T8" fmla="*/ 138 w 138"/>
                  <a:gd name="T9" fmla="*/ 19 h 160"/>
                  <a:gd name="T10" fmla="*/ 119 w 138"/>
                  <a:gd name="T11" fmla="*/ 0 h 160"/>
                  <a:gd name="T12" fmla="*/ 19 w 138"/>
                  <a:gd name="T13" fmla="*/ 0 h 160"/>
                  <a:gd name="T14" fmla="*/ 0 w 138"/>
                  <a:gd name="T15" fmla="*/ 19 h 160"/>
                  <a:gd name="T16" fmla="*/ 0 w 138"/>
                  <a:gd name="T17" fmla="*/ 160 h 160"/>
                  <a:gd name="T18" fmla="*/ 38 w 138"/>
                  <a:gd name="T19" fmla="*/ 160 h 160"/>
                  <a:gd name="T20" fmla="*/ 38 w 138"/>
                  <a:gd name="T21"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60">
                    <a:moveTo>
                      <a:pt x="38" y="38"/>
                    </a:moveTo>
                    <a:cubicBezTo>
                      <a:pt x="100" y="38"/>
                      <a:pt x="100" y="38"/>
                      <a:pt x="100" y="38"/>
                    </a:cubicBezTo>
                    <a:cubicBezTo>
                      <a:pt x="100" y="160"/>
                      <a:pt x="100" y="160"/>
                      <a:pt x="100" y="160"/>
                    </a:cubicBezTo>
                    <a:cubicBezTo>
                      <a:pt x="138" y="160"/>
                      <a:pt x="138" y="160"/>
                      <a:pt x="138" y="160"/>
                    </a:cubicBezTo>
                    <a:cubicBezTo>
                      <a:pt x="138" y="19"/>
                      <a:pt x="138" y="19"/>
                      <a:pt x="138" y="19"/>
                    </a:cubicBezTo>
                    <a:cubicBezTo>
                      <a:pt x="138" y="9"/>
                      <a:pt x="130" y="0"/>
                      <a:pt x="119" y="0"/>
                    </a:cubicBezTo>
                    <a:cubicBezTo>
                      <a:pt x="19" y="0"/>
                      <a:pt x="19" y="0"/>
                      <a:pt x="19" y="0"/>
                    </a:cubicBezTo>
                    <a:cubicBezTo>
                      <a:pt x="8" y="0"/>
                      <a:pt x="0" y="9"/>
                      <a:pt x="0" y="19"/>
                    </a:cubicBezTo>
                    <a:cubicBezTo>
                      <a:pt x="0" y="160"/>
                      <a:pt x="0" y="160"/>
                      <a:pt x="0" y="160"/>
                    </a:cubicBezTo>
                    <a:cubicBezTo>
                      <a:pt x="38" y="160"/>
                      <a:pt x="38" y="160"/>
                      <a:pt x="38" y="160"/>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0" name="Freeform 14">
                <a:extLst>
                  <a:ext uri="{FF2B5EF4-FFF2-40B4-BE49-F238E27FC236}">
                    <a16:creationId xmlns:a16="http://schemas.microsoft.com/office/drawing/2014/main" id="{BB645CEF-2B8C-4173-84F6-B8C9A044841C}"/>
                  </a:ext>
                </a:extLst>
              </p:cNvPr>
              <p:cNvSpPr>
                <a:spLocks/>
              </p:cNvSpPr>
              <p:nvPr/>
            </p:nvSpPr>
            <p:spPr bwMode="auto">
              <a:xfrm>
                <a:off x="-665163" y="2119313"/>
                <a:ext cx="200025" cy="703262"/>
              </a:xfrm>
              <a:custGeom>
                <a:avLst/>
                <a:gdLst>
                  <a:gd name="T0" fmla="*/ 38 w 138"/>
                  <a:gd name="T1" fmla="*/ 38 h 485"/>
                  <a:gd name="T2" fmla="*/ 100 w 138"/>
                  <a:gd name="T3" fmla="*/ 38 h 485"/>
                  <a:gd name="T4" fmla="*/ 100 w 138"/>
                  <a:gd name="T5" fmla="*/ 485 h 485"/>
                  <a:gd name="T6" fmla="*/ 138 w 138"/>
                  <a:gd name="T7" fmla="*/ 485 h 485"/>
                  <a:gd name="T8" fmla="*/ 138 w 138"/>
                  <a:gd name="T9" fmla="*/ 19 h 485"/>
                  <a:gd name="T10" fmla="*/ 119 w 138"/>
                  <a:gd name="T11" fmla="*/ 0 h 485"/>
                  <a:gd name="T12" fmla="*/ 19 w 138"/>
                  <a:gd name="T13" fmla="*/ 0 h 485"/>
                  <a:gd name="T14" fmla="*/ 0 w 138"/>
                  <a:gd name="T15" fmla="*/ 19 h 485"/>
                  <a:gd name="T16" fmla="*/ 0 w 138"/>
                  <a:gd name="T17" fmla="*/ 485 h 485"/>
                  <a:gd name="T18" fmla="*/ 38 w 138"/>
                  <a:gd name="T19" fmla="*/ 485 h 485"/>
                  <a:gd name="T20" fmla="*/ 38 w 138"/>
                  <a:gd name="T21" fmla="*/ 3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485">
                    <a:moveTo>
                      <a:pt x="38" y="38"/>
                    </a:moveTo>
                    <a:cubicBezTo>
                      <a:pt x="100" y="38"/>
                      <a:pt x="100" y="38"/>
                      <a:pt x="100" y="38"/>
                    </a:cubicBezTo>
                    <a:cubicBezTo>
                      <a:pt x="100" y="485"/>
                      <a:pt x="100" y="485"/>
                      <a:pt x="100" y="485"/>
                    </a:cubicBezTo>
                    <a:cubicBezTo>
                      <a:pt x="138" y="485"/>
                      <a:pt x="138" y="485"/>
                      <a:pt x="138" y="485"/>
                    </a:cubicBezTo>
                    <a:cubicBezTo>
                      <a:pt x="138" y="19"/>
                      <a:pt x="138" y="19"/>
                      <a:pt x="138" y="19"/>
                    </a:cubicBezTo>
                    <a:cubicBezTo>
                      <a:pt x="138" y="9"/>
                      <a:pt x="130" y="0"/>
                      <a:pt x="119" y="0"/>
                    </a:cubicBezTo>
                    <a:cubicBezTo>
                      <a:pt x="19" y="0"/>
                      <a:pt x="19" y="0"/>
                      <a:pt x="19" y="0"/>
                    </a:cubicBezTo>
                    <a:cubicBezTo>
                      <a:pt x="8" y="0"/>
                      <a:pt x="0" y="9"/>
                      <a:pt x="0" y="19"/>
                    </a:cubicBezTo>
                    <a:cubicBezTo>
                      <a:pt x="0" y="485"/>
                      <a:pt x="0" y="485"/>
                      <a:pt x="0" y="485"/>
                    </a:cubicBezTo>
                    <a:cubicBezTo>
                      <a:pt x="38" y="485"/>
                      <a:pt x="38" y="485"/>
                      <a:pt x="38" y="485"/>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1" name="Freeform 15">
                <a:extLst>
                  <a:ext uri="{FF2B5EF4-FFF2-40B4-BE49-F238E27FC236}">
                    <a16:creationId xmlns:a16="http://schemas.microsoft.com/office/drawing/2014/main" id="{8F5827A4-2BD8-4942-9C07-7A49086D4DEC}"/>
                  </a:ext>
                </a:extLst>
              </p:cNvPr>
              <p:cNvSpPr>
                <a:spLocks/>
              </p:cNvSpPr>
              <p:nvPr/>
            </p:nvSpPr>
            <p:spPr bwMode="auto">
              <a:xfrm>
                <a:off x="-1939925" y="2684463"/>
                <a:ext cx="201613" cy="138112"/>
              </a:xfrm>
              <a:custGeom>
                <a:avLst/>
                <a:gdLst>
                  <a:gd name="T0" fmla="*/ 38 w 139"/>
                  <a:gd name="T1" fmla="*/ 38 h 95"/>
                  <a:gd name="T2" fmla="*/ 101 w 139"/>
                  <a:gd name="T3" fmla="*/ 38 h 95"/>
                  <a:gd name="T4" fmla="*/ 101 w 139"/>
                  <a:gd name="T5" fmla="*/ 95 h 95"/>
                  <a:gd name="T6" fmla="*/ 139 w 139"/>
                  <a:gd name="T7" fmla="*/ 95 h 95"/>
                  <a:gd name="T8" fmla="*/ 139 w 139"/>
                  <a:gd name="T9" fmla="*/ 19 h 95"/>
                  <a:gd name="T10" fmla="*/ 120 w 139"/>
                  <a:gd name="T11" fmla="*/ 0 h 95"/>
                  <a:gd name="T12" fmla="*/ 19 w 139"/>
                  <a:gd name="T13" fmla="*/ 0 h 95"/>
                  <a:gd name="T14" fmla="*/ 0 w 139"/>
                  <a:gd name="T15" fmla="*/ 19 h 95"/>
                  <a:gd name="T16" fmla="*/ 0 w 139"/>
                  <a:gd name="T17" fmla="*/ 95 h 95"/>
                  <a:gd name="T18" fmla="*/ 38 w 139"/>
                  <a:gd name="T19" fmla="*/ 95 h 95"/>
                  <a:gd name="T20" fmla="*/ 38 w 139"/>
                  <a:gd name="T21"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95">
                    <a:moveTo>
                      <a:pt x="38" y="38"/>
                    </a:moveTo>
                    <a:cubicBezTo>
                      <a:pt x="101" y="38"/>
                      <a:pt x="101" y="38"/>
                      <a:pt x="101" y="38"/>
                    </a:cubicBezTo>
                    <a:cubicBezTo>
                      <a:pt x="101" y="95"/>
                      <a:pt x="101" y="95"/>
                      <a:pt x="101" y="95"/>
                    </a:cubicBezTo>
                    <a:cubicBezTo>
                      <a:pt x="139" y="95"/>
                      <a:pt x="139" y="95"/>
                      <a:pt x="139" y="95"/>
                    </a:cubicBezTo>
                    <a:cubicBezTo>
                      <a:pt x="139" y="19"/>
                      <a:pt x="139" y="19"/>
                      <a:pt x="139" y="19"/>
                    </a:cubicBezTo>
                    <a:cubicBezTo>
                      <a:pt x="139" y="9"/>
                      <a:pt x="130" y="0"/>
                      <a:pt x="120" y="0"/>
                    </a:cubicBezTo>
                    <a:cubicBezTo>
                      <a:pt x="19" y="0"/>
                      <a:pt x="19" y="0"/>
                      <a:pt x="19" y="0"/>
                    </a:cubicBezTo>
                    <a:cubicBezTo>
                      <a:pt x="9" y="0"/>
                      <a:pt x="0" y="9"/>
                      <a:pt x="0" y="19"/>
                    </a:cubicBezTo>
                    <a:cubicBezTo>
                      <a:pt x="0" y="95"/>
                      <a:pt x="0" y="95"/>
                      <a:pt x="0" y="95"/>
                    </a:cubicBezTo>
                    <a:cubicBezTo>
                      <a:pt x="38" y="95"/>
                      <a:pt x="38" y="95"/>
                      <a:pt x="38" y="95"/>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grpSp>
      <p:grpSp>
        <p:nvGrpSpPr>
          <p:cNvPr id="36" name="Gruppieren 44">
            <a:extLst>
              <a:ext uri="{FF2B5EF4-FFF2-40B4-BE49-F238E27FC236}">
                <a16:creationId xmlns:a16="http://schemas.microsoft.com/office/drawing/2014/main" id="{D42F3488-2BDA-4509-B41D-0EFA29FFE310}"/>
              </a:ext>
            </a:extLst>
          </p:cNvPr>
          <p:cNvGrpSpPr/>
          <p:nvPr/>
        </p:nvGrpSpPr>
        <p:grpSpPr>
          <a:xfrm>
            <a:off x="1075838" y="5699888"/>
            <a:ext cx="216000" cy="180000"/>
            <a:chOff x="6907213" y="2454275"/>
            <a:chExt cx="295276" cy="269875"/>
          </a:xfrm>
        </p:grpSpPr>
        <p:sp>
          <p:nvSpPr>
            <p:cNvPr id="37" name="AutoShape 4">
              <a:extLst>
                <a:ext uri="{FF2B5EF4-FFF2-40B4-BE49-F238E27FC236}">
                  <a16:creationId xmlns:a16="http://schemas.microsoft.com/office/drawing/2014/main" id="{6EC1AB81-E221-4E4A-BAB6-8E44BBB1AF25}"/>
                </a:ext>
              </a:extLst>
            </p:cNvPr>
            <p:cNvSpPr>
              <a:spLocks noChangeAspect="1" noChangeArrowheads="1" noTextEdit="1"/>
            </p:cNvSpPr>
            <p:nvPr/>
          </p:nvSpPr>
          <p:spPr bwMode="auto">
            <a:xfrm>
              <a:off x="6910388" y="2454275"/>
              <a:ext cx="29210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de-DE" sz="1645" dirty="0"/>
            </a:p>
          </p:txBody>
        </p:sp>
        <p:sp>
          <p:nvSpPr>
            <p:cNvPr id="38" name="Freeform 6">
              <a:extLst>
                <a:ext uri="{FF2B5EF4-FFF2-40B4-BE49-F238E27FC236}">
                  <a16:creationId xmlns:a16="http://schemas.microsoft.com/office/drawing/2014/main" id="{791253F1-2189-4976-984C-0531A99CBAE5}"/>
                </a:ext>
              </a:extLst>
            </p:cNvPr>
            <p:cNvSpPr>
              <a:spLocks/>
            </p:cNvSpPr>
            <p:nvPr/>
          </p:nvSpPr>
          <p:spPr bwMode="auto">
            <a:xfrm>
              <a:off x="6907213" y="2457450"/>
              <a:ext cx="152400" cy="266700"/>
            </a:xfrm>
            <a:custGeom>
              <a:avLst/>
              <a:gdLst>
                <a:gd name="T0" fmla="*/ 7 w 41"/>
                <a:gd name="T1" fmla="*/ 71 h 71"/>
                <a:gd name="T2" fmla="*/ 39 w 41"/>
                <a:gd name="T3" fmla="*/ 39 h 71"/>
                <a:gd name="T4" fmla="*/ 39 w 41"/>
                <a:gd name="T5" fmla="*/ 32 h 71"/>
                <a:gd name="T6" fmla="*/ 7 w 41"/>
                <a:gd name="T7" fmla="*/ 0 h 71"/>
                <a:gd name="T8" fmla="*/ 0 w 41"/>
                <a:gd name="T9" fmla="*/ 7 h 71"/>
                <a:gd name="T10" fmla="*/ 29 w 41"/>
                <a:gd name="T11" fmla="*/ 36 h 71"/>
                <a:gd name="T12" fmla="*/ 0 w 41"/>
                <a:gd name="T13" fmla="*/ 64 h 71"/>
                <a:gd name="T14" fmla="*/ 7 w 41"/>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71"/>
                  </a:moveTo>
                  <a:cubicBezTo>
                    <a:pt x="39" y="39"/>
                    <a:pt x="39" y="39"/>
                    <a:pt x="39" y="39"/>
                  </a:cubicBezTo>
                  <a:cubicBezTo>
                    <a:pt x="41" y="37"/>
                    <a:pt x="41" y="34"/>
                    <a:pt x="39" y="32"/>
                  </a:cubicBezTo>
                  <a:cubicBezTo>
                    <a:pt x="7" y="0"/>
                    <a:pt x="7" y="0"/>
                    <a:pt x="7" y="0"/>
                  </a:cubicBezTo>
                  <a:cubicBezTo>
                    <a:pt x="0" y="7"/>
                    <a:pt x="0" y="7"/>
                    <a:pt x="0" y="7"/>
                  </a:cubicBezTo>
                  <a:cubicBezTo>
                    <a:pt x="29" y="36"/>
                    <a:pt x="29" y="36"/>
                    <a:pt x="29" y="36"/>
                  </a:cubicBezTo>
                  <a:cubicBezTo>
                    <a:pt x="0" y="64"/>
                    <a:pt x="0" y="64"/>
                    <a:pt x="0" y="64"/>
                  </a:cubicBezTo>
                  <a:lnTo>
                    <a:pt x="7" y="71"/>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a:p>
          </p:txBody>
        </p:sp>
        <p:sp>
          <p:nvSpPr>
            <p:cNvPr id="39" name="Freeform 7">
              <a:extLst>
                <a:ext uri="{FF2B5EF4-FFF2-40B4-BE49-F238E27FC236}">
                  <a16:creationId xmlns:a16="http://schemas.microsoft.com/office/drawing/2014/main" id="{32ABD1C6-4F76-4046-81BB-AC8C2953BFA3}"/>
                </a:ext>
              </a:extLst>
            </p:cNvPr>
            <p:cNvSpPr>
              <a:spLocks/>
            </p:cNvSpPr>
            <p:nvPr/>
          </p:nvSpPr>
          <p:spPr bwMode="auto">
            <a:xfrm>
              <a:off x="7048501" y="2457450"/>
              <a:ext cx="153988" cy="266700"/>
            </a:xfrm>
            <a:custGeom>
              <a:avLst/>
              <a:gdLst>
                <a:gd name="T0" fmla="*/ 7 w 41"/>
                <a:gd name="T1" fmla="*/ 0 h 71"/>
                <a:gd name="T2" fmla="*/ 0 w 41"/>
                <a:gd name="T3" fmla="*/ 7 h 71"/>
                <a:gd name="T4" fmla="*/ 28 w 41"/>
                <a:gd name="T5" fmla="*/ 36 h 71"/>
                <a:gd name="T6" fmla="*/ 0 w 41"/>
                <a:gd name="T7" fmla="*/ 64 h 71"/>
                <a:gd name="T8" fmla="*/ 7 w 41"/>
                <a:gd name="T9" fmla="*/ 71 h 71"/>
                <a:gd name="T10" fmla="*/ 39 w 41"/>
                <a:gd name="T11" fmla="*/ 39 h 71"/>
                <a:gd name="T12" fmla="*/ 39 w 41"/>
                <a:gd name="T13" fmla="*/ 32 h 71"/>
                <a:gd name="T14" fmla="*/ 7 w 41"/>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0"/>
                  </a:moveTo>
                  <a:cubicBezTo>
                    <a:pt x="0" y="7"/>
                    <a:pt x="0" y="7"/>
                    <a:pt x="0" y="7"/>
                  </a:cubicBezTo>
                  <a:cubicBezTo>
                    <a:pt x="28" y="36"/>
                    <a:pt x="28" y="36"/>
                    <a:pt x="28" y="36"/>
                  </a:cubicBezTo>
                  <a:cubicBezTo>
                    <a:pt x="0" y="64"/>
                    <a:pt x="0" y="64"/>
                    <a:pt x="0" y="64"/>
                  </a:cubicBezTo>
                  <a:cubicBezTo>
                    <a:pt x="7" y="71"/>
                    <a:pt x="7" y="71"/>
                    <a:pt x="7" y="71"/>
                  </a:cubicBezTo>
                  <a:cubicBezTo>
                    <a:pt x="39" y="39"/>
                    <a:pt x="39" y="39"/>
                    <a:pt x="39" y="39"/>
                  </a:cubicBezTo>
                  <a:cubicBezTo>
                    <a:pt x="41" y="37"/>
                    <a:pt x="41" y="34"/>
                    <a:pt x="39" y="32"/>
                  </a:cubicBezTo>
                  <a:lnTo>
                    <a:pt x="7" y="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dirty="0"/>
            </a:p>
          </p:txBody>
        </p:sp>
      </p:grpSp>
      <p:grpSp>
        <p:nvGrpSpPr>
          <p:cNvPr id="40" name="Gruppieren 44">
            <a:extLst>
              <a:ext uri="{FF2B5EF4-FFF2-40B4-BE49-F238E27FC236}">
                <a16:creationId xmlns:a16="http://schemas.microsoft.com/office/drawing/2014/main" id="{79E34691-03D6-4A41-A950-0E2251B2BEAA}"/>
              </a:ext>
            </a:extLst>
          </p:cNvPr>
          <p:cNvGrpSpPr/>
          <p:nvPr/>
        </p:nvGrpSpPr>
        <p:grpSpPr>
          <a:xfrm rot="10800000">
            <a:off x="10924664" y="5705000"/>
            <a:ext cx="216000" cy="180000"/>
            <a:chOff x="6907213" y="2454275"/>
            <a:chExt cx="295276" cy="269875"/>
          </a:xfrm>
        </p:grpSpPr>
        <p:sp>
          <p:nvSpPr>
            <p:cNvPr id="41" name="AutoShape 4">
              <a:extLst>
                <a:ext uri="{FF2B5EF4-FFF2-40B4-BE49-F238E27FC236}">
                  <a16:creationId xmlns:a16="http://schemas.microsoft.com/office/drawing/2014/main" id="{DCFB4C86-C84F-456C-8CDF-5B90EBA53B2F}"/>
                </a:ext>
              </a:extLst>
            </p:cNvPr>
            <p:cNvSpPr>
              <a:spLocks noChangeAspect="1" noChangeArrowheads="1" noTextEdit="1"/>
            </p:cNvSpPr>
            <p:nvPr/>
          </p:nvSpPr>
          <p:spPr bwMode="auto">
            <a:xfrm>
              <a:off x="6910388" y="2454275"/>
              <a:ext cx="29210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de-DE" sz="1645" dirty="0"/>
            </a:p>
          </p:txBody>
        </p:sp>
        <p:sp>
          <p:nvSpPr>
            <p:cNvPr id="42" name="Freeform 6">
              <a:extLst>
                <a:ext uri="{FF2B5EF4-FFF2-40B4-BE49-F238E27FC236}">
                  <a16:creationId xmlns:a16="http://schemas.microsoft.com/office/drawing/2014/main" id="{74D3B012-C2C5-4585-B9B9-285560B0576B}"/>
                </a:ext>
              </a:extLst>
            </p:cNvPr>
            <p:cNvSpPr>
              <a:spLocks/>
            </p:cNvSpPr>
            <p:nvPr/>
          </p:nvSpPr>
          <p:spPr bwMode="auto">
            <a:xfrm>
              <a:off x="6907213" y="2457450"/>
              <a:ext cx="152400" cy="266700"/>
            </a:xfrm>
            <a:custGeom>
              <a:avLst/>
              <a:gdLst>
                <a:gd name="T0" fmla="*/ 7 w 41"/>
                <a:gd name="T1" fmla="*/ 71 h 71"/>
                <a:gd name="T2" fmla="*/ 39 w 41"/>
                <a:gd name="T3" fmla="*/ 39 h 71"/>
                <a:gd name="T4" fmla="*/ 39 w 41"/>
                <a:gd name="T5" fmla="*/ 32 h 71"/>
                <a:gd name="T6" fmla="*/ 7 w 41"/>
                <a:gd name="T7" fmla="*/ 0 h 71"/>
                <a:gd name="T8" fmla="*/ 0 w 41"/>
                <a:gd name="T9" fmla="*/ 7 h 71"/>
                <a:gd name="T10" fmla="*/ 29 w 41"/>
                <a:gd name="T11" fmla="*/ 36 h 71"/>
                <a:gd name="T12" fmla="*/ 0 w 41"/>
                <a:gd name="T13" fmla="*/ 64 h 71"/>
                <a:gd name="T14" fmla="*/ 7 w 41"/>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71"/>
                  </a:moveTo>
                  <a:cubicBezTo>
                    <a:pt x="39" y="39"/>
                    <a:pt x="39" y="39"/>
                    <a:pt x="39" y="39"/>
                  </a:cubicBezTo>
                  <a:cubicBezTo>
                    <a:pt x="41" y="37"/>
                    <a:pt x="41" y="34"/>
                    <a:pt x="39" y="32"/>
                  </a:cubicBezTo>
                  <a:cubicBezTo>
                    <a:pt x="7" y="0"/>
                    <a:pt x="7" y="0"/>
                    <a:pt x="7" y="0"/>
                  </a:cubicBezTo>
                  <a:cubicBezTo>
                    <a:pt x="0" y="7"/>
                    <a:pt x="0" y="7"/>
                    <a:pt x="0" y="7"/>
                  </a:cubicBezTo>
                  <a:cubicBezTo>
                    <a:pt x="29" y="36"/>
                    <a:pt x="29" y="36"/>
                    <a:pt x="29" y="36"/>
                  </a:cubicBezTo>
                  <a:cubicBezTo>
                    <a:pt x="0" y="64"/>
                    <a:pt x="0" y="64"/>
                    <a:pt x="0" y="64"/>
                  </a:cubicBezTo>
                  <a:lnTo>
                    <a:pt x="7" y="71"/>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a:p>
          </p:txBody>
        </p:sp>
        <p:sp>
          <p:nvSpPr>
            <p:cNvPr id="43" name="Freeform 7">
              <a:extLst>
                <a:ext uri="{FF2B5EF4-FFF2-40B4-BE49-F238E27FC236}">
                  <a16:creationId xmlns:a16="http://schemas.microsoft.com/office/drawing/2014/main" id="{B0341070-E492-4B25-91C7-1E1FD84AD5D3}"/>
                </a:ext>
              </a:extLst>
            </p:cNvPr>
            <p:cNvSpPr>
              <a:spLocks/>
            </p:cNvSpPr>
            <p:nvPr/>
          </p:nvSpPr>
          <p:spPr bwMode="auto">
            <a:xfrm>
              <a:off x="7048501" y="2457450"/>
              <a:ext cx="153988" cy="266700"/>
            </a:xfrm>
            <a:custGeom>
              <a:avLst/>
              <a:gdLst>
                <a:gd name="T0" fmla="*/ 7 w 41"/>
                <a:gd name="T1" fmla="*/ 0 h 71"/>
                <a:gd name="T2" fmla="*/ 0 w 41"/>
                <a:gd name="T3" fmla="*/ 7 h 71"/>
                <a:gd name="T4" fmla="*/ 28 w 41"/>
                <a:gd name="T5" fmla="*/ 36 h 71"/>
                <a:gd name="T6" fmla="*/ 0 w 41"/>
                <a:gd name="T7" fmla="*/ 64 h 71"/>
                <a:gd name="T8" fmla="*/ 7 w 41"/>
                <a:gd name="T9" fmla="*/ 71 h 71"/>
                <a:gd name="T10" fmla="*/ 39 w 41"/>
                <a:gd name="T11" fmla="*/ 39 h 71"/>
                <a:gd name="T12" fmla="*/ 39 w 41"/>
                <a:gd name="T13" fmla="*/ 32 h 71"/>
                <a:gd name="T14" fmla="*/ 7 w 41"/>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0"/>
                  </a:moveTo>
                  <a:cubicBezTo>
                    <a:pt x="0" y="7"/>
                    <a:pt x="0" y="7"/>
                    <a:pt x="0" y="7"/>
                  </a:cubicBezTo>
                  <a:cubicBezTo>
                    <a:pt x="28" y="36"/>
                    <a:pt x="28" y="36"/>
                    <a:pt x="28" y="36"/>
                  </a:cubicBezTo>
                  <a:cubicBezTo>
                    <a:pt x="0" y="64"/>
                    <a:pt x="0" y="64"/>
                    <a:pt x="0" y="64"/>
                  </a:cubicBezTo>
                  <a:cubicBezTo>
                    <a:pt x="7" y="71"/>
                    <a:pt x="7" y="71"/>
                    <a:pt x="7" y="71"/>
                  </a:cubicBezTo>
                  <a:cubicBezTo>
                    <a:pt x="39" y="39"/>
                    <a:pt x="39" y="39"/>
                    <a:pt x="39" y="39"/>
                  </a:cubicBezTo>
                  <a:cubicBezTo>
                    <a:pt x="41" y="37"/>
                    <a:pt x="41" y="34"/>
                    <a:pt x="39" y="32"/>
                  </a:cubicBezTo>
                  <a:lnTo>
                    <a:pt x="7" y="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dirty="0"/>
            </a:p>
          </p:txBody>
        </p:sp>
      </p:grpSp>
      <p:sp>
        <p:nvSpPr>
          <p:cNvPr id="2" name="Fußzeilenplatzhalter 1">
            <a:extLst>
              <a:ext uri="{FF2B5EF4-FFF2-40B4-BE49-F238E27FC236}">
                <a16:creationId xmlns:a16="http://schemas.microsoft.com/office/drawing/2014/main" id="{7E96119D-D2CF-AB4A-7BD7-E2175118BF24}"/>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spTree>
    <p:extLst>
      <p:ext uri="{BB962C8B-B14F-4D97-AF65-F5344CB8AC3E}">
        <p14:creationId xmlns:p14="http://schemas.microsoft.com/office/powerpoint/2010/main" val="23743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0B1A12D7-DBE6-4BA2-9268-2069FD3CD109}"/>
              </a:ext>
            </a:extLst>
          </p:cNvPr>
          <p:cNvSpPr/>
          <p:nvPr/>
        </p:nvSpPr>
        <p:spPr>
          <a:xfrm>
            <a:off x="312715" y="1969134"/>
            <a:ext cx="11626850" cy="4313699"/>
          </a:xfrm>
          <a:prstGeom prst="rect">
            <a:avLst/>
          </a:prstGeom>
          <a:solidFill>
            <a:schemeClr val="accent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a:extLst>
              <a:ext uri="{FF2B5EF4-FFF2-40B4-BE49-F238E27FC236}">
                <a16:creationId xmlns:a16="http://schemas.microsoft.com/office/drawing/2014/main" id="{32DECFFC-18D4-4C67-A1CF-322E0B31650F}"/>
              </a:ext>
            </a:extLst>
          </p:cNvPr>
          <p:cNvSpPr>
            <a:spLocks noGrp="1"/>
          </p:cNvSpPr>
          <p:nvPr>
            <p:ph type="sldNum" sz="quarter" idx="12"/>
          </p:nvPr>
        </p:nvSpPr>
        <p:spPr/>
        <p:txBody>
          <a:bodyPr/>
          <a:lstStyle/>
          <a:p>
            <a:fld id="{731A1681-B67C-634E-B9F8-D054051C2089}" type="slidenum">
              <a:rPr lang="en-US" smtClean="0"/>
              <a:t>13</a:t>
            </a:fld>
            <a:endParaRPr lang="en-US"/>
          </a:p>
        </p:txBody>
      </p:sp>
      <p:sp>
        <p:nvSpPr>
          <p:cNvPr id="7" name="Textplatzhalter 6">
            <a:extLst>
              <a:ext uri="{FF2B5EF4-FFF2-40B4-BE49-F238E27FC236}">
                <a16:creationId xmlns:a16="http://schemas.microsoft.com/office/drawing/2014/main" id="{9EE8673C-A80B-4679-93AB-D048735C4838}"/>
              </a:ext>
            </a:extLst>
          </p:cNvPr>
          <p:cNvSpPr>
            <a:spLocks noGrp="1"/>
          </p:cNvSpPr>
          <p:nvPr>
            <p:ph type="body" sz="quarter" idx="13"/>
          </p:nvPr>
        </p:nvSpPr>
        <p:spPr>
          <a:xfrm>
            <a:off x="312715" y="658315"/>
            <a:ext cx="11582400" cy="344326"/>
          </a:xfrm>
        </p:spPr>
        <p:txBody>
          <a:bodyPr/>
          <a:lstStyle/>
          <a:p>
            <a:r>
              <a:rPr lang="en-US" b="1" dirty="0"/>
              <a:t>Materiality of ESG aspects by business model and sector</a:t>
            </a:r>
            <a:endParaRPr lang="de-DE" b="1" dirty="0"/>
          </a:p>
        </p:txBody>
      </p:sp>
      <p:sp>
        <p:nvSpPr>
          <p:cNvPr id="17" name="Rechteck 16">
            <a:extLst>
              <a:ext uri="{FF2B5EF4-FFF2-40B4-BE49-F238E27FC236}">
                <a16:creationId xmlns:a16="http://schemas.microsoft.com/office/drawing/2014/main" id="{0DAB5C3D-B135-4997-9365-42B87F04BE3A}"/>
              </a:ext>
            </a:extLst>
          </p:cNvPr>
          <p:cNvSpPr/>
          <p:nvPr/>
        </p:nvSpPr>
        <p:spPr>
          <a:xfrm>
            <a:off x="482600" y="2231640"/>
            <a:ext cx="5468937" cy="3826260"/>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r>
              <a:rPr lang="en-US" sz="1400" b="1" dirty="0">
                <a:solidFill>
                  <a:schemeClr val="bg2">
                    <a:lumMod val="10000"/>
                  </a:schemeClr>
                </a:solidFill>
              </a:rPr>
              <a:t>Energy sector</a:t>
            </a:r>
          </a:p>
          <a:p>
            <a:pPr algn="ctr"/>
            <a:r>
              <a:rPr lang="en-US" sz="1400" b="1" dirty="0">
                <a:solidFill>
                  <a:schemeClr val="bg2">
                    <a:lumMod val="10000"/>
                  </a:schemeClr>
                </a:solidFill>
              </a:rPr>
              <a:t>construction and real estate industry</a:t>
            </a:r>
          </a:p>
          <a:p>
            <a:pPr algn="ctr"/>
            <a:r>
              <a:rPr lang="en-US" sz="1400" b="1" dirty="0">
                <a:solidFill>
                  <a:schemeClr val="bg2">
                    <a:lumMod val="10000"/>
                  </a:schemeClr>
                </a:solidFill>
              </a:rPr>
              <a:t>utilities such as electricity and gas suppliers trade</a:t>
            </a:r>
            <a:r>
              <a:rPr lang="en-US" sz="1400" dirty="0">
                <a:solidFill>
                  <a:schemeClr val="bg2">
                    <a:lumMod val="10000"/>
                  </a:schemeClr>
                </a:solidFill>
              </a:rPr>
              <a:t>	</a:t>
            </a:r>
          </a:p>
          <a:p>
            <a:pPr algn="ctr"/>
            <a:endParaRPr lang="en-US" sz="1400" dirty="0">
              <a:solidFill>
                <a:schemeClr val="bg2">
                  <a:lumMod val="10000"/>
                </a:schemeClr>
              </a:solidFill>
            </a:endParaRPr>
          </a:p>
          <a:p>
            <a:pPr algn="ctr"/>
            <a:endParaRPr lang="en-US" sz="1400" dirty="0">
              <a:solidFill>
                <a:schemeClr val="bg2">
                  <a:lumMod val="10000"/>
                </a:schemeClr>
              </a:solidFill>
            </a:endParaRPr>
          </a:p>
          <a:p>
            <a:pPr algn="ctr"/>
            <a:endParaRPr lang="en-US" sz="1400" dirty="0">
              <a:solidFill>
                <a:schemeClr val="bg2">
                  <a:lumMod val="10000"/>
                </a:schemeClr>
              </a:solidFill>
            </a:endParaRPr>
          </a:p>
          <a:p>
            <a:pPr algn="ctr"/>
            <a:endParaRPr lang="en-US" sz="1400" dirty="0">
              <a:solidFill>
                <a:schemeClr val="bg2">
                  <a:lumMod val="10000"/>
                </a:schemeClr>
              </a:solidFill>
            </a:endParaRPr>
          </a:p>
          <a:p>
            <a:pPr algn="ctr"/>
            <a:endParaRPr lang="en-US" sz="1400" dirty="0">
              <a:solidFill>
                <a:schemeClr val="bg2">
                  <a:lumMod val="10000"/>
                </a:schemeClr>
              </a:solidFill>
            </a:endParaRPr>
          </a:p>
          <a:p>
            <a:pPr algn="ctr"/>
            <a:r>
              <a:rPr lang="en-US" sz="1400" b="1" dirty="0">
                <a:solidFill>
                  <a:schemeClr val="accent6"/>
                </a:solidFill>
              </a:rPr>
              <a:t>Challenges: </a:t>
            </a:r>
          </a:p>
          <a:p>
            <a:pPr algn="ctr"/>
            <a:endParaRPr lang="en-US" sz="1400" dirty="0">
              <a:solidFill>
                <a:schemeClr val="bg2">
                  <a:lumMod val="10000"/>
                </a:schemeClr>
              </a:solidFill>
            </a:endParaRPr>
          </a:p>
          <a:p>
            <a:pPr algn="ctr"/>
            <a:r>
              <a:rPr lang="en-US" sz="1400" dirty="0">
                <a:solidFill>
                  <a:schemeClr val="accent6"/>
                </a:solidFill>
              </a:rPr>
              <a:t>Environmental sustainability factors include factors such as high CO2 emissions, </a:t>
            </a:r>
          </a:p>
          <a:p>
            <a:pPr algn="ctr"/>
            <a:r>
              <a:rPr lang="en-US" sz="1400" dirty="0">
                <a:solidFill>
                  <a:schemeClr val="accent6"/>
                </a:solidFill>
              </a:rPr>
              <a:t>biodiversity, </a:t>
            </a:r>
          </a:p>
          <a:p>
            <a:pPr algn="ctr"/>
            <a:r>
              <a:rPr lang="en-US" sz="1400" dirty="0">
                <a:solidFill>
                  <a:schemeClr val="accent6"/>
                </a:solidFill>
              </a:rPr>
              <a:t>water and environmental pollution and soil sealing.</a:t>
            </a:r>
          </a:p>
          <a:p>
            <a:pPr algn="ctr"/>
            <a:endParaRPr lang="en-US" sz="1400" dirty="0">
              <a:solidFill>
                <a:schemeClr val="accent6"/>
              </a:solidFill>
            </a:endParaRPr>
          </a:p>
          <a:p>
            <a:pPr algn="ctr"/>
            <a:endParaRPr lang="en-US" sz="1500" dirty="0">
              <a:solidFill>
                <a:schemeClr val="accent6"/>
              </a:solidFill>
            </a:endParaRPr>
          </a:p>
          <a:p>
            <a:pPr algn="ctr"/>
            <a:endParaRPr lang="de-DE" sz="1400" dirty="0">
              <a:solidFill>
                <a:schemeClr val="accent6"/>
              </a:solidFill>
            </a:endParaRPr>
          </a:p>
        </p:txBody>
      </p:sp>
      <p:sp>
        <p:nvSpPr>
          <p:cNvPr id="4" name="Rechteck 3">
            <a:extLst>
              <a:ext uri="{FF2B5EF4-FFF2-40B4-BE49-F238E27FC236}">
                <a16:creationId xmlns:a16="http://schemas.microsoft.com/office/drawing/2014/main" id="{FDBB2130-EC19-2CAA-33B1-7BF401E38C1B}"/>
              </a:ext>
            </a:extLst>
          </p:cNvPr>
          <p:cNvSpPr/>
          <p:nvPr/>
        </p:nvSpPr>
        <p:spPr>
          <a:xfrm>
            <a:off x="312715" y="1299018"/>
            <a:ext cx="11574484" cy="59174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bg2">
                    <a:lumMod val="10000"/>
                  </a:schemeClr>
                </a:solidFill>
              </a:rPr>
              <a:t>Depending on the industry, companies face </a:t>
            </a:r>
            <a:r>
              <a:rPr lang="en-US" sz="1600" b="1" dirty="0">
                <a:solidFill>
                  <a:schemeClr val="bg2">
                    <a:lumMod val="10000"/>
                  </a:schemeClr>
                </a:solidFill>
              </a:rPr>
              <a:t>individual challenges </a:t>
            </a:r>
            <a:r>
              <a:rPr lang="en-US" sz="1600" dirty="0">
                <a:solidFill>
                  <a:schemeClr val="bg2">
                    <a:lumMod val="10000"/>
                  </a:schemeClr>
                </a:solidFill>
              </a:rPr>
              <a:t>in taking ESG factors into account in their valuation</a:t>
            </a:r>
            <a:r>
              <a:rPr lang="de-DE" sz="1600" dirty="0">
                <a:solidFill>
                  <a:schemeClr val="bg2">
                    <a:lumMod val="10000"/>
                  </a:schemeClr>
                </a:solidFill>
              </a:rPr>
              <a:t>. </a:t>
            </a:r>
            <a:endParaRPr lang="de-DE" sz="1500" dirty="0">
              <a:solidFill>
                <a:schemeClr val="bg2">
                  <a:lumMod val="10000"/>
                </a:schemeClr>
              </a:solidFill>
            </a:endParaRPr>
          </a:p>
        </p:txBody>
      </p:sp>
      <p:sp>
        <p:nvSpPr>
          <p:cNvPr id="11" name="Rechteck 10">
            <a:extLst>
              <a:ext uri="{FF2B5EF4-FFF2-40B4-BE49-F238E27FC236}">
                <a16:creationId xmlns:a16="http://schemas.microsoft.com/office/drawing/2014/main" id="{F6812011-C6E7-E8A9-3E84-79867BFECC7C}"/>
              </a:ext>
            </a:extLst>
          </p:cNvPr>
          <p:cNvSpPr/>
          <p:nvPr/>
        </p:nvSpPr>
        <p:spPr>
          <a:xfrm>
            <a:off x="6240465" y="2231640"/>
            <a:ext cx="5445881" cy="3826260"/>
          </a:xfrm>
          <a:prstGeom prst="rect">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r>
              <a:rPr lang="en-US" sz="1400" b="1" dirty="0">
                <a:solidFill>
                  <a:schemeClr val="bg2">
                    <a:lumMod val="10000"/>
                  </a:schemeClr>
                </a:solidFill>
              </a:rPr>
              <a:t>Software and hardware companies</a:t>
            </a:r>
          </a:p>
          <a:p>
            <a:pPr algn="ctr"/>
            <a:r>
              <a:rPr lang="en-US" sz="1400" b="1" dirty="0">
                <a:solidFill>
                  <a:schemeClr val="bg2">
                    <a:lumMod val="10000"/>
                  </a:schemeClr>
                </a:solidFill>
              </a:rPr>
              <a:t>healthcare sector </a:t>
            </a:r>
          </a:p>
          <a:p>
            <a:pPr algn="ctr"/>
            <a:r>
              <a:rPr lang="en-US" sz="1400" b="1" dirty="0">
                <a:solidFill>
                  <a:schemeClr val="bg2">
                    <a:lumMod val="10000"/>
                  </a:schemeClr>
                </a:solidFill>
              </a:rPr>
              <a:t>financial sector </a:t>
            </a:r>
          </a:p>
          <a:p>
            <a:pPr algn="ctr"/>
            <a:endParaRPr lang="en-US" sz="1400" b="1" dirty="0">
              <a:solidFill>
                <a:schemeClr val="bg2">
                  <a:lumMod val="10000"/>
                </a:schemeClr>
              </a:solidFill>
            </a:endParaRPr>
          </a:p>
          <a:p>
            <a:pPr algn="ctr"/>
            <a:endParaRPr lang="en-US" sz="1400" b="1" dirty="0">
              <a:solidFill>
                <a:schemeClr val="bg2">
                  <a:lumMod val="10000"/>
                </a:schemeClr>
              </a:solidFill>
            </a:endParaRPr>
          </a:p>
          <a:p>
            <a:pPr algn="ctr"/>
            <a:endParaRPr lang="en-US" sz="1400" b="1" dirty="0">
              <a:solidFill>
                <a:schemeClr val="bg2">
                  <a:lumMod val="10000"/>
                </a:schemeClr>
              </a:solidFill>
            </a:endParaRPr>
          </a:p>
          <a:p>
            <a:pPr algn="ctr"/>
            <a:endParaRPr lang="en-US" sz="1400" dirty="0">
              <a:solidFill>
                <a:schemeClr val="bg2">
                  <a:lumMod val="10000"/>
                </a:schemeClr>
              </a:solidFill>
            </a:endParaRPr>
          </a:p>
          <a:p>
            <a:pPr algn="ctr"/>
            <a:endParaRPr lang="en-US" sz="1400" dirty="0">
              <a:solidFill>
                <a:schemeClr val="bg2">
                  <a:lumMod val="10000"/>
                </a:schemeClr>
              </a:solidFill>
            </a:endParaRPr>
          </a:p>
          <a:p>
            <a:pPr algn="ctr"/>
            <a:r>
              <a:rPr lang="en-US" sz="1400" b="1" dirty="0">
                <a:solidFill>
                  <a:schemeClr val="accent6"/>
                </a:solidFill>
              </a:rPr>
              <a:t>Challenges:</a:t>
            </a:r>
          </a:p>
          <a:p>
            <a:pPr algn="ctr"/>
            <a:endParaRPr lang="en-US" sz="1400" dirty="0">
              <a:solidFill>
                <a:schemeClr val="bg2">
                  <a:lumMod val="10000"/>
                </a:schemeClr>
              </a:solidFill>
            </a:endParaRPr>
          </a:p>
          <a:p>
            <a:pPr algn="ctr"/>
            <a:r>
              <a:rPr lang="en-US" sz="1400" dirty="0">
                <a:solidFill>
                  <a:schemeClr val="accent6"/>
                </a:solidFill>
              </a:rPr>
              <a:t>Social sustainability criteria include factors such as diversity in the labor market, data protection, protection of human rights. </a:t>
            </a:r>
          </a:p>
          <a:p>
            <a:pPr algn="ctr"/>
            <a:endParaRPr lang="en-US" sz="1400" dirty="0">
              <a:solidFill>
                <a:schemeClr val="bg2">
                  <a:lumMod val="10000"/>
                </a:schemeClr>
              </a:solidFill>
            </a:endParaRPr>
          </a:p>
          <a:p>
            <a:pPr algn="ctr"/>
            <a:r>
              <a:rPr lang="en-US" sz="1400" dirty="0">
                <a:solidFill>
                  <a:schemeClr val="bg2">
                    <a:lumMod val="10000"/>
                  </a:schemeClr>
                </a:solidFill>
                <a:sym typeface="Wingdings" panose="05000000000000000000" pitchFamily="2" charset="2"/>
              </a:rPr>
              <a:t> </a:t>
            </a:r>
            <a:r>
              <a:rPr lang="en-US" sz="1400" dirty="0">
                <a:solidFill>
                  <a:schemeClr val="bg2">
                    <a:lumMod val="10000"/>
                  </a:schemeClr>
                </a:solidFill>
              </a:rPr>
              <a:t> Companies must be aware of their potential ESG risks and pay particular attention to social sustainability when selecting employees, processing data and in their upstream and downstream supply chain.</a:t>
            </a:r>
            <a:endParaRPr lang="de-DE" sz="1400" dirty="0">
              <a:solidFill>
                <a:schemeClr val="accent6"/>
              </a:solidFill>
            </a:endParaRPr>
          </a:p>
        </p:txBody>
      </p:sp>
      <p:sp>
        <p:nvSpPr>
          <p:cNvPr id="2" name="Text Placeholder 3">
            <a:extLst>
              <a:ext uri="{FF2B5EF4-FFF2-40B4-BE49-F238E27FC236}">
                <a16:creationId xmlns:a16="http://schemas.microsoft.com/office/drawing/2014/main" id="{47887AE7-A94E-2206-D5BA-68BBB148F506}"/>
              </a:ext>
            </a:extLst>
          </p:cNvPr>
          <p:cNvSpPr txBox="1">
            <a:spLocks/>
          </p:cNvSpPr>
          <p:nvPr/>
        </p:nvSpPr>
        <p:spPr>
          <a:xfrm>
            <a:off x="304799" y="304800"/>
            <a:ext cx="11232107" cy="360000"/>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Business valuation</a:t>
            </a:r>
            <a:endParaRPr lang="en-GB" dirty="0"/>
          </a:p>
        </p:txBody>
      </p:sp>
      <p:sp>
        <p:nvSpPr>
          <p:cNvPr id="5" name="Fußzeilenplatzhalter 4">
            <a:extLst>
              <a:ext uri="{FF2B5EF4-FFF2-40B4-BE49-F238E27FC236}">
                <a16:creationId xmlns:a16="http://schemas.microsoft.com/office/drawing/2014/main" id="{FD89B797-F07C-2E3A-AA2E-BBA0B1C25807}"/>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grpSp>
        <p:nvGrpSpPr>
          <p:cNvPr id="15" name="Gruppieren 5189">
            <a:extLst>
              <a:ext uri="{FF2B5EF4-FFF2-40B4-BE49-F238E27FC236}">
                <a16:creationId xmlns:a16="http://schemas.microsoft.com/office/drawing/2014/main" id="{DF6742D7-4C7B-4D50-5C1F-FD366DD0DEC9}"/>
              </a:ext>
            </a:extLst>
          </p:cNvPr>
          <p:cNvGrpSpPr>
            <a:grpSpLocks noChangeAspect="1"/>
          </p:cNvGrpSpPr>
          <p:nvPr/>
        </p:nvGrpSpPr>
        <p:grpSpPr>
          <a:xfrm>
            <a:off x="8677497" y="3161019"/>
            <a:ext cx="571405" cy="571405"/>
            <a:chOff x="-1855788" y="2670175"/>
            <a:chExt cx="1401763" cy="1401763"/>
          </a:xfrm>
          <a:solidFill>
            <a:schemeClr val="tx1"/>
          </a:solidFill>
        </p:grpSpPr>
        <p:sp>
          <p:nvSpPr>
            <p:cNvPr id="16" name="Freeform 93">
              <a:extLst>
                <a:ext uri="{FF2B5EF4-FFF2-40B4-BE49-F238E27FC236}">
                  <a16:creationId xmlns:a16="http://schemas.microsoft.com/office/drawing/2014/main" id="{59874F4C-6E39-123B-DBC3-AAF763DA7C4D}"/>
                </a:ext>
              </a:extLst>
            </p:cNvPr>
            <p:cNvSpPr>
              <a:spLocks noEditPoints="1"/>
            </p:cNvSpPr>
            <p:nvPr/>
          </p:nvSpPr>
          <p:spPr bwMode="auto">
            <a:xfrm>
              <a:off x="-1855788" y="2670175"/>
              <a:ext cx="1401763" cy="1401763"/>
            </a:xfrm>
            <a:custGeom>
              <a:avLst/>
              <a:gdLst>
                <a:gd name="T0" fmla="*/ 1366 w 1399"/>
                <a:gd name="T1" fmla="*/ 417 h 1400"/>
                <a:gd name="T2" fmla="*/ 1366 w 1399"/>
                <a:gd name="T3" fmla="*/ 255 h 1400"/>
                <a:gd name="T4" fmla="*/ 1064 w 1399"/>
                <a:gd name="T5" fmla="*/ 0 h 1400"/>
                <a:gd name="T6" fmla="*/ 699 w 1399"/>
                <a:gd name="T7" fmla="*/ 317 h 1400"/>
                <a:gd name="T8" fmla="*/ 335 w 1399"/>
                <a:gd name="T9" fmla="*/ 0 h 1400"/>
                <a:gd name="T10" fmla="*/ 33 w 1399"/>
                <a:gd name="T11" fmla="*/ 255 h 1400"/>
                <a:gd name="T12" fmla="*/ 33 w 1399"/>
                <a:gd name="T13" fmla="*/ 417 h 1400"/>
                <a:gd name="T14" fmla="*/ 33 w 1399"/>
                <a:gd name="T15" fmla="*/ 983 h 1400"/>
                <a:gd name="T16" fmla="*/ 33 w 1399"/>
                <a:gd name="T17" fmla="*/ 1145 h 1400"/>
                <a:gd name="T18" fmla="*/ 335 w 1399"/>
                <a:gd name="T19" fmla="*/ 1400 h 1400"/>
                <a:gd name="T20" fmla="*/ 699 w 1399"/>
                <a:gd name="T21" fmla="*/ 1083 h 1400"/>
                <a:gd name="T22" fmla="*/ 1064 w 1399"/>
                <a:gd name="T23" fmla="*/ 1400 h 1400"/>
                <a:gd name="T24" fmla="*/ 1366 w 1399"/>
                <a:gd name="T25" fmla="*/ 1145 h 1400"/>
                <a:gd name="T26" fmla="*/ 1366 w 1399"/>
                <a:gd name="T27" fmla="*/ 983 h 1400"/>
                <a:gd name="T28" fmla="*/ 1011 w 1399"/>
                <a:gd name="T29" fmla="*/ 62 h 1400"/>
                <a:gd name="T30" fmla="*/ 1116 w 1399"/>
                <a:gd name="T31" fmla="*/ 62 h 1400"/>
                <a:gd name="T32" fmla="*/ 1359 w 1399"/>
                <a:gd name="T33" fmla="*/ 336 h 1400"/>
                <a:gd name="T34" fmla="*/ 1054 w 1399"/>
                <a:gd name="T35" fmla="*/ 672 h 1400"/>
                <a:gd name="T36" fmla="*/ 1011 w 1399"/>
                <a:gd name="T37" fmla="*/ 62 h 1400"/>
                <a:gd name="T38" fmla="*/ 699 w 1399"/>
                <a:gd name="T39" fmla="*/ 1026 h 1400"/>
                <a:gd name="T40" fmla="*/ 699 w 1399"/>
                <a:gd name="T41" fmla="*/ 374 h 1400"/>
                <a:gd name="T42" fmla="*/ 62 w 1399"/>
                <a:gd name="T43" fmla="*/ 388 h 1400"/>
                <a:gd name="T44" fmla="*/ 62 w 1399"/>
                <a:gd name="T45" fmla="*/ 283 h 1400"/>
                <a:gd name="T46" fmla="*/ 335 w 1399"/>
                <a:gd name="T47" fmla="*/ 40 h 1400"/>
                <a:gd name="T48" fmla="*/ 671 w 1399"/>
                <a:gd name="T49" fmla="*/ 345 h 1400"/>
                <a:gd name="T50" fmla="*/ 62 w 1399"/>
                <a:gd name="T51" fmla="*/ 388 h 1400"/>
                <a:gd name="T52" fmla="*/ 282 w 1399"/>
                <a:gd name="T53" fmla="*/ 1338 h 1400"/>
                <a:gd name="T54" fmla="*/ 40 w 1399"/>
                <a:gd name="T55" fmla="*/ 1064 h 1400"/>
                <a:gd name="T56" fmla="*/ 345 w 1399"/>
                <a:gd name="T57" fmla="*/ 728 h 1400"/>
                <a:gd name="T58" fmla="*/ 388 w 1399"/>
                <a:gd name="T59" fmla="*/ 1338 h 1400"/>
                <a:gd name="T60" fmla="*/ 1116 w 1399"/>
                <a:gd name="T61" fmla="*/ 1338 h 1400"/>
                <a:gd name="T62" fmla="*/ 728 w 1399"/>
                <a:gd name="T63" fmla="*/ 1055 h 1400"/>
                <a:gd name="T64" fmla="*/ 1337 w 1399"/>
                <a:gd name="T65" fmla="*/ 1011 h 1400"/>
                <a:gd name="T66" fmla="*/ 1337 w 1399"/>
                <a:gd name="T67" fmla="*/ 1117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9" h="1400">
                  <a:moveTo>
                    <a:pt x="1082" y="700"/>
                  </a:moveTo>
                  <a:cubicBezTo>
                    <a:pt x="1366" y="417"/>
                    <a:pt x="1366" y="417"/>
                    <a:pt x="1366" y="417"/>
                  </a:cubicBezTo>
                  <a:cubicBezTo>
                    <a:pt x="1387" y="395"/>
                    <a:pt x="1399" y="366"/>
                    <a:pt x="1399" y="336"/>
                  </a:cubicBezTo>
                  <a:cubicBezTo>
                    <a:pt x="1399" y="305"/>
                    <a:pt x="1387" y="276"/>
                    <a:pt x="1366" y="255"/>
                  </a:cubicBezTo>
                  <a:cubicBezTo>
                    <a:pt x="1145" y="34"/>
                    <a:pt x="1145" y="34"/>
                    <a:pt x="1145" y="34"/>
                  </a:cubicBezTo>
                  <a:cubicBezTo>
                    <a:pt x="1123" y="12"/>
                    <a:pt x="1094" y="0"/>
                    <a:pt x="1064" y="0"/>
                  </a:cubicBezTo>
                  <a:cubicBezTo>
                    <a:pt x="1033" y="0"/>
                    <a:pt x="1004" y="12"/>
                    <a:pt x="983" y="34"/>
                  </a:cubicBezTo>
                  <a:cubicBezTo>
                    <a:pt x="699" y="317"/>
                    <a:pt x="699" y="317"/>
                    <a:pt x="699" y="317"/>
                  </a:cubicBezTo>
                  <a:cubicBezTo>
                    <a:pt x="416" y="34"/>
                    <a:pt x="416" y="34"/>
                    <a:pt x="416" y="34"/>
                  </a:cubicBezTo>
                  <a:cubicBezTo>
                    <a:pt x="395" y="12"/>
                    <a:pt x="366" y="0"/>
                    <a:pt x="335" y="0"/>
                  </a:cubicBezTo>
                  <a:cubicBezTo>
                    <a:pt x="304" y="0"/>
                    <a:pt x="276" y="12"/>
                    <a:pt x="254" y="34"/>
                  </a:cubicBezTo>
                  <a:cubicBezTo>
                    <a:pt x="33" y="255"/>
                    <a:pt x="33" y="255"/>
                    <a:pt x="33" y="255"/>
                  </a:cubicBezTo>
                  <a:cubicBezTo>
                    <a:pt x="12" y="276"/>
                    <a:pt x="0" y="305"/>
                    <a:pt x="0" y="336"/>
                  </a:cubicBezTo>
                  <a:cubicBezTo>
                    <a:pt x="0" y="366"/>
                    <a:pt x="12" y="395"/>
                    <a:pt x="33" y="417"/>
                  </a:cubicBezTo>
                  <a:cubicBezTo>
                    <a:pt x="317" y="700"/>
                    <a:pt x="317" y="700"/>
                    <a:pt x="317" y="700"/>
                  </a:cubicBezTo>
                  <a:cubicBezTo>
                    <a:pt x="33" y="983"/>
                    <a:pt x="33" y="983"/>
                    <a:pt x="33" y="983"/>
                  </a:cubicBezTo>
                  <a:cubicBezTo>
                    <a:pt x="12" y="1005"/>
                    <a:pt x="0" y="1033"/>
                    <a:pt x="0" y="1064"/>
                  </a:cubicBezTo>
                  <a:cubicBezTo>
                    <a:pt x="0" y="1095"/>
                    <a:pt x="12" y="1124"/>
                    <a:pt x="33" y="1145"/>
                  </a:cubicBezTo>
                  <a:cubicBezTo>
                    <a:pt x="254" y="1366"/>
                    <a:pt x="254" y="1366"/>
                    <a:pt x="254" y="1366"/>
                  </a:cubicBezTo>
                  <a:cubicBezTo>
                    <a:pt x="276" y="1388"/>
                    <a:pt x="306" y="1400"/>
                    <a:pt x="335" y="1400"/>
                  </a:cubicBezTo>
                  <a:cubicBezTo>
                    <a:pt x="365" y="1400"/>
                    <a:pt x="394" y="1388"/>
                    <a:pt x="416" y="1366"/>
                  </a:cubicBezTo>
                  <a:cubicBezTo>
                    <a:pt x="699" y="1083"/>
                    <a:pt x="699" y="1083"/>
                    <a:pt x="699" y="1083"/>
                  </a:cubicBezTo>
                  <a:cubicBezTo>
                    <a:pt x="983" y="1366"/>
                    <a:pt x="983" y="1366"/>
                    <a:pt x="983" y="1366"/>
                  </a:cubicBezTo>
                  <a:cubicBezTo>
                    <a:pt x="1005" y="1388"/>
                    <a:pt x="1034" y="1400"/>
                    <a:pt x="1064" y="1400"/>
                  </a:cubicBezTo>
                  <a:cubicBezTo>
                    <a:pt x="1093" y="1400"/>
                    <a:pt x="1122" y="1388"/>
                    <a:pt x="1145" y="1366"/>
                  </a:cubicBezTo>
                  <a:cubicBezTo>
                    <a:pt x="1366" y="1145"/>
                    <a:pt x="1366" y="1145"/>
                    <a:pt x="1366" y="1145"/>
                  </a:cubicBezTo>
                  <a:cubicBezTo>
                    <a:pt x="1387" y="1124"/>
                    <a:pt x="1399" y="1095"/>
                    <a:pt x="1399" y="1064"/>
                  </a:cubicBezTo>
                  <a:cubicBezTo>
                    <a:pt x="1399" y="1033"/>
                    <a:pt x="1387" y="1005"/>
                    <a:pt x="1366" y="983"/>
                  </a:cubicBezTo>
                  <a:lnTo>
                    <a:pt x="1082" y="700"/>
                  </a:lnTo>
                  <a:close/>
                  <a:moveTo>
                    <a:pt x="1011" y="62"/>
                  </a:moveTo>
                  <a:cubicBezTo>
                    <a:pt x="1025" y="48"/>
                    <a:pt x="1044" y="40"/>
                    <a:pt x="1064" y="40"/>
                  </a:cubicBezTo>
                  <a:cubicBezTo>
                    <a:pt x="1084" y="40"/>
                    <a:pt x="1102" y="48"/>
                    <a:pt x="1116" y="62"/>
                  </a:cubicBezTo>
                  <a:cubicBezTo>
                    <a:pt x="1337" y="283"/>
                    <a:pt x="1337" y="283"/>
                    <a:pt x="1337" y="283"/>
                  </a:cubicBezTo>
                  <a:cubicBezTo>
                    <a:pt x="1351" y="297"/>
                    <a:pt x="1359" y="316"/>
                    <a:pt x="1359" y="336"/>
                  </a:cubicBezTo>
                  <a:cubicBezTo>
                    <a:pt x="1359" y="356"/>
                    <a:pt x="1351" y="374"/>
                    <a:pt x="1337" y="388"/>
                  </a:cubicBezTo>
                  <a:cubicBezTo>
                    <a:pt x="1054" y="672"/>
                    <a:pt x="1054" y="672"/>
                    <a:pt x="1054" y="672"/>
                  </a:cubicBezTo>
                  <a:cubicBezTo>
                    <a:pt x="728" y="345"/>
                    <a:pt x="728" y="345"/>
                    <a:pt x="728" y="345"/>
                  </a:cubicBezTo>
                  <a:lnTo>
                    <a:pt x="1011" y="62"/>
                  </a:lnTo>
                  <a:close/>
                  <a:moveTo>
                    <a:pt x="1026" y="700"/>
                  </a:moveTo>
                  <a:cubicBezTo>
                    <a:pt x="699" y="1026"/>
                    <a:pt x="699" y="1026"/>
                    <a:pt x="699" y="1026"/>
                  </a:cubicBezTo>
                  <a:cubicBezTo>
                    <a:pt x="373" y="700"/>
                    <a:pt x="373" y="700"/>
                    <a:pt x="373" y="700"/>
                  </a:cubicBezTo>
                  <a:cubicBezTo>
                    <a:pt x="699" y="374"/>
                    <a:pt x="699" y="374"/>
                    <a:pt x="699" y="374"/>
                  </a:cubicBezTo>
                  <a:lnTo>
                    <a:pt x="1026" y="700"/>
                  </a:lnTo>
                  <a:close/>
                  <a:moveTo>
                    <a:pt x="62" y="388"/>
                  </a:moveTo>
                  <a:cubicBezTo>
                    <a:pt x="48" y="374"/>
                    <a:pt x="40" y="356"/>
                    <a:pt x="40" y="336"/>
                  </a:cubicBezTo>
                  <a:cubicBezTo>
                    <a:pt x="40" y="316"/>
                    <a:pt x="48" y="297"/>
                    <a:pt x="62" y="283"/>
                  </a:cubicBezTo>
                  <a:cubicBezTo>
                    <a:pt x="282" y="62"/>
                    <a:pt x="282" y="62"/>
                    <a:pt x="282" y="62"/>
                  </a:cubicBezTo>
                  <a:cubicBezTo>
                    <a:pt x="296" y="48"/>
                    <a:pt x="315" y="40"/>
                    <a:pt x="335" y="40"/>
                  </a:cubicBezTo>
                  <a:cubicBezTo>
                    <a:pt x="355" y="40"/>
                    <a:pt x="374" y="48"/>
                    <a:pt x="388" y="62"/>
                  </a:cubicBezTo>
                  <a:cubicBezTo>
                    <a:pt x="671" y="345"/>
                    <a:pt x="671" y="345"/>
                    <a:pt x="671" y="345"/>
                  </a:cubicBezTo>
                  <a:cubicBezTo>
                    <a:pt x="345" y="672"/>
                    <a:pt x="345" y="672"/>
                    <a:pt x="345" y="672"/>
                  </a:cubicBezTo>
                  <a:lnTo>
                    <a:pt x="62" y="388"/>
                  </a:lnTo>
                  <a:close/>
                  <a:moveTo>
                    <a:pt x="388" y="1338"/>
                  </a:moveTo>
                  <a:cubicBezTo>
                    <a:pt x="359" y="1367"/>
                    <a:pt x="311" y="1367"/>
                    <a:pt x="282" y="1338"/>
                  </a:cubicBezTo>
                  <a:cubicBezTo>
                    <a:pt x="62" y="1117"/>
                    <a:pt x="62" y="1117"/>
                    <a:pt x="62" y="1117"/>
                  </a:cubicBezTo>
                  <a:cubicBezTo>
                    <a:pt x="48" y="1103"/>
                    <a:pt x="40" y="1084"/>
                    <a:pt x="40" y="1064"/>
                  </a:cubicBezTo>
                  <a:cubicBezTo>
                    <a:pt x="40" y="1044"/>
                    <a:pt x="48" y="1025"/>
                    <a:pt x="62" y="1011"/>
                  </a:cubicBezTo>
                  <a:cubicBezTo>
                    <a:pt x="345" y="728"/>
                    <a:pt x="345" y="728"/>
                    <a:pt x="345" y="728"/>
                  </a:cubicBezTo>
                  <a:cubicBezTo>
                    <a:pt x="671" y="1055"/>
                    <a:pt x="671" y="1055"/>
                    <a:pt x="671" y="1055"/>
                  </a:cubicBezTo>
                  <a:lnTo>
                    <a:pt x="388" y="1338"/>
                  </a:lnTo>
                  <a:close/>
                  <a:moveTo>
                    <a:pt x="1337" y="1117"/>
                  </a:moveTo>
                  <a:cubicBezTo>
                    <a:pt x="1116" y="1338"/>
                    <a:pt x="1116" y="1338"/>
                    <a:pt x="1116" y="1338"/>
                  </a:cubicBezTo>
                  <a:cubicBezTo>
                    <a:pt x="1087" y="1367"/>
                    <a:pt x="1040" y="1367"/>
                    <a:pt x="1011" y="1338"/>
                  </a:cubicBezTo>
                  <a:cubicBezTo>
                    <a:pt x="728" y="1055"/>
                    <a:pt x="728" y="1055"/>
                    <a:pt x="728" y="1055"/>
                  </a:cubicBezTo>
                  <a:cubicBezTo>
                    <a:pt x="1054" y="728"/>
                    <a:pt x="1054" y="728"/>
                    <a:pt x="1054" y="728"/>
                  </a:cubicBezTo>
                  <a:cubicBezTo>
                    <a:pt x="1337" y="1011"/>
                    <a:pt x="1337" y="1011"/>
                    <a:pt x="1337" y="1011"/>
                  </a:cubicBezTo>
                  <a:cubicBezTo>
                    <a:pt x="1351" y="1025"/>
                    <a:pt x="1359" y="1044"/>
                    <a:pt x="1359" y="1064"/>
                  </a:cubicBezTo>
                  <a:cubicBezTo>
                    <a:pt x="1359" y="1084"/>
                    <a:pt x="1351" y="1103"/>
                    <a:pt x="1337" y="1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 name="Freeform 94">
              <a:extLst>
                <a:ext uri="{FF2B5EF4-FFF2-40B4-BE49-F238E27FC236}">
                  <a16:creationId xmlns:a16="http://schemas.microsoft.com/office/drawing/2014/main" id="{E5571564-A245-FDEE-3DB6-862A9A56965D}"/>
                </a:ext>
              </a:extLst>
            </p:cNvPr>
            <p:cNvSpPr>
              <a:spLocks noEditPoints="1"/>
            </p:cNvSpPr>
            <p:nvPr/>
          </p:nvSpPr>
          <p:spPr bwMode="auto">
            <a:xfrm>
              <a:off x="-1233488" y="3146425"/>
              <a:ext cx="146050" cy="144463"/>
            </a:xfrm>
            <a:custGeom>
              <a:avLst/>
              <a:gdLst>
                <a:gd name="T0" fmla="*/ 73 w 146"/>
                <a:gd name="T1" fmla="*/ 145 h 145"/>
                <a:gd name="T2" fmla="*/ 125 w 146"/>
                <a:gd name="T3" fmla="*/ 124 h 145"/>
                <a:gd name="T4" fmla="*/ 146 w 146"/>
                <a:gd name="T5" fmla="*/ 73 h 145"/>
                <a:gd name="T6" fmla="*/ 125 w 146"/>
                <a:gd name="T7" fmla="*/ 21 h 145"/>
                <a:gd name="T8" fmla="*/ 73 w 146"/>
                <a:gd name="T9" fmla="*/ 0 h 145"/>
                <a:gd name="T10" fmla="*/ 22 w 146"/>
                <a:gd name="T11" fmla="*/ 21 h 145"/>
                <a:gd name="T12" fmla="*/ 0 w 146"/>
                <a:gd name="T13" fmla="*/ 73 h 145"/>
                <a:gd name="T14" fmla="*/ 22 w 146"/>
                <a:gd name="T15" fmla="*/ 124 h 145"/>
                <a:gd name="T16" fmla="*/ 73 w 146"/>
                <a:gd name="T17" fmla="*/ 145 h 145"/>
                <a:gd name="T18" fmla="*/ 50 w 146"/>
                <a:gd name="T19" fmla="*/ 49 h 145"/>
                <a:gd name="T20" fmla="*/ 73 w 146"/>
                <a:gd name="T21" fmla="*/ 40 h 145"/>
                <a:gd name="T22" fmla="*/ 97 w 146"/>
                <a:gd name="T23" fmla="*/ 49 h 145"/>
                <a:gd name="T24" fmla="*/ 106 w 146"/>
                <a:gd name="T25" fmla="*/ 73 h 145"/>
                <a:gd name="T26" fmla="*/ 97 w 146"/>
                <a:gd name="T27" fmla="*/ 96 h 145"/>
                <a:gd name="T28" fmla="*/ 50 w 146"/>
                <a:gd name="T29" fmla="*/ 96 h 145"/>
                <a:gd name="T30" fmla="*/ 41 w 146"/>
                <a:gd name="T31" fmla="*/ 73 h 145"/>
                <a:gd name="T32" fmla="*/ 50 w 146"/>
                <a:gd name="T33" fmla="*/ 4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145">
                  <a:moveTo>
                    <a:pt x="73" y="145"/>
                  </a:moveTo>
                  <a:cubicBezTo>
                    <a:pt x="93" y="145"/>
                    <a:pt x="111" y="138"/>
                    <a:pt x="125" y="124"/>
                  </a:cubicBezTo>
                  <a:cubicBezTo>
                    <a:pt x="139" y="110"/>
                    <a:pt x="146" y="92"/>
                    <a:pt x="146" y="73"/>
                  </a:cubicBezTo>
                  <a:cubicBezTo>
                    <a:pt x="146" y="53"/>
                    <a:pt x="139" y="35"/>
                    <a:pt x="125" y="21"/>
                  </a:cubicBezTo>
                  <a:cubicBezTo>
                    <a:pt x="111" y="7"/>
                    <a:pt x="93" y="0"/>
                    <a:pt x="73" y="0"/>
                  </a:cubicBezTo>
                  <a:cubicBezTo>
                    <a:pt x="54" y="0"/>
                    <a:pt x="36" y="7"/>
                    <a:pt x="22" y="21"/>
                  </a:cubicBezTo>
                  <a:cubicBezTo>
                    <a:pt x="8" y="35"/>
                    <a:pt x="0" y="53"/>
                    <a:pt x="0" y="73"/>
                  </a:cubicBezTo>
                  <a:cubicBezTo>
                    <a:pt x="0" y="92"/>
                    <a:pt x="8" y="110"/>
                    <a:pt x="22" y="124"/>
                  </a:cubicBezTo>
                  <a:cubicBezTo>
                    <a:pt x="36" y="138"/>
                    <a:pt x="54" y="145"/>
                    <a:pt x="73" y="145"/>
                  </a:cubicBezTo>
                  <a:close/>
                  <a:moveTo>
                    <a:pt x="50" y="49"/>
                  </a:moveTo>
                  <a:cubicBezTo>
                    <a:pt x="56" y="43"/>
                    <a:pt x="65" y="40"/>
                    <a:pt x="73" y="40"/>
                  </a:cubicBezTo>
                  <a:cubicBezTo>
                    <a:pt x="82" y="40"/>
                    <a:pt x="90" y="43"/>
                    <a:pt x="97" y="49"/>
                  </a:cubicBezTo>
                  <a:cubicBezTo>
                    <a:pt x="103" y="56"/>
                    <a:pt x="106" y="64"/>
                    <a:pt x="106" y="73"/>
                  </a:cubicBezTo>
                  <a:cubicBezTo>
                    <a:pt x="106" y="81"/>
                    <a:pt x="103" y="90"/>
                    <a:pt x="97" y="96"/>
                  </a:cubicBezTo>
                  <a:cubicBezTo>
                    <a:pt x="84" y="108"/>
                    <a:pt x="63" y="108"/>
                    <a:pt x="50" y="96"/>
                  </a:cubicBezTo>
                  <a:cubicBezTo>
                    <a:pt x="44" y="90"/>
                    <a:pt x="41" y="81"/>
                    <a:pt x="41" y="73"/>
                  </a:cubicBezTo>
                  <a:cubicBezTo>
                    <a:pt x="41" y="64"/>
                    <a:pt x="44" y="56"/>
                    <a:pt x="5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 name="Freeform 95">
              <a:extLst>
                <a:ext uri="{FF2B5EF4-FFF2-40B4-BE49-F238E27FC236}">
                  <a16:creationId xmlns:a16="http://schemas.microsoft.com/office/drawing/2014/main" id="{206BF9C3-39A6-FC01-7807-C32265B045DE}"/>
                </a:ext>
              </a:extLst>
            </p:cNvPr>
            <p:cNvSpPr>
              <a:spLocks noEditPoints="1"/>
            </p:cNvSpPr>
            <p:nvPr/>
          </p:nvSpPr>
          <p:spPr bwMode="auto">
            <a:xfrm>
              <a:off x="-1381125" y="3292475"/>
              <a:ext cx="147638" cy="147638"/>
            </a:xfrm>
            <a:custGeom>
              <a:avLst/>
              <a:gdLst>
                <a:gd name="T0" fmla="*/ 22 w 146"/>
                <a:gd name="T1" fmla="*/ 124 h 146"/>
                <a:gd name="T2" fmla="*/ 73 w 146"/>
                <a:gd name="T3" fmla="*/ 146 h 146"/>
                <a:gd name="T4" fmla="*/ 125 w 146"/>
                <a:gd name="T5" fmla="*/ 124 h 146"/>
                <a:gd name="T6" fmla="*/ 146 w 146"/>
                <a:gd name="T7" fmla="*/ 73 h 146"/>
                <a:gd name="T8" fmla="*/ 125 w 146"/>
                <a:gd name="T9" fmla="*/ 21 h 146"/>
                <a:gd name="T10" fmla="*/ 73 w 146"/>
                <a:gd name="T11" fmla="*/ 0 h 146"/>
                <a:gd name="T12" fmla="*/ 22 w 146"/>
                <a:gd name="T13" fmla="*/ 21 h 146"/>
                <a:gd name="T14" fmla="*/ 0 w 146"/>
                <a:gd name="T15" fmla="*/ 73 h 146"/>
                <a:gd name="T16" fmla="*/ 22 w 146"/>
                <a:gd name="T17" fmla="*/ 124 h 146"/>
                <a:gd name="T18" fmla="*/ 50 w 146"/>
                <a:gd name="T19" fmla="*/ 50 h 146"/>
                <a:gd name="T20" fmla="*/ 73 w 146"/>
                <a:gd name="T21" fmla="*/ 40 h 146"/>
                <a:gd name="T22" fmla="*/ 96 w 146"/>
                <a:gd name="T23" fmla="*/ 50 h 146"/>
                <a:gd name="T24" fmla="*/ 106 w 146"/>
                <a:gd name="T25" fmla="*/ 73 h 146"/>
                <a:gd name="T26" fmla="*/ 96 w 146"/>
                <a:gd name="T27" fmla="*/ 96 h 146"/>
                <a:gd name="T28" fmla="*/ 50 w 146"/>
                <a:gd name="T29" fmla="*/ 96 h 146"/>
                <a:gd name="T30" fmla="*/ 40 w 146"/>
                <a:gd name="T31" fmla="*/ 73 h 146"/>
                <a:gd name="T32" fmla="*/ 50 w 146"/>
                <a:gd name="T33" fmla="*/ 5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146">
                  <a:moveTo>
                    <a:pt x="22" y="124"/>
                  </a:moveTo>
                  <a:cubicBezTo>
                    <a:pt x="35" y="138"/>
                    <a:pt x="54" y="146"/>
                    <a:pt x="73" y="146"/>
                  </a:cubicBezTo>
                  <a:cubicBezTo>
                    <a:pt x="93" y="146"/>
                    <a:pt x="111" y="138"/>
                    <a:pt x="125" y="124"/>
                  </a:cubicBezTo>
                  <a:cubicBezTo>
                    <a:pt x="138" y="111"/>
                    <a:pt x="146" y="92"/>
                    <a:pt x="146" y="73"/>
                  </a:cubicBezTo>
                  <a:cubicBezTo>
                    <a:pt x="146" y="53"/>
                    <a:pt x="138" y="35"/>
                    <a:pt x="125" y="21"/>
                  </a:cubicBezTo>
                  <a:cubicBezTo>
                    <a:pt x="111" y="8"/>
                    <a:pt x="93" y="0"/>
                    <a:pt x="73" y="0"/>
                  </a:cubicBezTo>
                  <a:cubicBezTo>
                    <a:pt x="54" y="0"/>
                    <a:pt x="35" y="8"/>
                    <a:pt x="22" y="21"/>
                  </a:cubicBezTo>
                  <a:cubicBezTo>
                    <a:pt x="8" y="35"/>
                    <a:pt x="0" y="53"/>
                    <a:pt x="0" y="73"/>
                  </a:cubicBezTo>
                  <a:cubicBezTo>
                    <a:pt x="0" y="92"/>
                    <a:pt x="8" y="111"/>
                    <a:pt x="22" y="124"/>
                  </a:cubicBezTo>
                  <a:close/>
                  <a:moveTo>
                    <a:pt x="50" y="50"/>
                  </a:moveTo>
                  <a:cubicBezTo>
                    <a:pt x="56" y="43"/>
                    <a:pt x="64" y="40"/>
                    <a:pt x="73" y="40"/>
                  </a:cubicBezTo>
                  <a:cubicBezTo>
                    <a:pt x="82" y="40"/>
                    <a:pt x="90" y="43"/>
                    <a:pt x="96" y="50"/>
                  </a:cubicBezTo>
                  <a:cubicBezTo>
                    <a:pt x="102" y="56"/>
                    <a:pt x="106" y="64"/>
                    <a:pt x="106" y="73"/>
                  </a:cubicBezTo>
                  <a:cubicBezTo>
                    <a:pt x="106" y="82"/>
                    <a:pt x="102" y="90"/>
                    <a:pt x="96" y="96"/>
                  </a:cubicBezTo>
                  <a:cubicBezTo>
                    <a:pt x="84" y="108"/>
                    <a:pt x="62" y="108"/>
                    <a:pt x="50" y="96"/>
                  </a:cubicBezTo>
                  <a:cubicBezTo>
                    <a:pt x="44" y="90"/>
                    <a:pt x="40" y="82"/>
                    <a:pt x="40" y="73"/>
                  </a:cubicBezTo>
                  <a:cubicBezTo>
                    <a:pt x="40" y="64"/>
                    <a:pt x="44" y="56"/>
                    <a:pt x="5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 name="Freeform 96">
              <a:extLst>
                <a:ext uri="{FF2B5EF4-FFF2-40B4-BE49-F238E27FC236}">
                  <a16:creationId xmlns:a16="http://schemas.microsoft.com/office/drawing/2014/main" id="{4C9ED50A-6DC6-2696-246D-F8B88293D837}"/>
                </a:ext>
              </a:extLst>
            </p:cNvPr>
            <p:cNvSpPr>
              <a:spLocks noEditPoints="1"/>
            </p:cNvSpPr>
            <p:nvPr/>
          </p:nvSpPr>
          <p:spPr bwMode="auto">
            <a:xfrm>
              <a:off x="-1092200" y="3286125"/>
              <a:ext cx="160338" cy="153988"/>
            </a:xfrm>
            <a:custGeom>
              <a:avLst/>
              <a:gdLst>
                <a:gd name="T0" fmla="*/ 80 w 160"/>
                <a:gd name="T1" fmla="*/ 153 h 153"/>
                <a:gd name="T2" fmla="*/ 131 w 160"/>
                <a:gd name="T3" fmla="*/ 132 h 153"/>
                <a:gd name="T4" fmla="*/ 131 w 160"/>
                <a:gd name="T5" fmla="*/ 29 h 153"/>
                <a:gd name="T6" fmla="*/ 28 w 160"/>
                <a:gd name="T7" fmla="*/ 29 h 153"/>
                <a:gd name="T8" fmla="*/ 28 w 160"/>
                <a:gd name="T9" fmla="*/ 132 h 153"/>
                <a:gd name="T10" fmla="*/ 80 w 160"/>
                <a:gd name="T11" fmla="*/ 153 h 153"/>
                <a:gd name="T12" fmla="*/ 57 w 160"/>
                <a:gd name="T13" fmla="*/ 57 h 153"/>
                <a:gd name="T14" fmla="*/ 80 w 160"/>
                <a:gd name="T15" fmla="*/ 47 h 153"/>
                <a:gd name="T16" fmla="*/ 103 w 160"/>
                <a:gd name="T17" fmla="*/ 57 h 153"/>
                <a:gd name="T18" fmla="*/ 103 w 160"/>
                <a:gd name="T19" fmla="*/ 103 h 153"/>
                <a:gd name="T20" fmla="*/ 57 w 160"/>
                <a:gd name="T21" fmla="*/ 103 h 153"/>
                <a:gd name="T22" fmla="*/ 57 w 160"/>
                <a:gd name="T23" fmla="*/ 5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3">
                  <a:moveTo>
                    <a:pt x="80" y="153"/>
                  </a:moveTo>
                  <a:cubicBezTo>
                    <a:pt x="99" y="153"/>
                    <a:pt x="117" y="146"/>
                    <a:pt x="131" y="132"/>
                  </a:cubicBezTo>
                  <a:cubicBezTo>
                    <a:pt x="160" y="103"/>
                    <a:pt x="160" y="57"/>
                    <a:pt x="131" y="29"/>
                  </a:cubicBezTo>
                  <a:cubicBezTo>
                    <a:pt x="103" y="0"/>
                    <a:pt x="57" y="0"/>
                    <a:pt x="28" y="29"/>
                  </a:cubicBezTo>
                  <a:cubicBezTo>
                    <a:pt x="0" y="57"/>
                    <a:pt x="0" y="103"/>
                    <a:pt x="28" y="132"/>
                  </a:cubicBezTo>
                  <a:cubicBezTo>
                    <a:pt x="43" y="146"/>
                    <a:pt x="61" y="153"/>
                    <a:pt x="80" y="153"/>
                  </a:cubicBezTo>
                  <a:close/>
                  <a:moveTo>
                    <a:pt x="57" y="57"/>
                  </a:moveTo>
                  <a:cubicBezTo>
                    <a:pt x="63" y="50"/>
                    <a:pt x="71" y="47"/>
                    <a:pt x="80" y="47"/>
                  </a:cubicBezTo>
                  <a:cubicBezTo>
                    <a:pt x="88" y="47"/>
                    <a:pt x="97" y="50"/>
                    <a:pt x="103" y="57"/>
                  </a:cubicBezTo>
                  <a:cubicBezTo>
                    <a:pt x="116" y="70"/>
                    <a:pt x="116" y="90"/>
                    <a:pt x="103" y="103"/>
                  </a:cubicBezTo>
                  <a:cubicBezTo>
                    <a:pt x="90" y="116"/>
                    <a:pt x="69" y="116"/>
                    <a:pt x="57" y="103"/>
                  </a:cubicBezTo>
                  <a:cubicBezTo>
                    <a:pt x="44" y="90"/>
                    <a:pt x="44" y="70"/>
                    <a:pt x="5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 name="Freeform 97">
              <a:extLst>
                <a:ext uri="{FF2B5EF4-FFF2-40B4-BE49-F238E27FC236}">
                  <a16:creationId xmlns:a16="http://schemas.microsoft.com/office/drawing/2014/main" id="{CCD48658-22AE-A7A3-38D3-9B2444B946BD}"/>
                </a:ext>
              </a:extLst>
            </p:cNvPr>
            <p:cNvSpPr>
              <a:spLocks noEditPoints="1"/>
            </p:cNvSpPr>
            <p:nvPr/>
          </p:nvSpPr>
          <p:spPr bwMode="auto">
            <a:xfrm>
              <a:off x="-1239838" y="3433763"/>
              <a:ext cx="160338" cy="152400"/>
            </a:xfrm>
            <a:custGeom>
              <a:avLst/>
              <a:gdLst>
                <a:gd name="T0" fmla="*/ 28 w 160"/>
                <a:gd name="T1" fmla="*/ 29 h 153"/>
                <a:gd name="T2" fmla="*/ 28 w 160"/>
                <a:gd name="T3" fmla="*/ 132 h 153"/>
                <a:gd name="T4" fmla="*/ 80 w 160"/>
                <a:gd name="T5" fmla="*/ 153 h 153"/>
                <a:gd name="T6" fmla="*/ 131 w 160"/>
                <a:gd name="T7" fmla="*/ 132 h 153"/>
                <a:gd name="T8" fmla="*/ 131 w 160"/>
                <a:gd name="T9" fmla="*/ 29 h 153"/>
                <a:gd name="T10" fmla="*/ 28 w 160"/>
                <a:gd name="T11" fmla="*/ 29 h 153"/>
                <a:gd name="T12" fmla="*/ 103 w 160"/>
                <a:gd name="T13" fmla="*/ 104 h 153"/>
                <a:gd name="T14" fmla="*/ 56 w 160"/>
                <a:gd name="T15" fmla="*/ 104 h 153"/>
                <a:gd name="T16" fmla="*/ 56 w 160"/>
                <a:gd name="T17" fmla="*/ 57 h 153"/>
                <a:gd name="T18" fmla="*/ 80 w 160"/>
                <a:gd name="T19" fmla="*/ 48 h 153"/>
                <a:gd name="T20" fmla="*/ 103 w 160"/>
                <a:gd name="T21" fmla="*/ 57 h 153"/>
                <a:gd name="T22" fmla="*/ 103 w 160"/>
                <a:gd name="T23"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3">
                  <a:moveTo>
                    <a:pt x="28" y="29"/>
                  </a:moveTo>
                  <a:cubicBezTo>
                    <a:pt x="0" y="57"/>
                    <a:pt x="0" y="103"/>
                    <a:pt x="28" y="132"/>
                  </a:cubicBezTo>
                  <a:cubicBezTo>
                    <a:pt x="42" y="146"/>
                    <a:pt x="61" y="153"/>
                    <a:pt x="80" y="153"/>
                  </a:cubicBezTo>
                  <a:cubicBezTo>
                    <a:pt x="98" y="153"/>
                    <a:pt x="117" y="146"/>
                    <a:pt x="131" y="132"/>
                  </a:cubicBezTo>
                  <a:cubicBezTo>
                    <a:pt x="160" y="103"/>
                    <a:pt x="160" y="57"/>
                    <a:pt x="131" y="29"/>
                  </a:cubicBezTo>
                  <a:cubicBezTo>
                    <a:pt x="103" y="0"/>
                    <a:pt x="56" y="0"/>
                    <a:pt x="28" y="29"/>
                  </a:cubicBezTo>
                  <a:close/>
                  <a:moveTo>
                    <a:pt x="103" y="104"/>
                  </a:moveTo>
                  <a:cubicBezTo>
                    <a:pt x="90" y="116"/>
                    <a:pt x="69" y="116"/>
                    <a:pt x="56" y="104"/>
                  </a:cubicBezTo>
                  <a:cubicBezTo>
                    <a:pt x="44" y="91"/>
                    <a:pt x="44" y="70"/>
                    <a:pt x="56" y="57"/>
                  </a:cubicBezTo>
                  <a:cubicBezTo>
                    <a:pt x="63" y="51"/>
                    <a:pt x="71" y="48"/>
                    <a:pt x="80" y="48"/>
                  </a:cubicBezTo>
                  <a:cubicBezTo>
                    <a:pt x="88" y="48"/>
                    <a:pt x="96" y="51"/>
                    <a:pt x="103" y="57"/>
                  </a:cubicBezTo>
                  <a:cubicBezTo>
                    <a:pt x="116" y="70"/>
                    <a:pt x="116" y="91"/>
                    <a:pt x="10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grpSp>
        <p:nvGrpSpPr>
          <p:cNvPr id="22" name="Gruppieren 8350">
            <a:extLst>
              <a:ext uri="{FF2B5EF4-FFF2-40B4-BE49-F238E27FC236}">
                <a16:creationId xmlns:a16="http://schemas.microsoft.com/office/drawing/2014/main" id="{588B1826-EBCD-AA54-65CF-D58154CA7E05}"/>
              </a:ext>
            </a:extLst>
          </p:cNvPr>
          <p:cNvGrpSpPr>
            <a:grpSpLocks noChangeAspect="1"/>
          </p:cNvGrpSpPr>
          <p:nvPr/>
        </p:nvGrpSpPr>
        <p:grpSpPr>
          <a:xfrm>
            <a:off x="10239586" y="3077574"/>
            <a:ext cx="456075" cy="754254"/>
            <a:chOff x="-1566862" y="2319338"/>
            <a:chExt cx="1150937" cy="1903413"/>
          </a:xfrm>
          <a:solidFill>
            <a:schemeClr val="tx1"/>
          </a:solidFill>
        </p:grpSpPr>
        <p:sp>
          <p:nvSpPr>
            <p:cNvPr id="23" name="Freeform 209">
              <a:extLst>
                <a:ext uri="{FF2B5EF4-FFF2-40B4-BE49-F238E27FC236}">
                  <a16:creationId xmlns:a16="http://schemas.microsoft.com/office/drawing/2014/main" id="{4A370BA6-38C1-4C62-768C-FE184B78EA52}"/>
                </a:ext>
              </a:extLst>
            </p:cNvPr>
            <p:cNvSpPr>
              <a:spLocks noEditPoints="1"/>
            </p:cNvSpPr>
            <p:nvPr/>
          </p:nvSpPr>
          <p:spPr bwMode="auto">
            <a:xfrm>
              <a:off x="-1128713" y="2489201"/>
              <a:ext cx="274637" cy="274638"/>
            </a:xfrm>
            <a:custGeom>
              <a:avLst/>
              <a:gdLst>
                <a:gd name="T0" fmla="*/ 102 w 204"/>
                <a:gd name="T1" fmla="*/ 203 h 203"/>
                <a:gd name="T2" fmla="*/ 102 w 204"/>
                <a:gd name="T3" fmla="*/ 203 h 203"/>
                <a:gd name="T4" fmla="*/ 0 w 204"/>
                <a:gd name="T5" fmla="*/ 102 h 203"/>
                <a:gd name="T6" fmla="*/ 102 w 204"/>
                <a:gd name="T7" fmla="*/ 0 h 203"/>
                <a:gd name="T8" fmla="*/ 102 w 204"/>
                <a:gd name="T9" fmla="*/ 0 h 203"/>
                <a:gd name="T10" fmla="*/ 204 w 204"/>
                <a:gd name="T11" fmla="*/ 102 h 203"/>
                <a:gd name="T12" fmla="*/ 102 w 204"/>
                <a:gd name="T13" fmla="*/ 203 h 203"/>
                <a:gd name="T14" fmla="*/ 102 w 204"/>
                <a:gd name="T15" fmla="*/ 31 h 203"/>
                <a:gd name="T16" fmla="*/ 31 w 204"/>
                <a:gd name="T17" fmla="*/ 102 h 203"/>
                <a:gd name="T18" fmla="*/ 102 w 204"/>
                <a:gd name="T19" fmla="*/ 172 h 203"/>
                <a:gd name="T20" fmla="*/ 102 w 204"/>
                <a:gd name="T21" fmla="*/ 172 h 203"/>
                <a:gd name="T22" fmla="*/ 173 w 204"/>
                <a:gd name="T23" fmla="*/ 102 h 203"/>
                <a:gd name="T24" fmla="*/ 102 w 204"/>
                <a:gd name="T25" fmla="*/ 31 h 203"/>
                <a:gd name="T26" fmla="*/ 102 w 204"/>
                <a:gd name="T27" fmla="*/ 3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203">
                  <a:moveTo>
                    <a:pt x="102" y="203"/>
                  </a:moveTo>
                  <a:cubicBezTo>
                    <a:pt x="102" y="203"/>
                    <a:pt x="102" y="203"/>
                    <a:pt x="102" y="203"/>
                  </a:cubicBezTo>
                  <a:cubicBezTo>
                    <a:pt x="46" y="203"/>
                    <a:pt x="0" y="158"/>
                    <a:pt x="0" y="102"/>
                  </a:cubicBezTo>
                  <a:cubicBezTo>
                    <a:pt x="0" y="46"/>
                    <a:pt x="46" y="0"/>
                    <a:pt x="102" y="0"/>
                  </a:cubicBezTo>
                  <a:cubicBezTo>
                    <a:pt x="102" y="0"/>
                    <a:pt x="102" y="0"/>
                    <a:pt x="102" y="0"/>
                  </a:cubicBezTo>
                  <a:cubicBezTo>
                    <a:pt x="158" y="0"/>
                    <a:pt x="204" y="46"/>
                    <a:pt x="204" y="102"/>
                  </a:cubicBezTo>
                  <a:cubicBezTo>
                    <a:pt x="204" y="158"/>
                    <a:pt x="158" y="203"/>
                    <a:pt x="102" y="203"/>
                  </a:cubicBezTo>
                  <a:close/>
                  <a:moveTo>
                    <a:pt x="102" y="31"/>
                  </a:moveTo>
                  <a:cubicBezTo>
                    <a:pt x="63" y="31"/>
                    <a:pt x="31" y="63"/>
                    <a:pt x="31" y="102"/>
                  </a:cubicBezTo>
                  <a:cubicBezTo>
                    <a:pt x="31" y="141"/>
                    <a:pt x="63" y="172"/>
                    <a:pt x="102" y="172"/>
                  </a:cubicBezTo>
                  <a:cubicBezTo>
                    <a:pt x="102" y="172"/>
                    <a:pt x="102" y="172"/>
                    <a:pt x="102" y="172"/>
                  </a:cubicBezTo>
                  <a:cubicBezTo>
                    <a:pt x="141" y="172"/>
                    <a:pt x="173" y="141"/>
                    <a:pt x="173" y="102"/>
                  </a:cubicBezTo>
                  <a:cubicBezTo>
                    <a:pt x="173" y="63"/>
                    <a:pt x="141" y="31"/>
                    <a:pt x="102" y="31"/>
                  </a:cubicBezTo>
                  <a:cubicBezTo>
                    <a:pt x="102" y="31"/>
                    <a:pt x="102" y="31"/>
                    <a:pt x="1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4" name="Freeform 210">
              <a:extLst>
                <a:ext uri="{FF2B5EF4-FFF2-40B4-BE49-F238E27FC236}">
                  <a16:creationId xmlns:a16="http://schemas.microsoft.com/office/drawing/2014/main" id="{B6809898-EAAA-38E7-28A2-19E9EA681F0D}"/>
                </a:ext>
              </a:extLst>
            </p:cNvPr>
            <p:cNvSpPr>
              <a:spLocks noEditPoints="1"/>
            </p:cNvSpPr>
            <p:nvPr/>
          </p:nvSpPr>
          <p:spPr bwMode="auto">
            <a:xfrm>
              <a:off x="-1428750" y="2409826"/>
              <a:ext cx="874712" cy="434975"/>
            </a:xfrm>
            <a:custGeom>
              <a:avLst/>
              <a:gdLst>
                <a:gd name="T0" fmla="*/ 64 w 648"/>
                <a:gd name="T1" fmla="*/ 322 h 322"/>
                <a:gd name="T2" fmla="*/ 53 w 648"/>
                <a:gd name="T3" fmla="*/ 317 h 322"/>
                <a:gd name="T4" fmla="*/ 49 w 648"/>
                <a:gd name="T5" fmla="*/ 306 h 322"/>
                <a:gd name="T6" fmla="*/ 49 w 648"/>
                <a:gd name="T7" fmla="*/ 305 h 322"/>
                <a:gd name="T8" fmla="*/ 39 w 648"/>
                <a:gd name="T9" fmla="*/ 282 h 322"/>
                <a:gd name="T10" fmla="*/ 16 w 648"/>
                <a:gd name="T11" fmla="*/ 272 h 322"/>
                <a:gd name="T12" fmla="*/ 16 w 648"/>
                <a:gd name="T13" fmla="*/ 272 h 322"/>
                <a:gd name="T14" fmla="*/ 5 w 648"/>
                <a:gd name="T15" fmla="*/ 268 h 322"/>
                <a:gd name="T16" fmla="*/ 0 w 648"/>
                <a:gd name="T17" fmla="*/ 257 h 322"/>
                <a:gd name="T18" fmla="*/ 0 w 648"/>
                <a:gd name="T19" fmla="*/ 65 h 322"/>
                <a:gd name="T20" fmla="*/ 15 w 648"/>
                <a:gd name="T21" fmla="*/ 50 h 322"/>
                <a:gd name="T22" fmla="*/ 38 w 648"/>
                <a:gd name="T23" fmla="*/ 40 h 322"/>
                <a:gd name="T24" fmla="*/ 48 w 648"/>
                <a:gd name="T25" fmla="*/ 17 h 322"/>
                <a:gd name="T26" fmla="*/ 63 w 648"/>
                <a:gd name="T27" fmla="*/ 1 h 322"/>
                <a:gd name="T28" fmla="*/ 584 w 648"/>
                <a:gd name="T29" fmla="*/ 0 h 322"/>
                <a:gd name="T30" fmla="*/ 584 w 648"/>
                <a:gd name="T31" fmla="*/ 0 h 322"/>
                <a:gd name="T32" fmla="*/ 595 w 648"/>
                <a:gd name="T33" fmla="*/ 4 h 322"/>
                <a:gd name="T34" fmla="*/ 600 w 648"/>
                <a:gd name="T35" fmla="*/ 15 h 322"/>
                <a:gd name="T36" fmla="*/ 632 w 648"/>
                <a:gd name="T37" fmla="*/ 48 h 322"/>
                <a:gd name="T38" fmla="*/ 648 w 648"/>
                <a:gd name="T39" fmla="*/ 63 h 322"/>
                <a:gd name="T40" fmla="*/ 648 w 648"/>
                <a:gd name="T41" fmla="*/ 255 h 322"/>
                <a:gd name="T42" fmla="*/ 633 w 648"/>
                <a:gd name="T43" fmla="*/ 270 h 322"/>
                <a:gd name="T44" fmla="*/ 600 w 648"/>
                <a:gd name="T45" fmla="*/ 303 h 322"/>
                <a:gd name="T46" fmla="*/ 596 w 648"/>
                <a:gd name="T47" fmla="*/ 315 h 322"/>
                <a:gd name="T48" fmla="*/ 585 w 648"/>
                <a:gd name="T49" fmla="*/ 320 h 322"/>
                <a:gd name="T50" fmla="*/ 64 w 648"/>
                <a:gd name="T51" fmla="*/ 322 h 322"/>
                <a:gd name="T52" fmla="*/ 64 w 648"/>
                <a:gd name="T53" fmla="*/ 322 h 322"/>
                <a:gd name="T54" fmla="*/ 31 w 648"/>
                <a:gd name="T55" fmla="*/ 243 h 322"/>
                <a:gd name="T56" fmla="*/ 61 w 648"/>
                <a:gd name="T57" fmla="*/ 260 h 322"/>
                <a:gd name="T58" fmla="*/ 78 w 648"/>
                <a:gd name="T59" fmla="*/ 291 h 322"/>
                <a:gd name="T60" fmla="*/ 571 w 648"/>
                <a:gd name="T61" fmla="*/ 289 h 322"/>
                <a:gd name="T62" fmla="*/ 618 w 648"/>
                <a:gd name="T63" fmla="*/ 242 h 322"/>
                <a:gd name="T64" fmla="*/ 617 w 648"/>
                <a:gd name="T65" fmla="*/ 77 h 322"/>
                <a:gd name="T66" fmla="*/ 571 w 648"/>
                <a:gd name="T67" fmla="*/ 30 h 322"/>
                <a:gd name="T68" fmla="*/ 77 w 648"/>
                <a:gd name="T69" fmla="*/ 32 h 322"/>
                <a:gd name="T70" fmla="*/ 60 w 648"/>
                <a:gd name="T71" fmla="*/ 62 h 322"/>
                <a:gd name="T72" fmla="*/ 30 w 648"/>
                <a:gd name="T73" fmla="*/ 78 h 322"/>
                <a:gd name="T74" fmla="*/ 31 w 648"/>
                <a:gd name="T75" fmla="*/ 24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8" h="322">
                  <a:moveTo>
                    <a:pt x="64" y="322"/>
                  </a:moveTo>
                  <a:cubicBezTo>
                    <a:pt x="60" y="322"/>
                    <a:pt x="56" y="320"/>
                    <a:pt x="53" y="317"/>
                  </a:cubicBezTo>
                  <a:cubicBezTo>
                    <a:pt x="50" y="314"/>
                    <a:pt x="49" y="310"/>
                    <a:pt x="49" y="306"/>
                  </a:cubicBezTo>
                  <a:cubicBezTo>
                    <a:pt x="49" y="306"/>
                    <a:pt x="49" y="305"/>
                    <a:pt x="49" y="305"/>
                  </a:cubicBezTo>
                  <a:cubicBezTo>
                    <a:pt x="49" y="296"/>
                    <a:pt x="45" y="288"/>
                    <a:pt x="39" y="282"/>
                  </a:cubicBezTo>
                  <a:cubicBezTo>
                    <a:pt x="33" y="275"/>
                    <a:pt x="25" y="272"/>
                    <a:pt x="16" y="272"/>
                  </a:cubicBezTo>
                  <a:cubicBezTo>
                    <a:pt x="16" y="272"/>
                    <a:pt x="16" y="272"/>
                    <a:pt x="16" y="272"/>
                  </a:cubicBezTo>
                  <a:cubicBezTo>
                    <a:pt x="12" y="272"/>
                    <a:pt x="8" y="270"/>
                    <a:pt x="5" y="268"/>
                  </a:cubicBezTo>
                  <a:cubicBezTo>
                    <a:pt x="2" y="265"/>
                    <a:pt x="0" y="261"/>
                    <a:pt x="0" y="257"/>
                  </a:cubicBezTo>
                  <a:cubicBezTo>
                    <a:pt x="0" y="65"/>
                    <a:pt x="0" y="65"/>
                    <a:pt x="0" y="65"/>
                  </a:cubicBezTo>
                  <a:cubicBezTo>
                    <a:pt x="0" y="57"/>
                    <a:pt x="7" y="50"/>
                    <a:pt x="15" y="50"/>
                  </a:cubicBezTo>
                  <a:cubicBezTo>
                    <a:pt x="24" y="50"/>
                    <a:pt x="32" y="46"/>
                    <a:pt x="38" y="40"/>
                  </a:cubicBezTo>
                  <a:cubicBezTo>
                    <a:pt x="45" y="34"/>
                    <a:pt x="48" y="25"/>
                    <a:pt x="48" y="17"/>
                  </a:cubicBezTo>
                  <a:cubicBezTo>
                    <a:pt x="48" y="8"/>
                    <a:pt x="55" y="1"/>
                    <a:pt x="63" y="1"/>
                  </a:cubicBezTo>
                  <a:cubicBezTo>
                    <a:pt x="584" y="0"/>
                    <a:pt x="584" y="0"/>
                    <a:pt x="584" y="0"/>
                  </a:cubicBezTo>
                  <a:cubicBezTo>
                    <a:pt x="584" y="0"/>
                    <a:pt x="584" y="0"/>
                    <a:pt x="584" y="0"/>
                  </a:cubicBezTo>
                  <a:cubicBezTo>
                    <a:pt x="588" y="0"/>
                    <a:pt x="592" y="1"/>
                    <a:pt x="595" y="4"/>
                  </a:cubicBezTo>
                  <a:cubicBezTo>
                    <a:pt x="598" y="7"/>
                    <a:pt x="600" y="11"/>
                    <a:pt x="600" y="15"/>
                  </a:cubicBezTo>
                  <a:cubicBezTo>
                    <a:pt x="600" y="33"/>
                    <a:pt x="614" y="48"/>
                    <a:pt x="632" y="48"/>
                  </a:cubicBezTo>
                  <a:cubicBezTo>
                    <a:pt x="641" y="48"/>
                    <a:pt x="648" y="55"/>
                    <a:pt x="648" y="63"/>
                  </a:cubicBezTo>
                  <a:cubicBezTo>
                    <a:pt x="648" y="255"/>
                    <a:pt x="648" y="255"/>
                    <a:pt x="648" y="255"/>
                  </a:cubicBezTo>
                  <a:cubicBezTo>
                    <a:pt x="648" y="263"/>
                    <a:pt x="642" y="270"/>
                    <a:pt x="633" y="270"/>
                  </a:cubicBezTo>
                  <a:cubicBezTo>
                    <a:pt x="615" y="270"/>
                    <a:pt x="600" y="285"/>
                    <a:pt x="600" y="303"/>
                  </a:cubicBezTo>
                  <a:cubicBezTo>
                    <a:pt x="601" y="308"/>
                    <a:pt x="599" y="312"/>
                    <a:pt x="596" y="315"/>
                  </a:cubicBezTo>
                  <a:cubicBezTo>
                    <a:pt x="593" y="318"/>
                    <a:pt x="589" y="320"/>
                    <a:pt x="585" y="320"/>
                  </a:cubicBezTo>
                  <a:cubicBezTo>
                    <a:pt x="64" y="322"/>
                    <a:pt x="64" y="322"/>
                    <a:pt x="64" y="322"/>
                  </a:cubicBezTo>
                  <a:cubicBezTo>
                    <a:pt x="64" y="322"/>
                    <a:pt x="64" y="322"/>
                    <a:pt x="64" y="322"/>
                  </a:cubicBezTo>
                  <a:close/>
                  <a:moveTo>
                    <a:pt x="31" y="243"/>
                  </a:moveTo>
                  <a:cubicBezTo>
                    <a:pt x="42" y="246"/>
                    <a:pt x="52" y="252"/>
                    <a:pt x="61" y="260"/>
                  </a:cubicBezTo>
                  <a:cubicBezTo>
                    <a:pt x="69" y="268"/>
                    <a:pt x="75" y="279"/>
                    <a:pt x="78" y="291"/>
                  </a:cubicBezTo>
                  <a:cubicBezTo>
                    <a:pt x="571" y="289"/>
                    <a:pt x="571" y="289"/>
                    <a:pt x="571" y="289"/>
                  </a:cubicBezTo>
                  <a:cubicBezTo>
                    <a:pt x="577" y="266"/>
                    <a:pt x="595" y="248"/>
                    <a:pt x="618" y="242"/>
                  </a:cubicBezTo>
                  <a:cubicBezTo>
                    <a:pt x="617" y="77"/>
                    <a:pt x="617" y="77"/>
                    <a:pt x="617" y="77"/>
                  </a:cubicBezTo>
                  <a:cubicBezTo>
                    <a:pt x="595" y="71"/>
                    <a:pt x="577" y="53"/>
                    <a:pt x="571" y="30"/>
                  </a:cubicBezTo>
                  <a:cubicBezTo>
                    <a:pt x="77" y="32"/>
                    <a:pt x="77" y="32"/>
                    <a:pt x="77" y="32"/>
                  </a:cubicBezTo>
                  <a:cubicBezTo>
                    <a:pt x="74" y="43"/>
                    <a:pt x="68" y="53"/>
                    <a:pt x="60" y="62"/>
                  </a:cubicBezTo>
                  <a:cubicBezTo>
                    <a:pt x="52" y="70"/>
                    <a:pt x="42" y="76"/>
                    <a:pt x="30" y="78"/>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5" name="Freeform 211">
              <a:extLst>
                <a:ext uri="{FF2B5EF4-FFF2-40B4-BE49-F238E27FC236}">
                  <a16:creationId xmlns:a16="http://schemas.microsoft.com/office/drawing/2014/main" id="{10BD3B8F-B226-C686-951E-29EA5EC404FE}"/>
                </a:ext>
              </a:extLst>
            </p:cNvPr>
            <p:cNvSpPr>
              <a:spLocks/>
            </p:cNvSpPr>
            <p:nvPr/>
          </p:nvSpPr>
          <p:spPr bwMode="auto">
            <a:xfrm>
              <a:off x="-1330325" y="2609851"/>
              <a:ext cx="176212" cy="41275"/>
            </a:xfrm>
            <a:custGeom>
              <a:avLst/>
              <a:gdLst>
                <a:gd name="T0" fmla="*/ 15 w 130"/>
                <a:gd name="T1" fmla="*/ 31 h 31"/>
                <a:gd name="T2" fmla="*/ 0 w 130"/>
                <a:gd name="T3" fmla="*/ 16 h 31"/>
                <a:gd name="T4" fmla="*/ 15 w 130"/>
                <a:gd name="T5" fmla="*/ 1 h 31"/>
                <a:gd name="T6" fmla="*/ 115 w 130"/>
                <a:gd name="T7" fmla="*/ 0 h 31"/>
                <a:gd name="T8" fmla="*/ 115 w 130"/>
                <a:gd name="T9" fmla="*/ 0 h 31"/>
                <a:gd name="T10" fmla="*/ 130 w 130"/>
                <a:gd name="T11" fmla="*/ 16 h 31"/>
                <a:gd name="T12" fmla="*/ 115 w 130"/>
                <a:gd name="T13" fmla="*/ 31 h 31"/>
                <a:gd name="T14" fmla="*/ 15 w 130"/>
                <a:gd name="T15" fmla="*/ 31 h 31"/>
                <a:gd name="T16" fmla="*/ 15 w 130"/>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1">
                  <a:moveTo>
                    <a:pt x="15" y="31"/>
                  </a:moveTo>
                  <a:cubicBezTo>
                    <a:pt x="7" y="31"/>
                    <a:pt x="0" y="25"/>
                    <a:pt x="0" y="16"/>
                  </a:cubicBezTo>
                  <a:cubicBezTo>
                    <a:pt x="0" y="8"/>
                    <a:pt x="7" y="1"/>
                    <a:pt x="15" y="1"/>
                  </a:cubicBezTo>
                  <a:cubicBezTo>
                    <a:pt x="115" y="0"/>
                    <a:pt x="115" y="0"/>
                    <a:pt x="115" y="0"/>
                  </a:cubicBezTo>
                  <a:cubicBezTo>
                    <a:pt x="115" y="0"/>
                    <a:pt x="115" y="0"/>
                    <a:pt x="115" y="0"/>
                  </a:cubicBezTo>
                  <a:cubicBezTo>
                    <a:pt x="123" y="0"/>
                    <a:pt x="130" y="7"/>
                    <a:pt x="130" y="16"/>
                  </a:cubicBezTo>
                  <a:cubicBezTo>
                    <a:pt x="130" y="24"/>
                    <a:pt x="123" y="31"/>
                    <a:pt x="115" y="31"/>
                  </a:cubicBezTo>
                  <a:cubicBezTo>
                    <a:pt x="15" y="31"/>
                    <a:pt x="15" y="31"/>
                    <a:pt x="15" y="31"/>
                  </a:cubicBezTo>
                  <a:cubicBezTo>
                    <a:pt x="15" y="31"/>
                    <a:pt x="15" y="31"/>
                    <a:pt x="1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6" name="Freeform 212">
              <a:extLst>
                <a:ext uri="{FF2B5EF4-FFF2-40B4-BE49-F238E27FC236}">
                  <a16:creationId xmlns:a16="http://schemas.microsoft.com/office/drawing/2014/main" id="{76708C9C-7C55-3CC2-A935-A1C2F336B851}"/>
                </a:ext>
              </a:extLst>
            </p:cNvPr>
            <p:cNvSpPr>
              <a:spLocks/>
            </p:cNvSpPr>
            <p:nvPr/>
          </p:nvSpPr>
          <p:spPr bwMode="auto">
            <a:xfrm>
              <a:off x="-827088" y="2608263"/>
              <a:ext cx="174625" cy="41275"/>
            </a:xfrm>
            <a:custGeom>
              <a:avLst/>
              <a:gdLst>
                <a:gd name="T0" fmla="*/ 15 w 130"/>
                <a:gd name="T1" fmla="*/ 31 h 31"/>
                <a:gd name="T2" fmla="*/ 0 w 130"/>
                <a:gd name="T3" fmla="*/ 16 h 31"/>
                <a:gd name="T4" fmla="*/ 15 w 130"/>
                <a:gd name="T5" fmla="*/ 1 h 31"/>
                <a:gd name="T6" fmla="*/ 115 w 130"/>
                <a:gd name="T7" fmla="*/ 0 h 31"/>
                <a:gd name="T8" fmla="*/ 115 w 130"/>
                <a:gd name="T9" fmla="*/ 0 h 31"/>
                <a:gd name="T10" fmla="*/ 130 w 130"/>
                <a:gd name="T11" fmla="*/ 16 h 31"/>
                <a:gd name="T12" fmla="*/ 115 w 130"/>
                <a:gd name="T13" fmla="*/ 31 h 31"/>
                <a:gd name="T14" fmla="*/ 15 w 130"/>
                <a:gd name="T15" fmla="*/ 31 h 31"/>
                <a:gd name="T16" fmla="*/ 15 w 130"/>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1">
                  <a:moveTo>
                    <a:pt x="15" y="31"/>
                  </a:moveTo>
                  <a:cubicBezTo>
                    <a:pt x="7" y="31"/>
                    <a:pt x="0" y="24"/>
                    <a:pt x="0" y="16"/>
                  </a:cubicBezTo>
                  <a:cubicBezTo>
                    <a:pt x="0" y="8"/>
                    <a:pt x="7" y="1"/>
                    <a:pt x="15" y="1"/>
                  </a:cubicBezTo>
                  <a:cubicBezTo>
                    <a:pt x="115" y="0"/>
                    <a:pt x="115" y="0"/>
                    <a:pt x="115" y="0"/>
                  </a:cubicBezTo>
                  <a:cubicBezTo>
                    <a:pt x="115" y="0"/>
                    <a:pt x="115" y="0"/>
                    <a:pt x="115" y="0"/>
                  </a:cubicBezTo>
                  <a:cubicBezTo>
                    <a:pt x="123" y="0"/>
                    <a:pt x="130" y="7"/>
                    <a:pt x="130" y="16"/>
                  </a:cubicBezTo>
                  <a:cubicBezTo>
                    <a:pt x="130" y="24"/>
                    <a:pt x="123" y="31"/>
                    <a:pt x="115" y="31"/>
                  </a:cubicBezTo>
                  <a:cubicBezTo>
                    <a:pt x="15" y="31"/>
                    <a:pt x="15" y="31"/>
                    <a:pt x="15" y="31"/>
                  </a:cubicBezTo>
                  <a:cubicBezTo>
                    <a:pt x="15" y="31"/>
                    <a:pt x="15" y="31"/>
                    <a:pt x="1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7" name="Freeform 213">
              <a:extLst>
                <a:ext uri="{FF2B5EF4-FFF2-40B4-BE49-F238E27FC236}">
                  <a16:creationId xmlns:a16="http://schemas.microsoft.com/office/drawing/2014/main" id="{D40FA9C8-C70F-A307-B808-ACF2B82EB188}"/>
                </a:ext>
              </a:extLst>
            </p:cNvPr>
            <p:cNvSpPr>
              <a:spLocks noEditPoints="1"/>
            </p:cNvSpPr>
            <p:nvPr/>
          </p:nvSpPr>
          <p:spPr bwMode="auto">
            <a:xfrm>
              <a:off x="-1566862" y="2319338"/>
              <a:ext cx="1150937" cy="1903413"/>
            </a:xfrm>
            <a:custGeom>
              <a:avLst/>
              <a:gdLst>
                <a:gd name="T0" fmla="*/ 850 w 852"/>
                <a:gd name="T1" fmla="*/ 15 h 1409"/>
                <a:gd name="T2" fmla="*/ 846 w 852"/>
                <a:gd name="T3" fmla="*/ 4 h 1409"/>
                <a:gd name="T4" fmla="*/ 835 w 852"/>
                <a:gd name="T5" fmla="*/ 0 h 1409"/>
                <a:gd name="T6" fmla="*/ 835 w 852"/>
                <a:gd name="T7" fmla="*/ 0 h 1409"/>
                <a:gd name="T8" fmla="*/ 16 w 852"/>
                <a:gd name="T9" fmla="*/ 2 h 1409"/>
                <a:gd name="T10" fmla="*/ 0 w 852"/>
                <a:gd name="T11" fmla="*/ 18 h 1409"/>
                <a:gd name="T12" fmla="*/ 2 w 852"/>
                <a:gd name="T13" fmla="*/ 440 h 1409"/>
                <a:gd name="T14" fmla="*/ 6 w 852"/>
                <a:gd name="T15" fmla="*/ 451 h 1409"/>
                <a:gd name="T16" fmla="*/ 17 w 852"/>
                <a:gd name="T17" fmla="*/ 455 h 1409"/>
                <a:gd name="T18" fmla="*/ 17 w 852"/>
                <a:gd name="T19" fmla="*/ 455 h 1409"/>
                <a:gd name="T20" fmla="*/ 411 w 852"/>
                <a:gd name="T21" fmla="*/ 454 h 1409"/>
                <a:gd name="T22" fmla="*/ 411 w 852"/>
                <a:gd name="T23" fmla="*/ 942 h 1409"/>
                <a:gd name="T24" fmla="*/ 128 w 852"/>
                <a:gd name="T25" fmla="*/ 942 h 1409"/>
                <a:gd name="T26" fmla="*/ 61 w 852"/>
                <a:gd name="T27" fmla="*/ 1008 h 1409"/>
                <a:gd name="T28" fmla="*/ 128 w 852"/>
                <a:gd name="T29" fmla="*/ 1075 h 1409"/>
                <a:gd name="T30" fmla="*/ 133 w 852"/>
                <a:gd name="T31" fmla="*/ 1075 h 1409"/>
                <a:gd name="T32" fmla="*/ 219 w 852"/>
                <a:gd name="T33" fmla="*/ 1397 h 1409"/>
                <a:gd name="T34" fmla="*/ 234 w 852"/>
                <a:gd name="T35" fmla="*/ 1409 h 1409"/>
                <a:gd name="T36" fmla="*/ 618 w 852"/>
                <a:gd name="T37" fmla="*/ 1409 h 1409"/>
                <a:gd name="T38" fmla="*/ 633 w 852"/>
                <a:gd name="T39" fmla="*/ 1397 h 1409"/>
                <a:gd name="T40" fmla="*/ 719 w 852"/>
                <a:gd name="T41" fmla="*/ 1075 h 1409"/>
                <a:gd name="T42" fmla="*/ 724 w 852"/>
                <a:gd name="T43" fmla="*/ 1075 h 1409"/>
                <a:gd name="T44" fmla="*/ 791 w 852"/>
                <a:gd name="T45" fmla="*/ 1008 h 1409"/>
                <a:gd name="T46" fmla="*/ 724 w 852"/>
                <a:gd name="T47" fmla="*/ 942 h 1409"/>
                <a:gd name="T48" fmla="*/ 441 w 852"/>
                <a:gd name="T49" fmla="*/ 942 h 1409"/>
                <a:gd name="T50" fmla="*/ 441 w 852"/>
                <a:gd name="T51" fmla="*/ 896 h 1409"/>
                <a:gd name="T52" fmla="*/ 485 w 852"/>
                <a:gd name="T53" fmla="*/ 899 h 1409"/>
                <a:gd name="T54" fmla="*/ 708 w 852"/>
                <a:gd name="T55" fmla="*/ 823 h 1409"/>
                <a:gd name="T56" fmla="*/ 781 w 852"/>
                <a:gd name="T57" fmla="*/ 553 h 1409"/>
                <a:gd name="T58" fmla="*/ 768 w 852"/>
                <a:gd name="T59" fmla="*/ 539 h 1409"/>
                <a:gd name="T60" fmla="*/ 497 w 852"/>
                <a:gd name="T61" fmla="*/ 612 h 1409"/>
                <a:gd name="T62" fmla="*/ 441 w 852"/>
                <a:gd name="T63" fmla="*/ 705 h 1409"/>
                <a:gd name="T64" fmla="*/ 441 w 852"/>
                <a:gd name="T65" fmla="*/ 454 h 1409"/>
                <a:gd name="T66" fmla="*/ 836 w 852"/>
                <a:gd name="T67" fmla="*/ 453 h 1409"/>
                <a:gd name="T68" fmla="*/ 852 w 852"/>
                <a:gd name="T69" fmla="*/ 438 h 1409"/>
                <a:gd name="T70" fmla="*/ 850 w 852"/>
                <a:gd name="T71" fmla="*/ 15 h 1409"/>
                <a:gd name="T72" fmla="*/ 606 w 852"/>
                <a:gd name="T73" fmla="*/ 1378 h 1409"/>
                <a:gd name="T74" fmla="*/ 246 w 852"/>
                <a:gd name="T75" fmla="*/ 1378 h 1409"/>
                <a:gd name="T76" fmla="*/ 164 w 852"/>
                <a:gd name="T77" fmla="*/ 1075 h 1409"/>
                <a:gd name="T78" fmla="*/ 688 w 852"/>
                <a:gd name="T79" fmla="*/ 1075 h 1409"/>
                <a:gd name="T80" fmla="*/ 606 w 852"/>
                <a:gd name="T81" fmla="*/ 1378 h 1409"/>
                <a:gd name="T82" fmla="*/ 760 w 852"/>
                <a:gd name="T83" fmla="*/ 1008 h 1409"/>
                <a:gd name="T84" fmla="*/ 724 w 852"/>
                <a:gd name="T85" fmla="*/ 1044 h 1409"/>
                <a:gd name="T86" fmla="*/ 128 w 852"/>
                <a:gd name="T87" fmla="*/ 1044 h 1409"/>
                <a:gd name="T88" fmla="*/ 92 w 852"/>
                <a:gd name="T89" fmla="*/ 1008 h 1409"/>
                <a:gd name="T90" fmla="*/ 128 w 852"/>
                <a:gd name="T91" fmla="*/ 973 h 1409"/>
                <a:gd name="T92" fmla="*/ 724 w 852"/>
                <a:gd name="T93" fmla="*/ 973 h 1409"/>
                <a:gd name="T94" fmla="*/ 760 w 852"/>
                <a:gd name="T95" fmla="*/ 1008 h 1409"/>
                <a:gd name="T96" fmla="*/ 519 w 852"/>
                <a:gd name="T97" fmla="*/ 634 h 1409"/>
                <a:gd name="T98" fmla="*/ 751 w 852"/>
                <a:gd name="T99" fmla="*/ 569 h 1409"/>
                <a:gd name="T100" fmla="*/ 686 w 852"/>
                <a:gd name="T101" fmla="*/ 801 h 1409"/>
                <a:gd name="T102" fmla="*/ 453 w 852"/>
                <a:gd name="T103" fmla="*/ 867 h 1409"/>
                <a:gd name="T104" fmla="*/ 519 w 852"/>
                <a:gd name="T105" fmla="*/ 634 h 1409"/>
                <a:gd name="T106" fmla="*/ 32 w 852"/>
                <a:gd name="T107" fmla="*/ 425 h 1409"/>
                <a:gd name="T108" fmla="*/ 31 w 852"/>
                <a:gd name="T109" fmla="*/ 33 h 1409"/>
                <a:gd name="T110" fmla="*/ 820 w 852"/>
                <a:gd name="T111" fmla="*/ 31 h 1409"/>
                <a:gd name="T112" fmla="*/ 821 w 852"/>
                <a:gd name="T113" fmla="*/ 422 h 1409"/>
                <a:gd name="T114" fmla="*/ 32 w 852"/>
                <a:gd name="T115" fmla="*/ 425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2" h="1409">
                  <a:moveTo>
                    <a:pt x="850" y="15"/>
                  </a:moveTo>
                  <a:cubicBezTo>
                    <a:pt x="850" y="11"/>
                    <a:pt x="849" y="7"/>
                    <a:pt x="846" y="4"/>
                  </a:cubicBezTo>
                  <a:cubicBezTo>
                    <a:pt x="843" y="2"/>
                    <a:pt x="839" y="0"/>
                    <a:pt x="835" y="0"/>
                  </a:cubicBezTo>
                  <a:cubicBezTo>
                    <a:pt x="835" y="0"/>
                    <a:pt x="835" y="0"/>
                    <a:pt x="835" y="0"/>
                  </a:cubicBezTo>
                  <a:cubicBezTo>
                    <a:pt x="16" y="2"/>
                    <a:pt x="16" y="2"/>
                    <a:pt x="16" y="2"/>
                  </a:cubicBezTo>
                  <a:cubicBezTo>
                    <a:pt x="7" y="2"/>
                    <a:pt x="0" y="9"/>
                    <a:pt x="0" y="18"/>
                  </a:cubicBezTo>
                  <a:cubicBezTo>
                    <a:pt x="2" y="440"/>
                    <a:pt x="2" y="440"/>
                    <a:pt x="2" y="440"/>
                  </a:cubicBezTo>
                  <a:cubicBezTo>
                    <a:pt x="2" y="444"/>
                    <a:pt x="3" y="448"/>
                    <a:pt x="6" y="451"/>
                  </a:cubicBezTo>
                  <a:cubicBezTo>
                    <a:pt x="9" y="454"/>
                    <a:pt x="13" y="455"/>
                    <a:pt x="17" y="455"/>
                  </a:cubicBezTo>
                  <a:cubicBezTo>
                    <a:pt x="17" y="455"/>
                    <a:pt x="17" y="455"/>
                    <a:pt x="17" y="455"/>
                  </a:cubicBezTo>
                  <a:cubicBezTo>
                    <a:pt x="411" y="454"/>
                    <a:pt x="411" y="454"/>
                    <a:pt x="411" y="454"/>
                  </a:cubicBezTo>
                  <a:cubicBezTo>
                    <a:pt x="411" y="942"/>
                    <a:pt x="411" y="942"/>
                    <a:pt x="411" y="942"/>
                  </a:cubicBezTo>
                  <a:cubicBezTo>
                    <a:pt x="128" y="942"/>
                    <a:pt x="128" y="942"/>
                    <a:pt x="128" y="942"/>
                  </a:cubicBezTo>
                  <a:cubicBezTo>
                    <a:pt x="91" y="942"/>
                    <a:pt x="61" y="972"/>
                    <a:pt x="61" y="1008"/>
                  </a:cubicBezTo>
                  <a:cubicBezTo>
                    <a:pt x="61" y="1045"/>
                    <a:pt x="91" y="1075"/>
                    <a:pt x="128" y="1075"/>
                  </a:cubicBezTo>
                  <a:cubicBezTo>
                    <a:pt x="133" y="1075"/>
                    <a:pt x="133" y="1075"/>
                    <a:pt x="133" y="1075"/>
                  </a:cubicBezTo>
                  <a:cubicBezTo>
                    <a:pt x="219" y="1397"/>
                    <a:pt x="219" y="1397"/>
                    <a:pt x="219" y="1397"/>
                  </a:cubicBezTo>
                  <a:cubicBezTo>
                    <a:pt x="221" y="1404"/>
                    <a:pt x="227" y="1409"/>
                    <a:pt x="234" y="1409"/>
                  </a:cubicBezTo>
                  <a:cubicBezTo>
                    <a:pt x="618" y="1409"/>
                    <a:pt x="618" y="1409"/>
                    <a:pt x="618" y="1409"/>
                  </a:cubicBezTo>
                  <a:cubicBezTo>
                    <a:pt x="625" y="1409"/>
                    <a:pt x="631" y="1404"/>
                    <a:pt x="633" y="1397"/>
                  </a:cubicBezTo>
                  <a:cubicBezTo>
                    <a:pt x="719" y="1075"/>
                    <a:pt x="719" y="1075"/>
                    <a:pt x="719" y="1075"/>
                  </a:cubicBezTo>
                  <a:cubicBezTo>
                    <a:pt x="724" y="1075"/>
                    <a:pt x="724" y="1075"/>
                    <a:pt x="724" y="1075"/>
                  </a:cubicBezTo>
                  <a:cubicBezTo>
                    <a:pt x="761" y="1075"/>
                    <a:pt x="791" y="1045"/>
                    <a:pt x="791" y="1008"/>
                  </a:cubicBezTo>
                  <a:cubicBezTo>
                    <a:pt x="791" y="972"/>
                    <a:pt x="761" y="942"/>
                    <a:pt x="724" y="942"/>
                  </a:cubicBezTo>
                  <a:cubicBezTo>
                    <a:pt x="441" y="942"/>
                    <a:pt x="441" y="942"/>
                    <a:pt x="441" y="942"/>
                  </a:cubicBezTo>
                  <a:cubicBezTo>
                    <a:pt x="441" y="896"/>
                    <a:pt x="441" y="896"/>
                    <a:pt x="441" y="896"/>
                  </a:cubicBezTo>
                  <a:cubicBezTo>
                    <a:pt x="448" y="897"/>
                    <a:pt x="464" y="899"/>
                    <a:pt x="485" y="899"/>
                  </a:cubicBezTo>
                  <a:cubicBezTo>
                    <a:pt x="543" y="899"/>
                    <a:pt x="643" y="888"/>
                    <a:pt x="708" y="823"/>
                  </a:cubicBezTo>
                  <a:cubicBezTo>
                    <a:pt x="802" y="729"/>
                    <a:pt x="782" y="560"/>
                    <a:pt x="781" y="553"/>
                  </a:cubicBezTo>
                  <a:cubicBezTo>
                    <a:pt x="780" y="546"/>
                    <a:pt x="774" y="540"/>
                    <a:pt x="768" y="539"/>
                  </a:cubicBezTo>
                  <a:cubicBezTo>
                    <a:pt x="760" y="538"/>
                    <a:pt x="591" y="518"/>
                    <a:pt x="497" y="612"/>
                  </a:cubicBezTo>
                  <a:cubicBezTo>
                    <a:pt x="470" y="639"/>
                    <a:pt x="453" y="672"/>
                    <a:pt x="441" y="705"/>
                  </a:cubicBezTo>
                  <a:cubicBezTo>
                    <a:pt x="441" y="454"/>
                    <a:pt x="441" y="454"/>
                    <a:pt x="441" y="454"/>
                  </a:cubicBezTo>
                  <a:cubicBezTo>
                    <a:pt x="836" y="453"/>
                    <a:pt x="836" y="453"/>
                    <a:pt x="836" y="453"/>
                  </a:cubicBezTo>
                  <a:cubicBezTo>
                    <a:pt x="845" y="453"/>
                    <a:pt x="852" y="446"/>
                    <a:pt x="852" y="438"/>
                  </a:cubicBezTo>
                  <a:lnTo>
                    <a:pt x="850" y="15"/>
                  </a:lnTo>
                  <a:close/>
                  <a:moveTo>
                    <a:pt x="606" y="1378"/>
                  </a:moveTo>
                  <a:cubicBezTo>
                    <a:pt x="246" y="1378"/>
                    <a:pt x="246" y="1378"/>
                    <a:pt x="246" y="1378"/>
                  </a:cubicBezTo>
                  <a:cubicBezTo>
                    <a:pt x="164" y="1075"/>
                    <a:pt x="164" y="1075"/>
                    <a:pt x="164" y="1075"/>
                  </a:cubicBezTo>
                  <a:cubicBezTo>
                    <a:pt x="688" y="1075"/>
                    <a:pt x="688" y="1075"/>
                    <a:pt x="688" y="1075"/>
                  </a:cubicBezTo>
                  <a:lnTo>
                    <a:pt x="606" y="1378"/>
                  </a:lnTo>
                  <a:close/>
                  <a:moveTo>
                    <a:pt x="760" y="1008"/>
                  </a:moveTo>
                  <a:cubicBezTo>
                    <a:pt x="760" y="1028"/>
                    <a:pt x="744" y="1044"/>
                    <a:pt x="724" y="1044"/>
                  </a:cubicBezTo>
                  <a:cubicBezTo>
                    <a:pt x="128" y="1044"/>
                    <a:pt x="128" y="1044"/>
                    <a:pt x="128" y="1044"/>
                  </a:cubicBezTo>
                  <a:cubicBezTo>
                    <a:pt x="108" y="1044"/>
                    <a:pt x="92" y="1028"/>
                    <a:pt x="92" y="1008"/>
                  </a:cubicBezTo>
                  <a:cubicBezTo>
                    <a:pt x="92" y="989"/>
                    <a:pt x="108" y="973"/>
                    <a:pt x="128" y="973"/>
                  </a:cubicBezTo>
                  <a:cubicBezTo>
                    <a:pt x="724" y="973"/>
                    <a:pt x="724" y="973"/>
                    <a:pt x="724" y="973"/>
                  </a:cubicBezTo>
                  <a:cubicBezTo>
                    <a:pt x="744" y="973"/>
                    <a:pt x="760" y="989"/>
                    <a:pt x="760" y="1008"/>
                  </a:cubicBezTo>
                  <a:close/>
                  <a:moveTo>
                    <a:pt x="519" y="634"/>
                  </a:moveTo>
                  <a:cubicBezTo>
                    <a:pt x="589" y="564"/>
                    <a:pt x="712" y="566"/>
                    <a:pt x="751" y="569"/>
                  </a:cubicBezTo>
                  <a:cubicBezTo>
                    <a:pt x="754" y="608"/>
                    <a:pt x="756" y="731"/>
                    <a:pt x="686" y="801"/>
                  </a:cubicBezTo>
                  <a:cubicBezTo>
                    <a:pt x="616" y="872"/>
                    <a:pt x="493" y="869"/>
                    <a:pt x="453" y="867"/>
                  </a:cubicBezTo>
                  <a:cubicBezTo>
                    <a:pt x="451" y="828"/>
                    <a:pt x="449" y="704"/>
                    <a:pt x="519" y="634"/>
                  </a:cubicBezTo>
                  <a:close/>
                  <a:moveTo>
                    <a:pt x="32" y="425"/>
                  </a:moveTo>
                  <a:cubicBezTo>
                    <a:pt x="31" y="33"/>
                    <a:pt x="31" y="33"/>
                    <a:pt x="31" y="33"/>
                  </a:cubicBezTo>
                  <a:cubicBezTo>
                    <a:pt x="820" y="31"/>
                    <a:pt x="820" y="31"/>
                    <a:pt x="820" y="31"/>
                  </a:cubicBezTo>
                  <a:cubicBezTo>
                    <a:pt x="821" y="422"/>
                    <a:pt x="821" y="422"/>
                    <a:pt x="821" y="422"/>
                  </a:cubicBezTo>
                  <a:lnTo>
                    <a:pt x="32" y="4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pic>
        <p:nvPicPr>
          <p:cNvPr id="28" name="Graphic 10">
            <a:extLst>
              <a:ext uri="{FF2B5EF4-FFF2-40B4-BE49-F238E27FC236}">
                <a16:creationId xmlns:a16="http://schemas.microsoft.com/office/drawing/2014/main" id="{404B4CA4-8E18-67EE-D38B-5CFA722D9B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13211" y="3006828"/>
            <a:ext cx="544632" cy="544632"/>
          </a:xfrm>
          <a:prstGeom prst="rect">
            <a:avLst/>
          </a:prstGeom>
        </p:spPr>
      </p:pic>
      <p:grpSp>
        <p:nvGrpSpPr>
          <p:cNvPr id="29" name="Gruppieren 6158">
            <a:extLst>
              <a:ext uri="{FF2B5EF4-FFF2-40B4-BE49-F238E27FC236}">
                <a16:creationId xmlns:a16="http://schemas.microsoft.com/office/drawing/2014/main" id="{877A7B30-877E-6524-AA36-4330EB40F8A7}"/>
              </a:ext>
            </a:extLst>
          </p:cNvPr>
          <p:cNvGrpSpPr>
            <a:grpSpLocks noChangeAspect="1"/>
          </p:cNvGrpSpPr>
          <p:nvPr/>
        </p:nvGrpSpPr>
        <p:grpSpPr>
          <a:xfrm>
            <a:off x="6845236" y="3239245"/>
            <a:ext cx="631074" cy="581200"/>
            <a:chOff x="-1781175" y="2006600"/>
            <a:chExt cx="1506538" cy="1387476"/>
          </a:xfrm>
          <a:solidFill>
            <a:schemeClr val="tx1"/>
          </a:solidFill>
        </p:grpSpPr>
        <p:sp>
          <p:nvSpPr>
            <p:cNvPr id="30" name="Freeform 6">
              <a:extLst>
                <a:ext uri="{FF2B5EF4-FFF2-40B4-BE49-F238E27FC236}">
                  <a16:creationId xmlns:a16="http://schemas.microsoft.com/office/drawing/2014/main" id="{D5101F4E-D4B7-F830-55E2-EB1FC468C3B5}"/>
                </a:ext>
              </a:extLst>
            </p:cNvPr>
            <p:cNvSpPr>
              <a:spLocks noEditPoints="1"/>
            </p:cNvSpPr>
            <p:nvPr/>
          </p:nvSpPr>
          <p:spPr bwMode="auto">
            <a:xfrm>
              <a:off x="-1258888" y="2630488"/>
              <a:ext cx="460375" cy="460375"/>
            </a:xfrm>
            <a:custGeom>
              <a:avLst/>
              <a:gdLst>
                <a:gd name="T0" fmla="*/ 155 w 309"/>
                <a:gd name="T1" fmla="*/ 309 h 309"/>
                <a:gd name="T2" fmla="*/ 309 w 309"/>
                <a:gd name="T3" fmla="*/ 155 h 309"/>
                <a:gd name="T4" fmla="*/ 155 w 309"/>
                <a:gd name="T5" fmla="*/ 0 h 309"/>
                <a:gd name="T6" fmla="*/ 0 w 309"/>
                <a:gd name="T7" fmla="*/ 155 h 309"/>
                <a:gd name="T8" fmla="*/ 155 w 309"/>
                <a:gd name="T9" fmla="*/ 309 h 309"/>
                <a:gd name="T10" fmla="*/ 155 w 309"/>
                <a:gd name="T11" fmla="*/ 26 h 309"/>
                <a:gd name="T12" fmla="*/ 283 w 309"/>
                <a:gd name="T13" fmla="*/ 155 h 309"/>
                <a:gd name="T14" fmla="*/ 155 w 309"/>
                <a:gd name="T15" fmla="*/ 283 h 309"/>
                <a:gd name="T16" fmla="*/ 27 w 309"/>
                <a:gd name="T17" fmla="*/ 155 h 309"/>
                <a:gd name="T18" fmla="*/ 155 w 309"/>
                <a:gd name="T19" fmla="*/ 2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309"/>
                  </a:moveTo>
                  <a:cubicBezTo>
                    <a:pt x="240" y="309"/>
                    <a:pt x="309" y="240"/>
                    <a:pt x="309" y="155"/>
                  </a:cubicBezTo>
                  <a:cubicBezTo>
                    <a:pt x="309" y="70"/>
                    <a:pt x="240" y="0"/>
                    <a:pt x="155" y="0"/>
                  </a:cubicBezTo>
                  <a:cubicBezTo>
                    <a:pt x="70" y="0"/>
                    <a:pt x="0" y="70"/>
                    <a:pt x="0" y="155"/>
                  </a:cubicBezTo>
                  <a:cubicBezTo>
                    <a:pt x="0" y="240"/>
                    <a:pt x="70" y="309"/>
                    <a:pt x="155" y="309"/>
                  </a:cubicBezTo>
                  <a:close/>
                  <a:moveTo>
                    <a:pt x="155" y="26"/>
                  </a:moveTo>
                  <a:cubicBezTo>
                    <a:pt x="225" y="26"/>
                    <a:pt x="283" y="84"/>
                    <a:pt x="283" y="155"/>
                  </a:cubicBezTo>
                  <a:cubicBezTo>
                    <a:pt x="283" y="225"/>
                    <a:pt x="225" y="283"/>
                    <a:pt x="155" y="283"/>
                  </a:cubicBezTo>
                  <a:cubicBezTo>
                    <a:pt x="84" y="283"/>
                    <a:pt x="27" y="225"/>
                    <a:pt x="27" y="155"/>
                  </a:cubicBezTo>
                  <a:cubicBezTo>
                    <a:pt x="27" y="84"/>
                    <a:pt x="84" y="26"/>
                    <a:pt x="1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1" name="Freeform 7">
              <a:extLst>
                <a:ext uri="{FF2B5EF4-FFF2-40B4-BE49-F238E27FC236}">
                  <a16:creationId xmlns:a16="http://schemas.microsoft.com/office/drawing/2014/main" id="{1674527C-3B02-B73A-CD1E-065B7C76A270}"/>
                </a:ext>
              </a:extLst>
            </p:cNvPr>
            <p:cNvSpPr>
              <a:spLocks noEditPoints="1"/>
            </p:cNvSpPr>
            <p:nvPr/>
          </p:nvSpPr>
          <p:spPr bwMode="auto">
            <a:xfrm>
              <a:off x="-1104900" y="2784475"/>
              <a:ext cx="155575" cy="155575"/>
            </a:xfrm>
            <a:custGeom>
              <a:avLst/>
              <a:gdLst>
                <a:gd name="T0" fmla="*/ 52 w 104"/>
                <a:gd name="T1" fmla="*/ 104 h 104"/>
                <a:gd name="T2" fmla="*/ 104 w 104"/>
                <a:gd name="T3" fmla="*/ 52 h 104"/>
                <a:gd name="T4" fmla="*/ 52 w 104"/>
                <a:gd name="T5" fmla="*/ 0 h 104"/>
                <a:gd name="T6" fmla="*/ 0 w 104"/>
                <a:gd name="T7" fmla="*/ 52 h 104"/>
                <a:gd name="T8" fmla="*/ 52 w 104"/>
                <a:gd name="T9" fmla="*/ 104 h 104"/>
                <a:gd name="T10" fmla="*/ 52 w 104"/>
                <a:gd name="T11" fmla="*/ 22 h 104"/>
                <a:gd name="T12" fmla="*/ 81 w 104"/>
                <a:gd name="T13" fmla="*/ 52 h 104"/>
                <a:gd name="T14" fmla="*/ 52 w 104"/>
                <a:gd name="T15" fmla="*/ 81 h 104"/>
                <a:gd name="T16" fmla="*/ 22 w 104"/>
                <a:gd name="T17" fmla="*/ 52 h 104"/>
                <a:gd name="T18" fmla="*/ 52 w 104"/>
                <a:gd name="T19"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104"/>
                  </a:moveTo>
                  <a:cubicBezTo>
                    <a:pt x="80" y="104"/>
                    <a:pt x="104" y="80"/>
                    <a:pt x="104" y="52"/>
                  </a:cubicBezTo>
                  <a:cubicBezTo>
                    <a:pt x="104" y="23"/>
                    <a:pt x="80" y="0"/>
                    <a:pt x="52" y="0"/>
                  </a:cubicBezTo>
                  <a:cubicBezTo>
                    <a:pt x="23" y="0"/>
                    <a:pt x="0" y="23"/>
                    <a:pt x="0" y="52"/>
                  </a:cubicBezTo>
                  <a:cubicBezTo>
                    <a:pt x="0" y="80"/>
                    <a:pt x="23" y="104"/>
                    <a:pt x="52" y="104"/>
                  </a:cubicBezTo>
                  <a:close/>
                  <a:moveTo>
                    <a:pt x="52" y="22"/>
                  </a:moveTo>
                  <a:cubicBezTo>
                    <a:pt x="68" y="22"/>
                    <a:pt x="81" y="35"/>
                    <a:pt x="81" y="52"/>
                  </a:cubicBezTo>
                  <a:cubicBezTo>
                    <a:pt x="81" y="68"/>
                    <a:pt x="68" y="81"/>
                    <a:pt x="52" y="81"/>
                  </a:cubicBezTo>
                  <a:cubicBezTo>
                    <a:pt x="35" y="81"/>
                    <a:pt x="22" y="68"/>
                    <a:pt x="22" y="52"/>
                  </a:cubicBezTo>
                  <a:cubicBezTo>
                    <a:pt x="22" y="35"/>
                    <a:pt x="35" y="22"/>
                    <a:pt x="5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2" name="Freeform 8">
              <a:extLst>
                <a:ext uri="{FF2B5EF4-FFF2-40B4-BE49-F238E27FC236}">
                  <a16:creationId xmlns:a16="http://schemas.microsoft.com/office/drawing/2014/main" id="{7530776F-1F57-9404-D874-DDCCC43B312A}"/>
                </a:ext>
              </a:extLst>
            </p:cNvPr>
            <p:cNvSpPr>
              <a:spLocks/>
            </p:cNvSpPr>
            <p:nvPr/>
          </p:nvSpPr>
          <p:spPr bwMode="auto">
            <a:xfrm>
              <a:off x="-1306513" y="2273300"/>
              <a:ext cx="46038" cy="41275"/>
            </a:xfrm>
            <a:custGeom>
              <a:avLst/>
              <a:gdLst>
                <a:gd name="T0" fmla="*/ 27 w 30"/>
                <a:gd name="T1" fmla="*/ 10 h 28"/>
                <a:gd name="T2" fmla="*/ 27 w 30"/>
                <a:gd name="T3" fmla="*/ 9 h 28"/>
                <a:gd name="T4" fmla="*/ 10 w 30"/>
                <a:gd name="T5" fmla="*/ 3 h 28"/>
                <a:gd name="T6" fmla="*/ 4 w 30"/>
                <a:gd name="T7" fmla="*/ 21 h 28"/>
                <a:gd name="T8" fmla="*/ 15 w 30"/>
                <a:gd name="T9" fmla="*/ 28 h 28"/>
                <a:gd name="T10" fmla="*/ 21 w 30"/>
                <a:gd name="T11" fmla="*/ 27 h 28"/>
                <a:gd name="T12" fmla="*/ 27 w 30"/>
                <a:gd name="T13" fmla="*/ 10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27" y="10"/>
                  </a:moveTo>
                  <a:cubicBezTo>
                    <a:pt x="27" y="9"/>
                    <a:pt x="27" y="9"/>
                    <a:pt x="27" y="9"/>
                  </a:cubicBezTo>
                  <a:cubicBezTo>
                    <a:pt x="24" y="3"/>
                    <a:pt x="16" y="0"/>
                    <a:pt x="10" y="3"/>
                  </a:cubicBezTo>
                  <a:cubicBezTo>
                    <a:pt x="3" y="6"/>
                    <a:pt x="0" y="14"/>
                    <a:pt x="4" y="21"/>
                  </a:cubicBezTo>
                  <a:cubicBezTo>
                    <a:pt x="6" y="26"/>
                    <a:pt x="10" y="28"/>
                    <a:pt x="15" y="28"/>
                  </a:cubicBezTo>
                  <a:cubicBezTo>
                    <a:pt x="17" y="28"/>
                    <a:pt x="19" y="28"/>
                    <a:pt x="21" y="27"/>
                  </a:cubicBezTo>
                  <a:cubicBezTo>
                    <a:pt x="27" y="24"/>
                    <a:pt x="30" y="16"/>
                    <a:pt x="2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3" name="Freeform 9">
              <a:extLst>
                <a:ext uri="{FF2B5EF4-FFF2-40B4-BE49-F238E27FC236}">
                  <a16:creationId xmlns:a16="http://schemas.microsoft.com/office/drawing/2014/main" id="{9BC03D3A-487A-05EB-C881-8A9A15489C0E}"/>
                </a:ext>
              </a:extLst>
            </p:cNvPr>
            <p:cNvSpPr>
              <a:spLocks/>
            </p:cNvSpPr>
            <p:nvPr/>
          </p:nvSpPr>
          <p:spPr bwMode="auto">
            <a:xfrm>
              <a:off x="-1217613" y="2457450"/>
              <a:ext cx="44450" cy="44450"/>
            </a:xfrm>
            <a:custGeom>
              <a:avLst/>
              <a:gdLst>
                <a:gd name="T0" fmla="*/ 3 w 30"/>
                <a:gd name="T1" fmla="*/ 21 h 29"/>
                <a:gd name="T2" fmla="*/ 4 w 30"/>
                <a:gd name="T3" fmla="*/ 22 h 29"/>
                <a:gd name="T4" fmla="*/ 15 w 30"/>
                <a:gd name="T5" fmla="*/ 29 h 29"/>
                <a:gd name="T6" fmla="*/ 21 w 30"/>
                <a:gd name="T7" fmla="*/ 28 h 29"/>
                <a:gd name="T8" fmla="*/ 27 w 30"/>
                <a:gd name="T9" fmla="*/ 10 h 29"/>
                <a:gd name="T10" fmla="*/ 27 w 30"/>
                <a:gd name="T11" fmla="*/ 9 h 29"/>
                <a:gd name="T12" fmla="*/ 9 w 30"/>
                <a:gd name="T13" fmla="*/ 3 h 29"/>
                <a:gd name="T14" fmla="*/ 3 w 30"/>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21"/>
                  </a:moveTo>
                  <a:cubicBezTo>
                    <a:pt x="4" y="22"/>
                    <a:pt x="4" y="22"/>
                    <a:pt x="4" y="22"/>
                  </a:cubicBezTo>
                  <a:cubicBezTo>
                    <a:pt x="6" y="26"/>
                    <a:pt x="11" y="29"/>
                    <a:pt x="15" y="29"/>
                  </a:cubicBezTo>
                  <a:cubicBezTo>
                    <a:pt x="17" y="29"/>
                    <a:pt x="19" y="29"/>
                    <a:pt x="21" y="28"/>
                  </a:cubicBezTo>
                  <a:cubicBezTo>
                    <a:pt x="27" y="25"/>
                    <a:pt x="30" y="17"/>
                    <a:pt x="27" y="10"/>
                  </a:cubicBezTo>
                  <a:cubicBezTo>
                    <a:pt x="27" y="9"/>
                    <a:pt x="27" y="9"/>
                    <a:pt x="27" y="9"/>
                  </a:cubicBezTo>
                  <a:cubicBezTo>
                    <a:pt x="24" y="3"/>
                    <a:pt x="16" y="0"/>
                    <a:pt x="9" y="3"/>
                  </a:cubicBezTo>
                  <a:cubicBezTo>
                    <a:pt x="3" y="6"/>
                    <a:pt x="0" y="14"/>
                    <a:pt x="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2" name="Freeform 10">
              <a:extLst>
                <a:ext uri="{FF2B5EF4-FFF2-40B4-BE49-F238E27FC236}">
                  <a16:creationId xmlns:a16="http://schemas.microsoft.com/office/drawing/2014/main" id="{F619ECB8-0C45-2032-48C0-ADDB6D857D69}"/>
                </a:ext>
              </a:extLst>
            </p:cNvPr>
            <p:cNvSpPr>
              <a:spLocks/>
            </p:cNvSpPr>
            <p:nvPr/>
          </p:nvSpPr>
          <p:spPr bwMode="auto">
            <a:xfrm>
              <a:off x="-1247775" y="2397125"/>
              <a:ext cx="46038" cy="41275"/>
            </a:xfrm>
            <a:custGeom>
              <a:avLst/>
              <a:gdLst>
                <a:gd name="T0" fmla="*/ 3 w 31"/>
                <a:gd name="T1" fmla="*/ 20 h 28"/>
                <a:gd name="T2" fmla="*/ 4 w 31"/>
                <a:gd name="T3" fmla="*/ 21 h 28"/>
                <a:gd name="T4" fmla="*/ 16 w 31"/>
                <a:gd name="T5" fmla="*/ 28 h 28"/>
                <a:gd name="T6" fmla="*/ 21 w 31"/>
                <a:gd name="T7" fmla="*/ 27 h 28"/>
                <a:gd name="T8" fmla="*/ 27 w 31"/>
                <a:gd name="T9" fmla="*/ 10 h 28"/>
                <a:gd name="T10" fmla="*/ 27 w 31"/>
                <a:gd name="T11" fmla="*/ 9 h 28"/>
                <a:gd name="T12" fmla="*/ 10 w 31"/>
                <a:gd name="T13" fmla="*/ 3 h 28"/>
                <a:gd name="T14" fmla="*/ 3 w 31"/>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 y="20"/>
                  </a:moveTo>
                  <a:cubicBezTo>
                    <a:pt x="4" y="21"/>
                    <a:pt x="4" y="21"/>
                    <a:pt x="4" y="21"/>
                  </a:cubicBezTo>
                  <a:cubicBezTo>
                    <a:pt x="6" y="26"/>
                    <a:pt x="11" y="28"/>
                    <a:pt x="16" y="28"/>
                  </a:cubicBezTo>
                  <a:cubicBezTo>
                    <a:pt x="18" y="28"/>
                    <a:pt x="20" y="28"/>
                    <a:pt x="21" y="27"/>
                  </a:cubicBezTo>
                  <a:cubicBezTo>
                    <a:pt x="28" y="24"/>
                    <a:pt x="31" y="16"/>
                    <a:pt x="27" y="10"/>
                  </a:cubicBezTo>
                  <a:cubicBezTo>
                    <a:pt x="27" y="9"/>
                    <a:pt x="27" y="9"/>
                    <a:pt x="27" y="9"/>
                  </a:cubicBezTo>
                  <a:cubicBezTo>
                    <a:pt x="24" y="2"/>
                    <a:pt x="16" y="0"/>
                    <a:pt x="10" y="3"/>
                  </a:cubicBezTo>
                  <a:cubicBezTo>
                    <a:pt x="3" y="6"/>
                    <a:pt x="0" y="14"/>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3" name="Freeform 11">
              <a:extLst>
                <a:ext uri="{FF2B5EF4-FFF2-40B4-BE49-F238E27FC236}">
                  <a16:creationId xmlns:a16="http://schemas.microsoft.com/office/drawing/2014/main" id="{B247883B-839C-A4DA-4D32-41E0E5F8CBA7}"/>
                </a:ext>
              </a:extLst>
            </p:cNvPr>
            <p:cNvSpPr>
              <a:spLocks/>
            </p:cNvSpPr>
            <p:nvPr/>
          </p:nvSpPr>
          <p:spPr bwMode="auto">
            <a:xfrm>
              <a:off x="-1187450" y="2520950"/>
              <a:ext cx="44450" cy="42863"/>
            </a:xfrm>
            <a:custGeom>
              <a:avLst/>
              <a:gdLst>
                <a:gd name="T0" fmla="*/ 26 w 30"/>
                <a:gd name="T1" fmla="*/ 9 h 29"/>
                <a:gd name="T2" fmla="*/ 9 w 30"/>
                <a:gd name="T3" fmla="*/ 3 h 29"/>
                <a:gd name="T4" fmla="*/ 3 w 30"/>
                <a:gd name="T5" fmla="*/ 20 h 29"/>
                <a:gd name="T6" fmla="*/ 3 w 30"/>
                <a:gd name="T7" fmla="*/ 21 h 29"/>
                <a:gd name="T8" fmla="*/ 15 w 30"/>
                <a:gd name="T9" fmla="*/ 29 h 29"/>
                <a:gd name="T10" fmla="*/ 21 w 30"/>
                <a:gd name="T11" fmla="*/ 27 h 29"/>
                <a:gd name="T12" fmla="*/ 27 w 30"/>
                <a:gd name="T13" fmla="*/ 10 h 29"/>
                <a:gd name="T14" fmla="*/ 26 w 30"/>
                <a:gd name="T15" fmla="*/ 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6" y="9"/>
                  </a:moveTo>
                  <a:cubicBezTo>
                    <a:pt x="23" y="3"/>
                    <a:pt x="16" y="0"/>
                    <a:pt x="9" y="3"/>
                  </a:cubicBezTo>
                  <a:cubicBezTo>
                    <a:pt x="3" y="6"/>
                    <a:pt x="0" y="14"/>
                    <a:pt x="3" y="20"/>
                  </a:cubicBezTo>
                  <a:cubicBezTo>
                    <a:pt x="3" y="21"/>
                    <a:pt x="3" y="21"/>
                    <a:pt x="3" y="21"/>
                  </a:cubicBezTo>
                  <a:cubicBezTo>
                    <a:pt x="6" y="26"/>
                    <a:pt x="10" y="29"/>
                    <a:pt x="15" y="29"/>
                  </a:cubicBezTo>
                  <a:cubicBezTo>
                    <a:pt x="17" y="29"/>
                    <a:pt x="19" y="28"/>
                    <a:pt x="21" y="27"/>
                  </a:cubicBezTo>
                  <a:cubicBezTo>
                    <a:pt x="27" y="24"/>
                    <a:pt x="30" y="17"/>
                    <a:pt x="27" y="10"/>
                  </a:cubicBezTo>
                  <a:lnTo>
                    <a:pt x="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4" name="Freeform 12">
              <a:extLst>
                <a:ext uri="{FF2B5EF4-FFF2-40B4-BE49-F238E27FC236}">
                  <a16:creationId xmlns:a16="http://schemas.microsoft.com/office/drawing/2014/main" id="{8AEDB8E8-8D34-B06C-71EB-577AEB5453DD}"/>
                </a:ext>
              </a:extLst>
            </p:cNvPr>
            <p:cNvSpPr>
              <a:spLocks/>
            </p:cNvSpPr>
            <p:nvPr/>
          </p:nvSpPr>
          <p:spPr bwMode="auto">
            <a:xfrm>
              <a:off x="-1276350" y="2335213"/>
              <a:ext cx="44450" cy="42863"/>
            </a:xfrm>
            <a:custGeom>
              <a:avLst/>
              <a:gdLst>
                <a:gd name="T0" fmla="*/ 3 w 30"/>
                <a:gd name="T1" fmla="*/ 21 h 29"/>
                <a:gd name="T2" fmla="*/ 15 w 30"/>
                <a:gd name="T3" fmla="*/ 29 h 29"/>
                <a:gd name="T4" fmla="*/ 21 w 30"/>
                <a:gd name="T5" fmla="*/ 28 h 29"/>
                <a:gd name="T6" fmla="*/ 27 w 30"/>
                <a:gd name="T7" fmla="*/ 10 h 29"/>
                <a:gd name="T8" fmla="*/ 26 w 30"/>
                <a:gd name="T9" fmla="*/ 9 h 29"/>
                <a:gd name="T10" fmla="*/ 9 w 30"/>
                <a:gd name="T11" fmla="*/ 3 h 29"/>
                <a:gd name="T12" fmla="*/ 3 w 30"/>
                <a:gd name="T13" fmla="*/ 20 h 29"/>
                <a:gd name="T14" fmla="*/ 3 w 30"/>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21"/>
                  </a:moveTo>
                  <a:cubicBezTo>
                    <a:pt x="5" y="26"/>
                    <a:pt x="10" y="29"/>
                    <a:pt x="15" y="29"/>
                  </a:cubicBezTo>
                  <a:cubicBezTo>
                    <a:pt x="17" y="29"/>
                    <a:pt x="19" y="28"/>
                    <a:pt x="21" y="28"/>
                  </a:cubicBezTo>
                  <a:cubicBezTo>
                    <a:pt x="27" y="25"/>
                    <a:pt x="30" y="17"/>
                    <a:pt x="27" y="10"/>
                  </a:cubicBezTo>
                  <a:cubicBezTo>
                    <a:pt x="26" y="9"/>
                    <a:pt x="26" y="9"/>
                    <a:pt x="26" y="9"/>
                  </a:cubicBezTo>
                  <a:cubicBezTo>
                    <a:pt x="23" y="3"/>
                    <a:pt x="15" y="0"/>
                    <a:pt x="9" y="3"/>
                  </a:cubicBezTo>
                  <a:cubicBezTo>
                    <a:pt x="2" y="6"/>
                    <a:pt x="0" y="14"/>
                    <a:pt x="3" y="20"/>
                  </a:cubicBezTo>
                  <a:lnTo>
                    <a:pt x="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5" name="Freeform 13">
              <a:extLst>
                <a:ext uri="{FF2B5EF4-FFF2-40B4-BE49-F238E27FC236}">
                  <a16:creationId xmlns:a16="http://schemas.microsoft.com/office/drawing/2014/main" id="{26E090D4-12C1-452C-3D18-A0522345451A}"/>
                </a:ext>
              </a:extLst>
            </p:cNvPr>
            <p:cNvSpPr>
              <a:spLocks/>
            </p:cNvSpPr>
            <p:nvPr/>
          </p:nvSpPr>
          <p:spPr bwMode="auto">
            <a:xfrm>
              <a:off x="-1158875" y="2582863"/>
              <a:ext cx="44450" cy="42863"/>
            </a:xfrm>
            <a:custGeom>
              <a:avLst/>
              <a:gdLst>
                <a:gd name="T0" fmla="*/ 3 w 29"/>
                <a:gd name="T1" fmla="*/ 20 h 28"/>
                <a:gd name="T2" fmla="*/ 15 w 29"/>
                <a:gd name="T3" fmla="*/ 28 h 28"/>
                <a:gd name="T4" fmla="*/ 20 w 29"/>
                <a:gd name="T5" fmla="*/ 26 h 28"/>
                <a:gd name="T6" fmla="*/ 26 w 29"/>
                <a:gd name="T7" fmla="*/ 9 h 28"/>
                <a:gd name="T8" fmla="*/ 26 w 29"/>
                <a:gd name="T9" fmla="*/ 9 h 28"/>
                <a:gd name="T10" fmla="*/ 9 w 29"/>
                <a:gd name="T11" fmla="*/ 3 h 28"/>
                <a:gd name="T12" fmla="*/ 3 w 29"/>
                <a:gd name="T13" fmla="*/ 20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3" y="20"/>
                  </a:moveTo>
                  <a:cubicBezTo>
                    <a:pt x="5" y="25"/>
                    <a:pt x="10" y="28"/>
                    <a:pt x="15" y="28"/>
                  </a:cubicBezTo>
                  <a:cubicBezTo>
                    <a:pt x="16" y="28"/>
                    <a:pt x="18" y="27"/>
                    <a:pt x="20" y="26"/>
                  </a:cubicBezTo>
                  <a:cubicBezTo>
                    <a:pt x="27" y="23"/>
                    <a:pt x="29" y="16"/>
                    <a:pt x="26" y="9"/>
                  </a:cubicBezTo>
                  <a:cubicBezTo>
                    <a:pt x="26" y="9"/>
                    <a:pt x="26" y="9"/>
                    <a:pt x="26" y="9"/>
                  </a:cubicBezTo>
                  <a:cubicBezTo>
                    <a:pt x="23" y="2"/>
                    <a:pt x="15" y="0"/>
                    <a:pt x="9" y="3"/>
                  </a:cubicBezTo>
                  <a:cubicBezTo>
                    <a:pt x="2" y="6"/>
                    <a:pt x="0" y="14"/>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6" name="Freeform 14">
              <a:extLst>
                <a:ext uri="{FF2B5EF4-FFF2-40B4-BE49-F238E27FC236}">
                  <a16:creationId xmlns:a16="http://schemas.microsoft.com/office/drawing/2014/main" id="{586665C5-7BCA-7B32-6AAE-593A7DF2C204}"/>
                </a:ext>
              </a:extLst>
            </p:cNvPr>
            <p:cNvSpPr>
              <a:spLocks noEditPoints="1"/>
            </p:cNvSpPr>
            <p:nvPr/>
          </p:nvSpPr>
          <p:spPr bwMode="auto">
            <a:xfrm>
              <a:off x="-1470025" y="2006600"/>
              <a:ext cx="236538" cy="236538"/>
            </a:xfrm>
            <a:custGeom>
              <a:avLst/>
              <a:gdLst>
                <a:gd name="T0" fmla="*/ 79 w 159"/>
                <a:gd name="T1" fmla="*/ 159 h 159"/>
                <a:gd name="T2" fmla="*/ 159 w 159"/>
                <a:gd name="T3" fmla="*/ 80 h 159"/>
                <a:gd name="T4" fmla="*/ 79 w 159"/>
                <a:gd name="T5" fmla="*/ 0 h 159"/>
                <a:gd name="T6" fmla="*/ 0 w 159"/>
                <a:gd name="T7" fmla="*/ 80 h 159"/>
                <a:gd name="T8" fmla="*/ 79 w 159"/>
                <a:gd name="T9" fmla="*/ 159 h 159"/>
                <a:gd name="T10" fmla="*/ 79 w 159"/>
                <a:gd name="T11" fmla="*/ 26 h 159"/>
                <a:gd name="T12" fmla="*/ 133 w 159"/>
                <a:gd name="T13" fmla="*/ 80 h 159"/>
                <a:gd name="T14" fmla="*/ 79 w 159"/>
                <a:gd name="T15" fmla="*/ 133 h 159"/>
                <a:gd name="T16" fmla="*/ 26 w 159"/>
                <a:gd name="T17" fmla="*/ 80 h 159"/>
                <a:gd name="T18" fmla="*/ 79 w 159"/>
                <a:gd name="T19"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79" y="159"/>
                  </a:moveTo>
                  <a:cubicBezTo>
                    <a:pt x="123" y="159"/>
                    <a:pt x="159" y="123"/>
                    <a:pt x="159" y="80"/>
                  </a:cubicBezTo>
                  <a:cubicBezTo>
                    <a:pt x="159" y="36"/>
                    <a:pt x="123" y="0"/>
                    <a:pt x="79" y="0"/>
                  </a:cubicBezTo>
                  <a:cubicBezTo>
                    <a:pt x="35" y="0"/>
                    <a:pt x="0" y="36"/>
                    <a:pt x="0" y="80"/>
                  </a:cubicBezTo>
                  <a:cubicBezTo>
                    <a:pt x="0" y="123"/>
                    <a:pt x="35" y="159"/>
                    <a:pt x="79" y="159"/>
                  </a:cubicBezTo>
                  <a:close/>
                  <a:moveTo>
                    <a:pt x="79" y="26"/>
                  </a:moveTo>
                  <a:cubicBezTo>
                    <a:pt x="109" y="26"/>
                    <a:pt x="133" y="50"/>
                    <a:pt x="133" y="80"/>
                  </a:cubicBezTo>
                  <a:cubicBezTo>
                    <a:pt x="133" y="109"/>
                    <a:pt x="109" y="133"/>
                    <a:pt x="79" y="133"/>
                  </a:cubicBezTo>
                  <a:cubicBezTo>
                    <a:pt x="50" y="133"/>
                    <a:pt x="26" y="109"/>
                    <a:pt x="26" y="80"/>
                  </a:cubicBezTo>
                  <a:cubicBezTo>
                    <a:pt x="26" y="50"/>
                    <a:pt x="50" y="26"/>
                    <a:pt x="7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7" name="Oval 15">
              <a:extLst>
                <a:ext uri="{FF2B5EF4-FFF2-40B4-BE49-F238E27FC236}">
                  <a16:creationId xmlns:a16="http://schemas.microsoft.com/office/drawing/2014/main" id="{C616250C-2695-BECC-2938-8E27F5EF441C}"/>
                </a:ext>
              </a:extLst>
            </p:cNvPr>
            <p:cNvSpPr>
              <a:spLocks noChangeArrowheads="1"/>
            </p:cNvSpPr>
            <p:nvPr/>
          </p:nvSpPr>
          <p:spPr bwMode="auto">
            <a:xfrm>
              <a:off x="-1374775" y="2101850"/>
              <a:ext cx="46038"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8" name="Freeform 16">
              <a:extLst>
                <a:ext uri="{FF2B5EF4-FFF2-40B4-BE49-F238E27FC236}">
                  <a16:creationId xmlns:a16="http://schemas.microsoft.com/office/drawing/2014/main" id="{2F764AEB-5DA9-70B1-5F4D-FB2BF200E62A}"/>
                </a:ext>
              </a:extLst>
            </p:cNvPr>
            <p:cNvSpPr>
              <a:spLocks/>
            </p:cNvSpPr>
            <p:nvPr/>
          </p:nvSpPr>
          <p:spPr bwMode="auto">
            <a:xfrm>
              <a:off x="-795338" y="2273300"/>
              <a:ext cx="46038" cy="41275"/>
            </a:xfrm>
            <a:custGeom>
              <a:avLst/>
              <a:gdLst>
                <a:gd name="T0" fmla="*/ 15 w 30"/>
                <a:gd name="T1" fmla="*/ 28 h 28"/>
                <a:gd name="T2" fmla="*/ 27 w 30"/>
                <a:gd name="T3" fmla="*/ 21 h 28"/>
                <a:gd name="T4" fmla="*/ 27 w 30"/>
                <a:gd name="T5" fmla="*/ 20 h 28"/>
                <a:gd name="T6" fmla="*/ 21 w 30"/>
                <a:gd name="T7" fmla="*/ 3 h 28"/>
                <a:gd name="T8" fmla="*/ 3 w 30"/>
                <a:gd name="T9" fmla="*/ 10 h 28"/>
                <a:gd name="T10" fmla="*/ 9 w 30"/>
                <a:gd name="T11" fmla="*/ 27 h 28"/>
                <a:gd name="T12" fmla="*/ 15 w 3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5" y="28"/>
                  </a:moveTo>
                  <a:cubicBezTo>
                    <a:pt x="20" y="28"/>
                    <a:pt x="24" y="26"/>
                    <a:pt x="27" y="21"/>
                  </a:cubicBezTo>
                  <a:cubicBezTo>
                    <a:pt x="27" y="20"/>
                    <a:pt x="27" y="20"/>
                    <a:pt x="27" y="20"/>
                  </a:cubicBezTo>
                  <a:cubicBezTo>
                    <a:pt x="30" y="14"/>
                    <a:pt x="27" y="6"/>
                    <a:pt x="21" y="3"/>
                  </a:cubicBezTo>
                  <a:cubicBezTo>
                    <a:pt x="14" y="0"/>
                    <a:pt x="6" y="3"/>
                    <a:pt x="3" y="10"/>
                  </a:cubicBezTo>
                  <a:cubicBezTo>
                    <a:pt x="0" y="16"/>
                    <a:pt x="3" y="24"/>
                    <a:pt x="9" y="27"/>
                  </a:cubicBezTo>
                  <a:cubicBezTo>
                    <a:pt x="11" y="28"/>
                    <a:pt x="13" y="28"/>
                    <a:pt x="1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9" name="Freeform 17">
              <a:extLst>
                <a:ext uri="{FF2B5EF4-FFF2-40B4-BE49-F238E27FC236}">
                  <a16:creationId xmlns:a16="http://schemas.microsoft.com/office/drawing/2014/main" id="{1C0C85F3-C978-B57A-5882-485395713245}"/>
                </a:ext>
              </a:extLst>
            </p:cNvPr>
            <p:cNvSpPr>
              <a:spLocks/>
            </p:cNvSpPr>
            <p:nvPr/>
          </p:nvSpPr>
          <p:spPr bwMode="auto">
            <a:xfrm>
              <a:off x="-823913" y="2335213"/>
              <a:ext cx="46038" cy="42863"/>
            </a:xfrm>
            <a:custGeom>
              <a:avLst/>
              <a:gdLst>
                <a:gd name="T0" fmla="*/ 27 w 31"/>
                <a:gd name="T1" fmla="*/ 21 h 29"/>
                <a:gd name="T2" fmla="*/ 28 w 31"/>
                <a:gd name="T3" fmla="*/ 20 h 29"/>
                <a:gd name="T4" fmla="*/ 21 w 31"/>
                <a:gd name="T5" fmla="*/ 3 h 29"/>
                <a:gd name="T6" fmla="*/ 4 w 31"/>
                <a:gd name="T7" fmla="*/ 9 h 29"/>
                <a:gd name="T8" fmla="*/ 3 w 31"/>
                <a:gd name="T9" fmla="*/ 10 h 29"/>
                <a:gd name="T10" fmla="*/ 10 w 31"/>
                <a:gd name="T11" fmla="*/ 28 h 29"/>
                <a:gd name="T12" fmla="*/ 15 w 31"/>
                <a:gd name="T13" fmla="*/ 29 h 29"/>
                <a:gd name="T14" fmla="*/ 27 w 31"/>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9">
                  <a:moveTo>
                    <a:pt x="27" y="21"/>
                  </a:moveTo>
                  <a:cubicBezTo>
                    <a:pt x="28" y="20"/>
                    <a:pt x="28" y="20"/>
                    <a:pt x="28" y="20"/>
                  </a:cubicBezTo>
                  <a:cubicBezTo>
                    <a:pt x="31" y="14"/>
                    <a:pt x="28" y="6"/>
                    <a:pt x="21" y="3"/>
                  </a:cubicBezTo>
                  <a:cubicBezTo>
                    <a:pt x="15" y="0"/>
                    <a:pt x="7" y="3"/>
                    <a:pt x="4" y="9"/>
                  </a:cubicBezTo>
                  <a:cubicBezTo>
                    <a:pt x="3" y="10"/>
                    <a:pt x="3" y="10"/>
                    <a:pt x="3" y="10"/>
                  </a:cubicBezTo>
                  <a:cubicBezTo>
                    <a:pt x="0" y="17"/>
                    <a:pt x="3" y="25"/>
                    <a:pt x="10" y="28"/>
                  </a:cubicBezTo>
                  <a:cubicBezTo>
                    <a:pt x="12" y="28"/>
                    <a:pt x="13" y="29"/>
                    <a:pt x="15" y="29"/>
                  </a:cubicBezTo>
                  <a:cubicBezTo>
                    <a:pt x="20" y="29"/>
                    <a:pt x="25" y="26"/>
                    <a:pt x="2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0" name="Freeform 18">
              <a:extLst>
                <a:ext uri="{FF2B5EF4-FFF2-40B4-BE49-F238E27FC236}">
                  <a16:creationId xmlns:a16="http://schemas.microsoft.com/office/drawing/2014/main" id="{396FBD82-73F9-49D8-0DE0-9FE5CF8F8451}"/>
                </a:ext>
              </a:extLst>
            </p:cNvPr>
            <p:cNvSpPr>
              <a:spLocks/>
            </p:cNvSpPr>
            <p:nvPr/>
          </p:nvSpPr>
          <p:spPr bwMode="auto">
            <a:xfrm>
              <a:off x="-912813" y="2520950"/>
              <a:ext cx="44450" cy="42863"/>
            </a:xfrm>
            <a:custGeom>
              <a:avLst/>
              <a:gdLst>
                <a:gd name="T0" fmla="*/ 15 w 30"/>
                <a:gd name="T1" fmla="*/ 29 h 29"/>
                <a:gd name="T2" fmla="*/ 27 w 30"/>
                <a:gd name="T3" fmla="*/ 21 h 29"/>
                <a:gd name="T4" fmla="*/ 27 w 30"/>
                <a:gd name="T5" fmla="*/ 20 h 29"/>
                <a:gd name="T6" fmla="*/ 21 w 30"/>
                <a:gd name="T7" fmla="*/ 3 h 29"/>
                <a:gd name="T8" fmla="*/ 4 w 30"/>
                <a:gd name="T9" fmla="*/ 9 h 29"/>
                <a:gd name="T10" fmla="*/ 3 w 30"/>
                <a:gd name="T11" fmla="*/ 10 h 29"/>
                <a:gd name="T12" fmla="*/ 9 w 30"/>
                <a:gd name="T13" fmla="*/ 27 h 29"/>
                <a:gd name="T14" fmla="*/ 15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15" y="29"/>
                  </a:moveTo>
                  <a:cubicBezTo>
                    <a:pt x="20" y="29"/>
                    <a:pt x="25" y="26"/>
                    <a:pt x="27" y="21"/>
                  </a:cubicBezTo>
                  <a:cubicBezTo>
                    <a:pt x="27" y="20"/>
                    <a:pt x="27" y="20"/>
                    <a:pt x="27" y="20"/>
                  </a:cubicBezTo>
                  <a:cubicBezTo>
                    <a:pt x="30" y="14"/>
                    <a:pt x="28" y="6"/>
                    <a:pt x="21" y="3"/>
                  </a:cubicBezTo>
                  <a:cubicBezTo>
                    <a:pt x="15" y="0"/>
                    <a:pt x="7" y="2"/>
                    <a:pt x="4" y="9"/>
                  </a:cubicBezTo>
                  <a:cubicBezTo>
                    <a:pt x="3" y="10"/>
                    <a:pt x="3" y="10"/>
                    <a:pt x="3" y="10"/>
                  </a:cubicBezTo>
                  <a:cubicBezTo>
                    <a:pt x="0" y="16"/>
                    <a:pt x="3" y="24"/>
                    <a:pt x="9" y="27"/>
                  </a:cubicBezTo>
                  <a:cubicBezTo>
                    <a:pt x="11" y="28"/>
                    <a:pt x="13" y="29"/>
                    <a:pt x="1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1" name="Freeform 19">
              <a:extLst>
                <a:ext uri="{FF2B5EF4-FFF2-40B4-BE49-F238E27FC236}">
                  <a16:creationId xmlns:a16="http://schemas.microsoft.com/office/drawing/2014/main" id="{2966507E-C71E-DBC6-9606-AAE068719CBA}"/>
                </a:ext>
              </a:extLst>
            </p:cNvPr>
            <p:cNvSpPr>
              <a:spLocks/>
            </p:cNvSpPr>
            <p:nvPr/>
          </p:nvSpPr>
          <p:spPr bwMode="auto">
            <a:xfrm>
              <a:off x="-852488" y="2397125"/>
              <a:ext cx="44450" cy="41275"/>
            </a:xfrm>
            <a:custGeom>
              <a:avLst/>
              <a:gdLst>
                <a:gd name="T0" fmla="*/ 9 w 30"/>
                <a:gd name="T1" fmla="*/ 27 h 28"/>
                <a:gd name="T2" fmla="*/ 15 w 30"/>
                <a:gd name="T3" fmla="*/ 28 h 28"/>
                <a:gd name="T4" fmla="*/ 26 w 30"/>
                <a:gd name="T5" fmla="*/ 21 h 28"/>
                <a:gd name="T6" fmla="*/ 27 w 30"/>
                <a:gd name="T7" fmla="*/ 20 h 28"/>
                <a:gd name="T8" fmla="*/ 21 w 30"/>
                <a:gd name="T9" fmla="*/ 3 h 28"/>
                <a:gd name="T10" fmla="*/ 3 w 30"/>
                <a:gd name="T11" fmla="*/ 9 h 28"/>
                <a:gd name="T12" fmla="*/ 3 w 30"/>
                <a:gd name="T13" fmla="*/ 10 h 28"/>
                <a:gd name="T14" fmla="*/ 9 w 30"/>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9" y="27"/>
                  </a:moveTo>
                  <a:cubicBezTo>
                    <a:pt x="11" y="28"/>
                    <a:pt x="13" y="28"/>
                    <a:pt x="15" y="28"/>
                  </a:cubicBezTo>
                  <a:cubicBezTo>
                    <a:pt x="19" y="28"/>
                    <a:pt x="24" y="26"/>
                    <a:pt x="26" y="21"/>
                  </a:cubicBezTo>
                  <a:cubicBezTo>
                    <a:pt x="27" y="20"/>
                    <a:pt x="27" y="20"/>
                    <a:pt x="27" y="20"/>
                  </a:cubicBezTo>
                  <a:cubicBezTo>
                    <a:pt x="30" y="13"/>
                    <a:pt x="27" y="6"/>
                    <a:pt x="21" y="3"/>
                  </a:cubicBezTo>
                  <a:cubicBezTo>
                    <a:pt x="14" y="0"/>
                    <a:pt x="6" y="2"/>
                    <a:pt x="3" y="9"/>
                  </a:cubicBezTo>
                  <a:cubicBezTo>
                    <a:pt x="3" y="10"/>
                    <a:pt x="3" y="10"/>
                    <a:pt x="3" y="10"/>
                  </a:cubicBezTo>
                  <a:cubicBezTo>
                    <a:pt x="0" y="16"/>
                    <a:pt x="3" y="24"/>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2" name="Freeform 20">
              <a:extLst>
                <a:ext uri="{FF2B5EF4-FFF2-40B4-BE49-F238E27FC236}">
                  <a16:creationId xmlns:a16="http://schemas.microsoft.com/office/drawing/2014/main" id="{58FF2424-FD03-F05A-89FF-1CF3D61C250D}"/>
                </a:ext>
              </a:extLst>
            </p:cNvPr>
            <p:cNvSpPr>
              <a:spLocks/>
            </p:cNvSpPr>
            <p:nvPr/>
          </p:nvSpPr>
          <p:spPr bwMode="auto">
            <a:xfrm>
              <a:off x="-882650" y="2457450"/>
              <a:ext cx="44450" cy="44450"/>
            </a:xfrm>
            <a:custGeom>
              <a:avLst/>
              <a:gdLst>
                <a:gd name="T0" fmla="*/ 3 w 30"/>
                <a:gd name="T1" fmla="*/ 10 h 29"/>
                <a:gd name="T2" fmla="*/ 9 w 30"/>
                <a:gd name="T3" fmla="*/ 28 h 29"/>
                <a:gd name="T4" fmla="*/ 15 w 30"/>
                <a:gd name="T5" fmla="*/ 29 h 29"/>
                <a:gd name="T6" fmla="*/ 27 w 30"/>
                <a:gd name="T7" fmla="*/ 22 h 29"/>
                <a:gd name="T8" fmla="*/ 27 w 30"/>
                <a:gd name="T9" fmla="*/ 21 h 29"/>
                <a:gd name="T10" fmla="*/ 21 w 30"/>
                <a:gd name="T11" fmla="*/ 3 h 29"/>
                <a:gd name="T12" fmla="*/ 4 w 30"/>
                <a:gd name="T13" fmla="*/ 9 h 29"/>
                <a:gd name="T14" fmla="*/ 3 w 30"/>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10"/>
                  </a:moveTo>
                  <a:cubicBezTo>
                    <a:pt x="0" y="17"/>
                    <a:pt x="3" y="25"/>
                    <a:pt x="9" y="28"/>
                  </a:cubicBezTo>
                  <a:cubicBezTo>
                    <a:pt x="11" y="29"/>
                    <a:pt x="13" y="29"/>
                    <a:pt x="15" y="29"/>
                  </a:cubicBezTo>
                  <a:cubicBezTo>
                    <a:pt x="20" y="29"/>
                    <a:pt x="24" y="26"/>
                    <a:pt x="27" y="22"/>
                  </a:cubicBezTo>
                  <a:cubicBezTo>
                    <a:pt x="27" y="21"/>
                    <a:pt x="27" y="21"/>
                    <a:pt x="27" y="21"/>
                  </a:cubicBezTo>
                  <a:cubicBezTo>
                    <a:pt x="30" y="14"/>
                    <a:pt x="27" y="6"/>
                    <a:pt x="21" y="3"/>
                  </a:cubicBezTo>
                  <a:cubicBezTo>
                    <a:pt x="14" y="0"/>
                    <a:pt x="7" y="3"/>
                    <a:pt x="4" y="9"/>
                  </a:cubicBez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3" name="Freeform 21">
              <a:extLst>
                <a:ext uri="{FF2B5EF4-FFF2-40B4-BE49-F238E27FC236}">
                  <a16:creationId xmlns:a16="http://schemas.microsoft.com/office/drawing/2014/main" id="{47FF77DE-9337-9F6B-F0B2-5BD4DED52D2F}"/>
                </a:ext>
              </a:extLst>
            </p:cNvPr>
            <p:cNvSpPr>
              <a:spLocks/>
            </p:cNvSpPr>
            <p:nvPr/>
          </p:nvSpPr>
          <p:spPr bwMode="auto">
            <a:xfrm>
              <a:off x="-941388" y="2582863"/>
              <a:ext cx="46038" cy="42863"/>
            </a:xfrm>
            <a:custGeom>
              <a:avLst/>
              <a:gdLst>
                <a:gd name="T0" fmla="*/ 3 w 30"/>
                <a:gd name="T1" fmla="*/ 9 h 28"/>
                <a:gd name="T2" fmla="*/ 9 w 30"/>
                <a:gd name="T3" fmla="*/ 26 h 28"/>
                <a:gd name="T4" fmla="*/ 15 w 30"/>
                <a:gd name="T5" fmla="*/ 28 h 28"/>
                <a:gd name="T6" fmla="*/ 26 w 30"/>
                <a:gd name="T7" fmla="*/ 20 h 28"/>
                <a:gd name="T8" fmla="*/ 27 w 30"/>
                <a:gd name="T9" fmla="*/ 20 h 28"/>
                <a:gd name="T10" fmla="*/ 20 w 30"/>
                <a:gd name="T11" fmla="*/ 3 h 28"/>
                <a:gd name="T12" fmla="*/ 3 w 30"/>
                <a:gd name="T13" fmla="*/ 9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3" y="9"/>
                  </a:moveTo>
                  <a:cubicBezTo>
                    <a:pt x="0" y="16"/>
                    <a:pt x="3" y="23"/>
                    <a:pt x="9" y="26"/>
                  </a:cubicBezTo>
                  <a:cubicBezTo>
                    <a:pt x="11" y="27"/>
                    <a:pt x="13" y="28"/>
                    <a:pt x="15" y="28"/>
                  </a:cubicBezTo>
                  <a:cubicBezTo>
                    <a:pt x="20" y="28"/>
                    <a:pt x="24" y="25"/>
                    <a:pt x="26" y="20"/>
                  </a:cubicBezTo>
                  <a:cubicBezTo>
                    <a:pt x="27" y="20"/>
                    <a:pt x="27" y="20"/>
                    <a:pt x="27" y="20"/>
                  </a:cubicBezTo>
                  <a:cubicBezTo>
                    <a:pt x="30" y="13"/>
                    <a:pt x="27" y="6"/>
                    <a:pt x="20" y="3"/>
                  </a:cubicBezTo>
                  <a:cubicBezTo>
                    <a:pt x="14" y="0"/>
                    <a:pt x="6" y="3"/>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4" name="Freeform 22">
              <a:extLst>
                <a:ext uri="{FF2B5EF4-FFF2-40B4-BE49-F238E27FC236}">
                  <a16:creationId xmlns:a16="http://schemas.microsoft.com/office/drawing/2014/main" id="{0AA87E5F-5BA9-D7B6-5B18-B83FE847661A}"/>
                </a:ext>
              </a:extLst>
            </p:cNvPr>
            <p:cNvSpPr>
              <a:spLocks noEditPoints="1"/>
            </p:cNvSpPr>
            <p:nvPr/>
          </p:nvSpPr>
          <p:spPr bwMode="auto">
            <a:xfrm>
              <a:off x="-822325" y="2006600"/>
              <a:ext cx="238125" cy="236538"/>
            </a:xfrm>
            <a:custGeom>
              <a:avLst/>
              <a:gdLst>
                <a:gd name="T0" fmla="*/ 80 w 160"/>
                <a:gd name="T1" fmla="*/ 159 h 159"/>
                <a:gd name="T2" fmla="*/ 160 w 160"/>
                <a:gd name="T3" fmla="*/ 80 h 159"/>
                <a:gd name="T4" fmla="*/ 80 w 160"/>
                <a:gd name="T5" fmla="*/ 0 h 159"/>
                <a:gd name="T6" fmla="*/ 0 w 160"/>
                <a:gd name="T7" fmla="*/ 80 h 159"/>
                <a:gd name="T8" fmla="*/ 80 w 160"/>
                <a:gd name="T9" fmla="*/ 159 h 159"/>
                <a:gd name="T10" fmla="*/ 80 w 160"/>
                <a:gd name="T11" fmla="*/ 26 h 159"/>
                <a:gd name="T12" fmla="*/ 133 w 160"/>
                <a:gd name="T13" fmla="*/ 80 h 159"/>
                <a:gd name="T14" fmla="*/ 80 w 160"/>
                <a:gd name="T15" fmla="*/ 133 h 159"/>
                <a:gd name="T16" fmla="*/ 27 w 160"/>
                <a:gd name="T17" fmla="*/ 80 h 159"/>
                <a:gd name="T18" fmla="*/ 80 w 160"/>
                <a:gd name="T19"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59">
                  <a:moveTo>
                    <a:pt x="80" y="159"/>
                  </a:moveTo>
                  <a:cubicBezTo>
                    <a:pt x="124" y="159"/>
                    <a:pt x="160" y="123"/>
                    <a:pt x="160" y="80"/>
                  </a:cubicBezTo>
                  <a:cubicBezTo>
                    <a:pt x="160" y="36"/>
                    <a:pt x="124" y="0"/>
                    <a:pt x="80" y="0"/>
                  </a:cubicBezTo>
                  <a:cubicBezTo>
                    <a:pt x="36" y="0"/>
                    <a:pt x="0" y="36"/>
                    <a:pt x="0" y="80"/>
                  </a:cubicBezTo>
                  <a:cubicBezTo>
                    <a:pt x="0" y="123"/>
                    <a:pt x="36" y="159"/>
                    <a:pt x="80" y="159"/>
                  </a:cubicBezTo>
                  <a:close/>
                  <a:moveTo>
                    <a:pt x="80" y="26"/>
                  </a:moveTo>
                  <a:cubicBezTo>
                    <a:pt x="109" y="26"/>
                    <a:pt x="133" y="50"/>
                    <a:pt x="133" y="80"/>
                  </a:cubicBezTo>
                  <a:cubicBezTo>
                    <a:pt x="133" y="109"/>
                    <a:pt x="109" y="133"/>
                    <a:pt x="80" y="133"/>
                  </a:cubicBezTo>
                  <a:cubicBezTo>
                    <a:pt x="51" y="133"/>
                    <a:pt x="27" y="109"/>
                    <a:pt x="27" y="80"/>
                  </a:cubicBezTo>
                  <a:cubicBezTo>
                    <a:pt x="27" y="50"/>
                    <a:pt x="51" y="26"/>
                    <a:pt x="8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5" name="Oval 23">
              <a:extLst>
                <a:ext uri="{FF2B5EF4-FFF2-40B4-BE49-F238E27FC236}">
                  <a16:creationId xmlns:a16="http://schemas.microsoft.com/office/drawing/2014/main" id="{DCAB7245-9F90-19D6-F8C0-4D72B92E423D}"/>
                </a:ext>
              </a:extLst>
            </p:cNvPr>
            <p:cNvSpPr>
              <a:spLocks noChangeArrowheads="1"/>
            </p:cNvSpPr>
            <p:nvPr/>
          </p:nvSpPr>
          <p:spPr bwMode="auto">
            <a:xfrm>
              <a:off x="-727075" y="2101850"/>
              <a:ext cx="47625"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6" name="Rectangle 24">
              <a:extLst>
                <a:ext uri="{FF2B5EF4-FFF2-40B4-BE49-F238E27FC236}">
                  <a16:creationId xmlns:a16="http://schemas.microsoft.com/office/drawing/2014/main" id="{F9CF2DE2-02F2-9E30-8C6F-341A4CD3AC9C}"/>
                </a:ext>
              </a:extLst>
            </p:cNvPr>
            <p:cNvSpPr>
              <a:spLocks noChangeArrowheads="1"/>
            </p:cNvSpPr>
            <p:nvPr/>
          </p:nvSpPr>
          <p:spPr bwMode="auto">
            <a:xfrm>
              <a:off x="-1173163" y="2411413"/>
              <a:ext cx="290513"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7" name="Freeform 25">
              <a:extLst>
                <a:ext uri="{FF2B5EF4-FFF2-40B4-BE49-F238E27FC236}">
                  <a16:creationId xmlns:a16="http://schemas.microsoft.com/office/drawing/2014/main" id="{B8BC095D-5552-0155-437A-C64E66003901}"/>
                </a:ext>
              </a:extLst>
            </p:cNvPr>
            <p:cNvSpPr>
              <a:spLocks noEditPoints="1"/>
            </p:cNvSpPr>
            <p:nvPr/>
          </p:nvSpPr>
          <p:spPr bwMode="auto">
            <a:xfrm>
              <a:off x="-1781175" y="2411413"/>
              <a:ext cx="1506538" cy="982663"/>
            </a:xfrm>
            <a:custGeom>
              <a:avLst/>
              <a:gdLst>
                <a:gd name="T0" fmla="*/ 998 w 1011"/>
                <a:gd name="T1" fmla="*/ 561 h 659"/>
                <a:gd name="T2" fmla="*/ 947 w 1011"/>
                <a:gd name="T3" fmla="*/ 561 h 659"/>
                <a:gd name="T4" fmla="*/ 947 w 1011"/>
                <a:gd name="T5" fmla="*/ 35 h 659"/>
                <a:gd name="T6" fmla="*/ 911 w 1011"/>
                <a:gd name="T7" fmla="*/ 0 h 659"/>
                <a:gd name="T8" fmla="*/ 673 w 1011"/>
                <a:gd name="T9" fmla="*/ 0 h 659"/>
                <a:gd name="T10" fmla="*/ 673 w 1011"/>
                <a:gd name="T11" fmla="*/ 26 h 659"/>
                <a:gd name="T12" fmla="*/ 911 w 1011"/>
                <a:gd name="T13" fmla="*/ 26 h 659"/>
                <a:gd name="T14" fmla="*/ 921 w 1011"/>
                <a:gd name="T15" fmla="*/ 35 h 659"/>
                <a:gd name="T16" fmla="*/ 921 w 1011"/>
                <a:gd name="T17" fmla="*/ 561 h 659"/>
                <a:gd name="T18" fmla="*/ 91 w 1011"/>
                <a:gd name="T19" fmla="*/ 561 h 659"/>
                <a:gd name="T20" fmla="*/ 91 w 1011"/>
                <a:gd name="T21" fmla="*/ 35 h 659"/>
                <a:gd name="T22" fmla="*/ 100 w 1011"/>
                <a:gd name="T23" fmla="*/ 26 h 659"/>
                <a:gd name="T24" fmla="*/ 339 w 1011"/>
                <a:gd name="T25" fmla="*/ 26 h 659"/>
                <a:gd name="T26" fmla="*/ 339 w 1011"/>
                <a:gd name="T27" fmla="*/ 0 h 659"/>
                <a:gd name="T28" fmla="*/ 100 w 1011"/>
                <a:gd name="T29" fmla="*/ 0 h 659"/>
                <a:gd name="T30" fmla="*/ 65 w 1011"/>
                <a:gd name="T31" fmla="*/ 35 h 659"/>
                <a:gd name="T32" fmla="*/ 65 w 1011"/>
                <a:gd name="T33" fmla="*/ 561 h 659"/>
                <a:gd name="T34" fmla="*/ 13 w 1011"/>
                <a:gd name="T35" fmla="*/ 561 h 659"/>
                <a:gd name="T36" fmla="*/ 0 w 1011"/>
                <a:gd name="T37" fmla="*/ 574 h 659"/>
                <a:gd name="T38" fmla="*/ 0 w 1011"/>
                <a:gd name="T39" fmla="*/ 623 h 659"/>
                <a:gd name="T40" fmla="*/ 36 w 1011"/>
                <a:gd name="T41" fmla="*/ 659 h 659"/>
                <a:gd name="T42" fmla="*/ 975 w 1011"/>
                <a:gd name="T43" fmla="*/ 659 h 659"/>
                <a:gd name="T44" fmla="*/ 1011 w 1011"/>
                <a:gd name="T45" fmla="*/ 623 h 659"/>
                <a:gd name="T46" fmla="*/ 1011 w 1011"/>
                <a:gd name="T47" fmla="*/ 574 h 659"/>
                <a:gd name="T48" fmla="*/ 998 w 1011"/>
                <a:gd name="T49" fmla="*/ 561 h 659"/>
                <a:gd name="T50" fmla="*/ 985 w 1011"/>
                <a:gd name="T51" fmla="*/ 623 h 659"/>
                <a:gd name="T52" fmla="*/ 975 w 1011"/>
                <a:gd name="T53" fmla="*/ 633 h 659"/>
                <a:gd name="T54" fmla="*/ 36 w 1011"/>
                <a:gd name="T55" fmla="*/ 633 h 659"/>
                <a:gd name="T56" fmla="*/ 26 w 1011"/>
                <a:gd name="T57" fmla="*/ 623 h 659"/>
                <a:gd name="T58" fmla="*/ 26 w 1011"/>
                <a:gd name="T59" fmla="*/ 587 h 659"/>
                <a:gd name="T60" fmla="*/ 985 w 1011"/>
                <a:gd name="T61" fmla="*/ 587 h 659"/>
                <a:gd name="T62" fmla="*/ 985 w 1011"/>
                <a:gd name="T63" fmla="*/ 62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1" h="659">
                  <a:moveTo>
                    <a:pt x="998" y="561"/>
                  </a:moveTo>
                  <a:cubicBezTo>
                    <a:pt x="947" y="561"/>
                    <a:pt x="947" y="561"/>
                    <a:pt x="947" y="561"/>
                  </a:cubicBezTo>
                  <a:cubicBezTo>
                    <a:pt x="947" y="35"/>
                    <a:pt x="947" y="35"/>
                    <a:pt x="947" y="35"/>
                  </a:cubicBezTo>
                  <a:cubicBezTo>
                    <a:pt x="947" y="21"/>
                    <a:pt x="937" y="0"/>
                    <a:pt x="911" y="0"/>
                  </a:cubicBezTo>
                  <a:cubicBezTo>
                    <a:pt x="673" y="0"/>
                    <a:pt x="673" y="0"/>
                    <a:pt x="673" y="0"/>
                  </a:cubicBezTo>
                  <a:cubicBezTo>
                    <a:pt x="673" y="26"/>
                    <a:pt x="673" y="26"/>
                    <a:pt x="673" y="26"/>
                  </a:cubicBezTo>
                  <a:cubicBezTo>
                    <a:pt x="911" y="26"/>
                    <a:pt x="911" y="26"/>
                    <a:pt x="911" y="26"/>
                  </a:cubicBezTo>
                  <a:cubicBezTo>
                    <a:pt x="913" y="26"/>
                    <a:pt x="920" y="26"/>
                    <a:pt x="921" y="35"/>
                  </a:cubicBezTo>
                  <a:cubicBezTo>
                    <a:pt x="921" y="561"/>
                    <a:pt x="921" y="561"/>
                    <a:pt x="921" y="561"/>
                  </a:cubicBezTo>
                  <a:cubicBezTo>
                    <a:pt x="91" y="561"/>
                    <a:pt x="91" y="561"/>
                    <a:pt x="91" y="561"/>
                  </a:cubicBezTo>
                  <a:cubicBezTo>
                    <a:pt x="91" y="35"/>
                    <a:pt x="91" y="35"/>
                    <a:pt x="91" y="35"/>
                  </a:cubicBezTo>
                  <a:cubicBezTo>
                    <a:pt x="91" y="33"/>
                    <a:pt x="91" y="26"/>
                    <a:pt x="100" y="26"/>
                  </a:cubicBezTo>
                  <a:cubicBezTo>
                    <a:pt x="339" y="26"/>
                    <a:pt x="339" y="26"/>
                    <a:pt x="339" y="26"/>
                  </a:cubicBezTo>
                  <a:cubicBezTo>
                    <a:pt x="339" y="0"/>
                    <a:pt x="339" y="0"/>
                    <a:pt x="339" y="0"/>
                  </a:cubicBezTo>
                  <a:cubicBezTo>
                    <a:pt x="100" y="0"/>
                    <a:pt x="100" y="0"/>
                    <a:pt x="100" y="0"/>
                  </a:cubicBezTo>
                  <a:cubicBezTo>
                    <a:pt x="86" y="0"/>
                    <a:pt x="65" y="9"/>
                    <a:pt x="65" y="35"/>
                  </a:cubicBezTo>
                  <a:cubicBezTo>
                    <a:pt x="65" y="561"/>
                    <a:pt x="65" y="561"/>
                    <a:pt x="65" y="561"/>
                  </a:cubicBezTo>
                  <a:cubicBezTo>
                    <a:pt x="13" y="561"/>
                    <a:pt x="13" y="561"/>
                    <a:pt x="13" y="561"/>
                  </a:cubicBezTo>
                  <a:cubicBezTo>
                    <a:pt x="6" y="561"/>
                    <a:pt x="0" y="567"/>
                    <a:pt x="0" y="574"/>
                  </a:cubicBezTo>
                  <a:cubicBezTo>
                    <a:pt x="0" y="623"/>
                    <a:pt x="0" y="623"/>
                    <a:pt x="0" y="623"/>
                  </a:cubicBezTo>
                  <a:cubicBezTo>
                    <a:pt x="0" y="638"/>
                    <a:pt x="10" y="659"/>
                    <a:pt x="36" y="659"/>
                  </a:cubicBezTo>
                  <a:cubicBezTo>
                    <a:pt x="975" y="659"/>
                    <a:pt x="975" y="659"/>
                    <a:pt x="975" y="659"/>
                  </a:cubicBezTo>
                  <a:cubicBezTo>
                    <a:pt x="990" y="659"/>
                    <a:pt x="1011" y="650"/>
                    <a:pt x="1011" y="623"/>
                  </a:cubicBezTo>
                  <a:cubicBezTo>
                    <a:pt x="1011" y="574"/>
                    <a:pt x="1011" y="574"/>
                    <a:pt x="1011" y="574"/>
                  </a:cubicBezTo>
                  <a:cubicBezTo>
                    <a:pt x="1011" y="567"/>
                    <a:pt x="1005" y="561"/>
                    <a:pt x="998" y="561"/>
                  </a:cubicBezTo>
                  <a:close/>
                  <a:moveTo>
                    <a:pt x="985" y="623"/>
                  </a:moveTo>
                  <a:cubicBezTo>
                    <a:pt x="985" y="626"/>
                    <a:pt x="985" y="633"/>
                    <a:pt x="975" y="633"/>
                  </a:cubicBezTo>
                  <a:cubicBezTo>
                    <a:pt x="36" y="633"/>
                    <a:pt x="36" y="633"/>
                    <a:pt x="36" y="633"/>
                  </a:cubicBezTo>
                  <a:cubicBezTo>
                    <a:pt x="34" y="633"/>
                    <a:pt x="27" y="633"/>
                    <a:pt x="26" y="623"/>
                  </a:cubicBezTo>
                  <a:cubicBezTo>
                    <a:pt x="26" y="587"/>
                    <a:pt x="26" y="587"/>
                    <a:pt x="26" y="587"/>
                  </a:cubicBezTo>
                  <a:cubicBezTo>
                    <a:pt x="985" y="587"/>
                    <a:pt x="985" y="587"/>
                    <a:pt x="985" y="587"/>
                  </a:cubicBezTo>
                  <a:lnTo>
                    <a:pt x="985"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13" name="Freeform 6">
            <a:extLst>
              <a:ext uri="{FF2B5EF4-FFF2-40B4-BE49-F238E27FC236}">
                <a16:creationId xmlns:a16="http://schemas.microsoft.com/office/drawing/2014/main" id="{129154BC-57F9-7AF8-CB03-B200B0BE31C9}"/>
              </a:ext>
            </a:extLst>
          </p:cNvPr>
          <p:cNvSpPr>
            <a:spLocks noChangeAspect="1" noEditPoints="1"/>
          </p:cNvSpPr>
          <p:nvPr/>
        </p:nvSpPr>
        <p:spPr bwMode="auto">
          <a:xfrm>
            <a:off x="1537492" y="3266796"/>
            <a:ext cx="517632" cy="660426"/>
          </a:xfrm>
          <a:custGeom>
            <a:avLst/>
            <a:gdLst>
              <a:gd name="T0" fmla="*/ 326 w 405"/>
              <a:gd name="T1" fmla="*/ 123 h 517"/>
              <a:gd name="T2" fmla="*/ 214 w 405"/>
              <a:gd name="T3" fmla="*/ 55 h 517"/>
              <a:gd name="T4" fmla="*/ 198 w 405"/>
              <a:gd name="T5" fmla="*/ 4 h 517"/>
              <a:gd name="T6" fmla="*/ 77 w 405"/>
              <a:gd name="T7" fmla="*/ 114 h 517"/>
              <a:gd name="T8" fmla="*/ 102 w 405"/>
              <a:gd name="T9" fmla="*/ 204 h 517"/>
              <a:gd name="T10" fmla="*/ 171 w 405"/>
              <a:gd name="T11" fmla="*/ 366 h 517"/>
              <a:gd name="T12" fmla="*/ 202 w 405"/>
              <a:gd name="T13" fmla="*/ 470 h 517"/>
              <a:gd name="T14" fmla="*/ 226 w 405"/>
              <a:gd name="T15" fmla="*/ 239 h 517"/>
              <a:gd name="T16" fmla="*/ 295 w 405"/>
              <a:gd name="T17" fmla="*/ 230 h 517"/>
              <a:gd name="T18" fmla="*/ 168 w 405"/>
              <a:gd name="T19" fmla="*/ 99 h 517"/>
              <a:gd name="T20" fmla="*/ 237 w 405"/>
              <a:gd name="T21" fmla="*/ 99 h 517"/>
              <a:gd name="T22" fmla="*/ 191 w 405"/>
              <a:gd name="T23" fmla="*/ 197 h 517"/>
              <a:gd name="T24" fmla="*/ 203 w 405"/>
              <a:gd name="T25" fmla="*/ 212 h 517"/>
              <a:gd name="T26" fmla="*/ 206 w 405"/>
              <a:gd name="T27" fmla="*/ 216 h 517"/>
              <a:gd name="T28" fmla="*/ 210 w 405"/>
              <a:gd name="T29" fmla="*/ 188 h 517"/>
              <a:gd name="T30" fmla="*/ 212 w 405"/>
              <a:gd name="T31" fmla="*/ 170 h 517"/>
              <a:gd name="T32" fmla="*/ 203 w 405"/>
              <a:gd name="T33" fmla="*/ 158 h 517"/>
              <a:gd name="T34" fmla="*/ 192 w 405"/>
              <a:gd name="T35" fmla="*/ 177 h 517"/>
              <a:gd name="T36" fmla="*/ 194 w 405"/>
              <a:gd name="T37" fmla="*/ 188 h 517"/>
              <a:gd name="T38" fmla="*/ 203 w 405"/>
              <a:gd name="T39" fmla="*/ 219 h 517"/>
              <a:gd name="T40" fmla="*/ 211 w 405"/>
              <a:gd name="T41" fmla="*/ 150 h 517"/>
              <a:gd name="T42" fmla="*/ 210 w 405"/>
              <a:gd name="T43" fmla="*/ 141 h 517"/>
              <a:gd name="T44" fmla="*/ 205 w 405"/>
              <a:gd name="T45" fmla="*/ 129 h 517"/>
              <a:gd name="T46" fmla="*/ 202 w 405"/>
              <a:gd name="T47" fmla="*/ 57 h 517"/>
              <a:gd name="T48" fmla="*/ 199 w 405"/>
              <a:gd name="T49" fmla="*/ 59 h 517"/>
              <a:gd name="T50" fmla="*/ 202 w 405"/>
              <a:gd name="T51" fmla="*/ 50 h 517"/>
              <a:gd name="T52" fmla="*/ 203 w 405"/>
              <a:gd name="T53" fmla="*/ 82 h 517"/>
              <a:gd name="T54" fmla="*/ 206 w 405"/>
              <a:gd name="T55" fmla="*/ 76 h 517"/>
              <a:gd name="T56" fmla="*/ 207 w 405"/>
              <a:gd name="T57" fmla="*/ 98 h 517"/>
              <a:gd name="T58" fmla="*/ 208 w 405"/>
              <a:gd name="T59" fmla="*/ 109 h 517"/>
              <a:gd name="T60" fmla="*/ 202 w 405"/>
              <a:gd name="T61" fmla="*/ 110 h 517"/>
              <a:gd name="T62" fmla="*/ 199 w 405"/>
              <a:gd name="T63" fmla="*/ 106 h 517"/>
              <a:gd name="T64" fmla="*/ 199 w 405"/>
              <a:gd name="T65" fmla="*/ 68 h 517"/>
              <a:gd name="T66" fmla="*/ 195 w 405"/>
              <a:gd name="T67" fmla="*/ 133 h 517"/>
              <a:gd name="T68" fmla="*/ 193 w 405"/>
              <a:gd name="T69" fmla="*/ 160 h 517"/>
              <a:gd name="T70" fmla="*/ 198 w 405"/>
              <a:gd name="T71" fmla="*/ 252 h 517"/>
              <a:gd name="T72" fmla="*/ 218 w 405"/>
              <a:gd name="T73" fmla="*/ 274 h 517"/>
              <a:gd name="T74" fmla="*/ 218 w 405"/>
              <a:gd name="T75" fmla="*/ 272 h 517"/>
              <a:gd name="T76" fmla="*/ 186 w 405"/>
              <a:gd name="T77" fmla="*/ 280 h 517"/>
              <a:gd name="T78" fmla="*/ 203 w 405"/>
              <a:gd name="T79" fmla="*/ 297 h 517"/>
              <a:gd name="T80" fmla="*/ 181 w 405"/>
              <a:gd name="T81" fmla="*/ 357 h 517"/>
              <a:gd name="T82" fmla="*/ 181 w 405"/>
              <a:gd name="T83" fmla="*/ 364 h 517"/>
              <a:gd name="T84" fmla="*/ 180 w 405"/>
              <a:gd name="T85" fmla="*/ 373 h 517"/>
              <a:gd name="T86" fmla="*/ 203 w 405"/>
              <a:gd name="T87" fmla="*/ 459 h 517"/>
              <a:gd name="T88" fmla="*/ 233 w 405"/>
              <a:gd name="T89" fmla="*/ 426 h 517"/>
              <a:gd name="T90" fmla="*/ 170 w 405"/>
              <a:gd name="T91" fmla="*/ 435 h 517"/>
              <a:gd name="T92" fmla="*/ 206 w 405"/>
              <a:gd name="T93" fmla="*/ 393 h 517"/>
              <a:gd name="T94" fmla="*/ 221 w 405"/>
              <a:gd name="T95" fmla="*/ 324 h 517"/>
              <a:gd name="T96" fmla="*/ 220 w 405"/>
              <a:gd name="T97" fmla="*/ 308 h 517"/>
              <a:gd name="T98" fmla="*/ 205 w 405"/>
              <a:gd name="T99" fmla="*/ 252 h 517"/>
              <a:gd name="T100" fmla="*/ 252 w 405"/>
              <a:gd name="T101" fmla="*/ 199 h 517"/>
              <a:gd name="T102" fmla="*/ 272 w 405"/>
              <a:gd name="T103" fmla="*/ 109 h 517"/>
              <a:gd name="T104" fmla="*/ 258 w 405"/>
              <a:gd name="T105" fmla="*/ 114 h 517"/>
              <a:gd name="T106" fmla="*/ 218 w 405"/>
              <a:gd name="T107" fmla="*/ 110 h 517"/>
              <a:gd name="T108" fmla="*/ 188 w 405"/>
              <a:gd name="T109" fmla="*/ 93 h 517"/>
              <a:gd name="T110" fmla="*/ 142 w 405"/>
              <a:gd name="T111" fmla="*/ 114 h 517"/>
              <a:gd name="T112" fmla="*/ 116 w 405"/>
              <a:gd name="T113" fmla="*/ 114 h 517"/>
              <a:gd name="T114" fmla="*/ 180 w 405"/>
              <a:gd name="T115" fmla="*/ 227 h 517"/>
              <a:gd name="T116" fmla="*/ 105 w 405"/>
              <a:gd name="T117" fmla="*/ 213 h 517"/>
              <a:gd name="T118" fmla="*/ 105 w 405"/>
              <a:gd name="T119" fmla="*/ 213 h 517"/>
              <a:gd name="T120" fmla="*/ 166 w 405"/>
              <a:gd name="T121" fmla="*/ 466 h 517"/>
              <a:gd name="T122" fmla="*/ 239 w 405"/>
              <a:gd name="T123" fmla="*/ 466 h 517"/>
              <a:gd name="T124" fmla="*/ 363 w 405"/>
              <a:gd name="T125" fmla="*/ 2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5" h="517">
                <a:moveTo>
                  <a:pt x="401" y="230"/>
                </a:moveTo>
                <a:cubicBezTo>
                  <a:pt x="303" y="204"/>
                  <a:pt x="303" y="204"/>
                  <a:pt x="303" y="204"/>
                </a:cubicBezTo>
                <a:cubicBezTo>
                  <a:pt x="222" y="179"/>
                  <a:pt x="222" y="179"/>
                  <a:pt x="222" y="179"/>
                </a:cubicBezTo>
                <a:cubicBezTo>
                  <a:pt x="219" y="123"/>
                  <a:pt x="219" y="123"/>
                  <a:pt x="219" y="123"/>
                </a:cubicBezTo>
                <a:cubicBezTo>
                  <a:pt x="326" y="123"/>
                  <a:pt x="326" y="123"/>
                  <a:pt x="326" y="123"/>
                </a:cubicBezTo>
                <a:cubicBezTo>
                  <a:pt x="328" y="123"/>
                  <a:pt x="330" y="121"/>
                  <a:pt x="331" y="119"/>
                </a:cubicBezTo>
                <a:cubicBezTo>
                  <a:pt x="331" y="117"/>
                  <a:pt x="330" y="114"/>
                  <a:pt x="327" y="114"/>
                </a:cubicBezTo>
                <a:cubicBezTo>
                  <a:pt x="266" y="98"/>
                  <a:pt x="266" y="98"/>
                  <a:pt x="266" y="98"/>
                </a:cubicBezTo>
                <a:cubicBezTo>
                  <a:pt x="216" y="83"/>
                  <a:pt x="216" y="83"/>
                  <a:pt x="216" y="83"/>
                </a:cubicBezTo>
                <a:cubicBezTo>
                  <a:pt x="214" y="55"/>
                  <a:pt x="214" y="55"/>
                  <a:pt x="214" y="55"/>
                </a:cubicBezTo>
                <a:cubicBezTo>
                  <a:pt x="214" y="55"/>
                  <a:pt x="214" y="55"/>
                  <a:pt x="214" y="54"/>
                </a:cubicBezTo>
                <a:cubicBezTo>
                  <a:pt x="207" y="4"/>
                  <a:pt x="207" y="4"/>
                  <a:pt x="207" y="4"/>
                </a:cubicBezTo>
                <a:cubicBezTo>
                  <a:pt x="207" y="2"/>
                  <a:pt x="205" y="0"/>
                  <a:pt x="202" y="0"/>
                </a:cubicBezTo>
                <a:cubicBezTo>
                  <a:pt x="202" y="0"/>
                  <a:pt x="202" y="0"/>
                  <a:pt x="202" y="0"/>
                </a:cubicBezTo>
                <a:cubicBezTo>
                  <a:pt x="200" y="0"/>
                  <a:pt x="198" y="2"/>
                  <a:pt x="198" y="4"/>
                </a:cubicBezTo>
                <a:cubicBezTo>
                  <a:pt x="190" y="54"/>
                  <a:pt x="190" y="54"/>
                  <a:pt x="190" y="54"/>
                </a:cubicBezTo>
                <a:cubicBezTo>
                  <a:pt x="190" y="55"/>
                  <a:pt x="190" y="55"/>
                  <a:pt x="190" y="55"/>
                </a:cubicBezTo>
                <a:cubicBezTo>
                  <a:pt x="188" y="83"/>
                  <a:pt x="188" y="83"/>
                  <a:pt x="188" y="83"/>
                </a:cubicBezTo>
                <a:cubicBezTo>
                  <a:pt x="139" y="98"/>
                  <a:pt x="139" y="98"/>
                  <a:pt x="139" y="98"/>
                </a:cubicBezTo>
                <a:cubicBezTo>
                  <a:pt x="77" y="114"/>
                  <a:pt x="77" y="114"/>
                  <a:pt x="77" y="114"/>
                </a:cubicBezTo>
                <a:cubicBezTo>
                  <a:pt x="75" y="114"/>
                  <a:pt x="74" y="117"/>
                  <a:pt x="74" y="119"/>
                </a:cubicBezTo>
                <a:cubicBezTo>
                  <a:pt x="74" y="121"/>
                  <a:pt x="76" y="123"/>
                  <a:pt x="79" y="123"/>
                </a:cubicBezTo>
                <a:cubicBezTo>
                  <a:pt x="186" y="123"/>
                  <a:pt x="186" y="123"/>
                  <a:pt x="186" y="123"/>
                </a:cubicBezTo>
                <a:cubicBezTo>
                  <a:pt x="182" y="180"/>
                  <a:pt x="182" y="180"/>
                  <a:pt x="182" y="180"/>
                </a:cubicBezTo>
                <a:cubicBezTo>
                  <a:pt x="102" y="204"/>
                  <a:pt x="102" y="204"/>
                  <a:pt x="102" y="204"/>
                </a:cubicBezTo>
                <a:cubicBezTo>
                  <a:pt x="4" y="230"/>
                  <a:pt x="4" y="230"/>
                  <a:pt x="4" y="230"/>
                </a:cubicBezTo>
                <a:cubicBezTo>
                  <a:pt x="1" y="231"/>
                  <a:pt x="0" y="233"/>
                  <a:pt x="0" y="235"/>
                </a:cubicBezTo>
                <a:cubicBezTo>
                  <a:pt x="1" y="238"/>
                  <a:pt x="3" y="239"/>
                  <a:pt x="5" y="239"/>
                </a:cubicBezTo>
                <a:cubicBezTo>
                  <a:pt x="179" y="239"/>
                  <a:pt x="179" y="239"/>
                  <a:pt x="179" y="239"/>
                </a:cubicBezTo>
                <a:cubicBezTo>
                  <a:pt x="171" y="366"/>
                  <a:pt x="171" y="366"/>
                  <a:pt x="171" y="366"/>
                </a:cubicBezTo>
                <a:cubicBezTo>
                  <a:pt x="149" y="511"/>
                  <a:pt x="149" y="511"/>
                  <a:pt x="149" y="511"/>
                </a:cubicBezTo>
                <a:cubicBezTo>
                  <a:pt x="149" y="513"/>
                  <a:pt x="150" y="515"/>
                  <a:pt x="152" y="516"/>
                </a:cubicBezTo>
                <a:cubicBezTo>
                  <a:pt x="153" y="516"/>
                  <a:pt x="153" y="517"/>
                  <a:pt x="154" y="517"/>
                </a:cubicBezTo>
                <a:cubicBezTo>
                  <a:pt x="155" y="517"/>
                  <a:pt x="157" y="516"/>
                  <a:pt x="158" y="515"/>
                </a:cubicBezTo>
                <a:cubicBezTo>
                  <a:pt x="202" y="470"/>
                  <a:pt x="202" y="470"/>
                  <a:pt x="202" y="470"/>
                </a:cubicBezTo>
                <a:cubicBezTo>
                  <a:pt x="247" y="515"/>
                  <a:pt x="247" y="515"/>
                  <a:pt x="247" y="515"/>
                </a:cubicBezTo>
                <a:cubicBezTo>
                  <a:pt x="249" y="516"/>
                  <a:pt x="251" y="517"/>
                  <a:pt x="253" y="516"/>
                </a:cubicBezTo>
                <a:cubicBezTo>
                  <a:pt x="254" y="515"/>
                  <a:pt x="256" y="513"/>
                  <a:pt x="255" y="511"/>
                </a:cubicBezTo>
                <a:cubicBezTo>
                  <a:pt x="233" y="366"/>
                  <a:pt x="233" y="366"/>
                  <a:pt x="233" y="366"/>
                </a:cubicBezTo>
                <a:cubicBezTo>
                  <a:pt x="226" y="239"/>
                  <a:pt x="226" y="239"/>
                  <a:pt x="226" y="239"/>
                </a:cubicBezTo>
                <a:cubicBezTo>
                  <a:pt x="400" y="239"/>
                  <a:pt x="400" y="239"/>
                  <a:pt x="400" y="239"/>
                </a:cubicBezTo>
                <a:cubicBezTo>
                  <a:pt x="402" y="239"/>
                  <a:pt x="404" y="238"/>
                  <a:pt x="405" y="235"/>
                </a:cubicBezTo>
                <a:cubicBezTo>
                  <a:pt x="405" y="233"/>
                  <a:pt x="404" y="231"/>
                  <a:pt x="401" y="230"/>
                </a:cubicBezTo>
                <a:close/>
                <a:moveTo>
                  <a:pt x="309" y="216"/>
                </a:moveTo>
                <a:cubicBezTo>
                  <a:pt x="295" y="230"/>
                  <a:pt x="295" y="230"/>
                  <a:pt x="295" y="230"/>
                </a:cubicBezTo>
                <a:cubicBezTo>
                  <a:pt x="293" y="230"/>
                  <a:pt x="293" y="230"/>
                  <a:pt x="293" y="230"/>
                </a:cubicBezTo>
                <a:cubicBezTo>
                  <a:pt x="266" y="203"/>
                  <a:pt x="266" y="203"/>
                  <a:pt x="266" y="203"/>
                </a:cubicBezTo>
                <a:cubicBezTo>
                  <a:pt x="300" y="213"/>
                  <a:pt x="300" y="213"/>
                  <a:pt x="300" y="213"/>
                </a:cubicBezTo>
                <a:lnTo>
                  <a:pt x="309" y="216"/>
                </a:lnTo>
                <a:close/>
                <a:moveTo>
                  <a:pt x="168" y="99"/>
                </a:moveTo>
                <a:cubicBezTo>
                  <a:pt x="183" y="114"/>
                  <a:pt x="183" y="114"/>
                  <a:pt x="183" y="114"/>
                </a:cubicBezTo>
                <a:cubicBezTo>
                  <a:pt x="152" y="114"/>
                  <a:pt x="152" y="114"/>
                  <a:pt x="152" y="114"/>
                </a:cubicBezTo>
                <a:cubicBezTo>
                  <a:pt x="167" y="99"/>
                  <a:pt x="167" y="99"/>
                  <a:pt x="167" y="99"/>
                </a:cubicBezTo>
                <a:lnTo>
                  <a:pt x="168" y="99"/>
                </a:lnTo>
                <a:close/>
                <a:moveTo>
                  <a:pt x="237" y="99"/>
                </a:moveTo>
                <a:cubicBezTo>
                  <a:pt x="251" y="114"/>
                  <a:pt x="251" y="114"/>
                  <a:pt x="251" y="114"/>
                </a:cubicBezTo>
                <a:cubicBezTo>
                  <a:pt x="221" y="114"/>
                  <a:pt x="221" y="114"/>
                  <a:pt x="221" y="114"/>
                </a:cubicBezTo>
                <a:cubicBezTo>
                  <a:pt x="236" y="99"/>
                  <a:pt x="236" y="99"/>
                  <a:pt x="236" y="99"/>
                </a:cubicBezTo>
                <a:lnTo>
                  <a:pt x="237" y="99"/>
                </a:lnTo>
                <a:close/>
                <a:moveTo>
                  <a:pt x="191" y="197"/>
                </a:moveTo>
                <a:cubicBezTo>
                  <a:pt x="200" y="188"/>
                  <a:pt x="200" y="188"/>
                  <a:pt x="200" y="188"/>
                </a:cubicBezTo>
                <a:cubicBezTo>
                  <a:pt x="203" y="188"/>
                  <a:pt x="203" y="188"/>
                  <a:pt x="203" y="188"/>
                </a:cubicBezTo>
                <a:cubicBezTo>
                  <a:pt x="214" y="198"/>
                  <a:pt x="214" y="198"/>
                  <a:pt x="214" y="198"/>
                </a:cubicBezTo>
                <a:cubicBezTo>
                  <a:pt x="214" y="201"/>
                  <a:pt x="214" y="201"/>
                  <a:pt x="214" y="201"/>
                </a:cubicBezTo>
                <a:cubicBezTo>
                  <a:pt x="203" y="212"/>
                  <a:pt x="203" y="212"/>
                  <a:pt x="203" y="212"/>
                </a:cubicBezTo>
                <a:cubicBezTo>
                  <a:pt x="191" y="200"/>
                  <a:pt x="191" y="200"/>
                  <a:pt x="191" y="200"/>
                </a:cubicBezTo>
                <a:lnTo>
                  <a:pt x="191" y="197"/>
                </a:lnTo>
                <a:close/>
                <a:moveTo>
                  <a:pt x="214" y="208"/>
                </a:moveTo>
                <a:cubicBezTo>
                  <a:pt x="215" y="225"/>
                  <a:pt x="215" y="225"/>
                  <a:pt x="215" y="225"/>
                </a:cubicBezTo>
                <a:cubicBezTo>
                  <a:pt x="206" y="216"/>
                  <a:pt x="206" y="216"/>
                  <a:pt x="206" y="216"/>
                </a:cubicBezTo>
                <a:lnTo>
                  <a:pt x="214" y="208"/>
                </a:lnTo>
                <a:close/>
                <a:moveTo>
                  <a:pt x="210" y="188"/>
                </a:moveTo>
                <a:cubicBezTo>
                  <a:pt x="213" y="188"/>
                  <a:pt x="213" y="188"/>
                  <a:pt x="213" y="188"/>
                </a:cubicBezTo>
                <a:cubicBezTo>
                  <a:pt x="213" y="191"/>
                  <a:pt x="213" y="191"/>
                  <a:pt x="213" y="191"/>
                </a:cubicBezTo>
                <a:lnTo>
                  <a:pt x="210" y="188"/>
                </a:lnTo>
                <a:close/>
                <a:moveTo>
                  <a:pt x="210" y="178"/>
                </a:moveTo>
                <a:cubicBezTo>
                  <a:pt x="212" y="176"/>
                  <a:pt x="212" y="176"/>
                  <a:pt x="212" y="176"/>
                </a:cubicBezTo>
                <a:cubicBezTo>
                  <a:pt x="212" y="178"/>
                  <a:pt x="212" y="178"/>
                  <a:pt x="212" y="178"/>
                </a:cubicBezTo>
                <a:lnTo>
                  <a:pt x="210" y="178"/>
                </a:lnTo>
                <a:close/>
                <a:moveTo>
                  <a:pt x="212" y="170"/>
                </a:moveTo>
                <a:cubicBezTo>
                  <a:pt x="203" y="178"/>
                  <a:pt x="203" y="178"/>
                  <a:pt x="203" y="178"/>
                </a:cubicBezTo>
                <a:cubicBezTo>
                  <a:pt x="200" y="178"/>
                  <a:pt x="200" y="178"/>
                  <a:pt x="200" y="178"/>
                </a:cubicBezTo>
                <a:cubicBezTo>
                  <a:pt x="193" y="171"/>
                  <a:pt x="193" y="171"/>
                  <a:pt x="193" y="171"/>
                </a:cubicBezTo>
                <a:cubicBezTo>
                  <a:pt x="193" y="168"/>
                  <a:pt x="193" y="168"/>
                  <a:pt x="193" y="168"/>
                </a:cubicBezTo>
                <a:cubicBezTo>
                  <a:pt x="203" y="158"/>
                  <a:pt x="203" y="158"/>
                  <a:pt x="203" y="158"/>
                </a:cubicBezTo>
                <a:cubicBezTo>
                  <a:pt x="212" y="167"/>
                  <a:pt x="212" y="167"/>
                  <a:pt x="212" y="167"/>
                </a:cubicBezTo>
                <a:lnTo>
                  <a:pt x="212" y="170"/>
                </a:lnTo>
                <a:close/>
                <a:moveTo>
                  <a:pt x="193" y="178"/>
                </a:moveTo>
                <a:cubicBezTo>
                  <a:pt x="192" y="178"/>
                  <a:pt x="192" y="178"/>
                  <a:pt x="192" y="178"/>
                </a:cubicBezTo>
                <a:cubicBezTo>
                  <a:pt x="192" y="177"/>
                  <a:pt x="192" y="177"/>
                  <a:pt x="192" y="177"/>
                </a:cubicBezTo>
                <a:lnTo>
                  <a:pt x="193" y="178"/>
                </a:lnTo>
                <a:close/>
                <a:moveTo>
                  <a:pt x="194" y="188"/>
                </a:moveTo>
                <a:cubicBezTo>
                  <a:pt x="191" y="190"/>
                  <a:pt x="191" y="190"/>
                  <a:pt x="191" y="190"/>
                </a:cubicBezTo>
                <a:cubicBezTo>
                  <a:pt x="191" y="188"/>
                  <a:pt x="191" y="188"/>
                  <a:pt x="191" y="188"/>
                </a:cubicBezTo>
                <a:lnTo>
                  <a:pt x="194" y="188"/>
                </a:lnTo>
                <a:close/>
                <a:moveTo>
                  <a:pt x="199" y="216"/>
                </a:moveTo>
                <a:cubicBezTo>
                  <a:pt x="189" y="226"/>
                  <a:pt x="189" y="226"/>
                  <a:pt x="189" y="226"/>
                </a:cubicBezTo>
                <a:cubicBezTo>
                  <a:pt x="190" y="207"/>
                  <a:pt x="190" y="207"/>
                  <a:pt x="190" y="207"/>
                </a:cubicBezTo>
                <a:lnTo>
                  <a:pt x="199" y="216"/>
                </a:lnTo>
                <a:close/>
                <a:moveTo>
                  <a:pt x="203" y="219"/>
                </a:moveTo>
                <a:cubicBezTo>
                  <a:pt x="214" y="230"/>
                  <a:pt x="214" y="230"/>
                  <a:pt x="214" y="230"/>
                </a:cubicBezTo>
                <a:cubicBezTo>
                  <a:pt x="192" y="230"/>
                  <a:pt x="192" y="230"/>
                  <a:pt x="192" y="230"/>
                </a:cubicBezTo>
                <a:lnTo>
                  <a:pt x="203" y="219"/>
                </a:lnTo>
                <a:close/>
                <a:moveTo>
                  <a:pt x="206" y="154"/>
                </a:moveTo>
                <a:cubicBezTo>
                  <a:pt x="211" y="150"/>
                  <a:pt x="211" y="150"/>
                  <a:pt x="211" y="150"/>
                </a:cubicBezTo>
                <a:cubicBezTo>
                  <a:pt x="211" y="159"/>
                  <a:pt x="211" y="159"/>
                  <a:pt x="211" y="159"/>
                </a:cubicBezTo>
                <a:lnTo>
                  <a:pt x="206" y="154"/>
                </a:lnTo>
                <a:close/>
                <a:moveTo>
                  <a:pt x="194" y="140"/>
                </a:moveTo>
                <a:cubicBezTo>
                  <a:pt x="202" y="132"/>
                  <a:pt x="202" y="132"/>
                  <a:pt x="202" y="132"/>
                </a:cubicBezTo>
                <a:cubicBezTo>
                  <a:pt x="210" y="141"/>
                  <a:pt x="210" y="141"/>
                  <a:pt x="210" y="141"/>
                </a:cubicBezTo>
                <a:cubicBezTo>
                  <a:pt x="210" y="143"/>
                  <a:pt x="210" y="143"/>
                  <a:pt x="210" y="143"/>
                </a:cubicBezTo>
                <a:cubicBezTo>
                  <a:pt x="203" y="151"/>
                  <a:pt x="203" y="151"/>
                  <a:pt x="203" y="151"/>
                </a:cubicBezTo>
                <a:cubicBezTo>
                  <a:pt x="194" y="142"/>
                  <a:pt x="194" y="142"/>
                  <a:pt x="194" y="142"/>
                </a:cubicBezTo>
                <a:lnTo>
                  <a:pt x="194" y="140"/>
                </a:lnTo>
                <a:close/>
                <a:moveTo>
                  <a:pt x="205" y="129"/>
                </a:moveTo>
                <a:cubicBezTo>
                  <a:pt x="209" y="125"/>
                  <a:pt x="209" y="125"/>
                  <a:pt x="209" y="125"/>
                </a:cubicBezTo>
                <a:cubicBezTo>
                  <a:pt x="210" y="133"/>
                  <a:pt x="210" y="133"/>
                  <a:pt x="210" y="133"/>
                </a:cubicBezTo>
                <a:lnTo>
                  <a:pt x="205" y="129"/>
                </a:lnTo>
                <a:close/>
                <a:moveTo>
                  <a:pt x="199" y="59"/>
                </a:moveTo>
                <a:cubicBezTo>
                  <a:pt x="202" y="57"/>
                  <a:pt x="202" y="57"/>
                  <a:pt x="202" y="57"/>
                </a:cubicBezTo>
                <a:cubicBezTo>
                  <a:pt x="205" y="60"/>
                  <a:pt x="205" y="60"/>
                  <a:pt x="205" y="60"/>
                </a:cubicBezTo>
                <a:cubicBezTo>
                  <a:pt x="205" y="62"/>
                  <a:pt x="205" y="62"/>
                  <a:pt x="205" y="62"/>
                </a:cubicBezTo>
                <a:cubicBezTo>
                  <a:pt x="202" y="65"/>
                  <a:pt x="202" y="65"/>
                  <a:pt x="202" y="65"/>
                </a:cubicBezTo>
                <a:cubicBezTo>
                  <a:pt x="199" y="62"/>
                  <a:pt x="199" y="62"/>
                  <a:pt x="199" y="62"/>
                </a:cubicBezTo>
                <a:lnTo>
                  <a:pt x="199" y="59"/>
                </a:lnTo>
                <a:close/>
                <a:moveTo>
                  <a:pt x="201" y="45"/>
                </a:moveTo>
                <a:cubicBezTo>
                  <a:pt x="202" y="44"/>
                  <a:pt x="202" y="44"/>
                  <a:pt x="202" y="44"/>
                </a:cubicBezTo>
                <a:cubicBezTo>
                  <a:pt x="203" y="45"/>
                  <a:pt x="203" y="45"/>
                  <a:pt x="203" y="45"/>
                </a:cubicBezTo>
                <a:cubicBezTo>
                  <a:pt x="204" y="48"/>
                  <a:pt x="204" y="48"/>
                  <a:pt x="204" y="48"/>
                </a:cubicBezTo>
                <a:cubicBezTo>
                  <a:pt x="202" y="50"/>
                  <a:pt x="202" y="50"/>
                  <a:pt x="202" y="50"/>
                </a:cubicBezTo>
                <a:cubicBezTo>
                  <a:pt x="201" y="49"/>
                  <a:pt x="201" y="49"/>
                  <a:pt x="201" y="49"/>
                </a:cubicBezTo>
                <a:lnTo>
                  <a:pt x="201" y="45"/>
                </a:lnTo>
                <a:close/>
                <a:moveTo>
                  <a:pt x="206" y="76"/>
                </a:moveTo>
                <a:cubicBezTo>
                  <a:pt x="206" y="79"/>
                  <a:pt x="206" y="79"/>
                  <a:pt x="206" y="79"/>
                </a:cubicBezTo>
                <a:cubicBezTo>
                  <a:pt x="203" y="82"/>
                  <a:pt x="203" y="82"/>
                  <a:pt x="203" y="82"/>
                </a:cubicBezTo>
                <a:cubicBezTo>
                  <a:pt x="201" y="82"/>
                  <a:pt x="201" y="82"/>
                  <a:pt x="201" y="82"/>
                </a:cubicBezTo>
                <a:cubicBezTo>
                  <a:pt x="198" y="79"/>
                  <a:pt x="198" y="79"/>
                  <a:pt x="198" y="79"/>
                </a:cubicBezTo>
                <a:cubicBezTo>
                  <a:pt x="198" y="76"/>
                  <a:pt x="198" y="76"/>
                  <a:pt x="198" y="76"/>
                </a:cubicBezTo>
                <a:cubicBezTo>
                  <a:pt x="202" y="72"/>
                  <a:pt x="202" y="72"/>
                  <a:pt x="202" y="72"/>
                </a:cubicBezTo>
                <a:lnTo>
                  <a:pt x="206" y="76"/>
                </a:lnTo>
                <a:close/>
                <a:moveTo>
                  <a:pt x="197" y="95"/>
                </a:moveTo>
                <a:cubicBezTo>
                  <a:pt x="200" y="91"/>
                  <a:pt x="200" y="91"/>
                  <a:pt x="200" y="91"/>
                </a:cubicBezTo>
                <a:cubicBezTo>
                  <a:pt x="203" y="91"/>
                  <a:pt x="203" y="91"/>
                  <a:pt x="203" y="91"/>
                </a:cubicBezTo>
                <a:cubicBezTo>
                  <a:pt x="207" y="95"/>
                  <a:pt x="207" y="95"/>
                  <a:pt x="207" y="95"/>
                </a:cubicBezTo>
                <a:cubicBezTo>
                  <a:pt x="207" y="98"/>
                  <a:pt x="207" y="98"/>
                  <a:pt x="207" y="98"/>
                </a:cubicBezTo>
                <a:cubicBezTo>
                  <a:pt x="202" y="103"/>
                  <a:pt x="202" y="103"/>
                  <a:pt x="202" y="103"/>
                </a:cubicBezTo>
                <a:cubicBezTo>
                  <a:pt x="197" y="98"/>
                  <a:pt x="197" y="98"/>
                  <a:pt x="197" y="98"/>
                </a:cubicBezTo>
                <a:lnTo>
                  <a:pt x="197" y="95"/>
                </a:lnTo>
                <a:close/>
                <a:moveTo>
                  <a:pt x="208" y="104"/>
                </a:moveTo>
                <a:cubicBezTo>
                  <a:pt x="208" y="109"/>
                  <a:pt x="208" y="109"/>
                  <a:pt x="208" y="109"/>
                </a:cubicBezTo>
                <a:cubicBezTo>
                  <a:pt x="206" y="106"/>
                  <a:pt x="206" y="106"/>
                  <a:pt x="206" y="106"/>
                </a:cubicBezTo>
                <a:lnTo>
                  <a:pt x="208" y="104"/>
                </a:lnTo>
                <a:close/>
                <a:moveTo>
                  <a:pt x="206" y="114"/>
                </a:moveTo>
                <a:cubicBezTo>
                  <a:pt x="199" y="114"/>
                  <a:pt x="199" y="114"/>
                  <a:pt x="199" y="114"/>
                </a:cubicBezTo>
                <a:cubicBezTo>
                  <a:pt x="202" y="110"/>
                  <a:pt x="202" y="110"/>
                  <a:pt x="202" y="110"/>
                </a:cubicBezTo>
                <a:lnTo>
                  <a:pt x="206" y="114"/>
                </a:lnTo>
                <a:close/>
                <a:moveTo>
                  <a:pt x="199" y="106"/>
                </a:moveTo>
                <a:cubicBezTo>
                  <a:pt x="196" y="109"/>
                  <a:pt x="196" y="109"/>
                  <a:pt x="196" y="109"/>
                </a:cubicBezTo>
                <a:cubicBezTo>
                  <a:pt x="197" y="104"/>
                  <a:pt x="197" y="104"/>
                  <a:pt x="197" y="104"/>
                </a:cubicBezTo>
                <a:lnTo>
                  <a:pt x="199" y="106"/>
                </a:lnTo>
                <a:close/>
                <a:moveTo>
                  <a:pt x="202" y="126"/>
                </a:moveTo>
                <a:cubicBezTo>
                  <a:pt x="199" y="123"/>
                  <a:pt x="199" y="123"/>
                  <a:pt x="199" y="123"/>
                </a:cubicBezTo>
                <a:cubicBezTo>
                  <a:pt x="204" y="123"/>
                  <a:pt x="204" y="123"/>
                  <a:pt x="204" y="123"/>
                </a:cubicBezTo>
                <a:lnTo>
                  <a:pt x="202" y="126"/>
                </a:lnTo>
                <a:close/>
                <a:moveTo>
                  <a:pt x="199" y="68"/>
                </a:moveTo>
                <a:cubicBezTo>
                  <a:pt x="199" y="69"/>
                  <a:pt x="199" y="69"/>
                  <a:pt x="199" y="69"/>
                </a:cubicBezTo>
                <a:cubicBezTo>
                  <a:pt x="199" y="69"/>
                  <a:pt x="199" y="69"/>
                  <a:pt x="199" y="69"/>
                </a:cubicBezTo>
                <a:lnTo>
                  <a:pt x="199" y="68"/>
                </a:lnTo>
                <a:close/>
                <a:moveTo>
                  <a:pt x="198" y="129"/>
                </a:moveTo>
                <a:cubicBezTo>
                  <a:pt x="195" y="133"/>
                  <a:pt x="195" y="133"/>
                  <a:pt x="195" y="133"/>
                </a:cubicBezTo>
                <a:cubicBezTo>
                  <a:pt x="195" y="126"/>
                  <a:pt x="195" y="126"/>
                  <a:pt x="195" y="126"/>
                </a:cubicBezTo>
                <a:lnTo>
                  <a:pt x="198" y="129"/>
                </a:lnTo>
                <a:close/>
                <a:moveTo>
                  <a:pt x="194" y="149"/>
                </a:moveTo>
                <a:cubicBezTo>
                  <a:pt x="199" y="154"/>
                  <a:pt x="199" y="154"/>
                  <a:pt x="199" y="154"/>
                </a:cubicBezTo>
                <a:cubicBezTo>
                  <a:pt x="193" y="160"/>
                  <a:pt x="193" y="160"/>
                  <a:pt x="193" y="160"/>
                </a:cubicBezTo>
                <a:lnTo>
                  <a:pt x="194" y="149"/>
                </a:lnTo>
                <a:close/>
                <a:moveTo>
                  <a:pt x="198" y="252"/>
                </a:moveTo>
                <a:cubicBezTo>
                  <a:pt x="187" y="264"/>
                  <a:pt x="187" y="264"/>
                  <a:pt x="187" y="264"/>
                </a:cubicBezTo>
                <a:cubicBezTo>
                  <a:pt x="188" y="242"/>
                  <a:pt x="188" y="242"/>
                  <a:pt x="188" y="242"/>
                </a:cubicBezTo>
                <a:lnTo>
                  <a:pt x="198" y="252"/>
                </a:lnTo>
                <a:close/>
                <a:moveTo>
                  <a:pt x="192" y="239"/>
                </a:moveTo>
                <a:cubicBezTo>
                  <a:pt x="211" y="239"/>
                  <a:pt x="211" y="239"/>
                  <a:pt x="211" y="239"/>
                </a:cubicBezTo>
                <a:cubicBezTo>
                  <a:pt x="202" y="249"/>
                  <a:pt x="202" y="249"/>
                  <a:pt x="202" y="249"/>
                </a:cubicBezTo>
                <a:lnTo>
                  <a:pt x="192" y="239"/>
                </a:lnTo>
                <a:close/>
                <a:moveTo>
                  <a:pt x="218" y="274"/>
                </a:moveTo>
                <a:cubicBezTo>
                  <a:pt x="203" y="290"/>
                  <a:pt x="203" y="290"/>
                  <a:pt x="203" y="290"/>
                </a:cubicBezTo>
                <a:cubicBezTo>
                  <a:pt x="186" y="274"/>
                  <a:pt x="186" y="274"/>
                  <a:pt x="186" y="274"/>
                </a:cubicBezTo>
                <a:cubicBezTo>
                  <a:pt x="186" y="271"/>
                  <a:pt x="186" y="271"/>
                  <a:pt x="186" y="271"/>
                </a:cubicBezTo>
                <a:cubicBezTo>
                  <a:pt x="202" y="256"/>
                  <a:pt x="202" y="256"/>
                  <a:pt x="202" y="256"/>
                </a:cubicBezTo>
                <a:cubicBezTo>
                  <a:pt x="218" y="272"/>
                  <a:pt x="218" y="272"/>
                  <a:pt x="218" y="272"/>
                </a:cubicBezTo>
                <a:lnTo>
                  <a:pt x="218" y="274"/>
                </a:lnTo>
                <a:close/>
                <a:moveTo>
                  <a:pt x="186" y="280"/>
                </a:moveTo>
                <a:cubicBezTo>
                  <a:pt x="199" y="293"/>
                  <a:pt x="199" y="293"/>
                  <a:pt x="199" y="293"/>
                </a:cubicBezTo>
                <a:cubicBezTo>
                  <a:pt x="184" y="308"/>
                  <a:pt x="184" y="308"/>
                  <a:pt x="184" y="308"/>
                </a:cubicBezTo>
                <a:lnTo>
                  <a:pt x="186" y="280"/>
                </a:lnTo>
                <a:close/>
                <a:moveTo>
                  <a:pt x="221" y="318"/>
                </a:moveTo>
                <a:cubicBezTo>
                  <a:pt x="202" y="337"/>
                  <a:pt x="202" y="337"/>
                  <a:pt x="202" y="337"/>
                </a:cubicBezTo>
                <a:cubicBezTo>
                  <a:pt x="184" y="318"/>
                  <a:pt x="184" y="318"/>
                  <a:pt x="184" y="318"/>
                </a:cubicBezTo>
                <a:cubicBezTo>
                  <a:pt x="184" y="316"/>
                  <a:pt x="184" y="316"/>
                  <a:pt x="184" y="316"/>
                </a:cubicBezTo>
                <a:cubicBezTo>
                  <a:pt x="203" y="297"/>
                  <a:pt x="203" y="297"/>
                  <a:pt x="203" y="297"/>
                </a:cubicBezTo>
                <a:cubicBezTo>
                  <a:pt x="221" y="315"/>
                  <a:pt x="221" y="315"/>
                  <a:pt x="221" y="315"/>
                </a:cubicBezTo>
                <a:lnTo>
                  <a:pt x="221" y="318"/>
                </a:lnTo>
                <a:close/>
                <a:moveTo>
                  <a:pt x="183" y="325"/>
                </a:moveTo>
                <a:cubicBezTo>
                  <a:pt x="199" y="340"/>
                  <a:pt x="199" y="340"/>
                  <a:pt x="199" y="340"/>
                </a:cubicBezTo>
                <a:cubicBezTo>
                  <a:pt x="181" y="357"/>
                  <a:pt x="181" y="357"/>
                  <a:pt x="181" y="357"/>
                </a:cubicBezTo>
                <a:lnTo>
                  <a:pt x="183" y="325"/>
                </a:lnTo>
                <a:close/>
                <a:moveTo>
                  <a:pt x="181" y="364"/>
                </a:moveTo>
                <a:cubicBezTo>
                  <a:pt x="202" y="343"/>
                  <a:pt x="202" y="343"/>
                  <a:pt x="202" y="343"/>
                </a:cubicBezTo>
                <a:cubicBezTo>
                  <a:pt x="223" y="364"/>
                  <a:pt x="223" y="364"/>
                  <a:pt x="223" y="364"/>
                </a:cubicBezTo>
                <a:lnTo>
                  <a:pt x="181" y="364"/>
                </a:lnTo>
                <a:close/>
                <a:moveTo>
                  <a:pt x="223" y="369"/>
                </a:moveTo>
                <a:cubicBezTo>
                  <a:pt x="203" y="389"/>
                  <a:pt x="203" y="389"/>
                  <a:pt x="203" y="389"/>
                </a:cubicBezTo>
                <a:cubicBezTo>
                  <a:pt x="182" y="369"/>
                  <a:pt x="182" y="369"/>
                  <a:pt x="182" y="369"/>
                </a:cubicBezTo>
                <a:lnTo>
                  <a:pt x="223" y="369"/>
                </a:lnTo>
                <a:close/>
                <a:moveTo>
                  <a:pt x="180" y="373"/>
                </a:moveTo>
                <a:cubicBezTo>
                  <a:pt x="199" y="393"/>
                  <a:pt x="199" y="393"/>
                  <a:pt x="199" y="393"/>
                </a:cubicBezTo>
                <a:cubicBezTo>
                  <a:pt x="173" y="419"/>
                  <a:pt x="173" y="419"/>
                  <a:pt x="173" y="419"/>
                </a:cubicBezTo>
                <a:lnTo>
                  <a:pt x="180" y="373"/>
                </a:lnTo>
                <a:close/>
                <a:moveTo>
                  <a:pt x="233" y="429"/>
                </a:moveTo>
                <a:cubicBezTo>
                  <a:pt x="203" y="459"/>
                  <a:pt x="203" y="459"/>
                  <a:pt x="203" y="459"/>
                </a:cubicBezTo>
                <a:cubicBezTo>
                  <a:pt x="203" y="459"/>
                  <a:pt x="202" y="459"/>
                  <a:pt x="201" y="459"/>
                </a:cubicBezTo>
                <a:cubicBezTo>
                  <a:pt x="171" y="429"/>
                  <a:pt x="171" y="429"/>
                  <a:pt x="171" y="429"/>
                </a:cubicBezTo>
                <a:cubicBezTo>
                  <a:pt x="172" y="427"/>
                  <a:pt x="172" y="427"/>
                  <a:pt x="172" y="427"/>
                </a:cubicBezTo>
                <a:cubicBezTo>
                  <a:pt x="203" y="396"/>
                  <a:pt x="203" y="396"/>
                  <a:pt x="203" y="396"/>
                </a:cubicBezTo>
                <a:cubicBezTo>
                  <a:pt x="233" y="426"/>
                  <a:pt x="233" y="426"/>
                  <a:pt x="233" y="426"/>
                </a:cubicBezTo>
                <a:lnTo>
                  <a:pt x="233" y="429"/>
                </a:lnTo>
                <a:close/>
                <a:moveTo>
                  <a:pt x="170" y="435"/>
                </a:moveTo>
                <a:cubicBezTo>
                  <a:pt x="197" y="461"/>
                  <a:pt x="197" y="461"/>
                  <a:pt x="197" y="461"/>
                </a:cubicBezTo>
                <a:cubicBezTo>
                  <a:pt x="167" y="461"/>
                  <a:pt x="167" y="461"/>
                  <a:pt x="167" y="461"/>
                </a:cubicBezTo>
                <a:lnTo>
                  <a:pt x="170" y="435"/>
                </a:lnTo>
                <a:close/>
                <a:moveTo>
                  <a:pt x="234" y="435"/>
                </a:moveTo>
                <a:cubicBezTo>
                  <a:pt x="238" y="461"/>
                  <a:pt x="238" y="461"/>
                  <a:pt x="238" y="461"/>
                </a:cubicBezTo>
                <a:cubicBezTo>
                  <a:pt x="208" y="461"/>
                  <a:pt x="208" y="461"/>
                  <a:pt x="208" y="461"/>
                </a:cubicBezTo>
                <a:lnTo>
                  <a:pt x="234" y="435"/>
                </a:lnTo>
                <a:close/>
                <a:moveTo>
                  <a:pt x="206" y="393"/>
                </a:moveTo>
                <a:cubicBezTo>
                  <a:pt x="225" y="374"/>
                  <a:pt x="225" y="374"/>
                  <a:pt x="225" y="374"/>
                </a:cubicBezTo>
                <a:cubicBezTo>
                  <a:pt x="231" y="418"/>
                  <a:pt x="231" y="418"/>
                  <a:pt x="231" y="418"/>
                </a:cubicBezTo>
                <a:lnTo>
                  <a:pt x="206" y="393"/>
                </a:lnTo>
                <a:close/>
                <a:moveTo>
                  <a:pt x="205" y="340"/>
                </a:moveTo>
                <a:cubicBezTo>
                  <a:pt x="221" y="324"/>
                  <a:pt x="221" y="324"/>
                  <a:pt x="221" y="324"/>
                </a:cubicBezTo>
                <a:cubicBezTo>
                  <a:pt x="223" y="358"/>
                  <a:pt x="223" y="358"/>
                  <a:pt x="223" y="358"/>
                </a:cubicBezTo>
                <a:lnTo>
                  <a:pt x="205" y="340"/>
                </a:lnTo>
                <a:close/>
                <a:moveTo>
                  <a:pt x="206" y="293"/>
                </a:moveTo>
                <a:cubicBezTo>
                  <a:pt x="219" y="281"/>
                  <a:pt x="219" y="281"/>
                  <a:pt x="219" y="281"/>
                </a:cubicBezTo>
                <a:cubicBezTo>
                  <a:pt x="220" y="308"/>
                  <a:pt x="220" y="308"/>
                  <a:pt x="220" y="308"/>
                </a:cubicBezTo>
                <a:lnTo>
                  <a:pt x="206" y="293"/>
                </a:lnTo>
                <a:close/>
                <a:moveTo>
                  <a:pt x="205" y="252"/>
                </a:moveTo>
                <a:cubicBezTo>
                  <a:pt x="216" y="241"/>
                  <a:pt x="216" y="241"/>
                  <a:pt x="216" y="241"/>
                </a:cubicBezTo>
                <a:cubicBezTo>
                  <a:pt x="218" y="265"/>
                  <a:pt x="218" y="265"/>
                  <a:pt x="218" y="265"/>
                </a:cubicBezTo>
                <a:lnTo>
                  <a:pt x="205" y="252"/>
                </a:lnTo>
                <a:close/>
                <a:moveTo>
                  <a:pt x="286" y="230"/>
                </a:moveTo>
                <a:cubicBezTo>
                  <a:pt x="228" y="230"/>
                  <a:pt x="228" y="230"/>
                  <a:pt x="228" y="230"/>
                </a:cubicBezTo>
                <a:cubicBezTo>
                  <a:pt x="257" y="201"/>
                  <a:pt x="257" y="201"/>
                  <a:pt x="257" y="201"/>
                </a:cubicBezTo>
                <a:lnTo>
                  <a:pt x="286" y="230"/>
                </a:lnTo>
                <a:close/>
                <a:moveTo>
                  <a:pt x="252" y="199"/>
                </a:moveTo>
                <a:cubicBezTo>
                  <a:pt x="225" y="226"/>
                  <a:pt x="225" y="226"/>
                  <a:pt x="225" y="226"/>
                </a:cubicBezTo>
                <a:cubicBezTo>
                  <a:pt x="223" y="190"/>
                  <a:pt x="223" y="190"/>
                  <a:pt x="223" y="190"/>
                </a:cubicBezTo>
                <a:lnTo>
                  <a:pt x="252" y="199"/>
                </a:lnTo>
                <a:close/>
                <a:moveTo>
                  <a:pt x="268" y="114"/>
                </a:moveTo>
                <a:cubicBezTo>
                  <a:pt x="272" y="109"/>
                  <a:pt x="272" y="109"/>
                  <a:pt x="272" y="109"/>
                </a:cubicBezTo>
                <a:cubicBezTo>
                  <a:pt x="288" y="114"/>
                  <a:pt x="288" y="114"/>
                  <a:pt x="288" y="114"/>
                </a:cubicBezTo>
                <a:lnTo>
                  <a:pt x="268" y="114"/>
                </a:lnTo>
                <a:close/>
                <a:moveTo>
                  <a:pt x="267" y="108"/>
                </a:moveTo>
                <a:cubicBezTo>
                  <a:pt x="261" y="114"/>
                  <a:pt x="261" y="114"/>
                  <a:pt x="261" y="114"/>
                </a:cubicBezTo>
                <a:cubicBezTo>
                  <a:pt x="258" y="114"/>
                  <a:pt x="258" y="114"/>
                  <a:pt x="258" y="114"/>
                </a:cubicBezTo>
                <a:cubicBezTo>
                  <a:pt x="247" y="102"/>
                  <a:pt x="247" y="102"/>
                  <a:pt x="247" y="102"/>
                </a:cubicBezTo>
                <a:cubicBezTo>
                  <a:pt x="263" y="107"/>
                  <a:pt x="263" y="107"/>
                  <a:pt x="263" y="107"/>
                </a:cubicBezTo>
                <a:lnTo>
                  <a:pt x="267" y="108"/>
                </a:lnTo>
                <a:close/>
                <a:moveTo>
                  <a:pt x="231" y="97"/>
                </a:moveTo>
                <a:cubicBezTo>
                  <a:pt x="218" y="110"/>
                  <a:pt x="218" y="110"/>
                  <a:pt x="218" y="110"/>
                </a:cubicBezTo>
                <a:cubicBezTo>
                  <a:pt x="217" y="93"/>
                  <a:pt x="217" y="93"/>
                  <a:pt x="217" y="93"/>
                </a:cubicBezTo>
                <a:lnTo>
                  <a:pt x="231" y="97"/>
                </a:lnTo>
                <a:close/>
                <a:moveTo>
                  <a:pt x="187" y="111"/>
                </a:moveTo>
                <a:cubicBezTo>
                  <a:pt x="173" y="97"/>
                  <a:pt x="173" y="97"/>
                  <a:pt x="173" y="97"/>
                </a:cubicBezTo>
                <a:cubicBezTo>
                  <a:pt x="188" y="93"/>
                  <a:pt x="188" y="93"/>
                  <a:pt x="188" y="93"/>
                </a:cubicBezTo>
                <a:lnTo>
                  <a:pt x="187" y="111"/>
                </a:lnTo>
                <a:close/>
                <a:moveTo>
                  <a:pt x="142" y="107"/>
                </a:moveTo>
                <a:cubicBezTo>
                  <a:pt x="157" y="102"/>
                  <a:pt x="157" y="102"/>
                  <a:pt x="157" y="102"/>
                </a:cubicBezTo>
                <a:cubicBezTo>
                  <a:pt x="146" y="114"/>
                  <a:pt x="146" y="114"/>
                  <a:pt x="146" y="114"/>
                </a:cubicBezTo>
                <a:cubicBezTo>
                  <a:pt x="142" y="114"/>
                  <a:pt x="142" y="114"/>
                  <a:pt x="142" y="114"/>
                </a:cubicBezTo>
                <a:cubicBezTo>
                  <a:pt x="137" y="108"/>
                  <a:pt x="137" y="108"/>
                  <a:pt x="137" y="108"/>
                </a:cubicBezTo>
                <a:lnTo>
                  <a:pt x="142" y="107"/>
                </a:lnTo>
                <a:close/>
                <a:moveTo>
                  <a:pt x="132" y="110"/>
                </a:moveTo>
                <a:cubicBezTo>
                  <a:pt x="136" y="114"/>
                  <a:pt x="136" y="114"/>
                  <a:pt x="136" y="114"/>
                </a:cubicBezTo>
                <a:cubicBezTo>
                  <a:pt x="116" y="114"/>
                  <a:pt x="116" y="114"/>
                  <a:pt x="116" y="114"/>
                </a:cubicBezTo>
                <a:lnTo>
                  <a:pt x="132" y="110"/>
                </a:lnTo>
                <a:close/>
                <a:moveTo>
                  <a:pt x="180" y="227"/>
                </a:moveTo>
                <a:cubicBezTo>
                  <a:pt x="152" y="199"/>
                  <a:pt x="152" y="199"/>
                  <a:pt x="152" y="199"/>
                </a:cubicBezTo>
                <a:cubicBezTo>
                  <a:pt x="182" y="190"/>
                  <a:pt x="182" y="190"/>
                  <a:pt x="182" y="190"/>
                </a:cubicBezTo>
                <a:lnTo>
                  <a:pt x="180" y="227"/>
                </a:lnTo>
                <a:close/>
                <a:moveTo>
                  <a:pt x="176" y="230"/>
                </a:moveTo>
                <a:cubicBezTo>
                  <a:pt x="118" y="230"/>
                  <a:pt x="118" y="230"/>
                  <a:pt x="118" y="230"/>
                </a:cubicBezTo>
                <a:cubicBezTo>
                  <a:pt x="147" y="201"/>
                  <a:pt x="147" y="201"/>
                  <a:pt x="147" y="201"/>
                </a:cubicBezTo>
                <a:lnTo>
                  <a:pt x="176" y="230"/>
                </a:lnTo>
                <a:close/>
                <a:moveTo>
                  <a:pt x="105" y="213"/>
                </a:moveTo>
                <a:cubicBezTo>
                  <a:pt x="137" y="203"/>
                  <a:pt x="137" y="203"/>
                  <a:pt x="137" y="203"/>
                </a:cubicBezTo>
                <a:cubicBezTo>
                  <a:pt x="111" y="230"/>
                  <a:pt x="111" y="230"/>
                  <a:pt x="111" y="230"/>
                </a:cubicBezTo>
                <a:cubicBezTo>
                  <a:pt x="108" y="230"/>
                  <a:pt x="108" y="230"/>
                  <a:pt x="108" y="230"/>
                </a:cubicBezTo>
                <a:cubicBezTo>
                  <a:pt x="94" y="216"/>
                  <a:pt x="94" y="216"/>
                  <a:pt x="94" y="216"/>
                </a:cubicBezTo>
                <a:lnTo>
                  <a:pt x="105" y="213"/>
                </a:lnTo>
                <a:close/>
                <a:moveTo>
                  <a:pt x="89" y="218"/>
                </a:moveTo>
                <a:cubicBezTo>
                  <a:pt x="101" y="230"/>
                  <a:pt x="101" y="230"/>
                  <a:pt x="101" y="230"/>
                </a:cubicBezTo>
                <a:cubicBezTo>
                  <a:pt x="42" y="230"/>
                  <a:pt x="42" y="230"/>
                  <a:pt x="42" y="230"/>
                </a:cubicBezTo>
                <a:lnTo>
                  <a:pt x="89" y="218"/>
                </a:lnTo>
                <a:close/>
                <a:moveTo>
                  <a:pt x="166" y="466"/>
                </a:moveTo>
                <a:cubicBezTo>
                  <a:pt x="193" y="466"/>
                  <a:pt x="193" y="466"/>
                  <a:pt x="193" y="466"/>
                </a:cubicBezTo>
                <a:cubicBezTo>
                  <a:pt x="161" y="498"/>
                  <a:pt x="161" y="498"/>
                  <a:pt x="161" y="498"/>
                </a:cubicBezTo>
                <a:lnTo>
                  <a:pt x="166" y="466"/>
                </a:lnTo>
                <a:close/>
                <a:moveTo>
                  <a:pt x="212" y="466"/>
                </a:moveTo>
                <a:cubicBezTo>
                  <a:pt x="239" y="466"/>
                  <a:pt x="239" y="466"/>
                  <a:pt x="239" y="466"/>
                </a:cubicBezTo>
                <a:cubicBezTo>
                  <a:pt x="244" y="498"/>
                  <a:pt x="244" y="498"/>
                  <a:pt x="244" y="498"/>
                </a:cubicBezTo>
                <a:lnTo>
                  <a:pt x="212" y="466"/>
                </a:lnTo>
                <a:close/>
                <a:moveTo>
                  <a:pt x="302" y="230"/>
                </a:moveTo>
                <a:cubicBezTo>
                  <a:pt x="314" y="217"/>
                  <a:pt x="314" y="217"/>
                  <a:pt x="314" y="217"/>
                </a:cubicBezTo>
                <a:cubicBezTo>
                  <a:pt x="363" y="230"/>
                  <a:pt x="363" y="230"/>
                  <a:pt x="363" y="230"/>
                </a:cubicBezTo>
                <a:lnTo>
                  <a:pt x="302" y="23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nvGrpSpPr>
          <p:cNvPr id="6" name="Gruppieren 1037">
            <a:extLst>
              <a:ext uri="{FF2B5EF4-FFF2-40B4-BE49-F238E27FC236}">
                <a16:creationId xmlns:a16="http://schemas.microsoft.com/office/drawing/2014/main" id="{8B075C71-150A-C034-B5A2-D0FB4B2DD027}"/>
              </a:ext>
            </a:extLst>
          </p:cNvPr>
          <p:cNvGrpSpPr>
            <a:grpSpLocks noChangeAspect="1"/>
          </p:cNvGrpSpPr>
          <p:nvPr/>
        </p:nvGrpSpPr>
        <p:grpSpPr>
          <a:xfrm>
            <a:off x="2905809" y="3172365"/>
            <a:ext cx="628953" cy="656441"/>
            <a:chOff x="8764588" y="4508500"/>
            <a:chExt cx="1525587" cy="1592263"/>
          </a:xfrm>
          <a:solidFill>
            <a:schemeClr val="tx1"/>
          </a:solidFill>
        </p:grpSpPr>
        <p:sp>
          <p:nvSpPr>
            <p:cNvPr id="8" name="Freeform 44">
              <a:extLst>
                <a:ext uri="{FF2B5EF4-FFF2-40B4-BE49-F238E27FC236}">
                  <a16:creationId xmlns:a16="http://schemas.microsoft.com/office/drawing/2014/main" id="{52521D43-A4FF-BFA5-613D-99DFFF05E4D2}"/>
                </a:ext>
              </a:extLst>
            </p:cNvPr>
            <p:cNvSpPr>
              <a:spLocks noEditPoints="1"/>
            </p:cNvSpPr>
            <p:nvPr/>
          </p:nvSpPr>
          <p:spPr bwMode="auto">
            <a:xfrm>
              <a:off x="8872538" y="5467350"/>
              <a:ext cx="280987" cy="550863"/>
            </a:xfrm>
            <a:custGeom>
              <a:avLst/>
              <a:gdLst>
                <a:gd name="T0" fmla="*/ 70 w 75"/>
                <a:gd name="T1" fmla="*/ 53 h 147"/>
                <a:gd name="T2" fmla="*/ 65 w 75"/>
                <a:gd name="T3" fmla="*/ 57 h 147"/>
                <a:gd name="T4" fmla="*/ 65 w 75"/>
                <a:gd name="T5" fmla="*/ 72 h 147"/>
                <a:gd name="T6" fmla="*/ 42 w 75"/>
                <a:gd name="T7" fmla="*/ 72 h 147"/>
                <a:gd name="T8" fmla="*/ 42 w 75"/>
                <a:gd name="T9" fmla="*/ 32 h 147"/>
                <a:gd name="T10" fmla="*/ 37 w 75"/>
                <a:gd name="T11" fmla="*/ 27 h 147"/>
                <a:gd name="T12" fmla="*/ 32 w 75"/>
                <a:gd name="T13" fmla="*/ 32 h 147"/>
                <a:gd name="T14" fmla="*/ 32 w 75"/>
                <a:gd name="T15" fmla="*/ 43 h 147"/>
                <a:gd name="T16" fmla="*/ 10 w 75"/>
                <a:gd name="T17" fmla="*/ 43 h 147"/>
                <a:gd name="T18" fmla="*/ 10 w 75"/>
                <a:gd name="T19" fmla="*/ 5 h 147"/>
                <a:gd name="T20" fmla="*/ 5 w 75"/>
                <a:gd name="T21" fmla="*/ 0 h 147"/>
                <a:gd name="T22" fmla="*/ 0 w 75"/>
                <a:gd name="T23" fmla="*/ 5 h 147"/>
                <a:gd name="T24" fmla="*/ 0 w 75"/>
                <a:gd name="T25" fmla="*/ 48 h 147"/>
                <a:gd name="T26" fmla="*/ 0 w 75"/>
                <a:gd name="T27" fmla="*/ 77 h 147"/>
                <a:gd name="T28" fmla="*/ 0 w 75"/>
                <a:gd name="T29" fmla="*/ 109 h 147"/>
                <a:gd name="T30" fmla="*/ 0 w 75"/>
                <a:gd name="T31" fmla="*/ 142 h 147"/>
                <a:gd name="T32" fmla="*/ 5 w 75"/>
                <a:gd name="T33" fmla="*/ 147 h 147"/>
                <a:gd name="T34" fmla="*/ 5 w 75"/>
                <a:gd name="T35" fmla="*/ 147 h 147"/>
                <a:gd name="T36" fmla="*/ 5 w 75"/>
                <a:gd name="T37" fmla="*/ 147 h 147"/>
                <a:gd name="T38" fmla="*/ 37 w 75"/>
                <a:gd name="T39" fmla="*/ 147 h 147"/>
                <a:gd name="T40" fmla="*/ 70 w 75"/>
                <a:gd name="T41" fmla="*/ 147 h 147"/>
                <a:gd name="T42" fmla="*/ 75 w 75"/>
                <a:gd name="T43" fmla="*/ 142 h 147"/>
                <a:gd name="T44" fmla="*/ 75 w 75"/>
                <a:gd name="T45" fmla="*/ 109 h 147"/>
                <a:gd name="T46" fmla="*/ 75 w 75"/>
                <a:gd name="T47" fmla="*/ 77 h 147"/>
                <a:gd name="T48" fmla="*/ 75 w 75"/>
                <a:gd name="T49" fmla="*/ 57 h 147"/>
                <a:gd name="T50" fmla="*/ 70 w 75"/>
                <a:gd name="T51" fmla="*/ 53 h 147"/>
                <a:gd name="T52" fmla="*/ 32 w 75"/>
                <a:gd name="T53" fmla="*/ 137 h 147"/>
                <a:gd name="T54" fmla="*/ 10 w 75"/>
                <a:gd name="T55" fmla="*/ 137 h 147"/>
                <a:gd name="T56" fmla="*/ 10 w 75"/>
                <a:gd name="T57" fmla="*/ 114 h 147"/>
                <a:gd name="T58" fmla="*/ 32 w 75"/>
                <a:gd name="T59" fmla="*/ 114 h 147"/>
                <a:gd name="T60" fmla="*/ 32 w 75"/>
                <a:gd name="T61" fmla="*/ 137 h 147"/>
                <a:gd name="T62" fmla="*/ 32 w 75"/>
                <a:gd name="T63" fmla="*/ 104 h 147"/>
                <a:gd name="T64" fmla="*/ 10 w 75"/>
                <a:gd name="T65" fmla="*/ 104 h 147"/>
                <a:gd name="T66" fmla="*/ 10 w 75"/>
                <a:gd name="T67" fmla="*/ 82 h 147"/>
                <a:gd name="T68" fmla="*/ 32 w 75"/>
                <a:gd name="T69" fmla="*/ 82 h 147"/>
                <a:gd name="T70" fmla="*/ 32 w 75"/>
                <a:gd name="T71" fmla="*/ 104 h 147"/>
                <a:gd name="T72" fmla="*/ 32 w 75"/>
                <a:gd name="T73" fmla="*/ 72 h 147"/>
                <a:gd name="T74" fmla="*/ 10 w 75"/>
                <a:gd name="T75" fmla="*/ 72 h 147"/>
                <a:gd name="T76" fmla="*/ 10 w 75"/>
                <a:gd name="T77" fmla="*/ 53 h 147"/>
                <a:gd name="T78" fmla="*/ 32 w 75"/>
                <a:gd name="T79" fmla="*/ 53 h 147"/>
                <a:gd name="T80" fmla="*/ 32 w 75"/>
                <a:gd name="T81" fmla="*/ 72 h 147"/>
                <a:gd name="T82" fmla="*/ 65 w 75"/>
                <a:gd name="T83" fmla="*/ 137 h 147"/>
                <a:gd name="T84" fmla="*/ 42 w 75"/>
                <a:gd name="T85" fmla="*/ 137 h 147"/>
                <a:gd name="T86" fmla="*/ 42 w 75"/>
                <a:gd name="T87" fmla="*/ 114 h 147"/>
                <a:gd name="T88" fmla="*/ 65 w 75"/>
                <a:gd name="T89" fmla="*/ 114 h 147"/>
                <a:gd name="T90" fmla="*/ 65 w 75"/>
                <a:gd name="T91" fmla="*/ 137 h 147"/>
                <a:gd name="T92" fmla="*/ 65 w 75"/>
                <a:gd name="T93" fmla="*/ 104 h 147"/>
                <a:gd name="T94" fmla="*/ 42 w 75"/>
                <a:gd name="T95" fmla="*/ 104 h 147"/>
                <a:gd name="T96" fmla="*/ 42 w 75"/>
                <a:gd name="T97" fmla="*/ 82 h 147"/>
                <a:gd name="T98" fmla="*/ 65 w 75"/>
                <a:gd name="T99" fmla="*/ 82 h 147"/>
                <a:gd name="T100" fmla="*/ 65 w 75"/>
                <a:gd name="T101" fmla="*/ 10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 h="147">
                  <a:moveTo>
                    <a:pt x="70" y="53"/>
                  </a:moveTo>
                  <a:cubicBezTo>
                    <a:pt x="67" y="53"/>
                    <a:pt x="65" y="55"/>
                    <a:pt x="65" y="57"/>
                  </a:cubicBezTo>
                  <a:cubicBezTo>
                    <a:pt x="65" y="72"/>
                    <a:pt x="65" y="72"/>
                    <a:pt x="65" y="72"/>
                  </a:cubicBezTo>
                  <a:cubicBezTo>
                    <a:pt x="42" y="72"/>
                    <a:pt x="42" y="72"/>
                    <a:pt x="42" y="72"/>
                  </a:cubicBezTo>
                  <a:cubicBezTo>
                    <a:pt x="42" y="32"/>
                    <a:pt x="42" y="32"/>
                    <a:pt x="42" y="32"/>
                  </a:cubicBezTo>
                  <a:cubicBezTo>
                    <a:pt x="42" y="30"/>
                    <a:pt x="40" y="27"/>
                    <a:pt x="37" y="27"/>
                  </a:cubicBezTo>
                  <a:cubicBezTo>
                    <a:pt x="35" y="27"/>
                    <a:pt x="32" y="30"/>
                    <a:pt x="32" y="32"/>
                  </a:cubicBezTo>
                  <a:cubicBezTo>
                    <a:pt x="32" y="43"/>
                    <a:pt x="32" y="43"/>
                    <a:pt x="32" y="43"/>
                  </a:cubicBezTo>
                  <a:cubicBezTo>
                    <a:pt x="10" y="43"/>
                    <a:pt x="10" y="43"/>
                    <a:pt x="10" y="43"/>
                  </a:cubicBezTo>
                  <a:cubicBezTo>
                    <a:pt x="10" y="5"/>
                    <a:pt x="10" y="5"/>
                    <a:pt x="10" y="5"/>
                  </a:cubicBezTo>
                  <a:cubicBezTo>
                    <a:pt x="10" y="2"/>
                    <a:pt x="7" y="0"/>
                    <a:pt x="5" y="0"/>
                  </a:cubicBezTo>
                  <a:cubicBezTo>
                    <a:pt x="2" y="0"/>
                    <a:pt x="0" y="2"/>
                    <a:pt x="0" y="5"/>
                  </a:cubicBezTo>
                  <a:cubicBezTo>
                    <a:pt x="0" y="48"/>
                    <a:pt x="0" y="48"/>
                    <a:pt x="0" y="48"/>
                  </a:cubicBezTo>
                  <a:cubicBezTo>
                    <a:pt x="0" y="77"/>
                    <a:pt x="0" y="77"/>
                    <a:pt x="0" y="77"/>
                  </a:cubicBezTo>
                  <a:cubicBezTo>
                    <a:pt x="0" y="109"/>
                    <a:pt x="0" y="109"/>
                    <a:pt x="0" y="109"/>
                  </a:cubicBezTo>
                  <a:cubicBezTo>
                    <a:pt x="0" y="142"/>
                    <a:pt x="0" y="142"/>
                    <a:pt x="0" y="142"/>
                  </a:cubicBezTo>
                  <a:cubicBezTo>
                    <a:pt x="0" y="145"/>
                    <a:pt x="2" y="147"/>
                    <a:pt x="5" y="147"/>
                  </a:cubicBezTo>
                  <a:cubicBezTo>
                    <a:pt x="5" y="147"/>
                    <a:pt x="5" y="147"/>
                    <a:pt x="5" y="147"/>
                  </a:cubicBezTo>
                  <a:cubicBezTo>
                    <a:pt x="5" y="147"/>
                    <a:pt x="5" y="147"/>
                    <a:pt x="5" y="147"/>
                  </a:cubicBezTo>
                  <a:cubicBezTo>
                    <a:pt x="37" y="147"/>
                    <a:pt x="37" y="147"/>
                    <a:pt x="37" y="147"/>
                  </a:cubicBezTo>
                  <a:cubicBezTo>
                    <a:pt x="70" y="147"/>
                    <a:pt x="70" y="147"/>
                    <a:pt x="70" y="147"/>
                  </a:cubicBezTo>
                  <a:cubicBezTo>
                    <a:pt x="73" y="147"/>
                    <a:pt x="75" y="145"/>
                    <a:pt x="75" y="142"/>
                  </a:cubicBezTo>
                  <a:cubicBezTo>
                    <a:pt x="75" y="109"/>
                    <a:pt x="75" y="109"/>
                    <a:pt x="75" y="109"/>
                  </a:cubicBezTo>
                  <a:cubicBezTo>
                    <a:pt x="75" y="77"/>
                    <a:pt x="75" y="77"/>
                    <a:pt x="75" y="77"/>
                  </a:cubicBezTo>
                  <a:cubicBezTo>
                    <a:pt x="75" y="57"/>
                    <a:pt x="75" y="57"/>
                    <a:pt x="75" y="57"/>
                  </a:cubicBezTo>
                  <a:cubicBezTo>
                    <a:pt x="75" y="55"/>
                    <a:pt x="73" y="53"/>
                    <a:pt x="70" y="53"/>
                  </a:cubicBezTo>
                  <a:close/>
                  <a:moveTo>
                    <a:pt x="32" y="137"/>
                  </a:moveTo>
                  <a:cubicBezTo>
                    <a:pt x="10" y="137"/>
                    <a:pt x="10" y="137"/>
                    <a:pt x="10" y="137"/>
                  </a:cubicBezTo>
                  <a:cubicBezTo>
                    <a:pt x="10" y="114"/>
                    <a:pt x="10" y="114"/>
                    <a:pt x="10" y="114"/>
                  </a:cubicBezTo>
                  <a:cubicBezTo>
                    <a:pt x="32" y="114"/>
                    <a:pt x="32" y="114"/>
                    <a:pt x="32" y="114"/>
                  </a:cubicBezTo>
                  <a:lnTo>
                    <a:pt x="32" y="137"/>
                  </a:lnTo>
                  <a:close/>
                  <a:moveTo>
                    <a:pt x="32" y="104"/>
                  </a:moveTo>
                  <a:cubicBezTo>
                    <a:pt x="10" y="104"/>
                    <a:pt x="10" y="104"/>
                    <a:pt x="10" y="104"/>
                  </a:cubicBezTo>
                  <a:cubicBezTo>
                    <a:pt x="10" y="82"/>
                    <a:pt x="10" y="82"/>
                    <a:pt x="10" y="82"/>
                  </a:cubicBezTo>
                  <a:cubicBezTo>
                    <a:pt x="32" y="82"/>
                    <a:pt x="32" y="82"/>
                    <a:pt x="32" y="82"/>
                  </a:cubicBezTo>
                  <a:lnTo>
                    <a:pt x="32" y="104"/>
                  </a:lnTo>
                  <a:close/>
                  <a:moveTo>
                    <a:pt x="32" y="72"/>
                  </a:moveTo>
                  <a:cubicBezTo>
                    <a:pt x="10" y="72"/>
                    <a:pt x="10" y="72"/>
                    <a:pt x="10" y="72"/>
                  </a:cubicBezTo>
                  <a:cubicBezTo>
                    <a:pt x="10" y="53"/>
                    <a:pt x="10" y="53"/>
                    <a:pt x="10" y="53"/>
                  </a:cubicBezTo>
                  <a:cubicBezTo>
                    <a:pt x="32" y="53"/>
                    <a:pt x="32" y="53"/>
                    <a:pt x="32" y="53"/>
                  </a:cubicBezTo>
                  <a:lnTo>
                    <a:pt x="32" y="72"/>
                  </a:lnTo>
                  <a:close/>
                  <a:moveTo>
                    <a:pt x="65" y="137"/>
                  </a:moveTo>
                  <a:cubicBezTo>
                    <a:pt x="42" y="137"/>
                    <a:pt x="42" y="137"/>
                    <a:pt x="42" y="137"/>
                  </a:cubicBezTo>
                  <a:cubicBezTo>
                    <a:pt x="42" y="114"/>
                    <a:pt x="42" y="114"/>
                    <a:pt x="42" y="114"/>
                  </a:cubicBezTo>
                  <a:cubicBezTo>
                    <a:pt x="65" y="114"/>
                    <a:pt x="65" y="114"/>
                    <a:pt x="65" y="114"/>
                  </a:cubicBezTo>
                  <a:lnTo>
                    <a:pt x="65" y="137"/>
                  </a:lnTo>
                  <a:close/>
                  <a:moveTo>
                    <a:pt x="65" y="104"/>
                  </a:moveTo>
                  <a:cubicBezTo>
                    <a:pt x="42" y="104"/>
                    <a:pt x="42" y="104"/>
                    <a:pt x="42" y="104"/>
                  </a:cubicBezTo>
                  <a:cubicBezTo>
                    <a:pt x="42" y="82"/>
                    <a:pt x="42" y="82"/>
                    <a:pt x="42" y="82"/>
                  </a:cubicBezTo>
                  <a:cubicBezTo>
                    <a:pt x="65" y="82"/>
                    <a:pt x="65" y="82"/>
                    <a:pt x="65" y="82"/>
                  </a:cubicBezTo>
                  <a:lnTo>
                    <a:pt x="6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 name="Freeform 45">
              <a:extLst>
                <a:ext uri="{FF2B5EF4-FFF2-40B4-BE49-F238E27FC236}">
                  <a16:creationId xmlns:a16="http://schemas.microsoft.com/office/drawing/2014/main" id="{A8421B85-6A5C-F287-E417-53259D171B14}"/>
                </a:ext>
              </a:extLst>
            </p:cNvPr>
            <p:cNvSpPr>
              <a:spLocks/>
            </p:cNvSpPr>
            <p:nvPr/>
          </p:nvSpPr>
          <p:spPr bwMode="auto">
            <a:xfrm>
              <a:off x="8764588" y="6064250"/>
              <a:ext cx="1525587" cy="36513"/>
            </a:xfrm>
            <a:custGeom>
              <a:avLst/>
              <a:gdLst>
                <a:gd name="T0" fmla="*/ 403 w 407"/>
                <a:gd name="T1" fmla="*/ 0 h 10"/>
                <a:gd name="T2" fmla="*/ 4 w 407"/>
                <a:gd name="T3" fmla="*/ 0 h 10"/>
                <a:gd name="T4" fmla="*/ 0 w 407"/>
                <a:gd name="T5" fmla="*/ 5 h 10"/>
                <a:gd name="T6" fmla="*/ 4 w 407"/>
                <a:gd name="T7" fmla="*/ 10 h 10"/>
                <a:gd name="T8" fmla="*/ 403 w 407"/>
                <a:gd name="T9" fmla="*/ 10 h 10"/>
                <a:gd name="T10" fmla="*/ 407 w 407"/>
                <a:gd name="T11" fmla="*/ 5 h 10"/>
                <a:gd name="T12" fmla="*/ 403 w 40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07" h="10">
                  <a:moveTo>
                    <a:pt x="403" y="0"/>
                  </a:moveTo>
                  <a:cubicBezTo>
                    <a:pt x="4" y="0"/>
                    <a:pt x="4" y="0"/>
                    <a:pt x="4" y="0"/>
                  </a:cubicBezTo>
                  <a:cubicBezTo>
                    <a:pt x="2" y="0"/>
                    <a:pt x="0" y="3"/>
                    <a:pt x="0" y="5"/>
                  </a:cubicBezTo>
                  <a:cubicBezTo>
                    <a:pt x="0" y="8"/>
                    <a:pt x="2" y="10"/>
                    <a:pt x="4" y="10"/>
                  </a:cubicBezTo>
                  <a:cubicBezTo>
                    <a:pt x="403" y="10"/>
                    <a:pt x="403" y="10"/>
                    <a:pt x="403" y="10"/>
                  </a:cubicBezTo>
                  <a:cubicBezTo>
                    <a:pt x="405" y="10"/>
                    <a:pt x="407" y="8"/>
                    <a:pt x="407" y="5"/>
                  </a:cubicBezTo>
                  <a:cubicBezTo>
                    <a:pt x="407" y="3"/>
                    <a:pt x="405" y="0"/>
                    <a:pt x="4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2" name="Freeform 46">
              <a:extLst>
                <a:ext uri="{FF2B5EF4-FFF2-40B4-BE49-F238E27FC236}">
                  <a16:creationId xmlns:a16="http://schemas.microsoft.com/office/drawing/2014/main" id="{C8BA03B0-7A6C-A4D8-51C8-26C27C713FE9}"/>
                </a:ext>
              </a:extLst>
            </p:cNvPr>
            <p:cNvSpPr>
              <a:spLocks noEditPoints="1"/>
            </p:cNvSpPr>
            <p:nvPr/>
          </p:nvSpPr>
          <p:spPr bwMode="auto">
            <a:xfrm>
              <a:off x="9105900" y="4508500"/>
              <a:ext cx="1079500" cy="1509713"/>
            </a:xfrm>
            <a:custGeom>
              <a:avLst/>
              <a:gdLst>
                <a:gd name="T0" fmla="*/ 242 w 288"/>
                <a:gd name="T1" fmla="*/ 345 h 403"/>
                <a:gd name="T2" fmla="*/ 268 w 288"/>
                <a:gd name="T3" fmla="*/ 172 h 403"/>
                <a:gd name="T4" fmla="*/ 273 w 288"/>
                <a:gd name="T5" fmla="*/ 83 h 403"/>
                <a:gd name="T6" fmla="*/ 173 w 288"/>
                <a:gd name="T7" fmla="*/ 78 h 403"/>
                <a:gd name="T8" fmla="*/ 16 w 288"/>
                <a:gd name="T9" fmla="*/ 0 h 403"/>
                <a:gd name="T10" fmla="*/ 9 w 288"/>
                <a:gd name="T11" fmla="*/ 2 h 403"/>
                <a:gd name="T12" fmla="*/ 3 w 288"/>
                <a:gd name="T13" fmla="*/ 23 h 403"/>
                <a:gd name="T14" fmla="*/ 26 w 288"/>
                <a:gd name="T15" fmla="*/ 176 h 403"/>
                <a:gd name="T16" fmla="*/ 11 w 288"/>
                <a:gd name="T17" fmla="*/ 181 h 403"/>
                <a:gd name="T18" fmla="*/ 26 w 288"/>
                <a:gd name="T19" fmla="*/ 186 h 403"/>
                <a:gd name="T20" fmla="*/ 31 w 288"/>
                <a:gd name="T21" fmla="*/ 213 h 403"/>
                <a:gd name="T22" fmla="*/ 31 w 288"/>
                <a:gd name="T23" fmla="*/ 239 h 403"/>
                <a:gd name="T24" fmla="*/ 19 w 288"/>
                <a:gd name="T25" fmla="*/ 232 h 403"/>
                <a:gd name="T26" fmla="*/ 10 w 288"/>
                <a:gd name="T27" fmla="*/ 235 h 403"/>
                <a:gd name="T28" fmla="*/ 31 w 288"/>
                <a:gd name="T29" fmla="*/ 249 h 403"/>
                <a:gd name="T30" fmla="*/ 36 w 288"/>
                <a:gd name="T31" fmla="*/ 204 h 403"/>
                <a:gd name="T32" fmla="*/ 48 w 288"/>
                <a:gd name="T33" fmla="*/ 186 h 403"/>
                <a:gd name="T34" fmla="*/ 48 w 288"/>
                <a:gd name="T35" fmla="*/ 176 h 403"/>
                <a:gd name="T36" fmla="*/ 36 w 288"/>
                <a:gd name="T37" fmla="*/ 45 h 403"/>
                <a:gd name="T38" fmla="*/ 168 w 288"/>
                <a:gd name="T39" fmla="*/ 167 h 403"/>
                <a:gd name="T40" fmla="*/ 200 w 288"/>
                <a:gd name="T41" fmla="*/ 172 h 403"/>
                <a:gd name="T42" fmla="*/ 77 w 288"/>
                <a:gd name="T43" fmla="*/ 345 h 403"/>
                <a:gd name="T44" fmla="*/ 72 w 288"/>
                <a:gd name="T45" fmla="*/ 398 h 403"/>
                <a:gd name="T46" fmla="*/ 283 w 288"/>
                <a:gd name="T47" fmla="*/ 403 h 403"/>
                <a:gd name="T48" fmla="*/ 288 w 288"/>
                <a:gd name="T49" fmla="*/ 350 h 403"/>
                <a:gd name="T50" fmla="*/ 168 w 288"/>
                <a:gd name="T51" fmla="*/ 123 h 403"/>
                <a:gd name="T52" fmla="*/ 15 w 288"/>
                <a:gd name="T53" fmla="*/ 11 h 403"/>
                <a:gd name="T54" fmla="*/ 168 w 288"/>
                <a:gd name="T55" fmla="*/ 123 h 403"/>
                <a:gd name="T56" fmla="*/ 178 w 288"/>
                <a:gd name="T57" fmla="*/ 88 h 403"/>
                <a:gd name="T58" fmla="*/ 264 w 288"/>
                <a:gd name="T59" fmla="*/ 162 h 403"/>
                <a:gd name="T60" fmla="*/ 232 w 288"/>
                <a:gd name="T61" fmla="*/ 172 h 403"/>
                <a:gd name="T62" fmla="*/ 209 w 288"/>
                <a:gd name="T63" fmla="*/ 345 h 403"/>
                <a:gd name="T64" fmla="*/ 232 w 288"/>
                <a:gd name="T65" fmla="*/ 172 h 403"/>
                <a:gd name="T66" fmla="*/ 81 w 288"/>
                <a:gd name="T67" fmla="*/ 394 h 403"/>
                <a:gd name="T68" fmla="*/ 278 w 288"/>
                <a:gd name="T69" fmla="*/ 35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 h="403">
                  <a:moveTo>
                    <a:pt x="283" y="345"/>
                  </a:moveTo>
                  <a:cubicBezTo>
                    <a:pt x="242" y="345"/>
                    <a:pt x="242" y="345"/>
                    <a:pt x="242" y="345"/>
                  </a:cubicBezTo>
                  <a:cubicBezTo>
                    <a:pt x="242" y="172"/>
                    <a:pt x="242" y="172"/>
                    <a:pt x="242" y="172"/>
                  </a:cubicBezTo>
                  <a:cubicBezTo>
                    <a:pt x="268" y="172"/>
                    <a:pt x="268" y="172"/>
                    <a:pt x="268" y="172"/>
                  </a:cubicBezTo>
                  <a:cubicBezTo>
                    <a:pt x="271" y="172"/>
                    <a:pt x="273" y="169"/>
                    <a:pt x="273" y="167"/>
                  </a:cubicBezTo>
                  <a:cubicBezTo>
                    <a:pt x="273" y="83"/>
                    <a:pt x="273" y="83"/>
                    <a:pt x="273" y="83"/>
                  </a:cubicBezTo>
                  <a:cubicBezTo>
                    <a:pt x="273" y="80"/>
                    <a:pt x="271" y="78"/>
                    <a:pt x="268" y="78"/>
                  </a:cubicBezTo>
                  <a:cubicBezTo>
                    <a:pt x="173" y="78"/>
                    <a:pt x="173" y="78"/>
                    <a:pt x="173" y="78"/>
                  </a:cubicBezTo>
                  <a:cubicBezTo>
                    <a:pt x="171" y="78"/>
                    <a:pt x="168" y="80"/>
                    <a:pt x="168" y="83"/>
                  </a:cubicBezTo>
                  <a:cubicBezTo>
                    <a:pt x="16" y="0"/>
                    <a:pt x="16" y="0"/>
                    <a:pt x="16" y="0"/>
                  </a:cubicBezTo>
                  <a:cubicBezTo>
                    <a:pt x="15" y="0"/>
                    <a:pt x="14" y="0"/>
                    <a:pt x="13" y="0"/>
                  </a:cubicBezTo>
                  <a:cubicBezTo>
                    <a:pt x="12" y="0"/>
                    <a:pt x="10" y="1"/>
                    <a:pt x="9" y="2"/>
                  </a:cubicBezTo>
                  <a:cubicBezTo>
                    <a:pt x="1" y="16"/>
                    <a:pt x="1" y="16"/>
                    <a:pt x="1" y="16"/>
                  </a:cubicBezTo>
                  <a:cubicBezTo>
                    <a:pt x="0" y="18"/>
                    <a:pt x="0" y="21"/>
                    <a:pt x="3" y="23"/>
                  </a:cubicBezTo>
                  <a:cubicBezTo>
                    <a:pt x="26" y="39"/>
                    <a:pt x="26" y="39"/>
                    <a:pt x="26" y="39"/>
                  </a:cubicBezTo>
                  <a:cubicBezTo>
                    <a:pt x="26" y="176"/>
                    <a:pt x="26" y="176"/>
                    <a:pt x="26" y="176"/>
                  </a:cubicBezTo>
                  <a:cubicBezTo>
                    <a:pt x="16" y="176"/>
                    <a:pt x="16" y="176"/>
                    <a:pt x="16" y="176"/>
                  </a:cubicBezTo>
                  <a:cubicBezTo>
                    <a:pt x="13" y="176"/>
                    <a:pt x="11" y="178"/>
                    <a:pt x="11" y="181"/>
                  </a:cubicBezTo>
                  <a:cubicBezTo>
                    <a:pt x="11" y="184"/>
                    <a:pt x="13" y="186"/>
                    <a:pt x="16" y="186"/>
                  </a:cubicBezTo>
                  <a:cubicBezTo>
                    <a:pt x="26" y="186"/>
                    <a:pt x="26" y="186"/>
                    <a:pt x="26" y="186"/>
                  </a:cubicBezTo>
                  <a:cubicBezTo>
                    <a:pt x="26" y="208"/>
                    <a:pt x="26" y="208"/>
                    <a:pt x="26" y="208"/>
                  </a:cubicBezTo>
                  <a:cubicBezTo>
                    <a:pt x="26" y="211"/>
                    <a:pt x="29" y="213"/>
                    <a:pt x="31" y="213"/>
                  </a:cubicBezTo>
                  <a:cubicBezTo>
                    <a:pt x="39" y="213"/>
                    <a:pt x="45" y="219"/>
                    <a:pt x="45" y="226"/>
                  </a:cubicBezTo>
                  <a:cubicBezTo>
                    <a:pt x="45" y="233"/>
                    <a:pt x="39" y="239"/>
                    <a:pt x="31" y="239"/>
                  </a:cubicBezTo>
                  <a:cubicBezTo>
                    <a:pt x="28" y="239"/>
                    <a:pt x="25" y="238"/>
                    <a:pt x="22" y="236"/>
                  </a:cubicBezTo>
                  <a:cubicBezTo>
                    <a:pt x="21" y="235"/>
                    <a:pt x="20" y="233"/>
                    <a:pt x="19" y="232"/>
                  </a:cubicBezTo>
                  <a:cubicBezTo>
                    <a:pt x="18" y="229"/>
                    <a:pt x="15" y="228"/>
                    <a:pt x="13" y="229"/>
                  </a:cubicBezTo>
                  <a:cubicBezTo>
                    <a:pt x="10" y="230"/>
                    <a:pt x="9" y="233"/>
                    <a:pt x="10" y="235"/>
                  </a:cubicBezTo>
                  <a:cubicBezTo>
                    <a:pt x="12" y="238"/>
                    <a:pt x="13" y="241"/>
                    <a:pt x="15" y="243"/>
                  </a:cubicBezTo>
                  <a:cubicBezTo>
                    <a:pt x="20" y="247"/>
                    <a:pt x="25" y="249"/>
                    <a:pt x="31" y="249"/>
                  </a:cubicBezTo>
                  <a:cubicBezTo>
                    <a:pt x="44" y="249"/>
                    <a:pt x="54" y="239"/>
                    <a:pt x="54" y="226"/>
                  </a:cubicBezTo>
                  <a:cubicBezTo>
                    <a:pt x="54" y="215"/>
                    <a:pt x="46" y="206"/>
                    <a:pt x="36" y="204"/>
                  </a:cubicBezTo>
                  <a:cubicBezTo>
                    <a:pt x="36" y="186"/>
                    <a:pt x="36" y="186"/>
                    <a:pt x="36" y="186"/>
                  </a:cubicBezTo>
                  <a:cubicBezTo>
                    <a:pt x="48" y="186"/>
                    <a:pt x="48" y="186"/>
                    <a:pt x="48" y="186"/>
                  </a:cubicBezTo>
                  <a:cubicBezTo>
                    <a:pt x="51" y="186"/>
                    <a:pt x="53" y="184"/>
                    <a:pt x="53" y="181"/>
                  </a:cubicBezTo>
                  <a:cubicBezTo>
                    <a:pt x="53" y="178"/>
                    <a:pt x="51" y="176"/>
                    <a:pt x="48" y="176"/>
                  </a:cubicBezTo>
                  <a:cubicBezTo>
                    <a:pt x="36" y="176"/>
                    <a:pt x="36" y="176"/>
                    <a:pt x="36" y="176"/>
                  </a:cubicBezTo>
                  <a:cubicBezTo>
                    <a:pt x="36" y="45"/>
                    <a:pt x="36" y="45"/>
                    <a:pt x="36" y="45"/>
                  </a:cubicBezTo>
                  <a:cubicBezTo>
                    <a:pt x="168" y="135"/>
                    <a:pt x="168" y="135"/>
                    <a:pt x="168" y="135"/>
                  </a:cubicBezTo>
                  <a:cubicBezTo>
                    <a:pt x="168" y="167"/>
                    <a:pt x="168" y="167"/>
                    <a:pt x="168" y="167"/>
                  </a:cubicBezTo>
                  <a:cubicBezTo>
                    <a:pt x="168" y="169"/>
                    <a:pt x="170" y="172"/>
                    <a:pt x="173" y="172"/>
                  </a:cubicBezTo>
                  <a:cubicBezTo>
                    <a:pt x="200" y="172"/>
                    <a:pt x="200" y="172"/>
                    <a:pt x="200" y="172"/>
                  </a:cubicBezTo>
                  <a:cubicBezTo>
                    <a:pt x="200" y="345"/>
                    <a:pt x="200" y="345"/>
                    <a:pt x="200" y="345"/>
                  </a:cubicBezTo>
                  <a:cubicBezTo>
                    <a:pt x="77" y="345"/>
                    <a:pt x="77" y="345"/>
                    <a:pt x="77" y="345"/>
                  </a:cubicBezTo>
                  <a:cubicBezTo>
                    <a:pt x="74" y="345"/>
                    <a:pt x="72" y="347"/>
                    <a:pt x="72" y="350"/>
                  </a:cubicBezTo>
                  <a:cubicBezTo>
                    <a:pt x="72" y="398"/>
                    <a:pt x="72" y="398"/>
                    <a:pt x="72" y="398"/>
                  </a:cubicBezTo>
                  <a:cubicBezTo>
                    <a:pt x="72" y="401"/>
                    <a:pt x="74" y="403"/>
                    <a:pt x="77" y="403"/>
                  </a:cubicBezTo>
                  <a:cubicBezTo>
                    <a:pt x="283" y="403"/>
                    <a:pt x="283" y="403"/>
                    <a:pt x="283" y="403"/>
                  </a:cubicBezTo>
                  <a:cubicBezTo>
                    <a:pt x="286" y="403"/>
                    <a:pt x="288" y="401"/>
                    <a:pt x="288" y="398"/>
                  </a:cubicBezTo>
                  <a:cubicBezTo>
                    <a:pt x="288" y="350"/>
                    <a:pt x="288" y="350"/>
                    <a:pt x="288" y="350"/>
                  </a:cubicBezTo>
                  <a:cubicBezTo>
                    <a:pt x="288" y="347"/>
                    <a:pt x="286" y="345"/>
                    <a:pt x="283" y="345"/>
                  </a:cubicBezTo>
                  <a:close/>
                  <a:moveTo>
                    <a:pt x="168" y="123"/>
                  </a:moveTo>
                  <a:cubicBezTo>
                    <a:pt x="11" y="17"/>
                    <a:pt x="11" y="17"/>
                    <a:pt x="11" y="17"/>
                  </a:cubicBezTo>
                  <a:cubicBezTo>
                    <a:pt x="15" y="11"/>
                    <a:pt x="15" y="11"/>
                    <a:pt x="15" y="11"/>
                  </a:cubicBezTo>
                  <a:cubicBezTo>
                    <a:pt x="168" y="94"/>
                    <a:pt x="168" y="94"/>
                    <a:pt x="168" y="94"/>
                  </a:cubicBezTo>
                  <a:lnTo>
                    <a:pt x="168" y="123"/>
                  </a:lnTo>
                  <a:close/>
                  <a:moveTo>
                    <a:pt x="178" y="162"/>
                  </a:moveTo>
                  <a:cubicBezTo>
                    <a:pt x="178" y="88"/>
                    <a:pt x="178" y="88"/>
                    <a:pt x="178" y="88"/>
                  </a:cubicBezTo>
                  <a:cubicBezTo>
                    <a:pt x="264" y="88"/>
                    <a:pt x="264" y="88"/>
                    <a:pt x="264" y="88"/>
                  </a:cubicBezTo>
                  <a:cubicBezTo>
                    <a:pt x="264" y="162"/>
                    <a:pt x="264" y="162"/>
                    <a:pt x="264" y="162"/>
                  </a:cubicBezTo>
                  <a:lnTo>
                    <a:pt x="178" y="162"/>
                  </a:lnTo>
                  <a:close/>
                  <a:moveTo>
                    <a:pt x="232" y="172"/>
                  </a:moveTo>
                  <a:cubicBezTo>
                    <a:pt x="232" y="345"/>
                    <a:pt x="232" y="345"/>
                    <a:pt x="232" y="345"/>
                  </a:cubicBezTo>
                  <a:cubicBezTo>
                    <a:pt x="209" y="345"/>
                    <a:pt x="209" y="345"/>
                    <a:pt x="209" y="345"/>
                  </a:cubicBezTo>
                  <a:cubicBezTo>
                    <a:pt x="209" y="172"/>
                    <a:pt x="209" y="172"/>
                    <a:pt x="209" y="172"/>
                  </a:cubicBezTo>
                  <a:lnTo>
                    <a:pt x="232" y="172"/>
                  </a:lnTo>
                  <a:close/>
                  <a:moveTo>
                    <a:pt x="278" y="394"/>
                  </a:moveTo>
                  <a:cubicBezTo>
                    <a:pt x="81" y="394"/>
                    <a:pt x="81" y="394"/>
                    <a:pt x="81" y="394"/>
                  </a:cubicBezTo>
                  <a:cubicBezTo>
                    <a:pt x="81" y="355"/>
                    <a:pt x="81" y="355"/>
                    <a:pt x="81" y="355"/>
                  </a:cubicBezTo>
                  <a:cubicBezTo>
                    <a:pt x="278" y="355"/>
                    <a:pt x="278" y="355"/>
                    <a:pt x="278" y="355"/>
                  </a:cubicBezTo>
                  <a:lnTo>
                    <a:pt x="278"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14" name="Freeform 13">
            <a:extLst>
              <a:ext uri="{FF2B5EF4-FFF2-40B4-BE49-F238E27FC236}">
                <a16:creationId xmlns:a16="http://schemas.microsoft.com/office/drawing/2014/main" id="{8CF81472-59FE-60D1-2717-F78AACB2DAF0}"/>
              </a:ext>
            </a:extLst>
          </p:cNvPr>
          <p:cNvSpPr>
            <a:spLocks noChangeAspect="1" noEditPoints="1"/>
          </p:cNvSpPr>
          <p:nvPr/>
        </p:nvSpPr>
        <p:spPr bwMode="auto">
          <a:xfrm>
            <a:off x="4524481" y="3333169"/>
            <a:ext cx="278024" cy="395480"/>
          </a:xfrm>
          <a:custGeom>
            <a:avLst/>
            <a:gdLst>
              <a:gd name="T0" fmla="*/ 408 w 775"/>
              <a:gd name="T1" fmla="*/ 11 h 1102"/>
              <a:gd name="T2" fmla="*/ 365 w 775"/>
              <a:gd name="T3" fmla="*/ 12 h 1102"/>
              <a:gd name="T4" fmla="*/ 0 w 775"/>
              <a:gd name="T5" fmla="*/ 714 h 1102"/>
              <a:gd name="T6" fmla="*/ 229 w 775"/>
              <a:gd name="T7" fmla="*/ 1067 h 1102"/>
              <a:gd name="T8" fmla="*/ 233 w 775"/>
              <a:gd name="T9" fmla="*/ 1068 h 1102"/>
              <a:gd name="T10" fmla="*/ 280 w 775"/>
              <a:gd name="T11" fmla="*/ 1096 h 1102"/>
              <a:gd name="T12" fmla="*/ 292 w 775"/>
              <a:gd name="T13" fmla="*/ 1098 h 1102"/>
              <a:gd name="T14" fmla="*/ 320 w 775"/>
              <a:gd name="T15" fmla="*/ 1080 h 1102"/>
              <a:gd name="T16" fmla="*/ 305 w 775"/>
              <a:gd name="T17" fmla="*/ 1040 h 1102"/>
              <a:gd name="T18" fmla="*/ 185 w 775"/>
              <a:gd name="T19" fmla="*/ 856 h 1102"/>
              <a:gd name="T20" fmla="*/ 388 w 775"/>
              <a:gd name="T21" fmla="*/ 457 h 1102"/>
              <a:gd name="T22" fmla="*/ 589 w 775"/>
              <a:gd name="T23" fmla="*/ 856 h 1102"/>
              <a:gd name="T24" fmla="*/ 471 w 775"/>
              <a:gd name="T25" fmla="*/ 1039 h 1102"/>
              <a:gd name="T26" fmla="*/ 456 w 775"/>
              <a:gd name="T27" fmla="*/ 1080 h 1102"/>
              <a:gd name="T28" fmla="*/ 497 w 775"/>
              <a:gd name="T29" fmla="*/ 1095 h 1102"/>
              <a:gd name="T30" fmla="*/ 542 w 775"/>
              <a:gd name="T31" fmla="*/ 1067 h 1102"/>
              <a:gd name="T32" fmla="*/ 549 w 775"/>
              <a:gd name="T33" fmla="*/ 1066 h 1102"/>
              <a:gd name="T34" fmla="*/ 775 w 775"/>
              <a:gd name="T35" fmla="*/ 714 h 1102"/>
              <a:gd name="T36" fmla="*/ 408 w 775"/>
              <a:gd name="T37" fmla="*/ 11 h 1102"/>
              <a:gd name="T38" fmla="*/ 642 w 775"/>
              <a:gd name="T39" fmla="*/ 916 h 1102"/>
              <a:gd name="T40" fmla="*/ 650 w 775"/>
              <a:gd name="T41" fmla="*/ 856 h 1102"/>
              <a:gd name="T42" fmla="*/ 408 w 775"/>
              <a:gd name="T43" fmla="*/ 391 h 1102"/>
              <a:gd name="T44" fmla="*/ 365 w 775"/>
              <a:gd name="T45" fmla="*/ 391 h 1102"/>
              <a:gd name="T46" fmla="*/ 124 w 775"/>
              <a:gd name="T47" fmla="*/ 856 h 1102"/>
              <a:gd name="T48" fmla="*/ 132 w 775"/>
              <a:gd name="T49" fmla="*/ 916 h 1102"/>
              <a:gd name="T50" fmla="*/ 61 w 775"/>
              <a:gd name="T51" fmla="*/ 714 h 1102"/>
              <a:gd name="T52" fmla="*/ 388 w 775"/>
              <a:gd name="T53" fmla="*/ 78 h 1102"/>
              <a:gd name="T54" fmla="*/ 713 w 775"/>
              <a:gd name="T55" fmla="*/ 714 h 1102"/>
              <a:gd name="T56" fmla="*/ 642 w 775"/>
              <a:gd name="T57" fmla="*/ 91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5" h="1102">
                <a:moveTo>
                  <a:pt x="408" y="11"/>
                </a:moveTo>
                <a:cubicBezTo>
                  <a:pt x="396" y="0"/>
                  <a:pt x="377" y="0"/>
                  <a:pt x="365" y="12"/>
                </a:cubicBezTo>
                <a:cubicBezTo>
                  <a:pt x="350" y="27"/>
                  <a:pt x="0" y="385"/>
                  <a:pt x="0" y="714"/>
                </a:cubicBezTo>
                <a:cubicBezTo>
                  <a:pt x="0" y="866"/>
                  <a:pt x="90" y="1005"/>
                  <a:pt x="229" y="1067"/>
                </a:cubicBezTo>
                <a:cubicBezTo>
                  <a:pt x="230" y="1068"/>
                  <a:pt x="232" y="1068"/>
                  <a:pt x="233" y="1068"/>
                </a:cubicBezTo>
                <a:cubicBezTo>
                  <a:pt x="248" y="1079"/>
                  <a:pt x="263" y="1088"/>
                  <a:pt x="280" y="1096"/>
                </a:cubicBezTo>
                <a:cubicBezTo>
                  <a:pt x="284" y="1098"/>
                  <a:pt x="288" y="1098"/>
                  <a:pt x="292" y="1098"/>
                </a:cubicBezTo>
                <a:cubicBezTo>
                  <a:pt x="304" y="1098"/>
                  <a:pt x="315" y="1092"/>
                  <a:pt x="320" y="1080"/>
                </a:cubicBezTo>
                <a:cubicBezTo>
                  <a:pt x="327" y="1065"/>
                  <a:pt x="320" y="1047"/>
                  <a:pt x="305" y="1040"/>
                </a:cubicBezTo>
                <a:cubicBezTo>
                  <a:pt x="232" y="1007"/>
                  <a:pt x="185" y="935"/>
                  <a:pt x="185" y="856"/>
                </a:cubicBezTo>
                <a:cubicBezTo>
                  <a:pt x="185" y="699"/>
                  <a:pt x="332" y="520"/>
                  <a:pt x="388" y="457"/>
                </a:cubicBezTo>
                <a:cubicBezTo>
                  <a:pt x="444" y="518"/>
                  <a:pt x="589" y="692"/>
                  <a:pt x="589" y="856"/>
                </a:cubicBezTo>
                <a:cubicBezTo>
                  <a:pt x="589" y="934"/>
                  <a:pt x="543" y="1006"/>
                  <a:pt x="471" y="1039"/>
                </a:cubicBezTo>
                <a:cubicBezTo>
                  <a:pt x="456" y="1046"/>
                  <a:pt x="449" y="1064"/>
                  <a:pt x="456" y="1080"/>
                </a:cubicBezTo>
                <a:cubicBezTo>
                  <a:pt x="463" y="1095"/>
                  <a:pt x="481" y="1102"/>
                  <a:pt x="497" y="1095"/>
                </a:cubicBezTo>
                <a:cubicBezTo>
                  <a:pt x="513" y="1087"/>
                  <a:pt x="528" y="1078"/>
                  <a:pt x="542" y="1067"/>
                </a:cubicBezTo>
                <a:cubicBezTo>
                  <a:pt x="544" y="1067"/>
                  <a:pt x="547" y="1067"/>
                  <a:pt x="549" y="1066"/>
                </a:cubicBezTo>
                <a:cubicBezTo>
                  <a:pt x="686" y="1003"/>
                  <a:pt x="775" y="864"/>
                  <a:pt x="775" y="714"/>
                </a:cubicBezTo>
                <a:cubicBezTo>
                  <a:pt x="775" y="370"/>
                  <a:pt x="423" y="26"/>
                  <a:pt x="408" y="11"/>
                </a:cubicBezTo>
                <a:close/>
                <a:moveTo>
                  <a:pt x="642" y="916"/>
                </a:moveTo>
                <a:cubicBezTo>
                  <a:pt x="647" y="897"/>
                  <a:pt x="650" y="877"/>
                  <a:pt x="650" y="856"/>
                </a:cubicBezTo>
                <a:cubicBezTo>
                  <a:pt x="650" y="628"/>
                  <a:pt x="418" y="400"/>
                  <a:pt x="408" y="391"/>
                </a:cubicBezTo>
                <a:cubicBezTo>
                  <a:pt x="396" y="379"/>
                  <a:pt x="377" y="379"/>
                  <a:pt x="365" y="391"/>
                </a:cubicBezTo>
                <a:cubicBezTo>
                  <a:pt x="356" y="401"/>
                  <a:pt x="124" y="638"/>
                  <a:pt x="124" y="856"/>
                </a:cubicBezTo>
                <a:cubicBezTo>
                  <a:pt x="124" y="877"/>
                  <a:pt x="127" y="897"/>
                  <a:pt x="132" y="916"/>
                </a:cubicBezTo>
                <a:cubicBezTo>
                  <a:pt x="87" y="860"/>
                  <a:pt x="61" y="789"/>
                  <a:pt x="61" y="714"/>
                </a:cubicBezTo>
                <a:cubicBezTo>
                  <a:pt x="61" y="455"/>
                  <a:pt x="312" y="160"/>
                  <a:pt x="388" y="78"/>
                </a:cubicBezTo>
                <a:cubicBezTo>
                  <a:pt x="464" y="158"/>
                  <a:pt x="713" y="443"/>
                  <a:pt x="713" y="714"/>
                </a:cubicBezTo>
                <a:cubicBezTo>
                  <a:pt x="713" y="788"/>
                  <a:pt x="687" y="859"/>
                  <a:pt x="642" y="916"/>
                </a:cubicBez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5989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7E6A0BC-6AE6-48CF-BD6C-0C31230847EC}"/>
              </a:ext>
            </a:extLst>
          </p:cNvPr>
          <p:cNvSpPr>
            <a:spLocks noGrp="1"/>
          </p:cNvSpPr>
          <p:nvPr>
            <p:ph type="sldNum" sz="quarter" idx="12"/>
          </p:nvPr>
        </p:nvSpPr>
        <p:spPr/>
        <p:txBody>
          <a:bodyPr/>
          <a:lstStyle/>
          <a:p>
            <a:fld id="{731A1681-B67C-634E-B9F8-D054051C2089}" type="slidenum">
              <a:rPr lang="en-US" smtClean="0"/>
              <a:t>14</a:t>
            </a:fld>
            <a:endParaRPr lang="en-US"/>
          </a:p>
        </p:txBody>
      </p:sp>
      <p:sp>
        <p:nvSpPr>
          <p:cNvPr id="4" name="Textplatzhalter 3">
            <a:extLst>
              <a:ext uri="{FF2B5EF4-FFF2-40B4-BE49-F238E27FC236}">
                <a16:creationId xmlns:a16="http://schemas.microsoft.com/office/drawing/2014/main" id="{E0043C5C-1BB2-95E0-9C1B-8EF0426AA711}"/>
              </a:ext>
            </a:extLst>
          </p:cNvPr>
          <p:cNvSpPr>
            <a:spLocks noGrp="1"/>
          </p:cNvSpPr>
          <p:nvPr>
            <p:ph type="body" sz="quarter" idx="14"/>
          </p:nvPr>
        </p:nvSpPr>
        <p:spPr>
          <a:xfrm>
            <a:off x="304800" y="671605"/>
            <a:ext cx="11582400" cy="360000"/>
          </a:xfrm>
        </p:spPr>
        <p:txBody>
          <a:bodyPr/>
          <a:lstStyle/>
          <a:p>
            <a:r>
              <a:rPr lang="de-DE" dirty="0"/>
              <a:t>Possible </a:t>
            </a:r>
            <a:r>
              <a:rPr lang="de-DE" dirty="0" err="1"/>
              <a:t>effects</a:t>
            </a:r>
            <a:r>
              <a:rPr lang="de-DE" dirty="0"/>
              <a:t> on EBIT, CAPEX and cash </a:t>
            </a:r>
            <a:r>
              <a:rPr lang="de-DE" dirty="0" err="1"/>
              <a:t>flow</a:t>
            </a:r>
            <a:r>
              <a:rPr lang="de-DE" dirty="0"/>
              <a:t> </a:t>
            </a:r>
          </a:p>
        </p:txBody>
      </p:sp>
      <p:sp>
        <p:nvSpPr>
          <p:cNvPr id="7" name="Rechteck 6">
            <a:extLst>
              <a:ext uri="{FF2B5EF4-FFF2-40B4-BE49-F238E27FC236}">
                <a16:creationId xmlns:a16="http://schemas.microsoft.com/office/drawing/2014/main" id="{7AF08F98-DF3B-42E6-81E0-8104F8782B1A}"/>
              </a:ext>
            </a:extLst>
          </p:cNvPr>
          <p:cNvSpPr/>
          <p:nvPr/>
        </p:nvSpPr>
        <p:spPr>
          <a:xfrm>
            <a:off x="304800" y="4932273"/>
            <a:ext cx="11582399" cy="71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nchorCtr="0"/>
          <a:lstStyle/>
          <a:p>
            <a:pPr marL="171450" indent="-171450">
              <a:buClr>
                <a:srgbClr val="3E4875"/>
              </a:buClr>
              <a:buFont typeface="Wingdings" panose="05000000000000000000" pitchFamily="2" charset="2"/>
              <a:buChar char="§"/>
            </a:pPr>
            <a:r>
              <a:rPr lang="en-US" sz="1200" dirty="0">
                <a:solidFill>
                  <a:schemeClr val="tx1">
                    <a:lumMod val="50000"/>
                  </a:schemeClr>
                </a:solidFill>
              </a:rPr>
              <a:t>The valuation must examine the extent to which the target's planning calculation accurately reflects the opportunities and risks associated with ESG.       </a:t>
            </a:r>
          </a:p>
          <a:p>
            <a:pPr marL="171450" indent="-171450">
              <a:buClr>
                <a:srgbClr val="3E4875"/>
              </a:buClr>
              <a:buFont typeface="Wingdings" panose="05000000000000000000" pitchFamily="2" charset="2"/>
              <a:buChar char="§"/>
            </a:pPr>
            <a:r>
              <a:rPr lang="en-US" sz="1200" dirty="0">
                <a:solidFill>
                  <a:schemeClr val="tx1">
                    <a:lumMod val="50000"/>
                  </a:schemeClr>
                </a:solidFill>
              </a:rPr>
              <a:t>Scenario calculations are also required for this purpose.</a:t>
            </a:r>
            <a:endParaRPr lang="de-DE" sz="1200" dirty="0">
              <a:solidFill>
                <a:schemeClr val="tx1">
                  <a:lumMod val="50000"/>
                </a:schemeClr>
              </a:solidFill>
            </a:endParaRPr>
          </a:p>
        </p:txBody>
      </p:sp>
      <p:sp>
        <p:nvSpPr>
          <p:cNvPr id="8" name="Rechteck 7">
            <a:extLst>
              <a:ext uri="{FF2B5EF4-FFF2-40B4-BE49-F238E27FC236}">
                <a16:creationId xmlns:a16="http://schemas.microsoft.com/office/drawing/2014/main" id="{2D8C8B48-3952-4196-B571-555FAD9664FC}"/>
              </a:ext>
            </a:extLst>
          </p:cNvPr>
          <p:cNvSpPr/>
          <p:nvPr/>
        </p:nvSpPr>
        <p:spPr>
          <a:xfrm>
            <a:off x="399901" y="5524329"/>
            <a:ext cx="11444949" cy="581433"/>
          </a:xfrm>
          <a:prstGeom prst="rect">
            <a:avLst/>
          </a:prstGeom>
          <a:solidFill>
            <a:srgbClr val="E5F3FF"/>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buClr>
                <a:srgbClr val="3E4875"/>
              </a:buClr>
            </a:pPr>
            <a:r>
              <a:rPr lang="en-US" sz="1200" dirty="0">
                <a:solidFill>
                  <a:schemeClr val="tx1">
                    <a:lumMod val="50000"/>
                  </a:schemeClr>
                </a:solidFill>
                <a:sym typeface="Wingdings" panose="05000000000000000000" pitchFamily="2" charset="2"/>
              </a:rPr>
              <a:t>Findings from conducting </a:t>
            </a:r>
            <a:r>
              <a:rPr lang="en-US" sz="1200" b="1" dirty="0">
                <a:solidFill>
                  <a:schemeClr val="tx1">
                    <a:lumMod val="50000"/>
                  </a:schemeClr>
                </a:solidFill>
                <a:sym typeface="Wingdings" panose="05000000000000000000" pitchFamily="2" charset="2"/>
              </a:rPr>
              <a:t>ESG due diligence </a:t>
            </a:r>
            <a:r>
              <a:rPr lang="en-US" sz="1200" dirty="0">
                <a:solidFill>
                  <a:schemeClr val="tx1">
                    <a:lumMod val="50000"/>
                  </a:schemeClr>
                </a:solidFill>
                <a:sym typeface="Wingdings" panose="05000000000000000000" pitchFamily="2" charset="2"/>
              </a:rPr>
              <a:t>offer arguments in </a:t>
            </a:r>
            <a:r>
              <a:rPr lang="en-US" sz="1200" b="1" dirty="0">
                <a:solidFill>
                  <a:schemeClr val="tx1">
                    <a:lumMod val="50000"/>
                  </a:schemeClr>
                </a:solidFill>
                <a:sym typeface="Wingdings" panose="05000000000000000000" pitchFamily="2" charset="2"/>
              </a:rPr>
              <a:t>purchase price negotiations</a:t>
            </a:r>
            <a:r>
              <a:rPr lang="en-US" sz="1200" dirty="0">
                <a:solidFill>
                  <a:schemeClr val="tx1">
                    <a:lumMod val="50000"/>
                  </a:schemeClr>
                </a:solidFill>
                <a:sym typeface="Wingdings" panose="05000000000000000000" pitchFamily="2" charset="2"/>
              </a:rPr>
              <a:t>, have an </a:t>
            </a:r>
            <a:r>
              <a:rPr lang="en-US" sz="1200" b="1" dirty="0">
                <a:solidFill>
                  <a:schemeClr val="tx1">
                    <a:lumMod val="50000"/>
                  </a:schemeClr>
                </a:solidFill>
                <a:sym typeface="Wingdings" panose="05000000000000000000" pitchFamily="2" charset="2"/>
              </a:rPr>
              <a:t>influence </a:t>
            </a:r>
            <a:r>
              <a:rPr lang="en-US" sz="1200" dirty="0">
                <a:solidFill>
                  <a:schemeClr val="tx1">
                    <a:lumMod val="50000"/>
                  </a:schemeClr>
                </a:solidFill>
                <a:sym typeface="Wingdings" panose="05000000000000000000" pitchFamily="2" charset="2"/>
              </a:rPr>
              <a:t>on the </a:t>
            </a:r>
            <a:r>
              <a:rPr lang="en-US" sz="1200" b="1" dirty="0">
                <a:solidFill>
                  <a:schemeClr val="tx1">
                    <a:lumMod val="50000"/>
                  </a:schemeClr>
                </a:solidFill>
                <a:sym typeface="Wingdings" panose="05000000000000000000" pitchFamily="2" charset="2"/>
              </a:rPr>
              <a:t>company valuation </a:t>
            </a:r>
            <a:r>
              <a:rPr lang="en-US" sz="1200" dirty="0">
                <a:solidFill>
                  <a:schemeClr val="tx1">
                    <a:lumMod val="50000"/>
                  </a:schemeClr>
                </a:solidFill>
                <a:sym typeface="Wingdings" panose="05000000000000000000" pitchFamily="2" charset="2"/>
              </a:rPr>
              <a:t>or can even lead to the </a:t>
            </a:r>
            <a:r>
              <a:rPr lang="en-US" sz="1200" b="1" dirty="0">
                <a:solidFill>
                  <a:schemeClr val="tx1">
                    <a:lumMod val="50000"/>
                  </a:schemeClr>
                </a:solidFill>
                <a:sym typeface="Wingdings" panose="05000000000000000000" pitchFamily="2" charset="2"/>
              </a:rPr>
              <a:t>termination of the M&amp;A project</a:t>
            </a:r>
            <a:r>
              <a:rPr lang="en-US" sz="1200" dirty="0">
                <a:solidFill>
                  <a:schemeClr val="tx1">
                    <a:lumMod val="50000"/>
                  </a:schemeClr>
                </a:solidFill>
                <a:sym typeface="Wingdings" panose="05000000000000000000" pitchFamily="2" charset="2"/>
              </a:rPr>
              <a:t>!</a:t>
            </a:r>
            <a:endParaRPr lang="de-DE" sz="1200" dirty="0">
              <a:solidFill>
                <a:schemeClr val="tx1">
                  <a:lumMod val="50000"/>
                </a:schemeClr>
              </a:solidFill>
            </a:endParaRPr>
          </a:p>
        </p:txBody>
      </p:sp>
      <p:sp>
        <p:nvSpPr>
          <p:cNvPr id="10" name="Ellipse 9">
            <a:extLst>
              <a:ext uri="{FF2B5EF4-FFF2-40B4-BE49-F238E27FC236}">
                <a16:creationId xmlns:a16="http://schemas.microsoft.com/office/drawing/2014/main" id="{8B505FC5-7A33-4924-8816-B66594D51C49}"/>
              </a:ext>
            </a:extLst>
          </p:cNvPr>
          <p:cNvSpPr/>
          <p:nvPr/>
        </p:nvSpPr>
        <p:spPr>
          <a:xfrm>
            <a:off x="9777484" y="965730"/>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8" name="Gruppieren 3118">
            <a:extLst>
              <a:ext uri="{FF2B5EF4-FFF2-40B4-BE49-F238E27FC236}">
                <a16:creationId xmlns:a16="http://schemas.microsoft.com/office/drawing/2014/main" id="{DB9246AA-1053-452D-A566-9D5808E883B7}"/>
              </a:ext>
            </a:extLst>
          </p:cNvPr>
          <p:cNvGrpSpPr>
            <a:grpSpLocks noChangeAspect="1"/>
          </p:cNvGrpSpPr>
          <p:nvPr/>
        </p:nvGrpSpPr>
        <p:grpSpPr>
          <a:xfrm>
            <a:off x="10101059" y="1227748"/>
            <a:ext cx="782235" cy="764346"/>
            <a:chOff x="-1279526" y="2971800"/>
            <a:chExt cx="763588" cy="746125"/>
          </a:xfrm>
          <a:solidFill>
            <a:schemeClr val="tx1"/>
          </a:solidFill>
        </p:grpSpPr>
        <p:sp>
          <p:nvSpPr>
            <p:cNvPr id="19" name="Freeform 164">
              <a:extLst>
                <a:ext uri="{FF2B5EF4-FFF2-40B4-BE49-F238E27FC236}">
                  <a16:creationId xmlns:a16="http://schemas.microsoft.com/office/drawing/2014/main" id="{3BC198AF-2D91-42BD-8692-BCE3D0B98340}"/>
                </a:ext>
              </a:extLst>
            </p:cNvPr>
            <p:cNvSpPr>
              <a:spLocks noEditPoints="1"/>
            </p:cNvSpPr>
            <p:nvPr/>
          </p:nvSpPr>
          <p:spPr bwMode="auto">
            <a:xfrm>
              <a:off x="-1123951" y="2971800"/>
              <a:ext cx="192088" cy="268288"/>
            </a:xfrm>
            <a:custGeom>
              <a:avLst/>
              <a:gdLst>
                <a:gd name="T0" fmla="*/ 166 w 333"/>
                <a:gd name="T1" fmla="*/ 467 h 467"/>
                <a:gd name="T2" fmla="*/ 154 w 333"/>
                <a:gd name="T3" fmla="*/ 462 h 467"/>
                <a:gd name="T4" fmla="*/ 0 w 333"/>
                <a:gd name="T5" fmla="*/ 166 h 467"/>
                <a:gd name="T6" fmla="*/ 166 w 333"/>
                <a:gd name="T7" fmla="*/ 0 h 467"/>
                <a:gd name="T8" fmla="*/ 333 w 333"/>
                <a:gd name="T9" fmla="*/ 166 h 467"/>
                <a:gd name="T10" fmla="*/ 179 w 333"/>
                <a:gd name="T11" fmla="*/ 462 h 467"/>
                <a:gd name="T12" fmla="*/ 166 w 333"/>
                <a:gd name="T13" fmla="*/ 467 h 467"/>
                <a:gd name="T14" fmla="*/ 166 w 333"/>
                <a:gd name="T15" fmla="*/ 36 h 467"/>
                <a:gd name="T16" fmla="*/ 36 w 333"/>
                <a:gd name="T17" fmla="*/ 166 h 467"/>
                <a:gd name="T18" fmla="*/ 166 w 333"/>
                <a:gd name="T19" fmla="*/ 422 h 467"/>
                <a:gd name="T20" fmla="*/ 296 w 333"/>
                <a:gd name="T21" fmla="*/ 166 h 467"/>
                <a:gd name="T22" fmla="*/ 166 w 333"/>
                <a:gd name="T23" fmla="*/ 3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67">
                  <a:moveTo>
                    <a:pt x="166" y="467"/>
                  </a:moveTo>
                  <a:cubicBezTo>
                    <a:pt x="162" y="467"/>
                    <a:pt x="157" y="465"/>
                    <a:pt x="154" y="462"/>
                  </a:cubicBezTo>
                  <a:cubicBezTo>
                    <a:pt x="147" y="456"/>
                    <a:pt x="0" y="311"/>
                    <a:pt x="0" y="166"/>
                  </a:cubicBezTo>
                  <a:cubicBezTo>
                    <a:pt x="0" y="74"/>
                    <a:pt x="74" y="0"/>
                    <a:pt x="166" y="0"/>
                  </a:cubicBezTo>
                  <a:cubicBezTo>
                    <a:pt x="258" y="0"/>
                    <a:pt x="333" y="74"/>
                    <a:pt x="333" y="166"/>
                  </a:cubicBezTo>
                  <a:cubicBezTo>
                    <a:pt x="333" y="305"/>
                    <a:pt x="186" y="455"/>
                    <a:pt x="179" y="462"/>
                  </a:cubicBezTo>
                  <a:cubicBezTo>
                    <a:pt x="176" y="465"/>
                    <a:pt x="171" y="467"/>
                    <a:pt x="166" y="467"/>
                  </a:cubicBezTo>
                  <a:close/>
                  <a:moveTo>
                    <a:pt x="166" y="36"/>
                  </a:moveTo>
                  <a:cubicBezTo>
                    <a:pt x="95" y="36"/>
                    <a:pt x="36" y="95"/>
                    <a:pt x="36" y="166"/>
                  </a:cubicBezTo>
                  <a:cubicBezTo>
                    <a:pt x="36" y="272"/>
                    <a:pt x="131" y="384"/>
                    <a:pt x="166" y="422"/>
                  </a:cubicBezTo>
                  <a:cubicBezTo>
                    <a:pt x="201" y="383"/>
                    <a:pt x="296" y="268"/>
                    <a:pt x="296" y="166"/>
                  </a:cubicBezTo>
                  <a:cubicBezTo>
                    <a:pt x="296" y="95"/>
                    <a:pt x="238" y="36"/>
                    <a:pt x="1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 name="Freeform 165">
              <a:extLst>
                <a:ext uri="{FF2B5EF4-FFF2-40B4-BE49-F238E27FC236}">
                  <a16:creationId xmlns:a16="http://schemas.microsoft.com/office/drawing/2014/main" id="{EA3F51A8-9A40-4CC0-BEAB-F793EE3B7459}"/>
                </a:ext>
              </a:extLst>
            </p:cNvPr>
            <p:cNvSpPr>
              <a:spLocks noEditPoints="1"/>
            </p:cNvSpPr>
            <p:nvPr/>
          </p:nvSpPr>
          <p:spPr bwMode="auto">
            <a:xfrm>
              <a:off x="-1073151" y="3022600"/>
              <a:ext cx="90488" cy="92075"/>
            </a:xfrm>
            <a:custGeom>
              <a:avLst/>
              <a:gdLst>
                <a:gd name="T0" fmla="*/ 79 w 158"/>
                <a:gd name="T1" fmla="*/ 158 h 158"/>
                <a:gd name="T2" fmla="*/ 0 w 158"/>
                <a:gd name="T3" fmla="*/ 79 h 158"/>
                <a:gd name="T4" fmla="*/ 79 w 158"/>
                <a:gd name="T5" fmla="*/ 0 h 158"/>
                <a:gd name="T6" fmla="*/ 158 w 158"/>
                <a:gd name="T7" fmla="*/ 79 h 158"/>
                <a:gd name="T8" fmla="*/ 79 w 158"/>
                <a:gd name="T9" fmla="*/ 158 h 158"/>
                <a:gd name="T10" fmla="*/ 79 w 158"/>
                <a:gd name="T11" fmla="*/ 36 h 158"/>
                <a:gd name="T12" fmla="*/ 37 w 158"/>
                <a:gd name="T13" fmla="*/ 79 h 158"/>
                <a:gd name="T14" fmla="*/ 79 w 158"/>
                <a:gd name="T15" fmla="*/ 122 h 158"/>
                <a:gd name="T16" fmla="*/ 122 w 158"/>
                <a:gd name="T17" fmla="*/ 79 h 158"/>
                <a:gd name="T18" fmla="*/ 79 w 158"/>
                <a:gd name="T19" fmla="*/ 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158"/>
                  </a:moveTo>
                  <a:cubicBezTo>
                    <a:pt x="36" y="158"/>
                    <a:pt x="0" y="123"/>
                    <a:pt x="0" y="79"/>
                  </a:cubicBezTo>
                  <a:cubicBezTo>
                    <a:pt x="0" y="35"/>
                    <a:pt x="36" y="0"/>
                    <a:pt x="79" y="0"/>
                  </a:cubicBezTo>
                  <a:cubicBezTo>
                    <a:pt x="123" y="0"/>
                    <a:pt x="158" y="35"/>
                    <a:pt x="158" y="79"/>
                  </a:cubicBezTo>
                  <a:cubicBezTo>
                    <a:pt x="158" y="123"/>
                    <a:pt x="123" y="158"/>
                    <a:pt x="79" y="158"/>
                  </a:cubicBezTo>
                  <a:close/>
                  <a:moveTo>
                    <a:pt x="79" y="36"/>
                  </a:moveTo>
                  <a:cubicBezTo>
                    <a:pt x="56" y="36"/>
                    <a:pt x="37" y="55"/>
                    <a:pt x="37" y="79"/>
                  </a:cubicBezTo>
                  <a:cubicBezTo>
                    <a:pt x="37" y="103"/>
                    <a:pt x="56" y="122"/>
                    <a:pt x="79" y="122"/>
                  </a:cubicBezTo>
                  <a:cubicBezTo>
                    <a:pt x="103" y="122"/>
                    <a:pt x="122" y="103"/>
                    <a:pt x="122" y="79"/>
                  </a:cubicBezTo>
                  <a:cubicBezTo>
                    <a:pt x="122" y="55"/>
                    <a:pt x="103" y="36"/>
                    <a:pt x="79"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 name="Freeform 166">
              <a:extLst>
                <a:ext uri="{FF2B5EF4-FFF2-40B4-BE49-F238E27FC236}">
                  <a16:creationId xmlns:a16="http://schemas.microsoft.com/office/drawing/2014/main" id="{C1709E79-333C-420C-8DBB-8DC775156E46}"/>
                </a:ext>
              </a:extLst>
            </p:cNvPr>
            <p:cNvSpPr>
              <a:spLocks noEditPoints="1"/>
            </p:cNvSpPr>
            <p:nvPr/>
          </p:nvSpPr>
          <p:spPr bwMode="auto">
            <a:xfrm>
              <a:off x="-742951" y="3397250"/>
              <a:ext cx="227013" cy="320675"/>
            </a:xfrm>
            <a:custGeom>
              <a:avLst/>
              <a:gdLst>
                <a:gd name="T0" fmla="*/ 197 w 393"/>
                <a:gd name="T1" fmla="*/ 555 h 555"/>
                <a:gd name="T2" fmla="*/ 184 w 393"/>
                <a:gd name="T3" fmla="*/ 550 h 555"/>
                <a:gd name="T4" fmla="*/ 0 w 393"/>
                <a:gd name="T5" fmla="*/ 197 h 555"/>
                <a:gd name="T6" fmla="*/ 197 w 393"/>
                <a:gd name="T7" fmla="*/ 0 h 555"/>
                <a:gd name="T8" fmla="*/ 393 w 393"/>
                <a:gd name="T9" fmla="*/ 197 h 555"/>
                <a:gd name="T10" fmla="*/ 210 w 393"/>
                <a:gd name="T11" fmla="*/ 549 h 555"/>
                <a:gd name="T12" fmla="*/ 197 w 393"/>
                <a:gd name="T13" fmla="*/ 555 h 555"/>
                <a:gd name="T14" fmla="*/ 197 w 393"/>
                <a:gd name="T15" fmla="*/ 37 h 555"/>
                <a:gd name="T16" fmla="*/ 37 w 393"/>
                <a:gd name="T17" fmla="*/ 197 h 555"/>
                <a:gd name="T18" fmla="*/ 197 w 393"/>
                <a:gd name="T19" fmla="*/ 510 h 555"/>
                <a:gd name="T20" fmla="*/ 357 w 393"/>
                <a:gd name="T21" fmla="*/ 197 h 555"/>
                <a:gd name="T22" fmla="*/ 197 w 393"/>
                <a:gd name="T23" fmla="*/ 3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3" h="555">
                  <a:moveTo>
                    <a:pt x="197" y="555"/>
                  </a:moveTo>
                  <a:cubicBezTo>
                    <a:pt x="192" y="555"/>
                    <a:pt x="188" y="553"/>
                    <a:pt x="184" y="550"/>
                  </a:cubicBezTo>
                  <a:cubicBezTo>
                    <a:pt x="177" y="542"/>
                    <a:pt x="0" y="369"/>
                    <a:pt x="0" y="197"/>
                  </a:cubicBezTo>
                  <a:cubicBezTo>
                    <a:pt x="0" y="88"/>
                    <a:pt x="89" y="0"/>
                    <a:pt x="197" y="0"/>
                  </a:cubicBezTo>
                  <a:cubicBezTo>
                    <a:pt x="305" y="0"/>
                    <a:pt x="393" y="88"/>
                    <a:pt x="393" y="197"/>
                  </a:cubicBezTo>
                  <a:cubicBezTo>
                    <a:pt x="393" y="362"/>
                    <a:pt x="217" y="542"/>
                    <a:pt x="210" y="549"/>
                  </a:cubicBezTo>
                  <a:cubicBezTo>
                    <a:pt x="206" y="553"/>
                    <a:pt x="202" y="555"/>
                    <a:pt x="197" y="555"/>
                  </a:cubicBezTo>
                  <a:close/>
                  <a:moveTo>
                    <a:pt x="197" y="37"/>
                  </a:moveTo>
                  <a:cubicBezTo>
                    <a:pt x="109" y="37"/>
                    <a:pt x="37" y="108"/>
                    <a:pt x="37" y="197"/>
                  </a:cubicBezTo>
                  <a:cubicBezTo>
                    <a:pt x="37" y="328"/>
                    <a:pt x="157" y="467"/>
                    <a:pt x="197" y="510"/>
                  </a:cubicBezTo>
                  <a:cubicBezTo>
                    <a:pt x="237" y="466"/>
                    <a:pt x="357" y="323"/>
                    <a:pt x="357" y="197"/>
                  </a:cubicBezTo>
                  <a:cubicBezTo>
                    <a:pt x="357" y="108"/>
                    <a:pt x="285" y="37"/>
                    <a:pt x="19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 name="Freeform 167">
              <a:extLst>
                <a:ext uri="{FF2B5EF4-FFF2-40B4-BE49-F238E27FC236}">
                  <a16:creationId xmlns:a16="http://schemas.microsoft.com/office/drawing/2014/main" id="{4AFBE258-B7CE-40E2-A829-AB9C233F5E04}"/>
                </a:ext>
              </a:extLst>
            </p:cNvPr>
            <p:cNvSpPr>
              <a:spLocks noEditPoints="1"/>
            </p:cNvSpPr>
            <p:nvPr/>
          </p:nvSpPr>
          <p:spPr bwMode="auto">
            <a:xfrm>
              <a:off x="-682626" y="3460750"/>
              <a:ext cx="106363" cy="104775"/>
            </a:xfrm>
            <a:custGeom>
              <a:avLst/>
              <a:gdLst>
                <a:gd name="T0" fmla="*/ 92 w 183"/>
                <a:gd name="T1" fmla="*/ 183 h 183"/>
                <a:gd name="T2" fmla="*/ 0 w 183"/>
                <a:gd name="T3" fmla="*/ 92 h 183"/>
                <a:gd name="T4" fmla="*/ 92 w 183"/>
                <a:gd name="T5" fmla="*/ 0 h 183"/>
                <a:gd name="T6" fmla="*/ 183 w 183"/>
                <a:gd name="T7" fmla="*/ 92 h 183"/>
                <a:gd name="T8" fmla="*/ 92 w 183"/>
                <a:gd name="T9" fmla="*/ 183 h 183"/>
                <a:gd name="T10" fmla="*/ 92 w 183"/>
                <a:gd name="T11" fmla="*/ 37 h 183"/>
                <a:gd name="T12" fmla="*/ 37 w 183"/>
                <a:gd name="T13" fmla="*/ 92 h 183"/>
                <a:gd name="T14" fmla="*/ 92 w 183"/>
                <a:gd name="T15" fmla="*/ 147 h 183"/>
                <a:gd name="T16" fmla="*/ 147 w 183"/>
                <a:gd name="T17" fmla="*/ 92 h 183"/>
                <a:gd name="T18" fmla="*/ 92 w 183"/>
                <a:gd name="T19" fmla="*/ 3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92" y="183"/>
                  </a:moveTo>
                  <a:cubicBezTo>
                    <a:pt x="41" y="183"/>
                    <a:pt x="0" y="142"/>
                    <a:pt x="0" y="92"/>
                  </a:cubicBezTo>
                  <a:cubicBezTo>
                    <a:pt x="0" y="41"/>
                    <a:pt x="41" y="0"/>
                    <a:pt x="92" y="0"/>
                  </a:cubicBezTo>
                  <a:cubicBezTo>
                    <a:pt x="142" y="0"/>
                    <a:pt x="183" y="41"/>
                    <a:pt x="183" y="92"/>
                  </a:cubicBezTo>
                  <a:cubicBezTo>
                    <a:pt x="183" y="142"/>
                    <a:pt x="142" y="183"/>
                    <a:pt x="92" y="183"/>
                  </a:cubicBezTo>
                  <a:close/>
                  <a:moveTo>
                    <a:pt x="92" y="37"/>
                  </a:moveTo>
                  <a:cubicBezTo>
                    <a:pt x="62" y="37"/>
                    <a:pt x="37" y="62"/>
                    <a:pt x="37" y="92"/>
                  </a:cubicBezTo>
                  <a:cubicBezTo>
                    <a:pt x="37" y="122"/>
                    <a:pt x="62" y="147"/>
                    <a:pt x="92" y="147"/>
                  </a:cubicBezTo>
                  <a:cubicBezTo>
                    <a:pt x="122" y="147"/>
                    <a:pt x="147" y="122"/>
                    <a:pt x="147" y="92"/>
                  </a:cubicBezTo>
                  <a:cubicBezTo>
                    <a:pt x="147" y="62"/>
                    <a:pt x="122" y="37"/>
                    <a:pt x="9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 name="Freeform 168">
              <a:extLst>
                <a:ext uri="{FF2B5EF4-FFF2-40B4-BE49-F238E27FC236}">
                  <a16:creationId xmlns:a16="http://schemas.microsoft.com/office/drawing/2014/main" id="{200ED6DB-3E75-4B8B-8266-DB82D363D4CD}"/>
                </a:ext>
              </a:extLst>
            </p:cNvPr>
            <p:cNvSpPr>
              <a:spLocks/>
            </p:cNvSpPr>
            <p:nvPr/>
          </p:nvSpPr>
          <p:spPr bwMode="auto">
            <a:xfrm>
              <a:off x="-695326" y="3692525"/>
              <a:ext cx="22225" cy="20638"/>
            </a:xfrm>
            <a:custGeom>
              <a:avLst/>
              <a:gdLst>
                <a:gd name="T0" fmla="*/ 18 w 37"/>
                <a:gd name="T1" fmla="*/ 38 h 38"/>
                <a:gd name="T2" fmla="*/ 6 w 37"/>
                <a:gd name="T3" fmla="*/ 32 h 38"/>
                <a:gd name="T4" fmla="*/ 0 w 37"/>
                <a:gd name="T5" fmla="*/ 19 h 38"/>
                <a:gd name="T6" fmla="*/ 6 w 37"/>
                <a:gd name="T7" fmla="*/ 6 h 38"/>
                <a:gd name="T8" fmla="*/ 31 w 37"/>
                <a:gd name="T9" fmla="*/ 6 h 38"/>
                <a:gd name="T10" fmla="*/ 37 w 37"/>
                <a:gd name="T11" fmla="*/ 19 h 38"/>
                <a:gd name="T12" fmla="*/ 31 w 37"/>
                <a:gd name="T13" fmla="*/ 32 h 38"/>
                <a:gd name="T14" fmla="*/ 18 w 3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8">
                  <a:moveTo>
                    <a:pt x="18" y="38"/>
                  </a:moveTo>
                  <a:cubicBezTo>
                    <a:pt x="14" y="38"/>
                    <a:pt x="9" y="36"/>
                    <a:pt x="6" y="32"/>
                  </a:cubicBezTo>
                  <a:cubicBezTo>
                    <a:pt x="2" y="29"/>
                    <a:pt x="0" y="24"/>
                    <a:pt x="0" y="19"/>
                  </a:cubicBezTo>
                  <a:cubicBezTo>
                    <a:pt x="0" y="14"/>
                    <a:pt x="2" y="10"/>
                    <a:pt x="6" y="6"/>
                  </a:cubicBezTo>
                  <a:cubicBezTo>
                    <a:pt x="12" y="0"/>
                    <a:pt x="24" y="0"/>
                    <a:pt x="31" y="6"/>
                  </a:cubicBezTo>
                  <a:cubicBezTo>
                    <a:pt x="35" y="10"/>
                    <a:pt x="37" y="15"/>
                    <a:pt x="37" y="19"/>
                  </a:cubicBezTo>
                  <a:cubicBezTo>
                    <a:pt x="37" y="24"/>
                    <a:pt x="35" y="29"/>
                    <a:pt x="31" y="32"/>
                  </a:cubicBezTo>
                  <a:cubicBezTo>
                    <a:pt x="28" y="36"/>
                    <a:pt x="23" y="38"/>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4" name="Freeform 169">
              <a:extLst>
                <a:ext uri="{FF2B5EF4-FFF2-40B4-BE49-F238E27FC236}">
                  <a16:creationId xmlns:a16="http://schemas.microsoft.com/office/drawing/2014/main" id="{9C72817F-0B9F-4C87-8D76-5C9A90F8497A}"/>
                </a:ext>
              </a:extLst>
            </p:cNvPr>
            <p:cNvSpPr>
              <a:spLocks noEditPoints="1"/>
            </p:cNvSpPr>
            <p:nvPr/>
          </p:nvSpPr>
          <p:spPr bwMode="auto">
            <a:xfrm>
              <a:off x="-1279526" y="3219450"/>
              <a:ext cx="573088" cy="493713"/>
            </a:xfrm>
            <a:custGeom>
              <a:avLst/>
              <a:gdLst>
                <a:gd name="T0" fmla="*/ 957 w 994"/>
                <a:gd name="T1" fmla="*/ 822 h 859"/>
                <a:gd name="T2" fmla="*/ 881 w 994"/>
                <a:gd name="T3" fmla="*/ 859 h 859"/>
                <a:gd name="T4" fmla="*/ 881 w 994"/>
                <a:gd name="T5" fmla="*/ 859 h 859"/>
                <a:gd name="T6" fmla="*/ 805 w 994"/>
                <a:gd name="T7" fmla="*/ 822 h 859"/>
                <a:gd name="T8" fmla="*/ 729 w 994"/>
                <a:gd name="T9" fmla="*/ 859 h 859"/>
                <a:gd name="T10" fmla="*/ 729 w 994"/>
                <a:gd name="T11" fmla="*/ 859 h 859"/>
                <a:gd name="T12" fmla="*/ 654 w 994"/>
                <a:gd name="T13" fmla="*/ 822 h 859"/>
                <a:gd name="T14" fmla="*/ 578 w 994"/>
                <a:gd name="T15" fmla="*/ 859 h 859"/>
                <a:gd name="T16" fmla="*/ 578 w 994"/>
                <a:gd name="T17" fmla="*/ 859 h 859"/>
                <a:gd name="T18" fmla="*/ 502 w 994"/>
                <a:gd name="T19" fmla="*/ 822 h 859"/>
                <a:gd name="T20" fmla="*/ 426 w 994"/>
                <a:gd name="T21" fmla="*/ 859 h 859"/>
                <a:gd name="T22" fmla="*/ 426 w 994"/>
                <a:gd name="T23" fmla="*/ 859 h 859"/>
                <a:gd name="T24" fmla="*/ 350 w 994"/>
                <a:gd name="T25" fmla="*/ 822 h 859"/>
                <a:gd name="T26" fmla="*/ 275 w 994"/>
                <a:gd name="T27" fmla="*/ 859 h 859"/>
                <a:gd name="T28" fmla="*/ 275 w 994"/>
                <a:gd name="T29" fmla="*/ 859 h 859"/>
                <a:gd name="T30" fmla="*/ 204 w 994"/>
                <a:gd name="T31" fmla="*/ 812 h 859"/>
                <a:gd name="T32" fmla="*/ 132 w 994"/>
                <a:gd name="T33" fmla="*/ 815 h 859"/>
                <a:gd name="T34" fmla="*/ 143 w 994"/>
                <a:gd name="T35" fmla="*/ 783 h 859"/>
                <a:gd name="T36" fmla="*/ 61 w 994"/>
                <a:gd name="T37" fmla="*/ 758 h 859"/>
                <a:gd name="T38" fmla="*/ 86 w 994"/>
                <a:gd name="T39" fmla="*/ 762 h 859"/>
                <a:gd name="T40" fmla="*/ 27 w 994"/>
                <a:gd name="T41" fmla="*/ 666 h 859"/>
                <a:gd name="T42" fmla="*/ 37 w 994"/>
                <a:gd name="T43" fmla="*/ 700 h 859"/>
                <a:gd name="T44" fmla="*/ 37 w 994"/>
                <a:gd name="T45" fmla="*/ 604 h 859"/>
                <a:gd name="T46" fmla="*/ 17 w 994"/>
                <a:gd name="T47" fmla="*/ 550 h 859"/>
                <a:gd name="T48" fmla="*/ 40 w 994"/>
                <a:gd name="T49" fmla="*/ 539 h 859"/>
                <a:gd name="T50" fmla="*/ 33 w 994"/>
                <a:gd name="T51" fmla="*/ 453 h 859"/>
                <a:gd name="T52" fmla="*/ 49 w 994"/>
                <a:gd name="T53" fmla="*/ 480 h 859"/>
                <a:gd name="T54" fmla="*/ 81 w 994"/>
                <a:gd name="T55" fmla="*/ 389 h 859"/>
                <a:gd name="T56" fmla="*/ 155 w 994"/>
                <a:gd name="T57" fmla="*/ 375 h 859"/>
                <a:gd name="T58" fmla="*/ 172 w 994"/>
                <a:gd name="T59" fmla="*/ 351 h 859"/>
                <a:gd name="T60" fmla="*/ 209 w 994"/>
                <a:gd name="T61" fmla="*/ 338 h 859"/>
                <a:gd name="T62" fmla="*/ 226 w 994"/>
                <a:gd name="T63" fmla="*/ 350 h 859"/>
                <a:gd name="T64" fmla="*/ 756 w 994"/>
                <a:gd name="T65" fmla="*/ 309 h 859"/>
                <a:gd name="T66" fmla="*/ 662 w 994"/>
                <a:gd name="T67" fmla="*/ 328 h 859"/>
                <a:gd name="T68" fmla="*/ 681 w 994"/>
                <a:gd name="T69" fmla="*/ 346 h 859"/>
                <a:gd name="T70" fmla="*/ 605 w 994"/>
                <a:gd name="T71" fmla="*/ 309 h 859"/>
                <a:gd name="T72" fmla="*/ 511 w 994"/>
                <a:gd name="T73" fmla="*/ 328 h 859"/>
                <a:gd name="T74" fmla="*/ 529 w 994"/>
                <a:gd name="T75" fmla="*/ 346 h 859"/>
                <a:gd name="T76" fmla="*/ 453 w 994"/>
                <a:gd name="T77" fmla="*/ 309 h 859"/>
                <a:gd name="T78" fmla="*/ 359 w 994"/>
                <a:gd name="T79" fmla="*/ 328 h 859"/>
                <a:gd name="T80" fmla="*/ 377 w 994"/>
                <a:gd name="T81" fmla="*/ 346 h 859"/>
                <a:gd name="T82" fmla="*/ 302 w 994"/>
                <a:gd name="T83" fmla="*/ 309 h 859"/>
                <a:gd name="T84" fmla="*/ 814 w 994"/>
                <a:gd name="T85" fmla="*/ 327 h 859"/>
                <a:gd name="T86" fmla="*/ 832 w 994"/>
                <a:gd name="T87" fmla="*/ 345 h 859"/>
                <a:gd name="T88" fmla="*/ 897 w 994"/>
                <a:gd name="T89" fmla="*/ 286 h 859"/>
                <a:gd name="T90" fmla="*/ 955 w 994"/>
                <a:gd name="T91" fmla="*/ 268 h 859"/>
                <a:gd name="T92" fmla="*/ 972 w 994"/>
                <a:gd name="T93" fmla="*/ 255 h 859"/>
                <a:gd name="T94" fmla="*/ 957 w 994"/>
                <a:gd name="T95" fmla="*/ 177 h 859"/>
                <a:gd name="T96" fmla="*/ 975 w 994"/>
                <a:gd name="T97" fmla="*/ 195 h 859"/>
                <a:gd name="T98" fmla="*/ 953 w 994"/>
                <a:gd name="T99" fmla="*/ 87 h 859"/>
                <a:gd name="T100" fmla="*/ 911 w 994"/>
                <a:gd name="T101" fmla="*/ 65 h 859"/>
                <a:gd name="T102" fmla="*/ 922 w 994"/>
                <a:gd name="T103" fmla="*/ 32 h 859"/>
                <a:gd name="T104" fmla="*/ 836 w 994"/>
                <a:gd name="T105" fmla="*/ 37 h 859"/>
                <a:gd name="T106" fmla="*/ 841 w 994"/>
                <a:gd name="T107" fmla="*/ 38 h 859"/>
                <a:gd name="T108" fmla="*/ 765 w 994"/>
                <a:gd name="T109" fmla="*/ 0 h 859"/>
                <a:gd name="T110" fmla="*/ 689 w 994"/>
                <a:gd name="T111" fmla="*/ 36 h 859"/>
                <a:gd name="T112" fmla="*/ 689 w 994"/>
                <a:gd name="T113" fmla="*/ 36 h 859"/>
                <a:gd name="T114" fmla="*/ 614 w 994"/>
                <a:gd name="T115"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4" h="859">
                  <a:moveTo>
                    <a:pt x="957" y="859"/>
                  </a:moveTo>
                  <a:cubicBezTo>
                    <a:pt x="957" y="859"/>
                    <a:pt x="957" y="859"/>
                    <a:pt x="957" y="859"/>
                  </a:cubicBezTo>
                  <a:cubicBezTo>
                    <a:pt x="947" y="859"/>
                    <a:pt x="938" y="850"/>
                    <a:pt x="938" y="840"/>
                  </a:cubicBezTo>
                  <a:cubicBezTo>
                    <a:pt x="938" y="830"/>
                    <a:pt x="947" y="822"/>
                    <a:pt x="957" y="822"/>
                  </a:cubicBezTo>
                  <a:cubicBezTo>
                    <a:pt x="967" y="822"/>
                    <a:pt x="975" y="830"/>
                    <a:pt x="975" y="840"/>
                  </a:cubicBezTo>
                  <a:cubicBezTo>
                    <a:pt x="975" y="850"/>
                    <a:pt x="967" y="859"/>
                    <a:pt x="957" y="859"/>
                  </a:cubicBezTo>
                  <a:close/>
                  <a:moveTo>
                    <a:pt x="881" y="859"/>
                  </a:moveTo>
                  <a:cubicBezTo>
                    <a:pt x="881" y="859"/>
                    <a:pt x="881" y="859"/>
                    <a:pt x="881" y="859"/>
                  </a:cubicBezTo>
                  <a:cubicBezTo>
                    <a:pt x="871" y="859"/>
                    <a:pt x="863" y="850"/>
                    <a:pt x="863" y="840"/>
                  </a:cubicBezTo>
                  <a:cubicBezTo>
                    <a:pt x="863" y="830"/>
                    <a:pt x="871" y="822"/>
                    <a:pt x="881" y="822"/>
                  </a:cubicBezTo>
                  <a:cubicBezTo>
                    <a:pt x="891" y="822"/>
                    <a:pt x="899" y="830"/>
                    <a:pt x="899" y="840"/>
                  </a:cubicBezTo>
                  <a:cubicBezTo>
                    <a:pt x="899" y="850"/>
                    <a:pt x="891" y="859"/>
                    <a:pt x="881" y="859"/>
                  </a:cubicBezTo>
                  <a:close/>
                  <a:moveTo>
                    <a:pt x="805" y="859"/>
                  </a:moveTo>
                  <a:cubicBezTo>
                    <a:pt x="805" y="859"/>
                    <a:pt x="805" y="859"/>
                    <a:pt x="805" y="859"/>
                  </a:cubicBezTo>
                  <a:cubicBezTo>
                    <a:pt x="795" y="859"/>
                    <a:pt x="787" y="850"/>
                    <a:pt x="787" y="840"/>
                  </a:cubicBezTo>
                  <a:cubicBezTo>
                    <a:pt x="787" y="830"/>
                    <a:pt x="795" y="822"/>
                    <a:pt x="805" y="822"/>
                  </a:cubicBezTo>
                  <a:cubicBezTo>
                    <a:pt x="815" y="822"/>
                    <a:pt x="823" y="830"/>
                    <a:pt x="823" y="840"/>
                  </a:cubicBezTo>
                  <a:cubicBezTo>
                    <a:pt x="823" y="850"/>
                    <a:pt x="815" y="859"/>
                    <a:pt x="805" y="859"/>
                  </a:cubicBezTo>
                  <a:close/>
                  <a:moveTo>
                    <a:pt x="729" y="859"/>
                  </a:moveTo>
                  <a:cubicBezTo>
                    <a:pt x="729" y="859"/>
                    <a:pt x="729" y="859"/>
                    <a:pt x="729" y="859"/>
                  </a:cubicBezTo>
                  <a:cubicBezTo>
                    <a:pt x="719" y="859"/>
                    <a:pt x="711" y="850"/>
                    <a:pt x="711" y="840"/>
                  </a:cubicBezTo>
                  <a:cubicBezTo>
                    <a:pt x="711" y="830"/>
                    <a:pt x="719" y="822"/>
                    <a:pt x="729" y="822"/>
                  </a:cubicBezTo>
                  <a:cubicBezTo>
                    <a:pt x="739" y="822"/>
                    <a:pt x="748" y="830"/>
                    <a:pt x="748" y="840"/>
                  </a:cubicBezTo>
                  <a:cubicBezTo>
                    <a:pt x="748" y="850"/>
                    <a:pt x="740" y="859"/>
                    <a:pt x="729" y="859"/>
                  </a:cubicBezTo>
                  <a:close/>
                  <a:moveTo>
                    <a:pt x="654" y="859"/>
                  </a:moveTo>
                  <a:cubicBezTo>
                    <a:pt x="654" y="859"/>
                    <a:pt x="654" y="859"/>
                    <a:pt x="654" y="859"/>
                  </a:cubicBezTo>
                  <a:cubicBezTo>
                    <a:pt x="643" y="859"/>
                    <a:pt x="635" y="850"/>
                    <a:pt x="635" y="840"/>
                  </a:cubicBezTo>
                  <a:cubicBezTo>
                    <a:pt x="635" y="830"/>
                    <a:pt x="643" y="822"/>
                    <a:pt x="654" y="822"/>
                  </a:cubicBezTo>
                  <a:cubicBezTo>
                    <a:pt x="664" y="822"/>
                    <a:pt x="672" y="830"/>
                    <a:pt x="672" y="840"/>
                  </a:cubicBezTo>
                  <a:cubicBezTo>
                    <a:pt x="672" y="850"/>
                    <a:pt x="664" y="859"/>
                    <a:pt x="654" y="859"/>
                  </a:cubicBezTo>
                  <a:close/>
                  <a:moveTo>
                    <a:pt x="578" y="859"/>
                  </a:moveTo>
                  <a:cubicBezTo>
                    <a:pt x="578" y="859"/>
                    <a:pt x="578" y="859"/>
                    <a:pt x="578" y="859"/>
                  </a:cubicBezTo>
                  <a:cubicBezTo>
                    <a:pt x="568" y="859"/>
                    <a:pt x="559" y="850"/>
                    <a:pt x="559" y="840"/>
                  </a:cubicBezTo>
                  <a:cubicBezTo>
                    <a:pt x="559" y="830"/>
                    <a:pt x="568" y="822"/>
                    <a:pt x="578" y="822"/>
                  </a:cubicBezTo>
                  <a:cubicBezTo>
                    <a:pt x="588" y="822"/>
                    <a:pt x="596" y="830"/>
                    <a:pt x="596" y="840"/>
                  </a:cubicBezTo>
                  <a:cubicBezTo>
                    <a:pt x="596" y="850"/>
                    <a:pt x="588" y="859"/>
                    <a:pt x="578" y="859"/>
                  </a:cubicBezTo>
                  <a:close/>
                  <a:moveTo>
                    <a:pt x="502" y="859"/>
                  </a:moveTo>
                  <a:cubicBezTo>
                    <a:pt x="502" y="859"/>
                    <a:pt x="502" y="859"/>
                    <a:pt x="502" y="859"/>
                  </a:cubicBezTo>
                  <a:cubicBezTo>
                    <a:pt x="492" y="859"/>
                    <a:pt x="484" y="850"/>
                    <a:pt x="484" y="840"/>
                  </a:cubicBezTo>
                  <a:cubicBezTo>
                    <a:pt x="484" y="830"/>
                    <a:pt x="492" y="822"/>
                    <a:pt x="502" y="822"/>
                  </a:cubicBezTo>
                  <a:cubicBezTo>
                    <a:pt x="512" y="822"/>
                    <a:pt x="520" y="830"/>
                    <a:pt x="520" y="840"/>
                  </a:cubicBezTo>
                  <a:cubicBezTo>
                    <a:pt x="520" y="850"/>
                    <a:pt x="512" y="859"/>
                    <a:pt x="502" y="859"/>
                  </a:cubicBezTo>
                  <a:close/>
                  <a:moveTo>
                    <a:pt x="426" y="859"/>
                  </a:moveTo>
                  <a:cubicBezTo>
                    <a:pt x="426" y="859"/>
                    <a:pt x="426" y="859"/>
                    <a:pt x="426" y="859"/>
                  </a:cubicBezTo>
                  <a:cubicBezTo>
                    <a:pt x="416" y="859"/>
                    <a:pt x="408" y="850"/>
                    <a:pt x="408" y="840"/>
                  </a:cubicBezTo>
                  <a:cubicBezTo>
                    <a:pt x="408" y="830"/>
                    <a:pt x="416" y="822"/>
                    <a:pt x="426" y="822"/>
                  </a:cubicBezTo>
                  <a:cubicBezTo>
                    <a:pt x="436" y="822"/>
                    <a:pt x="445" y="830"/>
                    <a:pt x="445" y="840"/>
                  </a:cubicBezTo>
                  <a:cubicBezTo>
                    <a:pt x="445" y="850"/>
                    <a:pt x="437" y="859"/>
                    <a:pt x="426" y="859"/>
                  </a:cubicBezTo>
                  <a:close/>
                  <a:moveTo>
                    <a:pt x="351" y="859"/>
                  </a:moveTo>
                  <a:cubicBezTo>
                    <a:pt x="350" y="859"/>
                    <a:pt x="350" y="859"/>
                    <a:pt x="350" y="859"/>
                  </a:cubicBezTo>
                  <a:cubicBezTo>
                    <a:pt x="340" y="859"/>
                    <a:pt x="332" y="850"/>
                    <a:pt x="332" y="840"/>
                  </a:cubicBezTo>
                  <a:cubicBezTo>
                    <a:pt x="332" y="830"/>
                    <a:pt x="340" y="822"/>
                    <a:pt x="350" y="822"/>
                  </a:cubicBezTo>
                  <a:cubicBezTo>
                    <a:pt x="361" y="822"/>
                    <a:pt x="369" y="830"/>
                    <a:pt x="369" y="840"/>
                  </a:cubicBezTo>
                  <a:cubicBezTo>
                    <a:pt x="369" y="850"/>
                    <a:pt x="361" y="859"/>
                    <a:pt x="351" y="859"/>
                  </a:cubicBezTo>
                  <a:close/>
                  <a:moveTo>
                    <a:pt x="275" y="859"/>
                  </a:moveTo>
                  <a:cubicBezTo>
                    <a:pt x="275" y="859"/>
                    <a:pt x="275" y="859"/>
                    <a:pt x="275" y="859"/>
                  </a:cubicBezTo>
                  <a:cubicBezTo>
                    <a:pt x="265" y="859"/>
                    <a:pt x="256" y="850"/>
                    <a:pt x="256" y="840"/>
                  </a:cubicBezTo>
                  <a:cubicBezTo>
                    <a:pt x="256" y="830"/>
                    <a:pt x="265" y="822"/>
                    <a:pt x="275" y="822"/>
                  </a:cubicBezTo>
                  <a:cubicBezTo>
                    <a:pt x="285" y="822"/>
                    <a:pt x="293" y="830"/>
                    <a:pt x="293" y="840"/>
                  </a:cubicBezTo>
                  <a:cubicBezTo>
                    <a:pt x="293" y="850"/>
                    <a:pt x="285" y="859"/>
                    <a:pt x="275" y="859"/>
                  </a:cubicBezTo>
                  <a:close/>
                  <a:moveTo>
                    <a:pt x="200" y="848"/>
                  </a:moveTo>
                  <a:cubicBezTo>
                    <a:pt x="198" y="848"/>
                    <a:pt x="197" y="847"/>
                    <a:pt x="195" y="847"/>
                  </a:cubicBezTo>
                  <a:cubicBezTo>
                    <a:pt x="185" y="844"/>
                    <a:pt x="180" y="834"/>
                    <a:pt x="182" y="825"/>
                  </a:cubicBezTo>
                  <a:cubicBezTo>
                    <a:pt x="185" y="815"/>
                    <a:pt x="195" y="809"/>
                    <a:pt x="204" y="812"/>
                  </a:cubicBezTo>
                  <a:cubicBezTo>
                    <a:pt x="205" y="812"/>
                    <a:pt x="206" y="812"/>
                    <a:pt x="206" y="812"/>
                  </a:cubicBezTo>
                  <a:cubicBezTo>
                    <a:pt x="216" y="815"/>
                    <a:pt x="221" y="826"/>
                    <a:pt x="218" y="835"/>
                  </a:cubicBezTo>
                  <a:cubicBezTo>
                    <a:pt x="215" y="843"/>
                    <a:pt x="208" y="848"/>
                    <a:pt x="200" y="848"/>
                  </a:cubicBezTo>
                  <a:close/>
                  <a:moveTo>
                    <a:pt x="132" y="815"/>
                  </a:moveTo>
                  <a:cubicBezTo>
                    <a:pt x="128" y="815"/>
                    <a:pt x="125" y="814"/>
                    <a:pt x="122" y="812"/>
                  </a:cubicBezTo>
                  <a:cubicBezTo>
                    <a:pt x="121" y="812"/>
                    <a:pt x="120" y="811"/>
                    <a:pt x="119" y="810"/>
                  </a:cubicBezTo>
                  <a:cubicBezTo>
                    <a:pt x="112" y="803"/>
                    <a:pt x="112" y="791"/>
                    <a:pt x="119" y="784"/>
                  </a:cubicBezTo>
                  <a:cubicBezTo>
                    <a:pt x="125" y="778"/>
                    <a:pt x="136" y="777"/>
                    <a:pt x="143" y="783"/>
                  </a:cubicBezTo>
                  <a:cubicBezTo>
                    <a:pt x="151" y="788"/>
                    <a:pt x="153" y="799"/>
                    <a:pt x="147" y="807"/>
                  </a:cubicBezTo>
                  <a:cubicBezTo>
                    <a:pt x="144" y="813"/>
                    <a:pt x="138" y="815"/>
                    <a:pt x="132" y="815"/>
                  </a:cubicBezTo>
                  <a:close/>
                  <a:moveTo>
                    <a:pt x="76" y="765"/>
                  </a:moveTo>
                  <a:cubicBezTo>
                    <a:pt x="70" y="765"/>
                    <a:pt x="65" y="762"/>
                    <a:pt x="61" y="758"/>
                  </a:cubicBezTo>
                  <a:cubicBezTo>
                    <a:pt x="56" y="750"/>
                    <a:pt x="56" y="740"/>
                    <a:pt x="63" y="733"/>
                  </a:cubicBezTo>
                  <a:cubicBezTo>
                    <a:pt x="70" y="726"/>
                    <a:pt x="82" y="726"/>
                    <a:pt x="89" y="733"/>
                  </a:cubicBezTo>
                  <a:cubicBezTo>
                    <a:pt x="90" y="734"/>
                    <a:pt x="91" y="735"/>
                    <a:pt x="91" y="736"/>
                  </a:cubicBezTo>
                  <a:cubicBezTo>
                    <a:pt x="97" y="745"/>
                    <a:pt x="95" y="756"/>
                    <a:pt x="86" y="762"/>
                  </a:cubicBezTo>
                  <a:cubicBezTo>
                    <a:pt x="83" y="764"/>
                    <a:pt x="80" y="765"/>
                    <a:pt x="76" y="765"/>
                  </a:cubicBezTo>
                  <a:close/>
                  <a:moveTo>
                    <a:pt x="37" y="700"/>
                  </a:moveTo>
                  <a:cubicBezTo>
                    <a:pt x="30" y="700"/>
                    <a:pt x="24" y="696"/>
                    <a:pt x="21" y="689"/>
                  </a:cubicBezTo>
                  <a:cubicBezTo>
                    <a:pt x="17" y="681"/>
                    <a:pt x="19" y="671"/>
                    <a:pt x="27" y="666"/>
                  </a:cubicBezTo>
                  <a:cubicBezTo>
                    <a:pt x="35" y="661"/>
                    <a:pt x="47" y="663"/>
                    <a:pt x="52" y="671"/>
                  </a:cubicBezTo>
                  <a:cubicBezTo>
                    <a:pt x="53" y="673"/>
                    <a:pt x="54" y="674"/>
                    <a:pt x="55" y="676"/>
                  </a:cubicBezTo>
                  <a:cubicBezTo>
                    <a:pt x="58" y="685"/>
                    <a:pt x="53" y="696"/>
                    <a:pt x="43" y="699"/>
                  </a:cubicBezTo>
                  <a:cubicBezTo>
                    <a:pt x="41" y="700"/>
                    <a:pt x="39" y="700"/>
                    <a:pt x="37" y="700"/>
                  </a:cubicBezTo>
                  <a:close/>
                  <a:moveTo>
                    <a:pt x="19" y="627"/>
                  </a:moveTo>
                  <a:cubicBezTo>
                    <a:pt x="10" y="627"/>
                    <a:pt x="2" y="620"/>
                    <a:pt x="1" y="610"/>
                  </a:cubicBezTo>
                  <a:cubicBezTo>
                    <a:pt x="0" y="601"/>
                    <a:pt x="6" y="593"/>
                    <a:pt x="15" y="591"/>
                  </a:cubicBezTo>
                  <a:cubicBezTo>
                    <a:pt x="24" y="588"/>
                    <a:pt x="34" y="594"/>
                    <a:pt x="37" y="604"/>
                  </a:cubicBezTo>
                  <a:cubicBezTo>
                    <a:pt x="37" y="605"/>
                    <a:pt x="37" y="607"/>
                    <a:pt x="37" y="608"/>
                  </a:cubicBezTo>
                  <a:cubicBezTo>
                    <a:pt x="37" y="619"/>
                    <a:pt x="29" y="627"/>
                    <a:pt x="19" y="627"/>
                  </a:cubicBezTo>
                  <a:close/>
                  <a:moveTo>
                    <a:pt x="23" y="551"/>
                  </a:moveTo>
                  <a:cubicBezTo>
                    <a:pt x="21" y="551"/>
                    <a:pt x="19" y="551"/>
                    <a:pt x="17" y="550"/>
                  </a:cubicBezTo>
                  <a:cubicBezTo>
                    <a:pt x="8" y="547"/>
                    <a:pt x="3" y="538"/>
                    <a:pt x="5" y="530"/>
                  </a:cubicBezTo>
                  <a:cubicBezTo>
                    <a:pt x="7" y="521"/>
                    <a:pt x="14" y="515"/>
                    <a:pt x="23" y="515"/>
                  </a:cubicBezTo>
                  <a:cubicBezTo>
                    <a:pt x="33" y="515"/>
                    <a:pt x="41" y="523"/>
                    <a:pt x="41" y="533"/>
                  </a:cubicBezTo>
                  <a:cubicBezTo>
                    <a:pt x="41" y="535"/>
                    <a:pt x="41" y="537"/>
                    <a:pt x="40" y="539"/>
                  </a:cubicBezTo>
                  <a:cubicBezTo>
                    <a:pt x="38" y="546"/>
                    <a:pt x="31" y="551"/>
                    <a:pt x="23" y="551"/>
                  </a:cubicBezTo>
                  <a:close/>
                  <a:moveTo>
                    <a:pt x="49" y="480"/>
                  </a:moveTo>
                  <a:cubicBezTo>
                    <a:pt x="45" y="480"/>
                    <a:pt x="42" y="479"/>
                    <a:pt x="39" y="477"/>
                  </a:cubicBezTo>
                  <a:cubicBezTo>
                    <a:pt x="31" y="472"/>
                    <a:pt x="28" y="462"/>
                    <a:pt x="33" y="453"/>
                  </a:cubicBezTo>
                  <a:cubicBezTo>
                    <a:pt x="37" y="446"/>
                    <a:pt x="46" y="442"/>
                    <a:pt x="55" y="445"/>
                  </a:cubicBezTo>
                  <a:cubicBezTo>
                    <a:pt x="64" y="448"/>
                    <a:pt x="69" y="458"/>
                    <a:pt x="66" y="468"/>
                  </a:cubicBezTo>
                  <a:cubicBezTo>
                    <a:pt x="66" y="469"/>
                    <a:pt x="65" y="471"/>
                    <a:pt x="64" y="472"/>
                  </a:cubicBezTo>
                  <a:cubicBezTo>
                    <a:pt x="60" y="478"/>
                    <a:pt x="55" y="480"/>
                    <a:pt x="49" y="480"/>
                  </a:cubicBezTo>
                  <a:close/>
                  <a:moveTo>
                    <a:pt x="94" y="420"/>
                  </a:moveTo>
                  <a:cubicBezTo>
                    <a:pt x="89" y="420"/>
                    <a:pt x="85" y="418"/>
                    <a:pt x="81" y="415"/>
                  </a:cubicBezTo>
                  <a:cubicBezTo>
                    <a:pt x="74" y="407"/>
                    <a:pt x="74" y="396"/>
                    <a:pt x="81" y="389"/>
                  </a:cubicBezTo>
                  <a:cubicBezTo>
                    <a:pt x="81" y="389"/>
                    <a:pt x="81" y="389"/>
                    <a:pt x="81" y="389"/>
                  </a:cubicBezTo>
                  <a:cubicBezTo>
                    <a:pt x="88" y="382"/>
                    <a:pt x="100" y="382"/>
                    <a:pt x="107" y="389"/>
                  </a:cubicBezTo>
                  <a:cubicBezTo>
                    <a:pt x="114" y="396"/>
                    <a:pt x="114" y="407"/>
                    <a:pt x="107" y="415"/>
                  </a:cubicBezTo>
                  <a:cubicBezTo>
                    <a:pt x="103" y="418"/>
                    <a:pt x="99" y="420"/>
                    <a:pt x="94" y="420"/>
                  </a:cubicBezTo>
                  <a:close/>
                  <a:moveTo>
                    <a:pt x="155" y="375"/>
                  </a:moveTo>
                  <a:cubicBezTo>
                    <a:pt x="149" y="375"/>
                    <a:pt x="143" y="372"/>
                    <a:pt x="140" y="367"/>
                  </a:cubicBezTo>
                  <a:cubicBezTo>
                    <a:pt x="134" y="359"/>
                    <a:pt x="136" y="347"/>
                    <a:pt x="145" y="342"/>
                  </a:cubicBezTo>
                  <a:cubicBezTo>
                    <a:pt x="146" y="341"/>
                    <a:pt x="148" y="340"/>
                    <a:pt x="149" y="340"/>
                  </a:cubicBezTo>
                  <a:cubicBezTo>
                    <a:pt x="159" y="336"/>
                    <a:pt x="169" y="342"/>
                    <a:pt x="172" y="351"/>
                  </a:cubicBezTo>
                  <a:cubicBezTo>
                    <a:pt x="175" y="360"/>
                    <a:pt x="171" y="369"/>
                    <a:pt x="164" y="373"/>
                  </a:cubicBezTo>
                  <a:cubicBezTo>
                    <a:pt x="161" y="375"/>
                    <a:pt x="158" y="375"/>
                    <a:pt x="155" y="375"/>
                  </a:cubicBezTo>
                  <a:close/>
                  <a:moveTo>
                    <a:pt x="226" y="350"/>
                  </a:moveTo>
                  <a:cubicBezTo>
                    <a:pt x="218" y="350"/>
                    <a:pt x="211" y="346"/>
                    <a:pt x="209" y="338"/>
                  </a:cubicBezTo>
                  <a:cubicBezTo>
                    <a:pt x="205" y="328"/>
                    <a:pt x="211" y="318"/>
                    <a:pt x="220" y="315"/>
                  </a:cubicBezTo>
                  <a:cubicBezTo>
                    <a:pt x="232" y="311"/>
                    <a:pt x="244" y="320"/>
                    <a:pt x="244" y="332"/>
                  </a:cubicBezTo>
                  <a:cubicBezTo>
                    <a:pt x="244" y="341"/>
                    <a:pt x="238" y="348"/>
                    <a:pt x="230" y="350"/>
                  </a:cubicBezTo>
                  <a:cubicBezTo>
                    <a:pt x="228" y="350"/>
                    <a:pt x="227" y="350"/>
                    <a:pt x="226" y="350"/>
                  </a:cubicBezTo>
                  <a:close/>
                  <a:moveTo>
                    <a:pt x="756" y="346"/>
                  </a:moveTo>
                  <a:cubicBezTo>
                    <a:pt x="746" y="346"/>
                    <a:pt x="738" y="338"/>
                    <a:pt x="738" y="328"/>
                  </a:cubicBezTo>
                  <a:cubicBezTo>
                    <a:pt x="738" y="317"/>
                    <a:pt x="746" y="309"/>
                    <a:pt x="756" y="309"/>
                  </a:cubicBezTo>
                  <a:cubicBezTo>
                    <a:pt x="756" y="309"/>
                    <a:pt x="756" y="309"/>
                    <a:pt x="756" y="309"/>
                  </a:cubicBezTo>
                  <a:cubicBezTo>
                    <a:pt x="766" y="309"/>
                    <a:pt x="775" y="317"/>
                    <a:pt x="775" y="328"/>
                  </a:cubicBezTo>
                  <a:cubicBezTo>
                    <a:pt x="775" y="338"/>
                    <a:pt x="766" y="346"/>
                    <a:pt x="756" y="346"/>
                  </a:cubicBezTo>
                  <a:close/>
                  <a:moveTo>
                    <a:pt x="681" y="346"/>
                  </a:moveTo>
                  <a:cubicBezTo>
                    <a:pt x="670" y="346"/>
                    <a:pt x="662" y="338"/>
                    <a:pt x="662" y="328"/>
                  </a:cubicBezTo>
                  <a:cubicBezTo>
                    <a:pt x="662" y="317"/>
                    <a:pt x="670" y="309"/>
                    <a:pt x="680" y="309"/>
                  </a:cubicBezTo>
                  <a:cubicBezTo>
                    <a:pt x="681" y="309"/>
                    <a:pt x="681" y="309"/>
                    <a:pt x="681" y="309"/>
                  </a:cubicBezTo>
                  <a:cubicBezTo>
                    <a:pt x="691" y="309"/>
                    <a:pt x="699" y="317"/>
                    <a:pt x="699" y="328"/>
                  </a:cubicBezTo>
                  <a:cubicBezTo>
                    <a:pt x="699" y="338"/>
                    <a:pt x="691" y="346"/>
                    <a:pt x="681" y="346"/>
                  </a:cubicBezTo>
                  <a:close/>
                  <a:moveTo>
                    <a:pt x="605" y="346"/>
                  </a:moveTo>
                  <a:cubicBezTo>
                    <a:pt x="595" y="346"/>
                    <a:pt x="586" y="338"/>
                    <a:pt x="586" y="328"/>
                  </a:cubicBezTo>
                  <a:cubicBezTo>
                    <a:pt x="586" y="317"/>
                    <a:pt x="594" y="309"/>
                    <a:pt x="605" y="309"/>
                  </a:cubicBezTo>
                  <a:cubicBezTo>
                    <a:pt x="605" y="309"/>
                    <a:pt x="605" y="309"/>
                    <a:pt x="605" y="309"/>
                  </a:cubicBezTo>
                  <a:cubicBezTo>
                    <a:pt x="615" y="309"/>
                    <a:pt x="623" y="317"/>
                    <a:pt x="623" y="328"/>
                  </a:cubicBezTo>
                  <a:cubicBezTo>
                    <a:pt x="623" y="338"/>
                    <a:pt x="615" y="346"/>
                    <a:pt x="605" y="346"/>
                  </a:cubicBezTo>
                  <a:close/>
                  <a:moveTo>
                    <a:pt x="529" y="346"/>
                  </a:moveTo>
                  <a:cubicBezTo>
                    <a:pt x="519" y="346"/>
                    <a:pt x="511" y="338"/>
                    <a:pt x="511" y="328"/>
                  </a:cubicBezTo>
                  <a:cubicBezTo>
                    <a:pt x="511" y="317"/>
                    <a:pt x="519" y="309"/>
                    <a:pt x="529" y="309"/>
                  </a:cubicBezTo>
                  <a:cubicBezTo>
                    <a:pt x="529" y="309"/>
                    <a:pt x="529" y="309"/>
                    <a:pt x="529" y="309"/>
                  </a:cubicBezTo>
                  <a:cubicBezTo>
                    <a:pt x="539" y="309"/>
                    <a:pt x="547" y="317"/>
                    <a:pt x="547" y="328"/>
                  </a:cubicBezTo>
                  <a:cubicBezTo>
                    <a:pt x="547" y="338"/>
                    <a:pt x="539" y="346"/>
                    <a:pt x="529" y="346"/>
                  </a:cubicBezTo>
                  <a:close/>
                  <a:moveTo>
                    <a:pt x="453" y="346"/>
                  </a:moveTo>
                  <a:cubicBezTo>
                    <a:pt x="443" y="346"/>
                    <a:pt x="435" y="338"/>
                    <a:pt x="435" y="328"/>
                  </a:cubicBezTo>
                  <a:cubicBezTo>
                    <a:pt x="435" y="317"/>
                    <a:pt x="443" y="309"/>
                    <a:pt x="453" y="309"/>
                  </a:cubicBezTo>
                  <a:cubicBezTo>
                    <a:pt x="453" y="309"/>
                    <a:pt x="453" y="309"/>
                    <a:pt x="453" y="309"/>
                  </a:cubicBezTo>
                  <a:cubicBezTo>
                    <a:pt x="463" y="309"/>
                    <a:pt x="471" y="317"/>
                    <a:pt x="471" y="328"/>
                  </a:cubicBezTo>
                  <a:cubicBezTo>
                    <a:pt x="471" y="338"/>
                    <a:pt x="463" y="346"/>
                    <a:pt x="453" y="346"/>
                  </a:cubicBezTo>
                  <a:close/>
                  <a:moveTo>
                    <a:pt x="377" y="346"/>
                  </a:moveTo>
                  <a:cubicBezTo>
                    <a:pt x="367" y="346"/>
                    <a:pt x="359" y="338"/>
                    <a:pt x="359" y="328"/>
                  </a:cubicBezTo>
                  <a:cubicBezTo>
                    <a:pt x="359" y="317"/>
                    <a:pt x="367" y="309"/>
                    <a:pt x="377" y="309"/>
                  </a:cubicBezTo>
                  <a:cubicBezTo>
                    <a:pt x="377" y="309"/>
                    <a:pt x="377" y="309"/>
                    <a:pt x="377" y="309"/>
                  </a:cubicBezTo>
                  <a:cubicBezTo>
                    <a:pt x="388" y="309"/>
                    <a:pt x="396" y="317"/>
                    <a:pt x="396" y="328"/>
                  </a:cubicBezTo>
                  <a:cubicBezTo>
                    <a:pt x="396" y="338"/>
                    <a:pt x="388" y="346"/>
                    <a:pt x="377" y="346"/>
                  </a:cubicBezTo>
                  <a:close/>
                  <a:moveTo>
                    <a:pt x="302" y="346"/>
                  </a:moveTo>
                  <a:cubicBezTo>
                    <a:pt x="292" y="346"/>
                    <a:pt x="283" y="338"/>
                    <a:pt x="283" y="328"/>
                  </a:cubicBezTo>
                  <a:cubicBezTo>
                    <a:pt x="283" y="317"/>
                    <a:pt x="291" y="309"/>
                    <a:pt x="301" y="309"/>
                  </a:cubicBezTo>
                  <a:cubicBezTo>
                    <a:pt x="302" y="309"/>
                    <a:pt x="302" y="309"/>
                    <a:pt x="302" y="309"/>
                  </a:cubicBezTo>
                  <a:cubicBezTo>
                    <a:pt x="312" y="309"/>
                    <a:pt x="320" y="317"/>
                    <a:pt x="320" y="328"/>
                  </a:cubicBezTo>
                  <a:cubicBezTo>
                    <a:pt x="320" y="338"/>
                    <a:pt x="312" y="346"/>
                    <a:pt x="302" y="346"/>
                  </a:cubicBezTo>
                  <a:close/>
                  <a:moveTo>
                    <a:pt x="832" y="345"/>
                  </a:moveTo>
                  <a:cubicBezTo>
                    <a:pt x="822" y="345"/>
                    <a:pt x="814" y="337"/>
                    <a:pt x="814" y="327"/>
                  </a:cubicBezTo>
                  <a:cubicBezTo>
                    <a:pt x="814" y="318"/>
                    <a:pt x="821" y="310"/>
                    <a:pt x="830" y="309"/>
                  </a:cubicBezTo>
                  <a:cubicBezTo>
                    <a:pt x="839" y="308"/>
                    <a:pt x="848" y="314"/>
                    <a:pt x="850" y="323"/>
                  </a:cubicBezTo>
                  <a:cubicBezTo>
                    <a:pt x="852" y="332"/>
                    <a:pt x="846" y="342"/>
                    <a:pt x="836" y="345"/>
                  </a:cubicBezTo>
                  <a:cubicBezTo>
                    <a:pt x="835" y="345"/>
                    <a:pt x="833" y="345"/>
                    <a:pt x="832" y="345"/>
                  </a:cubicBezTo>
                  <a:close/>
                  <a:moveTo>
                    <a:pt x="903" y="322"/>
                  </a:moveTo>
                  <a:cubicBezTo>
                    <a:pt x="897" y="322"/>
                    <a:pt x="891" y="319"/>
                    <a:pt x="888" y="314"/>
                  </a:cubicBezTo>
                  <a:cubicBezTo>
                    <a:pt x="882" y="305"/>
                    <a:pt x="885" y="294"/>
                    <a:pt x="893" y="288"/>
                  </a:cubicBezTo>
                  <a:cubicBezTo>
                    <a:pt x="894" y="288"/>
                    <a:pt x="896" y="287"/>
                    <a:pt x="897" y="286"/>
                  </a:cubicBezTo>
                  <a:cubicBezTo>
                    <a:pt x="907" y="283"/>
                    <a:pt x="917" y="288"/>
                    <a:pt x="921" y="298"/>
                  </a:cubicBezTo>
                  <a:cubicBezTo>
                    <a:pt x="923" y="306"/>
                    <a:pt x="920" y="316"/>
                    <a:pt x="912" y="320"/>
                  </a:cubicBezTo>
                  <a:cubicBezTo>
                    <a:pt x="909" y="321"/>
                    <a:pt x="906" y="322"/>
                    <a:pt x="903" y="322"/>
                  </a:cubicBezTo>
                  <a:close/>
                  <a:moveTo>
                    <a:pt x="955" y="268"/>
                  </a:moveTo>
                  <a:cubicBezTo>
                    <a:pt x="951" y="268"/>
                    <a:pt x="948" y="267"/>
                    <a:pt x="945" y="265"/>
                  </a:cubicBezTo>
                  <a:cubicBezTo>
                    <a:pt x="937" y="259"/>
                    <a:pt x="934" y="249"/>
                    <a:pt x="939" y="241"/>
                  </a:cubicBezTo>
                  <a:cubicBezTo>
                    <a:pt x="943" y="233"/>
                    <a:pt x="952" y="229"/>
                    <a:pt x="961" y="232"/>
                  </a:cubicBezTo>
                  <a:cubicBezTo>
                    <a:pt x="970" y="235"/>
                    <a:pt x="976" y="246"/>
                    <a:pt x="972" y="255"/>
                  </a:cubicBezTo>
                  <a:cubicBezTo>
                    <a:pt x="972" y="257"/>
                    <a:pt x="971" y="258"/>
                    <a:pt x="970" y="260"/>
                  </a:cubicBezTo>
                  <a:cubicBezTo>
                    <a:pt x="967" y="265"/>
                    <a:pt x="961" y="268"/>
                    <a:pt x="955" y="268"/>
                  </a:cubicBezTo>
                  <a:close/>
                  <a:moveTo>
                    <a:pt x="975" y="195"/>
                  </a:moveTo>
                  <a:cubicBezTo>
                    <a:pt x="965" y="195"/>
                    <a:pt x="957" y="187"/>
                    <a:pt x="957" y="177"/>
                  </a:cubicBezTo>
                  <a:cubicBezTo>
                    <a:pt x="957" y="177"/>
                    <a:pt x="957" y="177"/>
                    <a:pt x="957" y="177"/>
                  </a:cubicBezTo>
                  <a:cubicBezTo>
                    <a:pt x="957" y="167"/>
                    <a:pt x="965" y="159"/>
                    <a:pt x="975" y="159"/>
                  </a:cubicBezTo>
                  <a:cubicBezTo>
                    <a:pt x="985" y="159"/>
                    <a:pt x="994" y="167"/>
                    <a:pt x="994" y="177"/>
                  </a:cubicBezTo>
                  <a:cubicBezTo>
                    <a:pt x="994" y="187"/>
                    <a:pt x="985" y="195"/>
                    <a:pt x="975" y="195"/>
                  </a:cubicBezTo>
                  <a:close/>
                  <a:moveTo>
                    <a:pt x="959" y="122"/>
                  </a:moveTo>
                  <a:cubicBezTo>
                    <a:pt x="953" y="122"/>
                    <a:pt x="948" y="119"/>
                    <a:pt x="944" y="114"/>
                  </a:cubicBezTo>
                  <a:cubicBezTo>
                    <a:pt x="943" y="113"/>
                    <a:pt x="942" y="111"/>
                    <a:pt x="942" y="110"/>
                  </a:cubicBezTo>
                  <a:cubicBezTo>
                    <a:pt x="939" y="100"/>
                    <a:pt x="944" y="90"/>
                    <a:pt x="953" y="87"/>
                  </a:cubicBezTo>
                  <a:cubicBezTo>
                    <a:pt x="962" y="84"/>
                    <a:pt x="971" y="88"/>
                    <a:pt x="975" y="95"/>
                  </a:cubicBezTo>
                  <a:cubicBezTo>
                    <a:pt x="980" y="104"/>
                    <a:pt x="977" y="114"/>
                    <a:pt x="969" y="119"/>
                  </a:cubicBezTo>
                  <a:cubicBezTo>
                    <a:pt x="966" y="121"/>
                    <a:pt x="963" y="122"/>
                    <a:pt x="959" y="122"/>
                  </a:cubicBezTo>
                  <a:close/>
                  <a:moveTo>
                    <a:pt x="911" y="65"/>
                  </a:moveTo>
                  <a:cubicBezTo>
                    <a:pt x="907" y="65"/>
                    <a:pt x="904" y="64"/>
                    <a:pt x="901" y="62"/>
                  </a:cubicBezTo>
                  <a:cubicBezTo>
                    <a:pt x="900" y="61"/>
                    <a:pt x="898" y="61"/>
                    <a:pt x="898" y="60"/>
                  </a:cubicBezTo>
                  <a:cubicBezTo>
                    <a:pt x="890" y="53"/>
                    <a:pt x="890" y="41"/>
                    <a:pt x="898" y="34"/>
                  </a:cubicBezTo>
                  <a:cubicBezTo>
                    <a:pt x="904" y="27"/>
                    <a:pt x="915" y="27"/>
                    <a:pt x="922" y="32"/>
                  </a:cubicBezTo>
                  <a:cubicBezTo>
                    <a:pt x="929" y="38"/>
                    <a:pt x="931" y="49"/>
                    <a:pt x="926" y="57"/>
                  </a:cubicBezTo>
                  <a:cubicBezTo>
                    <a:pt x="922" y="62"/>
                    <a:pt x="917" y="65"/>
                    <a:pt x="911" y="65"/>
                  </a:cubicBezTo>
                  <a:close/>
                  <a:moveTo>
                    <a:pt x="841" y="38"/>
                  </a:moveTo>
                  <a:cubicBezTo>
                    <a:pt x="839" y="38"/>
                    <a:pt x="838" y="37"/>
                    <a:pt x="836" y="37"/>
                  </a:cubicBezTo>
                  <a:cubicBezTo>
                    <a:pt x="827" y="35"/>
                    <a:pt x="821" y="25"/>
                    <a:pt x="823" y="15"/>
                  </a:cubicBezTo>
                  <a:cubicBezTo>
                    <a:pt x="825" y="6"/>
                    <a:pt x="834" y="0"/>
                    <a:pt x="843" y="1"/>
                  </a:cubicBezTo>
                  <a:cubicBezTo>
                    <a:pt x="852" y="2"/>
                    <a:pt x="859" y="10"/>
                    <a:pt x="859" y="19"/>
                  </a:cubicBezTo>
                  <a:cubicBezTo>
                    <a:pt x="859" y="29"/>
                    <a:pt x="851" y="38"/>
                    <a:pt x="841" y="38"/>
                  </a:cubicBezTo>
                  <a:close/>
                  <a:moveTo>
                    <a:pt x="765" y="36"/>
                  </a:moveTo>
                  <a:cubicBezTo>
                    <a:pt x="765" y="36"/>
                    <a:pt x="765" y="36"/>
                    <a:pt x="765" y="36"/>
                  </a:cubicBezTo>
                  <a:cubicBezTo>
                    <a:pt x="755" y="36"/>
                    <a:pt x="747" y="28"/>
                    <a:pt x="747" y="18"/>
                  </a:cubicBezTo>
                  <a:cubicBezTo>
                    <a:pt x="747" y="8"/>
                    <a:pt x="755" y="0"/>
                    <a:pt x="765" y="0"/>
                  </a:cubicBezTo>
                  <a:cubicBezTo>
                    <a:pt x="775" y="0"/>
                    <a:pt x="783" y="8"/>
                    <a:pt x="783" y="18"/>
                  </a:cubicBezTo>
                  <a:cubicBezTo>
                    <a:pt x="783" y="28"/>
                    <a:pt x="775" y="36"/>
                    <a:pt x="765" y="36"/>
                  </a:cubicBezTo>
                  <a:close/>
                  <a:moveTo>
                    <a:pt x="689" y="36"/>
                  </a:moveTo>
                  <a:cubicBezTo>
                    <a:pt x="689" y="36"/>
                    <a:pt x="689" y="36"/>
                    <a:pt x="689" y="36"/>
                  </a:cubicBezTo>
                  <a:cubicBezTo>
                    <a:pt x="679" y="36"/>
                    <a:pt x="671" y="28"/>
                    <a:pt x="671" y="18"/>
                  </a:cubicBezTo>
                  <a:cubicBezTo>
                    <a:pt x="671" y="8"/>
                    <a:pt x="679" y="0"/>
                    <a:pt x="689" y="0"/>
                  </a:cubicBezTo>
                  <a:cubicBezTo>
                    <a:pt x="699" y="0"/>
                    <a:pt x="708" y="8"/>
                    <a:pt x="708" y="18"/>
                  </a:cubicBezTo>
                  <a:cubicBezTo>
                    <a:pt x="708" y="28"/>
                    <a:pt x="700" y="36"/>
                    <a:pt x="689" y="36"/>
                  </a:cubicBezTo>
                  <a:close/>
                  <a:moveTo>
                    <a:pt x="614" y="36"/>
                  </a:moveTo>
                  <a:cubicBezTo>
                    <a:pt x="614" y="36"/>
                    <a:pt x="614" y="36"/>
                    <a:pt x="614" y="36"/>
                  </a:cubicBezTo>
                  <a:cubicBezTo>
                    <a:pt x="603" y="36"/>
                    <a:pt x="595" y="28"/>
                    <a:pt x="595" y="18"/>
                  </a:cubicBezTo>
                  <a:cubicBezTo>
                    <a:pt x="595" y="8"/>
                    <a:pt x="603" y="0"/>
                    <a:pt x="614" y="0"/>
                  </a:cubicBezTo>
                  <a:cubicBezTo>
                    <a:pt x="624" y="0"/>
                    <a:pt x="632" y="8"/>
                    <a:pt x="632" y="18"/>
                  </a:cubicBezTo>
                  <a:cubicBezTo>
                    <a:pt x="632" y="28"/>
                    <a:pt x="624" y="36"/>
                    <a:pt x="61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5" name="Freeform 170">
              <a:extLst>
                <a:ext uri="{FF2B5EF4-FFF2-40B4-BE49-F238E27FC236}">
                  <a16:creationId xmlns:a16="http://schemas.microsoft.com/office/drawing/2014/main" id="{86ED819F-04F0-445F-87C5-543ED9A261E2}"/>
                </a:ext>
              </a:extLst>
            </p:cNvPr>
            <p:cNvSpPr>
              <a:spLocks/>
            </p:cNvSpPr>
            <p:nvPr/>
          </p:nvSpPr>
          <p:spPr bwMode="auto">
            <a:xfrm>
              <a:off x="-979488" y="3217863"/>
              <a:ext cx="20638" cy="22225"/>
            </a:xfrm>
            <a:custGeom>
              <a:avLst/>
              <a:gdLst>
                <a:gd name="T0" fmla="*/ 18 w 36"/>
                <a:gd name="T1" fmla="*/ 38 h 38"/>
                <a:gd name="T2" fmla="*/ 5 w 36"/>
                <a:gd name="T3" fmla="*/ 33 h 38"/>
                <a:gd name="T4" fmla="*/ 0 w 36"/>
                <a:gd name="T5" fmla="*/ 20 h 38"/>
                <a:gd name="T6" fmla="*/ 5 w 36"/>
                <a:gd name="T7" fmla="*/ 7 h 38"/>
                <a:gd name="T8" fmla="*/ 31 w 36"/>
                <a:gd name="T9" fmla="*/ 7 h 38"/>
                <a:gd name="T10" fmla="*/ 36 w 36"/>
                <a:gd name="T11" fmla="*/ 20 h 38"/>
                <a:gd name="T12" fmla="*/ 31 w 36"/>
                <a:gd name="T13" fmla="*/ 33 h 38"/>
                <a:gd name="T14" fmla="*/ 18 w 3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8">
                  <a:moveTo>
                    <a:pt x="18" y="38"/>
                  </a:moveTo>
                  <a:cubicBezTo>
                    <a:pt x="13" y="38"/>
                    <a:pt x="8" y="36"/>
                    <a:pt x="5" y="33"/>
                  </a:cubicBezTo>
                  <a:cubicBezTo>
                    <a:pt x="2" y="30"/>
                    <a:pt x="0" y="25"/>
                    <a:pt x="0" y="20"/>
                  </a:cubicBezTo>
                  <a:cubicBezTo>
                    <a:pt x="0" y="15"/>
                    <a:pt x="2" y="10"/>
                    <a:pt x="5" y="7"/>
                  </a:cubicBezTo>
                  <a:cubicBezTo>
                    <a:pt x="12" y="0"/>
                    <a:pt x="24" y="0"/>
                    <a:pt x="31" y="7"/>
                  </a:cubicBezTo>
                  <a:cubicBezTo>
                    <a:pt x="34" y="10"/>
                    <a:pt x="36" y="15"/>
                    <a:pt x="36" y="20"/>
                  </a:cubicBezTo>
                  <a:cubicBezTo>
                    <a:pt x="36" y="25"/>
                    <a:pt x="34" y="30"/>
                    <a:pt x="31" y="33"/>
                  </a:cubicBezTo>
                  <a:cubicBezTo>
                    <a:pt x="27" y="36"/>
                    <a:pt x="23" y="38"/>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28" name="Textplatzhalter 27">
            <a:extLst>
              <a:ext uri="{FF2B5EF4-FFF2-40B4-BE49-F238E27FC236}">
                <a16:creationId xmlns:a16="http://schemas.microsoft.com/office/drawing/2014/main" id="{57530878-BA41-A30A-5C5A-3F08D0694BAC}"/>
              </a:ext>
            </a:extLst>
          </p:cNvPr>
          <p:cNvSpPr>
            <a:spLocks noGrp="1"/>
          </p:cNvSpPr>
          <p:nvPr>
            <p:ph type="body" sz="quarter" idx="13"/>
          </p:nvPr>
        </p:nvSpPr>
        <p:spPr/>
        <p:txBody>
          <a:bodyPr/>
          <a:lstStyle/>
          <a:p>
            <a:r>
              <a:rPr lang="de-DE" dirty="0"/>
              <a:t>Business </a:t>
            </a:r>
            <a:r>
              <a:rPr lang="de-DE" dirty="0" err="1"/>
              <a:t>valuation</a:t>
            </a:r>
            <a:endParaRPr lang="de-DE" dirty="0"/>
          </a:p>
        </p:txBody>
      </p:sp>
      <p:sp>
        <p:nvSpPr>
          <p:cNvPr id="30" name="Fußzeilenplatzhalter 29">
            <a:extLst>
              <a:ext uri="{FF2B5EF4-FFF2-40B4-BE49-F238E27FC236}">
                <a16:creationId xmlns:a16="http://schemas.microsoft.com/office/drawing/2014/main" id="{932444B5-D9DF-16A2-0FCE-56C0881D2147}"/>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pic>
        <p:nvPicPr>
          <p:cNvPr id="33" name="Grafik 32">
            <a:extLst>
              <a:ext uri="{FF2B5EF4-FFF2-40B4-BE49-F238E27FC236}">
                <a16:creationId xmlns:a16="http://schemas.microsoft.com/office/drawing/2014/main" id="{DE564181-65B9-DDDA-C07E-0EECD4869083}"/>
              </a:ext>
            </a:extLst>
          </p:cNvPr>
          <p:cNvPicPr>
            <a:picLocks noChangeAspect="1"/>
          </p:cNvPicPr>
          <p:nvPr/>
        </p:nvPicPr>
        <p:blipFill>
          <a:blip r:embed="rId2"/>
          <a:stretch>
            <a:fillRect/>
          </a:stretch>
        </p:blipFill>
        <p:spPr>
          <a:xfrm>
            <a:off x="304794" y="1278103"/>
            <a:ext cx="8202168" cy="3654171"/>
          </a:xfrm>
          <a:prstGeom prst="rect">
            <a:avLst/>
          </a:prstGeom>
        </p:spPr>
      </p:pic>
    </p:spTree>
    <p:extLst>
      <p:ext uri="{BB962C8B-B14F-4D97-AF65-F5344CB8AC3E}">
        <p14:creationId xmlns:p14="http://schemas.microsoft.com/office/powerpoint/2010/main" val="417629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platzhalter 46">
            <a:extLst>
              <a:ext uri="{FF2B5EF4-FFF2-40B4-BE49-F238E27FC236}">
                <a16:creationId xmlns:a16="http://schemas.microsoft.com/office/drawing/2014/main" id="{F3C44A71-E8DC-1E47-E80C-58C66C0CEB2F}"/>
              </a:ext>
            </a:extLst>
          </p:cNvPr>
          <p:cNvSpPr>
            <a:spLocks noGrp="1"/>
          </p:cNvSpPr>
          <p:nvPr>
            <p:ph type="body" sz="quarter" idx="13"/>
          </p:nvPr>
        </p:nvSpPr>
        <p:spPr/>
        <p:txBody>
          <a:bodyPr/>
          <a:lstStyle/>
          <a:p>
            <a:r>
              <a:rPr lang="de-DE" dirty="0"/>
              <a:t>Business </a:t>
            </a:r>
            <a:r>
              <a:rPr lang="de-DE" dirty="0" err="1"/>
              <a:t>valuation</a:t>
            </a:r>
            <a:endParaRPr lang="de-DE" dirty="0"/>
          </a:p>
        </p:txBody>
      </p:sp>
      <p:sp>
        <p:nvSpPr>
          <p:cNvPr id="49" name="Textplatzhalter 48">
            <a:extLst>
              <a:ext uri="{FF2B5EF4-FFF2-40B4-BE49-F238E27FC236}">
                <a16:creationId xmlns:a16="http://schemas.microsoft.com/office/drawing/2014/main" id="{62EC9C70-5D42-7FEC-986D-A1052C5F0E94}"/>
              </a:ext>
            </a:extLst>
          </p:cNvPr>
          <p:cNvSpPr>
            <a:spLocks noGrp="1"/>
          </p:cNvSpPr>
          <p:nvPr>
            <p:ph type="body" sz="quarter" idx="14"/>
          </p:nvPr>
        </p:nvSpPr>
        <p:spPr>
          <a:xfrm>
            <a:off x="304799" y="671605"/>
            <a:ext cx="11591163" cy="360000"/>
          </a:xfrm>
        </p:spPr>
        <p:txBody>
          <a:bodyPr/>
          <a:lstStyle/>
          <a:p>
            <a:r>
              <a:rPr lang="en-US" sz="2400" b="1" dirty="0"/>
              <a:t>Increasing value by taking ESG into account</a:t>
            </a:r>
            <a:endParaRPr lang="de-DE" dirty="0"/>
          </a:p>
        </p:txBody>
      </p:sp>
      <p:sp>
        <p:nvSpPr>
          <p:cNvPr id="3" name="Slide Number Placeholder 2">
            <a:extLst>
              <a:ext uri="{FF2B5EF4-FFF2-40B4-BE49-F238E27FC236}">
                <a16:creationId xmlns:a16="http://schemas.microsoft.com/office/drawing/2014/main" id="{46328649-73DB-236D-1E72-311C387ABAC8}"/>
              </a:ext>
            </a:extLst>
          </p:cNvPr>
          <p:cNvSpPr>
            <a:spLocks noGrp="1"/>
          </p:cNvSpPr>
          <p:nvPr>
            <p:ph type="sldNum" sz="quarter" idx="12"/>
          </p:nvPr>
        </p:nvSpPr>
        <p:spPr/>
        <p:txBody>
          <a:bodyPr/>
          <a:lstStyle/>
          <a:p>
            <a:fld id="{488E27F3-3BAA-41D5-B4D7-E166B874037D}" type="slidenum">
              <a:rPr lang="de-DE" smtClean="0"/>
              <a:pPr/>
              <a:t>15</a:t>
            </a:fld>
            <a:endParaRPr lang="de-DE" dirty="0"/>
          </a:p>
        </p:txBody>
      </p:sp>
      <p:sp>
        <p:nvSpPr>
          <p:cNvPr id="5" name="Rechteck 15">
            <a:extLst>
              <a:ext uri="{FF2B5EF4-FFF2-40B4-BE49-F238E27FC236}">
                <a16:creationId xmlns:a16="http://schemas.microsoft.com/office/drawing/2014/main" id="{A6F3216A-A228-05D9-1C83-96B565718637}"/>
              </a:ext>
            </a:extLst>
          </p:cNvPr>
          <p:cNvSpPr/>
          <p:nvPr/>
        </p:nvSpPr>
        <p:spPr>
          <a:xfrm>
            <a:off x="295952" y="1254760"/>
            <a:ext cx="5651458" cy="3564000"/>
          </a:xfrm>
          <a:prstGeom prst="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 name="Gruppieren 40">
            <a:extLst>
              <a:ext uri="{FF2B5EF4-FFF2-40B4-BE49-F238E27FC236}">
                <a16:creationId xmlns:a16="http://schemas.microsoft.com/office/drawing/2014/main" id="{50F704D2-67A1-93D8-813A-B4D313AB465F}"/>
              </a:ext>
            </a:extLst>
          </p:cNvPr>
          <p:cNvGrpSpPr/>
          <p:nvPr/>
        </p:nvGrpSpPr>
        <p:grpSpPr>
          <a:xfrm>
            <a:off x="528729" y="1290014"/>
            <a:ext cx="11337053" cy="3510473"/>
            <a:chOff x="6311154" y="1371527"/>
            <a:chExt cx="11234929" cy="3595649"/>
          </a:xfrm>
          <a:solidFill>
            <a:schemeClr val="bg1"/>
          </a:solidFill>
        </p:grpSpPr>
        <p:sp>
          <p:nvSpPr>
            <p:cNvPr id="8" name="Freeform 5">
              <a:extLst>
                <a:ext uri="{FF2B5EF4-FFF2-40B4-BE49-F238E27FC236}">
                  <a16:creationId xmlns:a16="http://schemas.microsoft.com/office/drawing/2014/main" id="{FA9427A7-3952-3346-A873-7C88CC43DC78}"/>
                </a:ext>
              </a:extLst>
            </p:cNvPr>
            <p:cNvSpPr>
              <a:spLocks/>
            </p:cNvSpPr>
            <p:nvPr/>
          </p:nvSpPr>
          <p:spPr bwMode="auto">
            <a:xfrm>
              <a:off x="7568159" y="2625032"/>
              <a:ext cx="1622448" cy="1946936"/>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4">
                <a:lumMod val="40000"/>
                <a:lumOff val="6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3">
              <a:extLst>
                <a:ext uri="{FF2B5EF4-FFF2-40B4-BE49-F238E27FC236}">
                  <a16:creationId xmlns:a16="http://schemas.microsoft.com/office/drawing/2014/main" id="{84EA5D7E-3444-BCCB-752A-F55A0D5D113D}"/>
                </a:ext>
              </a:extLst>
            </p:cNvPr>
            <p:cNvSpPr txBox="1">
              <a:spLocks/>
            </p:cNvSpPr>
            <p:nvPr/>
          </p:nvSpPr>
          <p:spPr>
            <a:xfrm>
              <a:off x="9034904" y="1831723"/>
              <a:ext cx="408990" cy="374785"/>
            </a:xfrm>
            <a:prstGeom prst="rect">
              <a:avLst/>
            </a:prstGeom>
            <a:grpFill/>
            <a:ln>
              <a:noFill/>
            </a:ln>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dirty="0">
                  <a:ln>
                    <a:solidFill>
                      <a:schemeClr val="tx1"/>
                    </a:solidFill>
                  </a:ln>
                  <a:solidFill>
                    <a:schemeClr val="tx1"/>
                  </a:solidFill>
                  <a:latin typeface="Arial" panose="020B0604020202020204" pitchFamily="34" charset="0"/>
                  <a:cs typeface="Arial" panose="020B0604020202020204" pitchFamily="34" charset="0"/>
                </a:rPr>
                <a:t>02</a:t>
              </a:r>
            </a:p>
          </p:txBody>
        </p:sp>
        <p:sp>
          <p:nvSpPr>
            <p:cNvPr id="10" name="Text Placeholder 3">
              <a:extLst>
                <a:ext uri="{FF2B5EF4-FFF2-40B4-BE49-F238E27FC236}">
                  <a16:creationId xmlns:a16="http://schemas.microsoft.com/office/drawing/2014/main" id="{56FC64CB-493C-59E7-258D-1A1C9E515668}"/>
                </a:ext>
              </a:extLst>
            </p:cNvPr>
            <p:cNvSpPr txBox="1">
              <a:spLocks/>
            </p:cNvSpPr>
            <p:nvPr/>
          </p:nvSpPr>
          <p:spPr>
            <a:xfrm>
              <a:off x="10129204" y="3126888"/>
              <a:ext cx="348573" cy="374785"/>
            </a:xfrm>
            <a:prstGeom prst="rect">
              <a:avLst/>
            </a:prstGeom>
            <a:grpFill/>
            <a:ln>
              <a:noFill/>
            </a:ln>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dirty="0">
                  <a:ln>
                    <a:solidFill>
                      <a:schemeClr val="tx1"/>
                    </a:solidFill>
                  </a:ln>
                  <a:solidFill>
                    <a:schemeClr val="tx1"/>
                  </a:solidFill>
                  <a:latin typeface="Arial" panose="020B0604020202020204" pitchFamily="34" charset="0"/>
                  <a:cs typeface="Arial" panose="020B0604020202020204" pitchFamily="34" charset="0"/>
                </a:rPr>
                <a:t>03</a:t>
              </a:r>
            </a:p>
          </p:txBody>
        </p:sp>
        <p:sp>
          <p:nvSpPr>
            <p:cNvPr id="11" name="Text Placeholder 3">
              <a:extLst>
                <a:ext uri="{FF2B5EF4-FFF2-40B4-BE49-F238E27FC236}">
                  <a16:creationId xmlns:a16="http://schemas.microsoft.com/office/drawing/2014/main" id="{3D0031CC-00BF-A7F7-EB9D-6E3FDCA8EDC3}"/>
                </a:ext>
              </a:extLst>
            </p:cNvPr>
            <p:cNvSpPr txBox="1">
              <a:spLocks/>
            </p:cNvSpPr>
            <p:nvPr/>
          </p:nvSpPr>
          <p:spPr>
            <a:xfrm>
              <a:off x="8981286" y="3998371"/>
              <a:ext cx="610130" cy="430887"/>
            </a:xfrm>
            <a:prstGeom prst="rect">
              <a:avLst/>
            </a:prstGeom>
            <a:grpFill/>
            <a:ln>
              <a:noFill/>
            </a:ln>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dirty="0">
                  <a:ln>
                    <a:solidFill>
                      <a:schemeClr val="tx1"/>
                    </a:solidFill>
                  </a:ln>
                  <a:solidFill>
                    <a:schemeClr val="tx1"/>
                  </a:solidFill>
                  <a:latin typeface="Arial" panose="020B0604020202020204" pitchFamily="34" charset="0"/>
                  <a:cs typeface="Arial" panose="020B0604020202020204" pitchFamily="34" charset="0"/>
                </a:rPr>
                <a:t>04</a:t>
              </a:r>
            </a:p>
          </p:txBody>
        </p:sp>
        <p:sp>
          <p:nvSpPr>
            <p:cNvPr id="12" name="Freeform 6">
              <a:extLst>
                <a:ext uri="{FF2B5EF4-FFF2-40B4-BE49-F238E27FC236}">
                  <a16:creationId xmlns:a16="http://schemas.microsoft.com/office/drawing/2014/main" id="{5F43736D-BF87-A59A-FABC-A8C9C82F609A}"/>
                </a:ext>
              </a:extLst>
            </p:cNvPr>
            <p:cNvSpPr>
              <a:spLocks/>
            </p:cNvSpPr>
            <p:nvPr/>
          </p:nvSpPr>
          <p:spPr bwMode="auto">
            <a:xfrm>
              <a:off x="8667281" y="3141454"/>
              <a:ext cx="1952460" cy="1626589"/>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6"/>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195500C5-2BAB-23E9-6142-F66A92A20276}"/>
                </a:ext>
              </a:extLst>
            </p:cNvPr>
            <p:cNvSpPr>
              <a:spLocks/>
            </p:cNvSpPr>
            <p:nvPr/>
          </p:nvSpPr>
          <p:spPr bwMode="auto">
            <a:xfrm>
              <a:off x="9190607" y="1771692"/>
              <a:ext cx="1627971" cy="195384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6">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8">
              <a:extLst>
                <a:ext uri="{FF2B5EF4-FFF2-40B4-BE49-F238E27FC236}">
                  <a16:creationId xmlns:a16="http://schemas.microsoft.com/office/drawing/2014/main" id="{FE8629ED-ACD3-FC4D-24D8-4F85B6FA6E8F}"/>
                </a:ext>
              </a:extLst>
            </p:cNvPr>
            <p:cNvSpPr>
              <a:spLocks noEditPoints="1"/>
            </p:cNvSpPr>
            <p:nvPr/>
          </p:nvSpPr>
          <p:spPr bwMode="auto">
            <a:xfrm>
              <a:off x="7766995" y="1519006"/>
              <a:ext cx="1946937" cy="162244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6">
                <a:lumMod val="40000"/>
                <a:lumOff val="6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9">
              <a:extLst>
                <a:ext uri="{FF2B5EF4-FFF2-40B4-BE49-F238E27FC236}">
                  <a16:creationId xmlns:a16="http://schemas.microsoft.com/office/drawing/2014/main" id="{12980423-1F52-A962-441A-DF5D4E9F0024}"/>
                </a:ext>
              </a:extLst>
            </p:cNvPr>
            <p:cNvSpPr>
              <a:spLocks/>
            </p:cNvSpPr>
            <p:nvPr/>
          </p:nvSpPr>
          <p:spPr bwMode="auto">
            <a:xfrm>
              <a:off x="7581464" y="2644903"/>
              <a:ext cx="986301" cy="604292"/>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hteck 59">
              <a:extLst>
                <a:ext uri="{FF2B5EF4-FFF2-40B4-BE49-F238E27FC236}">
                  <a16:creationId xmlns:a16="http://schemas.microsoft.com/office/drawing/2014/main" id="{E1733A26-016D-1ED9-5B9A-569874CF108E}"/>
                </a:ext>
              </a:extLst>
            </p:cNvPr>
            <p:cNvSpPr/>
            <p:nvPr/>
          </p:nvSpPr>
          <p:spPr>
            <a:xfrm>
              <a:off x="11971437" y="1371527"/>
              <a:ext cx="5574646" cy="3539854"/>
            </a:xfrm>
            <a:prstGeom prst="rect">
              <a:avLst/>
            </a:prstGeom>
            <a:solidFill>
              <a:schemeClr val="tx2">
                <a:lumMod val="20000"/>
                <a:lumOff val="80000"/>
              </a:schemeClr>
            </a:solidFill>
            <a:ln w="9525">
              <a:solidFill>
                <a:schemeClr val="tx2">
                  <a:lumMod val="20000"/>
                  <a:lumOff val="80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bg2">
                    <a:lumMod val="10000"/>
                  </a:schemeClr>
                </a:solidFill>
              </a:endParaRPr>
            </a:p>
            <a:p>
              <a:endParaRPr lang="en-US" sz="1400" b="1" dirty="0">
                <a:solidFill>
                  <a:schemeClr val="bg2">
                    <a:lumMod val="10000"/>
                  </a:schemeClr>
                </a:solidFill>
              </a:endParaRPr>
            </a:p>
            <a:p>
              <a:endParaRPr lang="en-US" sz="1400" b="1" dirty="0">
                <a:solidFill>
                  <a:schemeClr val="bg2">
                    <a:lumMod val="10000"/>
                  </a:schemeClr>
                </a:solidFill>
              </a:endParaRPr>
            </a:p>
            <a:p>
              <a:r>
                <a:rPr lang="en-US" sz="1400" b="1" dirty="0">
                  <a:solidFill>
                    <a:schemeClr val="bg2">
                      <a:lumMod val="10000"/>
                    </a:schemeClr>
                  </a:solidFill>
                </a:rPr>
                <a:t>Conclusion</a:t>
              </a:r>
            </a:p>
            <a:p>
              <a:endParaRPr lang="en-US" sz="1400" b="1" dirty="0">
                <a:solidFill>
                  <a:schemeClr val="bg2">
                    <a:lumMod val="10000"/>
                  </a:schemeClr>
                </a:solidFill>
              </a:endParaRPr>
            </a:p>
            <a:p>
              <a:endParaRPr lang="en-US" sz="1200" b="1" dirty="0">
                <a:solidFill>
                  <a:schemeClr val="bg2">
                    <a:lumMod val="10000"/>
                  </a:schemeClr>
                </a:solidFill>
              </a:endParaRPr>
            </a:p>
            <a:p>
              <a:r>
                <a:rPr lang="en-US" sz="1200" dirty="0">
                  <a:solidFill>
                    <a:schemeClr val="bg2">
                      <a:lumMod val="10000"/>
                    </a:schemeClr>
                  </a:solidFill>
                </a:rPr>
                <a:t>ESG aspects are relevant in the respective phases of the M&amp;A strategy and planning process:</a:t>
              </a:r>
              <a:endParaRPr lang="en-US" sz="1200" b="1" dirty="0">
                <a:solidFill>
                  <a:schemeClr val="bg2">
                    <a:lumMod val="10000"/>
                  </a:schemeClr>
                </a:solidFill>
              </a:endParaRPr>
            </a:p>
            <a:p>
              <a:pPr marL="171450" indent="-171450">
                <a:lnSpc>
                  <a:spcPct val="150000"/>
                </a:lnSpc>
                <a:buFont typeface="Wingdings" panose="05000000000000000000" pitchFamily="2" charset="2"/>
                <a:buChar char="ü"/>
              </a:pPr>
              <a:r>
                <a:rPr lang="en-US" sz="1200" dirty="0">
                  <a:solidFill>
                    <a:schemeClr val="bg2">
                      <a:lumMod val="10000"/>
                    </a:schemeClr>
                  </a:solidFill>
                </a:rPr>
                <a:t>Design of the future business model and value creation</a:t>
              </a:r>
            </a:p>
            <a:p>
              <a:pPr marL="171450" indent="-171450">
                <a:lnSpc>
                  <a:spcPct val="150000"/>
                </a:lnSpc>
                <a:buFont typeface="Wingdings" panose="05000000000000000000" pitchFamily="2" charset="2"/>
                <a:buChar char="ü"/>
              </a:pPr>
              <a:r>
                <a:rPr lang="en-US" sz="1200" dirty="0">
                  <a:solidFill>
                    <a:schemeClr val="bg2">
                      <a:lumMod val="10000"/>
                    </a:schemeClr>
                  </a:solidFill>
                </a:rPr>
                <a:t>Planning of synergies and necessary investments</a:t>
              </a:r>
            </a:p>
            <a:p>
              <a:pPr marL="171450" indent="-171450">
                <a:lnSpc>
                  <a:spcPct val="150000"/>
                </a:lnSpc>
                <a:buFont typeface="Wingdings" panose="05000000000000000000" pitchFamily="2" charset="2"/>
                <a:buChar char="ü"/>
              </a:pPr>
              <a:r>
                <a:rPr lang="en-US" sz="1200" dirty="0">
                  <a:solidFill>
                    <a:schemeClr val="bg2">
                      <a:lumMod val="10000"/>
                    </a:schemeClr>
                  </a:solidFill>
                </a:rPr>
                <a:t>Integration of the object (establishment of ESG governance; definition of joint ESG target metrics)</a:t>
              </a:r>
            </a:p>
            <a:p>
              <a:pPr marL="171450" indent="-171450">
                <a:lnSpc>
                  <a:spcPct val="150000"/>
                </a:lnSpc>
                <a:buFont typeface="Wingdings" panose="05000000000000000000" pitchFamily="2" charset="2"/>
                <a:buChar char="ü"/>
              </a:pPr>
              <a:r>
                <a:rPr lang="en-US" sz="1200" dirty="0">
                  <a:solidFill>
                    <a:schemeClr val="bg2">
                      <a:lumMod val="10000"/>
                    </a:schemeClr>
                  </a:solidFill>
                </a:rPr>
                <a:t>Establishment of joint ESG monitoring, optimization of supply chains and processes as well as development and expansion of ESG reporting</a:t>
              </a:r>
            </a:p>
            <a:p>
              <a:pPr marL="358775" indent="-184150">
                <a:lnSpc>
                  <a:spcPct val="150000"/>
                </a:lnSpc>
              </a:pPr>
              <a:r>
                <a:rPr lang="en-US" sz="1200" b="1" dirty="0">
                  <a:solidFill>
                    <a:schemeClr val="bg2">
                      <a:lumMod val="10000"/>
                    </a:schemeClr>
                  </a:solidFill>
                  <a:sym typeface="Wingdings" panose="05000000000000000000" pitchFamily="2" charset="2"/>
                </a:rPr>
                <a:t> Achieving better results in ESG financial due diligence and company valuation</a:t>
              </a:r>
              <a:endParaRPr lang="de-DE" sz="1200" b="1" dirty="0">
                <a:solidFill>
                  <a:schemeClr val="bg2">
                    <a:lumMod val="10000"/>
                  </a:schemeClr>
                </a:solidFill>
              </a:endParaRPr>
            </a:p>
            <a:p>
              <a:endParaRPr lang="de-DE" sz="1200" dirty="0">
                <a:solidFill>
                  <a:schemeClr val="bg2">
                    <a:lumMod val="10000"/>
                  </a:schemeClr>
                </a:solidFill>
              </a:endParaRPr>
            </a:p>
            <a:p>
              <a:pPr marL="171450" indent="-171450">
                <a:buFont typeface="Arial" panose="020B0604020202020204" pitchFamily="34" charset="0"/>
                <a:buChar char="•"/>
              </a:pPr>
              <a:endParaRPr lang="de-DE" sz="1200" dirty="0">
                <a:solidFill>
                  <a:schemeClr val="bg2">
                    <a:lumMod val="10000"/>
                  </a:schemeClr>
                </a:solidFill>
              </a:endParaRPr>
            </a:p>
            <a:p>
              <a:pPr marL="171450" indent="-171450">
                <a:buFont typeface="Arial" panose="020B0604020202020204" pitchFamily="34" charset="0"/>
                <a:buChar char="•"/>
              </a:pPr>
              <a:endParaRPr lang="de-DE" sz="1200" dirty="0">
                <a:solidFill>
                  <a:schemeClr val="bg2">
                    <a:lumMod val="10000"/>
                  </a:schemeClr>
                </a:solidFill>
              </a:endParaRPr>
            </a:p>
          </p:txBody>
        </p:sp>
        <p:sp>
          <p:nvSpPr>
            <p:cNvPr id="19" name="Ellipse 60">
              <a:extLst>
                <a:ext uri="{FF2B5EF4-FFF2-40B4-BE49-F238E27FC236}">
                  <a16:creationId xmlns:a16="http://schemas.microsoft.com/office/drawing/2014/main" id="{369C308D-D073-D3E8-7F23-C4047834C653}"/>
                </a:ext>
              </a:extLst>
            </p:cNvPr>
            <p:cNvSpPr/>
            <p:nvPr/>
          </p:nvSpPr>
          <p:spPr>
            <a:xfrm>
              <a:off x="6311154" y="1468959"/>
              <a:ext cx="2286156" cy="1216825"/>
            </a:xfrm>
            <a:prstGeom prst="ellipse">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2">
                      <a:lumMod val="10000"/>
                    </a:schemeClr>
                  </a:solidFill>
                </a:rPr>
                <a:t>Transparente Kommunikation </a:t>
              </a:r>
              <a:r>
                <a:rPr lang="de-DE" sz="1100" dirty="0">
                  <a:solidFill>
                    <a:schemeClr val="bg2">
                      <a:lumMod val="10000"/>
                    </a:schemeClr>
                  </a:solidFill>
                </a:rPr>
                <a:t>durch Unternehmen</a:t>
              </a:r>
            </a:p>
          </p:txBody>
        </p:sp>
        <p:sp>
          <p:nvSpPr>
            <p:cNvPr id="20" name="Ellipse 61">
              <a:extLst>
                <a:ext uri="{FF2B5EF4-FFF2-40B4-BE49-F238E27FC236}">
                  <a16:creationId xmlns:a16="http://schemas.microsoft.com/office/drawing/2014/main" id="{6144D34C-6E4D-477A-3100-EB582B615574}"/>
                </a:ext>
              </a:extLst>
            </p:cNvPr>
            <p:cNvSpPr/>
            <p:nvPr/>
          </p:nvSpPr>
          <p:spPr>
            <a:xfrm>
              <a:off x="9713933" y="1844759"/>
              <a:ext cx="2161201" cy="1216825"/>
            </a:xfrm>
            <a:prstGeom prst="ellipse">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bg2">
                      <a:lumMod val="10000"/>
                    </a:schemeClr>
                  </a:solidFill>
                </a:rPr>
                <a:t>Einfluss auf </a:t>
              </a:r>
            </a:p>
            <a:p>
              <a:pPr algn="ctr"/>
              <a:r>
                <a:rPr lang="de-DE" sz="1100" b="1" dirty="0">
                  <a:solidFill>
                    <a:schemeClr val="bg2">
                      <a:lumMod val="10000"/>
                    </a:schemeClr>
                  </a:solidFill>
                </a:rPr>
                <a:t>ESG Ratings </a:t>
              </a:r>
            </a:p>
            <a:p>
              <a:pPr algn="ctr"/>
              <a:r>
                <a:rPr lang="de-DE" sz="1100" dirty="0">
                  <a:solidFill>
                    <a:schemeClr val="bg2">
                      <a:lumMod val="10000"/>
                    </a:schemeClr>
                  </a:solidFill>
                </a:rPr>
                <a:t>und </a:t>
              </a:r>
              <a:r>
                <a:rPr lang="de-DE" sz="1100" b="1" dirty="0">
                  <a:solidFill>
                    <a:schemeClr val="bg2">
                      <a:lumMod val="10000"/>
                    </a:schemeClr>
                  </a:solidFill>
                </a:rPr>
                <a:t>Zugang zu Finanzierungs-mitteln</a:t>
              </a:r>
            </a:p>
          </p:txBody>
        </p:sp>
        <p:sp>
          <p:nvSpPr>
            <p:cNvPr id="21" name="Ellipse 62">
              <a:extLst>
                <a:ext uri="{FF2B5EF4-FFF2-40B4-BE49-F238E27FC236}">
                  <a16:creationId xmlns:a16="http://schemas.microsoft.com/office/drawing/2014/main" id="{BA35ACA3-BBBB-D198-BCEC-A5A9FC91B57B}"/>
                </a:ext>
              </a:extLst>
            </p:cNvPr>
            <p:cNvSpPr/>
            <p:nvPr/>
          </p:nvSpPr>
          <p:spPr>
            <a:xfrm>
              <a:off x="9522387" y="3750351"/>
              <a:ext cx="2286156" cy="1216825"/>
            </a:xfrm>
            <a:prstGeom prst="ellipse">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2">
                      <a:lumMod val="10000"/>
                    </a:schemeClr>
                  </a:solidFill>
                </a:rPr>
                <a:t>ESG</a:t>
              </a:r>
              <a:r>
                <a:rPr lang="de-DE" sz="1100" dirty="0">
                  <a:solidFill>
                    <a:schemeClr val="bg2">
                      <a:lumMod val="10000"/>
                    </a:schemeClr>
                  </a:solidFill>
                </a:rPr>
                <a:t>-Unternehmens-profil beeinflusst den </a:t>
              </a:r>
              <a:r>
                <a:rPr lang="de-DE" sz="1100" b="1" dirty="0">
                  <a:solidFill>
                    <a:schemeClr val="bg2">
                      <a:lumMod val="10000"/>
                    </a:schemeClr>
                  </a:solidFill>
                </a:rPr>
                <a:t>Unternehmenswert</a:t>
              </a:r>
            </a:p>
          </p:txBody>
        </p:sp>
      </p:grpSp>
      <p:sp>
        <p:nvSpPr>
          <p:cNvPr id="36" name="Ellipse 60">
            <a:extLst>
              <a:ext uri="{FF2B5EF4-FFF2-40B4-BE49-F238E27FC236}">
                <a16:creationId xmlns:a16="http://schemas.microsoft.com/office/drawing/2014/main" id="{11FE3DDB-54D4-633F-AE48-A1E0DD845A12}"/>
              </a:ext>
            </a:extLst>
          </p:cNvPr>
          <p:cNvSpPr/>
          <p:nvPr/>
        </p:nvSpPr>
        <p:spPr>
          <a:xfrm>
            <a:off x="611258" y="3142240"/>
            <a:ext cx="2232000" cy="1188000"/>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2">
                    <a:lumMod val="10000"/>
                  </a:schemeClr>
                </a:solidFill>
              </a:rPr>
              <a:t>Positive Reputation und Nachfrage </a:t>
            </a:r>
          </a:p>
          <a:p>
            <a:pPr algn="ctr"/>
            <a:r>
              <a:rPr lang="de-DE" sz="1100" dirty="0">
                <a:solidFill>
                  <a:schemeClr val="bg2">
                    <a:lumMod val="10000"/>
                  </a:schemeClr>
                </a:solidFill>
              </a:rPr>
              <a:t>mehr Mittel für Umsetzung des ESG-Anforderungen</a:t>
            </a:r>
          </a:p>
        </p:txBody>
      </p:sp>
      <p:grpSp>
        <p:nvGrpSpPr>
          <p:cNvPr id="4" name="Gruppieren 3">
            <a:extLst>
              <a:ext uri="{FF2B5EF4-FFF2-40B4-BE49-F238E27FC236}">
                <a16:creationId xmlns:a16="http://schemas.microsoft.com/office/drawing/2014/main" id="{0F6F8F89-60D6-C90E-961B-C9A9B60DD2F7}"/>
              </a:ext>
            </a:extLst>
          </p:cNvPr>
          <p:cNvGrpSpPr/>
          <p:nvPr/>
        </p:nvGrpSpPr>
        <p:grpSpPr>
          <a:xfrm>
            <a:off x="295951" y="4986842"/>
            <a:ext cx="11569831" cy="1224351"/>
            <a:chOff x="765173" y="3968846"/>
            <a:chExt cx="11909428" cy="1649634"/>
          </a:xfrm>
        </p:grpSpPr>
        <p:grpSp>
          <p:nvGrpSpPr>
            <p:cNvPr id="6" name="Gruppieren 5">
              <a:extLst>
                <a:ext uri="{FF2B5EF4-FFF2-40B4-BE49-F238E27FC236}">
                  <a16:creationId xmlns:a16="http://schemas.microsoft.com/office/drawing/2014/main" id="{35CE2683-E7FD-FF01-DF34-724EB7388926}"/>
                </a:ext>
              </a:extLst>
            </p:cNvPr>
            <p:cNvGrpSpPr/>
            <p:nvPr/>
          </p:nvGrpSpPr>
          <p:grpSpPr>
            <a:xfrm>
              <a:off x="765173" y="3968846"/>
              <a:ext cx="3503269" cy="1649634"/>
              <a:chOff x="5180" y="0"/>
              <a:chExt cx="3503269" cy="594254"/>
            </a:xfrm>
          </p:grpSpPr>
          <p:sp>
            <p:nvSpPr>
              <p:cNvPr id="29" name="Pfeil: Fünfeck 28">
                <a:extLst>
                  <a:ext uri="{FF2B5EF4-FFF2-40B4-BE49-F238E27FC236}">
                    <a16:creationId xmlns:a16="http://schemas.microsoft.com/office/drawing/2014/main" id="{A1C8E3F7-72C7-2D4B-72A2-107CE07BD05B}"/>
                  </a:ext>
                </a:extLst>
              </p:cNvPr>
              <p:cNvSpPr/>
              <p:nvPr/>
            </p:nvSpPr>
            <p:spPr>
              <a:xfrm>
                <a:off x="5180" y="0"/>
                <a:ext cx="3503269" cy="594254"/>
              </a:xfrm>
              <a:prstGeom prst="homePlate">
                <a:avLst/>
              </a:prstGeom>
              <a:solidFill>
                <a:schemeClr val="accent6">
                  <a:lumMod val="20000"/>
                  <a:lumOff val="80000"/>
                </a:schemeClr>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0" name="Pfeil: Fünfeck 4">
                <a:extLst>
                  <a:ext uri="{FF2B5EF4-FFF2-40B4-BE49-F238E27FC236}">
                    <a16:creationId xmlns:a16="http://schemas.microsoft.com/office/drawing/2014/main" id="{117D4B03-1E43-E401-327A-7A1568B65848}"/>
                  </a:ext>
                </a:extLst>
              </p:cNvPr>
              <p:cNvSpPr txBox="1"/>
              <p:nvPr/>
            </p:nvSpPr>
            <p:spPr>
              <a:xfrm>
                <a:off x="5180" y="0"/>
                <a:ext cx="3354706" cy="594254"/>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53340" rIns="26670" bIns="53340" numCol="1" spcCol="1270" anchor="ctr" anchorCtr="0">
                <a:noAutofit/>
              </a:bodyPr>
              <a:lstStyle/>
              <a:p>
                <a:pPr lvl="0" defTabSz="889000">
                  <a:lnSpc>
                    <a:spcPct val="90000"/>
                  </a:lnSpc>
                  <a:spcBef>
                    <a:spcPct val="0"/>
                  </a:spcBef>
                  <a:spcAft>
                    <a:spcPct val="35000"/>
                  </a:spcAft>
                </a:pPr>
                <a:r>
                  <a:rPr lang="en-US" sz="1300" b="1" dirty="0">
                    <a:solidFill>
                      <a:schemeClr val="accent6"/>
                    </a:solidFill>
                  </a:rPr>
                  <a:t>Further development of the business model with strategic introduction of ESG criteria</a:t>
                </a:r>
                <a:endParaRPr lang="de-DE" sz="1300" b="1" dirty="0">
                  <a:solidFill>
                    <a:schemeClr val="accent6"/>
                  </a:solidFill>
                </a:endParaRPr>
              </a:p>
            </p:txBody>
          </p:sp>
        </p:grpSp>
        <p:grpSp>
          <p:nvGrpSpPr>
            <p:cNvPr id="15" name="Gruppieren 14">
              <a:extLst>
                <a:ext uri="{FF2B5EF4-FFF2-40B4-BE49-F238E27FC236}">
                  <a16:creationId xmlns:a16="http://schemas.microsoft.com/office/drawing/2014/main" id="{FE2B3AB7-0936-69E1-DC8B-C4DF1EFE30AF}"/>
                </a:ext>
              </a:extLst>
            </p:cNvPr>
            <p:cNvGrpSpPr/>
            <p:nvPr/>
          </p:nvGrpSpPr>
          <p:grpSpPr>
            <a:xfrm>
              <a:off x="3566100" y="3968846"/>
              <a:ext cx="3503269" cy="1649634"/>
              <a:chOff x="2806107" y="0"/>
              <a:chExt cx="3503269" cy="594254"/>
            </a:xfrm>
          </p:grpSpPr>
          <p:sp>
            <p:nvSpPr>
              <p:cNvPr id="27" name="Pfeil: Chevron 26">
                <a:extLst>
                  <a:ext uri="{FF2B5EF4-FFF2-40B4-BE49-F238E27FC236}">
                    <a16:creationId xmlns:a16="http://schemas.microsoft.com/office/drawing/2014/main" id="{1718F15A-6062-64A1-40BA-2175749614B3}"/>
                  </a:ext>
                </a:extLst>
              </p:cNvPr>
              <p:cNvSpPr/>
              <p:nvPr/>
            </p:nvSpPr>
            <p:spPr>
              <a:xfrm>
                <a:off x="2806107" y="0"/>
                <a:ext cx="3503269" cy="594254"/>
              </a:xfrm>
              <a:prstGeom prst="chevron">
                <a:avLst/>
              </a:prstGeom>
              <a:solidFill>
                <a:schemeClr val="accent6">
                  <a:lumMod val="40000"/>
                  <a:lumOff val="60000"/>
                </a:schemeClr>
              </a:solidFill>
              <a:ln>
                <a:noFill/>
              </a:ln>
            </p:spPr>
            <p:style>
              <a:lnRef idx="2">
                <a:scrgbClr r="0" g="0" b="0"/>
              </a:lnRef>
              <a:fillRef idx="1">
                <a:scrgbClr r="0" g="0" b="0"/>
              </a:fillRef>
              <a:effectRef idx="0">
                <a:schemeClr val="accent3">
                  <a:hueOff val="-111377"/>
                  <a:satOff val="0"/>
                  <a:lumOff val="-4706"/>
                  <a:alphaOff val="0"/>
                </a:schemeClr>
              </a:effectRef>
              <a:fontRef idx="minor">
                <a:schemeClr val="lt1"/>
              </a:fontRef>
            </p:style>
          </p:sp>
          <p:sp>
            <p:nvSpPr>
              <p:cNvPr id="28" name="Pfeil: Chevron 6">
                <a:extLst>
                  <a:ext uri="{FF2B5EF4-FFF2-40B4-BE49-F238E27FC236}">
                    <a16:creationId xmlns:a16="http://schemas.microsoft.com/office/drawing/2014/main" id="{C70DBE24-2237-0E8F-9F60-F6F2DFA035F4}"/>
                  </a:ext>
                </a:extLst>
              </p:cNvPr>
              <p:cNvSpPr txBox="1"/>
              <p:nvPr/>
            </p:nvSpPr>
            <p:spPr>
              <a:xfrm>
                <a:off x="3657013" y="0"/>
                <a:ext cx="2355236" cy="594254"/>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lvl="0" defTabSz="889000">
                  <a:lnSpc>
                    <a:spcPct val="90000"/>
                  </a:lnSpc>
                  <a:spcBef>
                    <a:spcPct val="0"/>
                  </a:spcBef>
                  <a:spcAft>
                    <a:spcPct val="35000"/>
                  </a:spcAft>
                </a:pPr>
                <a:r>
                  <a:rPr lang="en-US" sz="1300" b="1" dirty="0">
                    <a:solidFill>
                      <a:schemeClr val="accent6"/>
                    </a:solidFill>
                  </a:rPr>
                  <a:t>Consistent introduction, management and communication of ESG aspects</a:t>
                </a:r>
                <a:endParaRPr lang="de-DE" sz="1300" b="1" dirty="0">
                  <a:solidFill>
                    <a:schemeClr val="accent6"/>
                  </a:solidFill>
                </a:endParaRPr>
              </a:p>
            </p:txBody>
          </p:sp>
        </p:grpSp>
        <p:grpSp>
          <p:nvGrpSpPr>
            <p:cNvPr id="17" name="Gruppieren 16">
              <a:extLst>
                <a:ext uri="{FF2B5EF4-FFF2-40B4-BE49-F238E27FC236}">
                  <a16:creationId xmlns:a16="http://schemas.microsoft.com/office/drawing/2014/main" id="{9C37A98F-45C7-DD91-E145-02AF02850264}"/>
                </a:ext>
              </a:extLst>
            </p:cNvPr>
            <p:cNvGrpSpPr/>
            <p:nvPr/>
          </p:nvGrpSpPr>
          <p:grpSpPr>
            <a:xfrm>
              <a:off x="6368716" y="3968846"/>
              <a:ext cx="3503269" cy="1649634"/>
              <a:chOff x="5608723" y="0"/>
              <a:chExt cx="3503269" cy="594254"/>
            </a:xfrm>
          </p:grpSpPr>
          <p:sp>
            <p:nvSpPr>
              <p:cNvPr id="25" name="Pfeil: Chevron 24">
                <a:extLst>
                  <a:ext uri="{FF2B5EF4-FFF2-40B4-BE49-F238E27FC236}">
                    <a16:creationId xmlns:a16="http://schemas.microsoft.com/office/drawing/2014/main" id="{BFA63579-5594-20C8-1828-11886C84DBC1}"/>
                  </a:ext>
                </a:extLst>
              </p:cNvPr>
              <p:cNvSpPr/>
              <p:nvPr/>
            </p:nvSpPr>
            <p:spPr>
              <a:xfrm>
                <a:off x="5608723" y="0"/>
                <a:ext cx="3503269" cy="594254"/>
              </a:xfrm>
              <a:prstGeom prst="chevron">
                <a:avLst/>
              </a:prstGeom>
              <a:solidFill>
                <a:schemeClr val="accent6">
                  <a:lumMod val="60000"/>
                  <a:lumOff val="40000"/>
                </a:schemeClr>
              </a:solidFill>
              <a:ln>
                <a:noFill/>
              </a:ln>
            </p:spPr>
            <p:style>
              <a:lnRef idx="2">
                <a:scrgbClr r="0" g="0" b="0"/>
              </a:lnRef>
              <a:fillRef idx="1">
                <a:scrgbClr r="0" g="0" b="0"/>
              </a:fillRef>
              <a:effectRef idx="0">
                <a:schemeClr val="accent3">
                  <a:hueOff val="-222755"/>
                  <a:satOff val="0"/>
                  <a:lumOff val="-9411"/>
                  <a:alphaOff val="0"/>
                </a:schemeClr>
              </a:effectRef>
              <a:fontRef idx="minor">
                <a:schemeClr val="lt1"/>
              </a:fontRef>
            </p:style>
          </p:sp>
          <p:sp>
            <p:nvSpPr>
              <p:cNvPr id="26" name="Pfeil: Chevron 8">
                <a:extLst>
                  <a:ext uri="{FF2B5EF4-FFF2-40B4-BE49-F238E27FC236}">
                    <a16:creationId xmlns:a16="http://schemas.microsoft.com/office/drawing/2014/main" id="{3CF8BC6F-0233-CF8D-B592-1E5AC7C0BD69}"/>
                  </a:ext>
                </a:extLst>
              </p:cNvPr>
              <p:cNvSpPr txBox="1"/>
              <p:nvPr/>
            </p:nvSpPr>
            <p:spPr>
              <a:xfrm>
                <a:off x="6309376" y="0"/>
                <a:ext cx="2676477" cy="594254"/>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lvl="0" defTabSz="889000">
                  <a:lnSpc>
                    <a:spcPct val="90000"/>
                  </a:lnSpc>
                  <a:spcBef>
                    <a:spcPct val="0"/>
                  </a:spcBef>
                  <a:spcAft>
                    <a:spcPct val="35000"/>
                  </a:spcAft>
                </a:pPr>
                <a:r>
                  <a:rPr lang="en-US" sz="1300" b="1" dirty="0">
                    <a:solidFill>
                      <a:schemeClr val="bg1"/>
                    </a:solidFill>
                  </a:rPr>
                  <a:t>Critical risk analysis, transparent tracking, consistent digitalization</a:t>
                </a:r>
                <a:endParaRPr lang="de-DE" sz="1300" b="1" dirty="0">
                  <a:solidFill>
                    <a:schemeClr val="bg1"/>
                  </a:solidFill>
                </a:endParaRPr>
              </a:p>
            </p:txBody>
          </p:sp>
        </p:grpSp>
        <p:grpSp>
          <p:nvGrpSpPr>
            <p:cNvPr id="22" name="Gruppieren 21">
              <a:extLst>
                <a:ext uri="{FF2B5EF4-FFF2-40B4-BE49-F238E27FC236}">
                  <a16:creationId xmlns:a16="http://schemas.microsoft.com/office/drawing/2014/main" id="{3CC7596C-390E-F852-2463-652E05F8125A}"/>
                </a:ext>
              </a:extLst>
            </p:cNvPr>
            <p:cNvGrpSpPr/>
            <p:nvPr/>
          </p:nvGrpSpPr>
          <p:grpSpPr>
            <a:xfrm>
              <a:off x="9171332" y="3968846"/>
              <a:ext cx="3503269" cy="1649634"/>
              <a:chOff x="8411339" y="0"/>
              <a:chExt cx="3503269" cy="594254"/>
            </a:xfrm>
          </p:grpSpPr>
          <p:sp>
            <p:nvSpPr>
              <p:cNvPr id="23" name="Pfeil: Chevron 22">
                <a:extLst>
                  <a:ext uri="{FF2B5EF4-FFF2-40B4-BE49-F238E27FC236}">
                    <a16:creationId xmlns:a16="http://schemas.microsoft.com/office/drawing/2014/main" id="{67B6C25C-4221-A2A1-DFD1-3024B782207C}"/>
                  </a:ext>
                </a:extLst>
              </p:cNvPr>
              <p:cNvSpPr/>
              <p:nvPr/>
            </p:nvSpPr>
            <p:spPr>
              <a:xfrm>
                <a:off x="8411339" y="0"/>
                <a:ext cx="3503269" cy="594254"/>
              </a:xfrm>
              <a:prstGeom prst="chevron">
                <a:avLst/>
              </a:prstGeom>
              <a:solidFill>
                <a:schemeClr val="accent6"/>
              </a:solidFill>
              <a:ln>
                <a:noFill/>
              </a:ln>
            </p:spPr>
            <p:style>
              <a:lnRef idx="2">
                <a:scrgbClr r="0" g="0" b="0"/>
              </a:lnRef>
              <a:fillRef idx="1">
                <a:scrgbClr r="0" g="0" b="0"/>
              </a:fillRef>
              <a:effectRef idx="0">
                <a:schemeClr val="accent3">
                  <a:hueOff val="-334132"/>
                  <a:satOff val="0"/>
                  <a:lumOff val="-14117"/>
                  <a:alphaOff val="0"/>
                </a:schemeClr>
              </a:effectRef>
              <a:fontRef idx="minor">
                <a:schemeClr val="lt1"/>
              </a:fontRef>
            </p:style>
            <p:txBody>
              <a:bodyPr/>
              <a:lstStyle/>
              <a:p>
                <a:endParaRPr lang="de-DE" sz="1300" dirty="0">
                  <a:solidFill>
                    <a:schemeClr val="bg1"/>
                  </a:solidFill>
                </a:endParaRPr>
              </a:p>
            </p:txBody>
          </p:sp>
          <p:sp>
            <p:nvSpPr>
              <p:cNvPr id="24" name="Pfeil: Chevron 10">
                <a:extLst>
                  <a:ext uri="{FF2B5EF4-FFF2-40B4-BE49-F238E27FC236}">
                    <a16:creationId xmlns:a16="http://schemas.microsoft.com/office/drawing/2014/main" id="{69FF8773-3682-721C-C449-C8D78AE90C13}"/>
                  </a:ext>
                </a:extLst>
              </p:cNvPr>
              <p:cNvSpPr txBox="1"/>
              <p:nvPr/>
            </p:nvSpPr>
            <p:spPr>
              <a:xfrm>
                <a:off x="9085477" y="65380"/>
                <a:ext cx="2441662" cy="463493"/>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80010" tIns="53340" rIns="26670" bIns="53340" numCol="1" spcCol="1270" anchor="ctr" anchorCtr="0">
                <a:noAutofit/>
              </a:bodyPr>
              <a:lstStyle/>
              <a:p>
                <a:pPr lvl="0" defTabSz="889000">
                  <a:lnSpc>
                    <a:spcPct val="90000"/>
                  </a:lnSpc>
                  <a:spcBef>
                    <a:spcPct val="0"/>
                  </a:spcBef>
                  <a:spcAft>
                    <a:spcPct val="35000"/>
                  </a:spcAft>
                </a:pPr>
                <a:r>
                  <a:rPr lang="en-US" sz="1300" b="1" dirty="0">
                    <a:solidFill>
                      <a:schemeClr val="bg1"/>
                    </a:solidFill>
                  </a:rPr>
                  <a:t>Implementation of reporting on sustainability-related performance indicators</a:t>
                </a:r>
                <a:endParaRPr lang="de-DE" sz="1300" b="1" dirty="0">
                  <a:solidFill>
                    <a:schemeClr val="bg1"/>
                  </a:solidFill>
                </a:endParaRPr>
              </a:p>
            </p:txBody>
          </p:sp>
        </p:grpSp>
      </p:grpSp>
      <p:sp>
        <p:nvSpPr>
          <p:cNvPr id="32" name="Gleichschenkliges Dreieck 31">
            <a:extLst>
              <a:ext uri="{FF2B5EF4-FFF2-40B4-BE49-F238E27FC236}">
                <a16:creationId xmlns:a16="http://schemas.microsoft.com/office/drawing/2014/main" id="{8491C3C6-4986-7C4A-21E1-8B5EADDBAAD7}"/>
              </a:ext>
            </a:extLst>
          </p:cNvPr>
          <p:cNvSpPr/>
          <p:nvPr/>
        </p:nvSpPr>
        <p:spPr>
          <a:xfrm rot="8012731">
            <a:off x="11247873" y="5927600"/>
            <a:ext cx="583870" cy="4277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 Verbindung mit Pfeil 39">
            <a:extLst>
              <a:ext uri="{FF2B5EF4-FFF2-40B4-BE49-F238E27FC236}">
                <a16:creationId xmlns:a16="http://schemas.microsoft.com/office/drawing/2014/main" id="{3CF014F3-2CEB-9DB8-4B7C-6B7F166230C7}"/>
              </a:ext>
            </a:extLst>
          </p:cNvPr>
          <p:cNvCxnSpPr/>
          <p:nvPr/>
        </p:nvCxnSpPr>
        <p:spPr>
          <a:xfrm>
            <a:off x="587668" y="1872343"/>
            <a:ext cx="4700" cy="32777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66634F3-8D94-1ACA-0D42-9E4C0C3E4786}"/>
              </a:ext>
            </a:extLst>
          </p:cNvPr>
          <p:cNvCxnSpPr/>
          <p:nvPr/>
        </p:nvCxnSpPr>
        <p:spPr>
          <a:xfrm>
            <a:off x="580727" y="1872343"/>
            <a:ext cx="3600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4" name="Gruppieren 127">
            <a:extLst>
              <a:ext uri="{FF2B5EF4-FFF2-40B4-BE49-F238E27FC236}">
                <a16:creationId xmlns:a16="http://schemas.microsoft.com/office/drawing/2014/main" id="{5F2E84DE-D756-B668-E6C4-8AFC46CF8166}"/>
              </a:ext>
            </a:extLst>
          </p:cNvPr>
          <p:cNvGrpSpPr>
            <a:grpSpLocks noChangeAspect="1"/>
          </p:cNvGrpSpPr>
          <p:nvPr/>
        </p:nvGrpSpPr>
        <p:grpSpPr>
          <a:xfrm>
            <a:off x="2929783" y="2688314"/>
            <a:ext cx="915468" cy="713875"/>
            <a:chOff x="-1563688" y="3101975"/>
            <a:chExt cx="1225550" cy="955676"/>
          </a:xfrm>
          <a:solidFill>
            <a:schemeClr val="accent3"/>
          </a:solidFill>
        </p:grpSpPr>
        <p:sp>
          <p:nvSpPr>
            <p:cNvPr id="45" name="Freeform 45">
              <a:extLst>
                <a:ext uri="{FF2B5EF4-FFF2-40B4-BE49-F238E27FC236}">
                  <a16:creationId xmlns:a16="http://schemas.microsoft.com/office/drawing/2014/main" id="{7D4AD193-23B5-5F86-188B-FC1DECC2F47F}"/>
                </a:ext>
              </a:extLst>
            </p:cNvPr>
            <p:cNvSpPr>
              <a:spLocks noEditPoints="1"/>
            </p:cNvSpPr>
            <p:nvPr/>
          </p:nvSpPr>
          <p:spPr bwMode="auto">
            <a:xfrm>
              <a:off x="-1563688" y="3490913"/>
              <a:ext cx="1225550" cy="566738"/>
            </a:xfrm>
            <a:custGeom>
              <a:avLst/>
              <a:gdLst>
                <a:gd name="T0" fmla="*/ 1128 w 1141"/>
                <a:gd name="T1" fmla="*/ 181 h 526"/>
                <a:gd name="T2" fmla="*/ 1038 w 1141"/>
                <a:gd name="T3" fmla="*/ 162 h 526"/>
                <a:gd name="T4" fmla="*/ 885 w 1141"/>
                <a:gd name="T5" fmla="*/ 264 h 526"/>
                <a:gd name="T6" fmla="*/ 885 w 1141"/>
                <a:gd name="T7" fmla="*/ 263 h 526"/>
                <a:gd name="T8" fmla="*/ 821 w 1141"/>
                <a:gd name="T9" fmla="*/ 199 h 526"/>
                <a:gd name="T10" fmla="*/ 516 w 1141"/>
                <a:gd name="T11" fmla="*/ 199 h 526"/>
                <a:gd name="T12" fmla="*/ 383 w 1141"/>
                <a:gd name="T13" fmla="*/ 116 h 526"/>
                <a:gd name="T14" fmla="*/ 252 w 1141"/>
                <a:gd name="T15" fmla="*/ 96 h 526"/>
                <a:gd name="T16" fmla="*/ 217 w 1141"/>
                <a:gd name="T17" fmla="*/ 96 h 526"/>
                <a:gd name="T18" fmla="*/ 217 w 1141"/>
                <a:gd name="T19" fmla="*/ 12 h 526"/>
                <a:gd name="T20" fmla="*/ 204 w 1141"/>
                <a:gd name="T21" fmla="*/ 0 h 526"/>
                <a:gd name="T22" fmla="*/ 12 w 1141"/>
                <a:gd name="T23" fmla="*/ 0 h 526"/>
                <a:gd name="T24" fmla="*/ 0 w 1141"/>
                <a:gd name="T25" fmla="*/ 12 h 526"/>
                <a:gd name="T26" fmla="*/ 12 w 1141"/>
                <a:gd name="T27" fmla="*/ 25 h 526"/>
                <a:gd name="T28" fmla="*/ 192 w 1141"/>
                <a:gd name="T29" fmla="*/ 25 h 526"/>
                <a:gd name="T30" fmla="*/ 192 w 1141"/>
                <a:gd name="T31" fmla="*/ 492 h 526"/>
                <a:gd name="T32" fmla="*/ 12 w 1141"/>
                <a:gd name="T33" fmla="*/ 492 h 526"/>
                <a:gd name="T34" fmla="*/ 0 w 1141"/>
                <a:gd name="T35" fmla="*/ 505 h 526"/>
                <a:gd name="T36" fmla="*/ 12 w 1141"/>
                <a:gd name="T37" fmla="*/ 517 h 526"/>
                <a:gd name="T38" fmla="*/ 204 w 1141"/>
                <a:gd name="T39" fmla="*/ 517 h 526"/>
                <a:gd name="T40" fmla="*/ 217 w 1141"/>
                <a:gd name="T41" fmla="*/ 505 h 526"/>
                <a:gd name="T42" fmla="*/ 217 w 1141"/>
                <a:gd name="T43" fmla="*/ 402 h 526"/>
                <a:gd name="T44" fmla="*/ 264 w 1141"/>
                <a:gd name="T45" fmla="*/ 402 h 526"/>
                <a:gd name="T46" fmla="*/ 570 w 1141"/>
                <a:gd name="T47" fmla="*/ 514 h 526"/>
                <a:gd name="T48" fmla="*/ 646 w 1141"/>
                <a:gd name="T49" fmla="*/ 526 h 526"/>
                <a:gd name="T50" fmla="*/ 780 w 1141"/>
                <a:gd name="T51" fmla="*/ 490 h 526"/>
                <a:gd name="T52" fmla="*/ 1110 w 1141"/>
                <a:gd name="T53" fmla="*/ 271 h 526"/>
                <a:gd name="T54" fmla="*/ 1138 w 1141"/>
                <a:gd name="T55" fmla="*/ 230 h 526"/>
                <a:gd name="T56" fmla="*/ 1128 w 1141"/>
                <a:gd name="T57" fmla="*/ 181 h 526"/>
                <a:gd name="T58" fmla="*/ 1113 w 1141"/>
                <a:gd name="T59" fmla="*/ 225 h 526"/>
                <a:gd name="T60" fmla="*/ 1096 w 1141"/>
                <a:gd name="T61" fmla="*/ 250 h 526"/>
                <a:gd name="T62" fmla="*/ 766 w 1141"/>
                <a:gd name="T63" fmla="*/ 469 h 526"/>
                <a:gd name="T64" fmla="*/ 646 w 1141"/>
                <a:gd name="T65" fmla="*/ 502 h 526"/>
                <a:gd name="T66" fmla="*/ 578 w 1141"/>
                <a:gd name="T67" fmla="*/ 491 h 526"/>
                <a:gd name="T68" fmla="*/ 270 w 1141"/>
                <a:gd name="T69" fmla="*/ 378 h 526"/>
                <a:gd name="T70" fmla="*/ 268 w 1141"/>
                <a:gd name="T71" fmla="*/ 378 h 526"/>
                <a:gd name="T72" fmla="*/ 217 w 1141"/>
                <a:gd name="T73" fmla="*/ 378 h 526"/>
                <a:gd name="T74" fmla="*/ 217 w 1141"/>
                <a:gd name="T75" fmla="*/ 121 h 526"/>
                <a:gd name="T76" fmla="*/ 252 w 1141"/>
                <a:gd name="T77" fmla="*/ 121 h 526"/>
                <a:gd name="T78" fmla="*/ 374 w 1141"/>
                <a:gd name="T79" fmla="*/ 139 h 526"/>
                <a:gd name="T80" fmla="*/ 505 w 1141"/>
                <a:gd name="T81" fmla="*/ 221 h 526"/>
                <a:gd name="T82" fmla="*/ 508 w 1141"/>
                <a:gd name="T83" fmla="*/ 224 h 526"/>
                <a:gd name="T84" fmla="*/ 821 w 1141"/>
                <a:gd name="T85" fmla="*/ 224 h 526"/>
                <a:gd name="T86" fmla="*/ 860 w 1141"/>
                <a:gd name="T87" fmla="*/ 263 h 526"/>
                <a:gd name="T88" fmla="*/ 821 w 1141"/>
                <a:gd name="T89" fmla="*/ 302 h 526"/>
                <a:gd name="T90" fmla="*/ 538 w 1141"/>
                <a:gd name="T91" fmla="*/ 302 h 526"/>
                <a:gd name="T92" fmla="*/ 467 w 1141"/>
                <a:gd name="T93" fmla="*/ 361 h 526"/>
                <a:gd name="T94" fmla="*/ 478 w 1141"/>
                <a:gd name="T95" fmla="*/ 374 h 526"/>
                <a:gd name="T96" fmla="*/ 479 w 1141"/>
                <a:gd name="T97" fmla="*/ 374 h 526"/>
                <a:gd name="T98" fmla="*/ 492 w 1141"/>
                <a:gd name="T99" fmla="*/ 363 h 526"/>
                <a:gd name="T100" fmla="*/ 537 w 1141"/>
                <a:gd name="T101" fmla="*/ 327 h 526"/>
                <a:gd name="T102" fmla="*/ 821 w 1141"/>
                <a:gd name="T103" fmla="*/ 327 h 526"/>
                <a:gd name="T104" fmla="*/ 871 w 1141"/>
                <a:gd name="T105" fmla="*/ 302 h 526"/>
                <a:gd name="T106" fmla="*/ 1052 w 1141"/>
                <a:gd name="T107" fmla="*/ 183 h 526"/>
                <a:gd name="T108" fmla="*/ 1108 w 1141"/>
                <a:gd name="T109" fmla="*/ 194 h 526"/>
                <a:gd name="T110" fmla="*/ 1113 w 1141"/>
                <a:gd name="T111" fmla="*/ 2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1" h="526">
                  <a:moveTo>
                    <a:pt x="1128" y="181"/>
                  </a:moveTo>
                  <a:cubicBezTo>
                    <a:pt x="1109" y="151"/>
                    <a:pt x="1068" y="143"/>
                    <a:pt x="1038" y="162"/>
                  </a:cubicBezTo>
                  <a:cubicBezTo>
                    <a:pt x="885" y="264"/>
                    <a:pt x="885" y="264"/>
                    <a:pt x="885" y="264"/>
                  </a:cubicBezTo>
                  <a:cubicBezTo>
                    <a:pt x="885" y="263"/>
                    <a:pt x="885" y="263"/>
                    <a:pt x="885" y="263"/>
                  </a:cubicBezTo>
                  <a:cubicBezTo>
                    <a:pt x="885" y="228"/>
                    <a:pt x="856" y="199"/>
                    <a:pt x="821" y="199"/>
                  </a:cubicBezTo>
                  <a:cubicBezTo>
                    <a:pt x="516" y="199"/>
                    <a:pt x="516" y="199"/>
                    <a:pt x="516" y="199"/>
                  </a:cubicBezTo>
                  <a:cubicBezTo>
                    <a:pt x="461" y="157"/>
                    <a:pt x="416" y="129"/>
                    <a:pt x="383" y="116"/>
                  </a:cubicBezTo>
                  <a:cubicBezTo>
                    <a:pt x="335" y="98"/>
                    <a:pt x="310" y="96"/>
                    <a:pt x="252" y="96"/>
                  </a:cubicBezTo>
                  <a:cubicBezTo>
                    <a:pt x="243" y="96"/>
                    <a:pt x="227" y="96"/>
                    <a:pt x="217" y="96"/>
                  </a:cubicBezTo>
                  <a:cubicBezTo>
                    <a:pt x="217" y="12"/>
                    <a:pt x="217" y="12"/>
                    <a:pt x="217" y="12"/>
                  </a:cubicBezTo>
                  <a:cubicBezTo>
                    <a:pt x="217" y="5"/>
                    <a:pt x="211" y="0"/>
                    <a:pt x="204" y="0"/>
                  </a:cubicBezTo>
                  <a:cubicBezTo>
                    <a:pt x="12" y="0"/>
                    <a:pt x="12" y="0"/>
                    <a:pt x="12" y="0"/>
                  </a:cubicBezTo>
                  <a:cubicBezTo>
                    <a:pt x="5" y="0"/>
                    <a:pt x="0" y="5"/>
                    <a:pt x="0" y="12"/>
                  </a:cubicBezTo>
                  <a:cubicBezTo>
                    <a:pt x="0" y="19"/>
                    <a:pt x="5" y="25"/>
                    <a:pt x="12" y="25"/>
                  </a:cubicBezTo>
                  <a:cubicBezTo>
                    <a:pt x="192" y="25"/>
                    <a:pt x="192" y="25"/>
                    <a:pt x="192" y="25"/>
                  </a:cubicBezTo>
                  <a:cubicBezTo>
                    <a:pt x="192" y="492"/>
                    <a:pt x="192" y="492"/>
                    <a:pt x="192" y="492"/>
                  </a:cubicBezTo>
                  <a:cubicBezTo>
                    <a:pt x="12" y="492"/>
                    <a:pt x="12" y="492"/>
                    <a:pt x="12" y="492"/>
                  </a:cubicBezTo>
                  <a:cubicBezTo>
                    <a:pt x="5" y="492"/>
                    <a:pt x="0" y="498"/>
                    <a:pt x="0" y="505"/>
                  </a:cubicBezTo>
                  <a:cubicBezTo>
                    <a:pt x="0" y="511"/>
                    <a:pt x="5" y="517"/>
                    <a:pt x="12" y="517"/>
                  </a:cubicBezTo>
                  <a:cubicBezTo>
                    <a:pt x="204" y="517"/>
                    <a:pt x="204" y="517"/>
                    <a:pt x="204" y="517"/>
                  </a:cubicBezTo>
                  <a:cubicBezTo>
                    <a:pt x="211" y="517"/>
                    <a:pt x="217" y="511"/>
                    <a:pt x="217" y="505"/>
                  </a:cubicBezTo>
                  <a:cubicBezTo>
                    <a:pt x="217" y="402"/>
                    <a:pt x="217" y="402"/>
                    <a:pt x="217" y="402"/>
                  </a:cubicBezTo>
                  <a:cubicBezTo>
                    <a:pt x="264" y="402"/>
                    <a:pt x="264" y="402"/>
                    <a:pt x="264" y="402"/>
                  </a:cubicBezTo>
                  <a:cubicBezTo>
                    <a:pt x="570" y="514"/>
                    <a:pt x="570" y="514"/>
                    <a:pt x="570" y="514"/>
                  </a:cubicBezTo>
                  <a:cubicBezTo>
                    <a:pt x="592" y="522"/>
                    <a:pt x="618" y="526"/>
                    <a:pt x="646" y="526"/>
                  </a:cubicBezTo>
                  <a:cubicBezTo>
                    <a:pt x="695" y="526"/>
                    <a:pt x="744" y="513"/>
                    <a:pt x="780" y="490"/>
                  </a:cubicBezTo>
                  <a:cubicBezTo>
                    <a:pt x="1110" y="271"/>
                    <a:pt x="1110" y="271"/>
                    <a:pt x="1110" y="271"/>
                  </a:cubicBezTo>
                  <a:cubicBezTo>
                    <a:pt x="1124" y="261"/>
                    <a:pt x="1134" y="247"/>
                    <a:pt x="1138" y="230"/>
                  </a:cubicBezTo>
                  <a:cubicBezTo>
                    <a:pt x="1141" y="213"/>
                    <a:pt x="1138" y="195"/>
                    <a:pt x="1128" y="181"/>
                  </a:cubicBezTo>
                  <a:close/>
                  <a:moveTo>
                    <a:pt x="1113" y="225"/>
                  </a:moveTo>
                  <a:cubicBezTo>
                    <a:pt x="1111" y="235"/>
                    <a:pt x="1105" y="244"/>
                    <a:pt x="1096" y="250"/>
                  </a:cubicBezTo>
                  <a:cubicBezTo>
                    <a:pt x="766" y="469"/>
                    <a:pt x="766" y="469"/>
                    <a:pt x="766" y="469"/>
                  </a:cubicBezTo>
                  <a:cubicBezTo>
                    <a:pt x="735" y="490"/>
                    <a:pt x="690" y="502"/>
                    <a:pt x="646" y="502"/>
                  </a:cubicBezTo>
                  <a:cubicBezTo>
                    <a:pt x="621" y="502"/>
                    <a:pt x="598" y="498"/>
                    <a:pt x="578" y="491"/>
                  </a:cubicBezTo>
                  <a:cubicBezTo>
                    <a:pt x="270" y="378"/>
                    <a:pt x="270" y="378"/>
                    <a:pt x="270" y="378"/>
                  </a:cubicBezTo>
                  <a:cubicBezTo>
                    <a:pt x="268" y="378"/>
                    <a:pt x="268" y="378"/>
                    <a:pt x="268" y="378"/>
                  </a:cubicBezTo>
                  <a:cubicBezTo>
                    <a:pt x="217" y="378"/>
                    <a:pt x="217" y="378"/>
                    <a:pt x="217" y="378"/>
                  </a:cubicBezTo>
                  <a:cubicBezTo>
                    <a:pt x="217" y="121"/>
                    <a:pt x="217" y="121"/>
                    <a:pt x="217" y="121"/>
                  </a:cubicBezTo>
                  <a:cubicBezTo>
                    <a:pt x="227" y="121"/>
                    <a:pt x="243" y="121"/>
                    <a:pt x="252" y="121"/>
                  </a:cubicBezTo>
                  <a:cubicBezTo>
                    <a:pt x="311" y="121"/>
                    <a:pt x="330" y="123"/>
                    <a:pt x="374" y="139"/>
                  </a:cubicBezTo>
                  <a:cubicBezTo>
                    <a:pt x="406" y="151"/>
                    <a:pt x="451" y="180"/>
                    <a:pt x="505" y="221"/>
                  </a:cubicBezTo>
                  <a:cubicBezTo>
                    <a:pt x="508" y="224"/>
                    <a:pt x="508" y="224"/>
                    <a:pt x="508" y="224"/>
                  </a:cubicBezTo>
                  <a:cubicBezTo>
                    <a:pt x="821" y="224"/>
                    <a:pt x="821" y="224"/>
                    <a:pt x="821" y="224"/>
                  </a:cubicBezTo>
                  <a:cubicBezTo>
                    <a:pt x="842" y="224"/>
                    <a:pt x="860" y="241"/>
                    <a:pt x="860" y="263"/>
                  </a:cubicBezTo>
                  <a:cubicBezTo>
                    <a:pt x="860" y="284"/>
                    <a:pt x="842" y="302"/>
                    <a:pt x="821" y="302"/>
                  </a:cubicBezTo>
                  <a:cubicBezTo>
                    <a:pt x="538" y="302"/>
                    <a:pt x="538" y="302"/>
                    <a:pt x="538" y="302"/>
                  </a:cubicBezTo>
                  <a:cubicBezTo>
                    <a:pt x="494" y="301"/>
                    <a:pt x="469" y="336"/>
                    <a:pt x="467" y="361"/>
                  </a:cubicBezTo>
                  <a:cubicBezTo>
                    <a:pt x="467" y="368"/>
                    <a:pt x="472" y="374"/>
                    <a:pt x="478" y="374"/>
                  </a:cubicBezTo>
                  <a:cubicBezTo>
                    <a:pt x="479" y="374"/>
                    <a:pt x="479" y="374"/>
                    <a:pt x="479" y="374"/>
                  </a:cubicBezTo>
                  <a:cubicBezTo>
                    <a:pt x="486" y="374"/>
                    <a:pt x="491" y="369"/>
                    <a:pt x="492" y="363"/>
                  </a:cubicBezTo>
                  <a:cubicBezTo>
                    <a:pt x="493" y="350"/>
                    <a:pt x="508" y="326"/>
                    <a:pt x="537" y="327"/>
                  </a:cubicBezTo>
                  <a:cubicBezTo>
                    <a:pt x="821" y="327"/>
                    <a:pt x="821" y="327"/>
                    <a:pt x="821" y="327"/>
                  </a:cubicBezTo>
                  <a:cubicBezTo>
                    <a:pt x="841" y="327"/>
                    <a:pt x="859" y="317"/>
                    <a:pt x="871" y="302"/>
                  </a:cubicBezTo>
                  <a:cubicBezTo>
                    <a:pt x="1052" y="183"/>
                    <a:pt x="1052" y="183"/>
                    <a:pt x="1052" y="183"/>
                  </a:cubicBezTo>
                  <a:cubicBezTo>
                    <a:pt x="1070" y="171"/>
                    <a:pt x="1095" y="176"/>
                    <a:pt x="1108" y="194"/>
                  </a:cubicBezTo>
                  <a:cubicBezTo>
                    <a:pt x="1114" y="203"/>
                    <a:pt x="1116" y="214"/>
                    <a:pt x="1113"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6" name="Freeform 46">
              <a:extLst>
                <a:ext uri="{FF2B5EF4-FFF2-40B4-BE49-F238E27FC236}">
                  <a16:creationId xmlns:a16="http://schemas.microsoft.com/office/drawing/2014/main" id="{25B94C21-3F6E-F541-DEAB-2E973B284EE3}"/>
                </a:ext>
              </a:extLst>
            </p:cNvPr>
            <p:cNvSpPr>
              <a:spLocks noEditPoints="1"/>
            </p:cNvSpPr>
            <p:nvPr/>
          </p:nvSpPr>
          <p:spPr bwMode="auto">
            <a:xfrm>
              <a:off x="-1017588" y="3101975"/>
              <a:ext cx="336550" cy="477838"/>
            </a:xfrm>
            <a:custGeom>
              <a:avLst/>
              <a:gdLst>
                <a:gd name="T0" fmla="*/ 156 w 313"/>
                <a:gd name="T1" fmla="*/ 444 h 444"/>
                <a:gd name="T2" fmla="*/ 313 w 313"/>
                <a:gd name="T3" fmla="*/ 288 h 444"/>
                <a:gd name="T4" fmla="*/ 165 w 313"/>
                <a:gd name="T5" fmla="*/ 5 h 444"/>
                <a:gd name="T6" fmla="*/ 148 w 313"/>
                <a:gd name="T7" fmla="*/ 5 h 444"/>
                <a:gd name="T8" fmla="*/ 6 w 313"/>
                <a:gd name="T9" fmla="*/ 241 h 444"/>
                <a:gd name="T10" fmla="*/ 5 w 313"/>
                <a:gd name="T11" fmla="*/ 246 h 444"/>
                <a:gd name="T12" fmla="*/ 0 w 313"/>
                <a:gd name="T13" fmla="*/ 288 h 444"/>
                <a:gd name="T14" fmla="*/ 156 w 313"/>
                <a:gd name="T15" fmla="*/ 444 h 444"/>
                <a:gd name="T16" fmla="*/ 25 w 313"/>
                <a:gd name="T17" fmla="*/ 288 h 444"/>
                <a:gd name="T18" fmla="*/ 26 w 313"/>
                <a:gd name="T19" fmla="*/ 272 h 444"/>
                <a:gd name="T20" fmla="*/ 144 w 313"/>
                <a:gd name="T21" fmla="*/ 390 h 444"/>
                <a:gd name="T22" fmla="*/ 144 w 313"/>
                <a:gd name="T23" fmla="*/ 391 h 444"/>
                <a:gd name="T24" fmla="*/ 144 w 313"/>
                <a:gd name="T25" fmla="*/ 419 h 444"/>
                <a:gd name="T26" fmla="*/ 25 w 313"/>
                <a:gd name="T27" fmla="*/ 288 h 444"/>
                <a:gd name="T28" fmla="*/ 65 w 313"/>
                <a:gd name="T29" fmla="*/ 157 h 444"/>
                <a:gd name="T30" fmla="*/ 144 w 313"/>
                <a:gd name="T31" fmla="*/ 235 h 444"/>
                <a:gd name="T32" fmla="*/ 144 w 313"/>
                <a:gd name="T33" fmla="*/ 235 h 444"/>
                <a:gd name="T34" fmla="*/ 144 w 313"/>
                <a:gd name="T35" fmla="*/ 356 h 444"/>
                <a:gd name="T36" fmla="*/ 31 w 313"/>
                <a:gd name="T37" fmla="*/ 242 h 444"/>
                <a:gd name="T38" fmla="*/ 65 w 313"/>
                <a:gd name="T39" fmla="*/ 157 h 444"/>
                <a:gd name="T40" fmla="*/ 282 w 313"/>
                <a:gd name="T41" fmla="*/ 242 h 444"/>
                <a:gd name="T42" fmla="*/ 169 w 313"/>
                <a:gd name="T43" fmla="*/ 356 h 444"/>
                <a:gd name="T44" fmla="*/ 169 w 313"/>
                <a:gd name="T45" fmla="*/ 235 h 444"/>
                <a:gd name="T46" fmla="*/ 169 w 313"/>
                <a:gd name="T47" fmla="*/ 235 h 444"/>
                <a:gd name="T48" fmla="*/ 248 w 313"/>
                <a:gd name="T49" fmla="*/ 156 h 444"/>
                <a:gd name="T50" fmla="*/ 282 w 313"/>
                <a:gd name="T51" fmla="*/ 242 h 444"/>
                <a:gd name="T52" fmla="*/ 169 w 313"/>
                <a:gd name="T53" fmla="*/ 200 h 444"/>
                <a:gd name="T54" fmla="*/ 169 w 313"/>
                <a:gd name="T55" fmla="*/ 45 h 444"/>
                <a:gd name="T56" fmla="*/ 235 w 313"/>
                <a:gd name="T57" fmla="*/ 134 h 444"/>
                <a:gd name="T58" fmla="*/ 169 w 313"/>
                <a:gd name="T59" fmla="*/ 200 h 444"/>
                <a:gd name="T60" fmla="*/ 144 w 313"/>
                <a:gd name="T61" fmla="*/ 200 h 444"/>
                <a:gd name="T62" fmla="*/ 78 w 313"/>
                <a:gd name="T63" fmla="*/ 135 h 444"/>
                <a:gd name="T64" fmla="*/ 144 w 313"/>
                <a:gd name="T65" fmla="*/ 46 h 444"/>
                <a:gd name="T66" fmla="*/ 144 w 313"/>
                <a:gd name="T67" fmla="*/ 200 h 444"/>
                <a:gd name="T68" fmla="*/ 169 w 313"/>
                <a:gd name="T69" fmla="*/ 419 h 444"/>
                <a:gd name="T70" fmla="*/ 169 w 313"/>
                <a:gd name="T71" fmla="*/ 391 h 444"/>
                <a:gd name="T72" fmla="*/ 169 w 313"/>
                <a:gd name="T73" fmla="*/ 390 h 444"/>
                <a:gd name="T74" fmla="*/ 287 w 313"/>
                <a:gd name="T75" fmla="*/ 272 h 444"/>
                <a:gd name="T76" fmla="*/ 288 w 313"/>
                <a:gd name="T77" fmla="*/ 288 h 444"/>
                <a:gd name="T78" fmla="*/ 169 w 313"/>
                <a:gd name="T79" fmla="*/ 41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3" h="444">
                  <a:moveTo>
                    <a:pt x="156" y="444"/>
                  </a:moveTo>
                  <a:cubicBezTo>
                    <a:pt x="243" y="444"/>
                    <a:pt x="313" y="374"/>
                    <a:pt x="313" y="288"/>
                  </a:cubicBezTo>
                  <a:cubicBezTo>
                    <a:pt x="313" y="149"/>
                    <a:pt x="171" y="11"/>
                    <a:pt x="165" y="5"/>
                  </a:cubicBezTo>
                  <a:cubicBezTo>
                    <a:pt x="160" y="0"/>
                    <a:pt x="152" y="0"/>
                    <a:pt x="148" y="5"/>
                  </a:cubicBezTo>
                  <a:cubicBezTo>
                    <a:pt x="142" y="10"/>
                    <a:pt x="32" y="123"/>
                    <a:pt x="6" y="241"/>
                  </a:cubicBezTo>
                  <a:cubicBezTo>
                    <a:pt x="5" y="243"/>
                    <a:pt x="5" y="244"/>
                    <a:pt x="5" y="246"/>
                  </a:cubicBezTo>
                  <a:cubicBezTo>
                    <a:pt x="2" y="260"/>
                    <a:pt x="0" y="274"/>
                    <a:pt x="0" y="288"/>
                  </a:cubicBezTo>
                  <a:cubicBezTo>
                    <a:pt x="0" y="374"/>
                    <a:pt x="70" y="444"/>
                    <a:pt x="156" y="444"/>
                  </a:cubicBezTo>
                  <a:close/>
                  <a:moveTo>
                    <a:pt x="25" y="288"/>
                  </a:moveTo>
                  <a:cubicBezTo>
                    <a:pt x="25" y="283"/>
                    <a:pt x="25" y="277"/>
                    <a:pt x="26" y="272"/>
                  </a:cubicBezTo>
                  <a:cubicBezTo>
                    <a:pt x="144" y="390"/>
                    <a:pt x="144" y="390"/>
                    <a:pt x="144" y="390"/>
                  </a:cubicBezTo>
                  <a:cubicBezTo>
                    <a:pt x="144" y="390"/>
                    <a:pt x="144" y="390"/>
                    <a:pt x="144" y="391"/>
                  </a:cubicBezTo>
                  <a:cubicBezTo>
                    <a:pt x="144" y="419"/>
                    <a:pt x="144" y="419"/>
                    <a:pt x="144" y="419"/>
                  </a:cubicBezTo>
                  <a:cubicBezTo>
                    <a:pt x="77" y="413"/>
                    <a:pt x="25" y="356"/>
                    <a:pt x="25" y="288"/>
                  </a:cubicBezTo>
                  <a:close/>
                  <a:moveTo>
                    <a:pt x="65" y="157"/>
                  </a:moveTo>
                  <a:cubicBezTo>
                    <a:pt x="144" y="235"/>
                    <a:pt x="144" y="235"/>
                    <a:pt x="144" y="235"/>
                  </a:cubicBezTo>
                  <a:cubicBezTo>
                    <a:pt x="144" y="235"/>
                    <a:pt x="144" y="235"/>
                    <a:pt x="144" y="235"/>
                  </a:cubicBezTo>
                  <a:cubicBezTo>
                    <a:pt x="144" y="356"/>
                    <a:pt x="144" y="356"/>
                    <a:pt x="144" y="356"/>
                  </a:cubicBezTo>
                  <a:cubicBezTo>
                    <a:pt x="31" y="242"/>
                    <a:pt x="31" y="242"/>
                    <a:pt x="31" y="242"/>
                  </a:cubicBezTo>
                  <a:cubicBezTo>
                    <a:pt x="38" y="213"/>
                    <a:pt x="50" y="184"/>
                    <a:pt x="65" y="157"/>
                  </a:cubicBezTo>
                  <a:close/>
                  <a:moveTo>
                    <a:pt x="282" y="242"/>
                  </a:moveTo>
                  <a:cubicBezTo>
                    <a:pt x="169" y="356"/>
                    <a:pt x="169" y="356"/>
                    <a:pt x="169" y="356"/>
                  </a:cubicBezTo>
                  <a:cubicBezTo>
                    <a:pt x="169" y="235"/>
                    <a:pt x="169" y="235"/>
                    <a:pt x="169" y="235"/>
                  </a:cubicBezTo>
                  <a:cubicBezTo>
                    <a:pt x="169" y="235"/>
                    <a:pt x="169" y="235"/>
                    <a:pt x="169" y="235"/>
                  </a:cubicBezTo>
                  <a:cubicBezTo>
                    <a:pt x="248" y="156"/>
                    <a:pt x="248" y="156"/>
                    <a:pt x="248" y="156"/>
                  </a:cubicBezTo>
                  <a:cubicBezTo>
                    <a:pt x="263" y="183"/>
                    <a:pt x="276" y="212"/>
                    <a:pt x="282" y="242"/>
                  </a:cubicBezTo>
                  <a:close/>
                  <a:moveTo>
                    <a:pt x="169" y="200"/>
                  </a:moveTo>
                  <a:cubicBezTo>
                    <a:pt x="169" y="45"/>
                    <a:pt x="169" y="45"/>
                    <a:pt x="169" y="45"/>
                  </a:cubicBezTo>
                  <a:cubicBezTo>
                    <a:pt x="186" y="65"/>
                    <a:pt x="212" y="96"/>
                    <a:pt x="235" y="134"/>
                  </a:cubicBezTo>
                  <a:lnTo>
                    <a:pt x="169" y="200"/>
                  </a:lnTo>
                  <a:close/>
                  <a:moveTo>
                    <a:pt x="144" y="200"/>
                  </a:moveTo>
                  <a:cubicBezTo>
                    <a:pt x="78" y="135"/>
                    <a:pt x="78" y="135"/>
                    <a:pt x="78" y="135"/>
                  </a:cubicBezTo>
                  <a:cubicBezTo>
                    <a:pt x="101" y="97"/>
                    <a:pt x="127" y="66"/>
                    <a:pt x="144" y="46"/>
                  </a:cubicBezTo>
                  <a:lnTo>
                    <a:pt x="144" y="200"/>
                  </a:lnTo>
                  <a:close/>
                  <a:moveTo>
                    <a:pt x="169" y="419"/>
                  </a:moveTo>
                  <a:cubicBezTo>
                    <a:pt x="169" y="391"/>
                    <a:pt x="169" y="391"/>
                    <a:pt x="169" y="391"/>
                  </a:cubicBezTo>
                  <a:cubicBezTo>
                    <a:pt x="169" y="390"/>
                    <a:pt x="169" y="390"/>
                    <a:pt x="169" y="390"/>
                  </a:cubicBezTo>
                  <a:cubicBezTo>
                    <a:pt x="287" y="272"/>
                    <a:pt x="287" y="272"/>
                    <a:pt x="287" y="272"/>
                  </a:cubicBezTo>
                  <a:cubicBezTo>
                    <a:pt x="288" y="277"/>
                    <a:pt x="288" y="283"/>
                    <a:pt x="288" y="288"/>
                  </a:cubicBezTo>
                  <a:cubicBezTo>
                    <a:pt x="288" y="356"/>
                    <a:pt x="236" y="413"/>
                    <a:pt x="169" y="4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48" name="Ellipse 47">
            <a:extLst>
              <a:ext uri="{FF2B5EF4-FFF2-40B4-BE49-F238E27FC236}">
                <a16:creationId xmlns:a16="http://schemas.microsoft.com/office/drawing/2014/main" id="{6E83EE17-0D9A-F4EB-BF27-56CD0264A7A0}"/>
              </a:ext>
            </a:extLst>
          </p:cNvPr>
          <p:cNvSpPr/>
          <p:nvPr/>
        </p:nvSpPr>
        <p:spPr>
          <a:xfrm>
            <a:off x="10247668" y="929440"/>
            <a:ext cx="1080000" cy="10800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4" name="Gruppieren 3118">
            <a:extLst>
              <a:ext uri="{FF2B5EF4-FFF2-40B4-BE49-F238E27FC236}">
                <a16:creationId xmlns:a16="http://schemas.microsoft.com/office/drawing/2014/main" id="{817CC049-31D7-57A5-2A7D-D52ACA3B25B5}"/>
              </a:ext>
            </a:extLst>
          </p:cNvPr>
          <p:cNvGrpSpPr>
            <a:grpSpLocks noChangeAspect="1"/>
          </p:cNvGrpSpPr>
          <p:nvPr/>
        </p:nvGrpSpPr>
        <p:grpSpPr>
          <a:xfrm>
            <a:off x="10518356" y="1116204"/>
            <a:ext cx="598144" cy="584465"/>
            <a:chOff x="-1279526" y="2971800"/>
            <a:chExt cx="763588" cy="746125"/>
          </a:xfrm>
          <a:solidFill>
            <a:schemeClr val="tx1"/>
          </a:solidFill>
        </p:grpSpPr>
        <p:sp>
          <p:nvSpPr>
            <p:cNvPr id="175" name="Freeform 164">
              <a:extLst>
                <a:ext uri="{FF2B5EF4-FFF2-40B4-BE49-F238E27FC236}">
                  <a16:creationId xmlns:a16="http://schemas.microsoft.com/office/drawing/2014/main" id="{5BE452C8-0241-9E87-2AC2-580100E502FD}"/>
                </a:ext>
              </a:extLst>
            </p:cNvPr>
            <p:cNvSpPr>
              <a:spLocks noEditPoints="1"/>
            </p:cNvSpPr>
            <p:nvPr/>
          </p:nvSpPr>
          <p:spPr bwMode="auto">
            <a:xfrm>
              <a:off x="-1123951" y="2971800"/>
              <a:ext cx="192088" cy="268288"/>
            </a:xfrm>
            <a:custGeom>
              <a:avLst/>
              <a:gdLst>
                <a:gd name="T0" fmla="*/ 166 w 333"/>
                <a:gd name="T1" fmla="*/ 467 h 467"/>
                <a:gd name="T2" fmla="*/ 154 w 333"/>
                <a:gd name="T3" fmla="*/ 462 h 467"/>
                <a:gd name="T4" fmla="*/ 0 w 333"/>
                <a:gd name="T5" fmla="*/ 166 h 467"/>
                <a:gd name="T6" fmla="*/ 166 w 333"/>
                <a:gd name="T7" fmla="*/ 0 h 467"/>
                <a:gd name="T8" fmla="*/ 333 w 333"/>
                <a:gd name="T9" fmla="*/ 166 h 467"/>
                <a:gd name="T10" fmla="*/ 179 w 333"/>
                <a:gd name="T11" fmla="*/ 462 h 467"/>
                <a:gd name="T12" fmla="*/ 166 w 333"/>
                <a:gd name="T13" fmla="*/ 467 h 467"/>
                <a:gd name="T14" fmla="*/ 166 w 333"/>
                <a:gd name="T15" fmla="*/ 36 h 467"/>
                <a:gd name="T16" fmla="*/ 36 w 333"/>
                <a:gd name="T17" fmla="*/ 166 h 467"/>
                <a:gd name="T18" fmla="*/ 166 w 333"/>
                <a:gd name="T19" fmla="*/ 422 h 467"/>
                <a:gd name="T20" fmla="*/ 296 w 333"/>
                <a:gd name="T21" fmla="*/ 166 h 467"/>
                <a:gd name="T22" fmla="*/ 166 w 333"/>
                <a:gd name="T23" fmla="*/ 3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67">
                  <a:moveTo>
                    <a:pt x="166" y="467"/>
                  </a:moveTo>
                  <a:cubicBezTo>
                    <a:pt x="162" y="467"/>
                    <a:pt x="157" y="465"/>
                    <a:pt x="154" y="462"/>
                  </a:cubicBezTo>
                  <a:cubicBezTo>
                    <a:pt x="147" y="456"/>
                    <a:pt x="0" y="311"/>
                    <a:pt x="0" y="166"/>
                  </a:cubicBezTo>
                  <a:cubicBezTo>
                    <a:pt x="0" y="74"/>
                    <a:pt x="74" y="0"/>
                    <a:pt x="166" y="0"/>
                  </a:cubicBezTo>
                  <a:cubicBezTo>
                    <a:pt x="258" y="0"/>
                    <a:pt x="333" y="74"/>
                    <a:pt x="333" y="166"/>
                  </a:cubicBezTo>
                  <a:cubicBezTo>
                    <a:pt x="333" y="305"/>
                    <a:pt x="186" y="455"/>
                    <a:pt x="179" y="462"/>
                  </a:cubicBezTo>
                  <a:cubicBezTo>
                    <a:pt x="176" y="465"/>
                    <a:pt x="171" y="467"/>
                    <a:pt x="166" y="467"/>
                  </a:cubicBezTo>
                  <a:close/>
                  <a:moveTo>
                    <a:pt x="166" y="36"/>
                  </a:moveTo>
                  <a:cubicBezTo>
                    <a:pt x="95" y="36"/>
                    <a:pt x="36" y="95"/>
                    <a:pt x="36" y="166"/>
                  </a:cubicBezTo>
                  <a:cubicBezTo>
                    <a:pt x="36" y="272"/>
                    <a:pt x="131" y="384"/>
                    <a:pt x="166" y="422"/>
                  </a:cubicBezTo>
                  <a:cubicBezTo>
                    <a:pt x="201" y="383"/>
                    <a:pt x="296" y="268"/>
                    <a:pt x="296" y="166"/>
                  </a:cubicBezTo>
                  <a:cubicBezTo>
                    <a:pt x="296" y="95"/>
                    <a:pt x="238" y="36"/>
                    <a:pt x="166" y="36"/>
                  </a:cubicBezTo>
                  <a:close/>
                </a:path>
              </a:pathLst>
            </a:custGeom>
            <a:grpFill/>
            <a:ln w="3175">
              <a:solidFill>
                <a:schemeClr val="accent6"/>
              </a:solid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76" name="Freeform 165">
              <a:extLst>
                <a:ext uri="{FF2B5EF4-FFF2-40B4-BE49-F238E27FC236}">
                  <a16:creationId xmlns:a16="http://schemas.microsoft.com/office/drawing/2014/main" id="{4CE95ABA-4B35-1756-61F9-61B7180BB14C}"/>
                </a:ext>
              </a:extLst>
            </p:cNvPr>
            <p:cNvSpPr>
              <a:spLocks noEditPoints="1"/>
            </p:cNvSpPr>
            <p:nvPr/>
          </p:nvSpPr>
          <p:spPr bwMode="auto">
            <a:xfrm>
              <a:off x="-1073151" y="3022600"/>
              <a:ext cx="90488" cy="92075"/>
            </a:xfrm>
            <a:custGeom>
              <a:avLst/>
              <a:gdLst>
                <a:gd name="T0" fmla="*/ 79 w 158"/>
                <a:gd name="T1" fmla="*/ 158 h 158"/>
                <a:gd name="T2" fmla="*/ 0 w 158"/>
                <a:gd name="T3" fmla="*/ 79 h 158"/>
                <a:gd name="T4" fmla="*/ 79 w 158"/>
                <a:gd name="T5" fmla="*/ 0 h 158"/>
                <a:gd name="T6" fmla="*/ 158 w 158"/>
                <a:gd name="T7" fmla="*/ 79 h 158"/>
                <a:gd name="T8" fmla="*/ 79 w 158"/>
                <a:gd name="T9" fmla="*/ 158 h 158"/>
                <a:gd name="T10" fmla="*/ 79 w 158"/>
                <a:gd name="T11" fmla="*/ 36 h 158"/>
                <a:gd name="T12" fmla="*/ 37 w 158"/>
                <a:gd name="T13" fmla="*/ 79 h 158"/>
                <a:gd name="T14" fmla="*/ 79 w 158"/>
                <a:gd name="T15" fmla="*/ 122 h 158"/>
                <a:gd name="T16" fmla="*/ 122 w 158"/>
                <a:gd name="T17" fmla="*/ 79 h 158"/>
                <a:gd name="T18" fmla="*/ 79 w 158"/>
                <a:gd name="T19" fmla="*/ 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158"/>
                  </a:moveTo>
                  <a:cubicBezTo>
                    <a:pt x="36" y="158"/>
                    <a:pt x="0" y="123"/>
                    <a:pt x="0" y="79"/>
                  </a:cubicBezTo>
                  <a:cubicBezTo>
                    <a:pt x="0" y="35"/>
                    <a:pt x="36" y="0"/>
                    <a:pt x="79" y="0"/>
                  </a:cubicBezTo>
                  <a:cubicBezTo>
                    <a:pt x="123" y="0"/>
                    <a:pt x="158" y="35"/>
                    <a:pt x="158" y="79"/>
                  </a:cubicBezTo>
                  <a:cubicBezTo>
                    <a:pt x="158" y="123"/>
                    <a:pt x="123" y="158"/>
                    <a:pt x="79" y="158"/>
                  </a:cubicBezTo>
                  <a:close/>
                  <a:moveTo>
                    <a:pt x="79" y="36"/>
                  </a:moveTo>
                  <a:cubicBezTo>
                    <a:pt x="56" y="36"/>
                    <a:pt x="37" y="55"/>
                    <a:pt x="37" y="79"/>
                  </a:cubicBezTo>
                  <a:cubicBezTo>
                    <a:pt x="37" y="103"/>
                    <a:pt x="56" y="122"/>
                    <a:pt x="79" y="122"/>
                  </a:cubicBezTo>
                  <a:cubicBezTo>
                    <a:pt x="103" y="122"/>
                    <a:pt x="122" y="103"/>
                    <a:pt x="122" y="79"/>
                  </a:cubicBezTo>
                  <a:cubicBezTo>
                    <a:pt x="122" y="55"/>
                    <a:pt x="103" y="36"/>
                    <a:pt x="79" y="36"/>
                  </a:cubicBezTo>
                  <a:close/>
                </a:path>
              </a:pathLst>
            </a:custGeom>
            <a:grpFill/>
            <a:ln w="3175">
              <a:solidFill>
                <a:schemeClr val="accent6"/>
              </a:solid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77" name="Freeform 166">
              <a:extLst>
                <a:ext uri="{FF2B5EF4-FFF2-40B4-BE49-F238E27FC236}">
                  <a16:creationId xmlns:a16="http://schemas.microsoft.com/office/drawing/2014/main" id="{C4071D3C-B1AB-D4F8-EA70-F59286F580E2}"/>
                </a:ext>
              </a:extLst>
            </p:cNvPr>
            <p:cNvSpPr>
              <a:spLocks noEditPoints="1"/>
            </p:cNvSpPr>
            <p:nvPr/>
          </p:nvSpPr>
          <p:spPr bwMode="auto">
            <a:xfrm>
              <a:off x="-742951" y="3397250"/>
              <a:ext cx="227013" cy="320675"/>
            </a:xfrm>
            <a:custGeom>
              <a:avLst/>
              <a:gdLst>
                <a:gd name="T0" fmla="*/ 197 w 393"/>
                <a:gd name="T1" fmla="*/ 555 h 555"/>
                <a:gd name="T2" fmla="*/ 184 w 393"/>
                <a:gd name="T3" fmla="*/ 550 h 555"/>
                <a:gd name="T4" fmla="*/ 0 w 393"/>
                <a:gd name="T5" fmla="*/ 197 h 555"/>
                <a:gd name="T6" fmla="*/ 197 w 393"/>
                <a:gd name="T7" fmla="*/ 0 h 555"/>
                <a:gd name="T8" fmla="*/ 393 w 393"/>
                <a:gd name="T9" fmla="*/ 197 h 555"/>
                <a:gd name="T10" fmla="*/ 210 w 393"/>
                <a:gd name="T11" fmla="*/ 549 h 555"/>
                <a:gd name="T12" fmla="*/ 197 w 393"/>
                <a:gd name="T13" fmla="*/ 555 h 555"/>
                <a:gd name="T14" fmla="*/ 197 w 393"/>
                <a:gd name="T15" fmla="*/ 37 h 555"/>
                <a:gd name="T16" fmla="*/ 37 w 393"/>
                <a:gd name="T17" fmla="*/ 197 h 555"/>
                <a:gd name="T18" fmla="*/ 197 w 393"/>
                <a:gd name="T19" fmla="*/ 510 h 555"/>
                <a:gd name="T20" fmla="*/ 357 w 393"/>
                <a:gd name="T21" fmla="*/ 197 h 555"/>
                <a:gd name="T22" fmla="*/ 197 w 393"/>
                <a:gd name="T23" fmla="*/ 3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3" h="555">
                  <a:moveTo>
                    <a:pt x="197" y="555"/>
                  </a:moveTo>
                  <a:cubicBezTo>
                    <a:pt x="192" y="555"/>
                    <a:pt x="188" y="553"/>
                    <a:pt x="184" y="550"/>
                  </a:cubicBezTo>
                  <a:cubicBezTo>
                    <a:pt x="177" y="542"/>
                    <a:pt x="0" y="369"/>
                    <a:pt x="0" y="197"/>
                  </a:cubicBezTo>
                  <a:cubicBezTo>
                    <a:pt x="0" y="88"/>
                    <a:pt x="89" y="0"/>
                    <a:pt x="197" y="0"/>
                  </a:cubicBezTo>
                  <a:cubicBezTo>
                    <a:pt x="305" y="0"/>
                    <a:pt x="393" y="88"/>
                    <a:pt x="393" y="197"/>
                  </a:cubicBezTo>
                  <a:cubicBezTo>
                    <a:pt x="393" y="362"/>
                    <a:pt x="217" y="542"/>
                    <a:pt x="210" y="549"/>
                  </a:cubicBezTo>
                  <a:cubicBezTo>
                    <a:pt x="206" y="553"/>
                    <a:pt x="202" y="555"/>
                    <a:pt x="197" y="555"/>
                  </a:cubicBezTo>
                  <a:close/>
                  <a:moveTo>
                    <a:pt x="197" y="37"/>
                  </a:moveTo>
                  <a:cubicBezTo>
                    <a:pt x="109" y="37"/>
                    <a:pt x="37" y="108"/>
                    <a:pt x="37" y="197"/>
                  </a:cubicBezTo>
                  <a:cubicBezTo>
                    <a:pt x="37" y="328"/>
                    <a:pt x="157" y="467"/>
                    <a:pt x="197" y="510"/>
                  </a:cubicBezTo>
                  <a:cubicBezTo>
                    <a:pt x="237" y="466"/>
                    <a:pt x="357" y="323"/>
                    <a:pt x="357" y="197"/>
                  </a:cubicBezTo>
                  <a:cubicBezTo>
                    <a:pt x="357" y="108"/>
                    <a:pt x="285" y="37"/>
                    <a:pt x="197" y="37"/>
                  </a:cubicBezTo>
                  <a:close/>
                </a:path>
              </a:pathLst>
            </a:custGeom>
            <a:grpFill/>
            <a:ln w="3175">
              <a:solidFill>
                <a:schemeClr val="accent6"/>
              </a:solid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78" name="Freeform 167">
              <a:extLst>
                <a:ext uri="{FF2B5EF4-FFF2-40B4-BE49-F238E27FC236}">
                  <a16:creationId xmlns:a16="http://schemas.microsoft.com/office/drawing/2014/main" id="{BFD71DFE-D66D-376F-12B2-65BEFED860EF}"/>
                </a:ext>
              </a:extLst>
            </p:cNvPr>
            <p:cNvSpPr>
              <a:spLocks noEditPoints="1"/>
            </p:cNvSpPr>
            <p:nvPr/>
          </p:nvSpPr>
          <p:spPr bwMode="auto">
            <a:xfrm>
              <a:off x="-682626" y="3460750"/>
              <a:ext cx="106363" cy="104775"/>
            </a:xfrm>
            <a:custGeom>
              <a:avLst/>
              <a:gdLst>
                <a:gd name="T0" fmla="*/ 92 w 183"/>
                <a:gd name="T1" fmla="*/ 183 h 183"/>
                <a:gd name="T2" fmla="*/ 0 w 183"/>
                <a:gd name="T3" fmla="*/ 92 h 183"/>
                <a:gd name="T4" fmla="*/ 92 w 183"/>
                <a:gd name="T5" fmla="*/ 0 h 183"/>
                <a:gd name="T6" fmla="*/ 183 w 183"/>
                <a:gd name="T7" fmla="*/ 92 h 183"/>
                <a:gd name="T8" fmla="*/ 92 w 183"/>
                <a:gd name="T9" fmla="*/ 183 h 183"/>
                <a:gd name="T10" fmla="*/ 92 w 183"/>
                <a:gd name="T11" fmla="*/ 37 h 183"/>
                <a:gd name="T12" fmla="*/ 37 w 183"/>
                <a:gd name="T13" fmla="*/ 92 h 183"/>
                <a:gd name="T14" fmla="*/ 92 w 183"/>
                <a:gd name="T15" fmla="*/ 147 h 183"/>
                <a:gd name="T16" fmla="*/ 147 w 183"/>
                <a:gd name="T17" fmla="*/ 92 h 183"/>
                <a:gd name="T18" fmla="*/ 92 w 183"/>
                <a:gd name="T19" fmla="*/ 3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92" y="183"/>
                  </a:moveTo>
                  <a:cubicBezTo>
                    <a:pt x="41" y="183"/>
                    <a:pt x="0" y="142"/>
                    <a:pt x="0" y="92"/>
                  </a:cubicBezTo>
                  <a:cubicBezTo>
                    <a:pt x="0" y="41"/>
                    <a:pt x="41" y="0"/>
                    <a:pt x="92" y="0"/>
                  </a:cubicBezTo>
                  <a:cubicBezTo>
                    <a:pt x="142" y="0"/>
                    <a:pt x="183" y="41"/>
                    <a:pt x="183" y="92"/>
                  </a:cubicBezTo>
                  <a:cubicBezTo>
                    <a:pt x="183" y="142"/>
                    <a:pt x="142" y="183"/>
                    <a:pt x="92" y="183"/>
                  </a:cubicBezTo>
                  <a:close/>
                  <a:moveTo>
                    <a:pt x="92" y="37"/>
                  </a:moveTo>
                  <a:cubicBezTo>
                    <a:pt x="62" y="37"/>
                    <a:pt x="37" y="62"/>
                    <a:pt x="37" y="92"/>
                  </a:cubicBezTo>
                  <a:cubicBezTo>
                    <a:pt x="37" y="122"/>
                    <a:pt x="62" y="147"/>
                    <a:pt x="92" y="147"/>
                  </a:cubicBezTo>
                  <a:cubicBezTo>
                    <a:pt x="122" y="147"/>
                    <a:pt x="147" y="122"/>
                    <a:pt x="147" y="92"/>
                  </a:cubicBezTo>
                  <a:cubicBezTo>
                    <a:pt x="147" y="62"/>
                    <a:pt x="122" y="37"/>
                    <a:pt x="92" y="37"/>
                  </a:cubicBezTo>
                  <a:close/>
                </a:path>
              </a:pathLst>
            </a:custGeom>
            <a:grpFill/>
            <a:ln w="3175">
              <a:solidFill>
                <a:schemeClr val="accent6"/>
              </a:solid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79" name="Freeform 168">
              <a:extLst>
                <a:ext uri="{FF2B5EF4-FFF2-40B4-BE49-F238E27FC236}">
                  <a16:creationId xmlns:a16="http://schemas.microsoft.com/office/drawing/2014/main" id="{7E163777-85F9-0555-F7B6-374DFD8B5D91}"/>
                </a:ext>
              </a:extLst>
            </p:cNvPr>
            <p:cNvSpPr>
              <a:spLocks/>
            </p:cNvSpPr>
            <p:nvPr/>
          </p:nvSpPr>
          <p:spPr bwMode="auto">
            <a:xfrm>
              <a:off x="-695326" y="3692525"/>
              <a:ext cx="22225" cy="20638"/>
            </a:xfrm>
            <a:custGeom>
              <a:avLst/>
              <a:gdLst>
                <a:gd name="T0" fmla="*/ 18 w 37"/>
                <a:gd name="T1" fmla="*/ 38 h 38"/>
                <a:gd name="T2" fmla="*/ 6 w 37"/>
                <a:gd name="T3" fmla="*/ 32 h 38"/>
                <a:gd name="T4" fmla="*/ 0 w 37"/>
                <a:gd name="T5" fmla="*/ 19 h 38"/>
                <a:gd name="T6" fmla="*/ 6 w 37"/>
                <a:gd name="T7" fmla="*/ 6 h 38"/>
                <a:gd name="T8" fmla="*/ 31 w 37"/>
                <a:gd name="T9" fmla="*/ 6 h 38"/>
                <a:gd name="T10" fmla="*/ 37 w 37"/>
                <a:gd name="T11" fmla="*/ 19 h 38"/>
                <a:gd name="T12" fmla="*/ 31 w 37"/>
                <a:gd name="T13" fmla="*/ 32 h 38"/>
                <a:gd name="T14" fmla="*/ 18 w 3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8">
                  <a:moveTo>
                    <a:pt x="18" y="38"/>
                  </a:moveTo>
                  <a:cubicBezTo>
                    <a:pt x="14" y="38"/>
                    <a:pt x="9" y="36"/>
                    <a:pt x="6" y="32"/>
                  </a:cubicBezTo>
                  <a:cubicBezTo>
                    <a:pt x="2" y="29"/>
                    <a:pt x="0" y="24"/>
                    <a:pt x="0" y="19"/>
                  </a:cubicBezTo>
                  <a:cubicBezTo>
                    <a:pt x="0" y="14"/>
                    <a:pt x="2" y="10"/>
                    <a:pt x="6" y="6"/>
                  </a:cubicBezTo>
                  <a:cubicBezTo>
                    <a:pt x="12" y="0"/>
                    <a:pt x="24" y="0"/>
                    <a:pt x="31" y="6"/>
                  </a:cubicBezTo>
                  <a:cubicBezTo>
                    <a:pt x="35" y="10"/>
                    <a:pt x="37" y="15"/>
                    <a:pt x="37" y="19"/>
                  </a:cubicBezTo>
                  <a:cubicBezTo>
                    <a:pt x="37" y="24"/>
                    <a:pt x="35" y="29"/>
                    <a:pt x="31" y="32"/>
                  </a:cubicBezTo>
                  <a:cubicBezTo>
                    <a:pt x="28" y="36"/>
                    <a:pt x="23" y="38"/>
                    <a:pt x="18" y="38"/>
                  </a:cubicBezTo>
                  <a:close/>
                </a:path>
              </a:pathLst>
            </a:custGeom>
            <a:grpFill/>
            <a:ln w="3175">
              <a:solidFill>
                <a:schemeClr val="accent6"/>
              </a:solid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0" name="Freeform 169">
              <a:extLst>
                <a:ext uri="{FF2B5EF4-FFF2-40B4-BE49-F238E27FC236}">
                  <a16:creationId xmlns:a16="http://schemas.microsoft.com/office/drawing/2014/main" id="{793C2102-1634-8133-C57E-3174E8FA0373}"/>
                </a:ext>
              </a:extLst>
            </p:cNvPr>
            <p:cNvSpPr>
              <a:spLocks noEditPoints="1"/>
            </p:cNvSpPr>
            <p:nvPr/>
          </p:nvSpPr>
          <p:spPr bwMode="auto">
            <a:xfrm>
              <a:off x="-1279526" y="3219450"/>
              <a:ext cx="573088" cy="493713"/>
            </a:xfrm>
            <a:custGeom>
              <a:avLst/>
              <a:gdLst>
                <a:gd name="T0" fmla="*/ 957 w 994"/>
                <a:gd name="T1" fmla="*/ 822 h 859"/>
                <a:gd name="T2" fmla="*/ 881 w 994"/>
                <a:gd name="T3" fmla="*/ 859 h 859"/>
                <a:gd name="T4" fmla="*/ 881 w 994"/>
                <a:gd name="T5" fmla="*/ 859 h 859"/>
                <a:gd name="T6" fmla="*/ 805 w 994"/>
                <a:gd name="T7" fmla="*/ 822 h 859"/>
                <a:gd name="T8" fmla="*/ 729 w 994"/>
                <a:gd name="T9" fmla="*/ 859 h 859"/>
                <a:gd name="T10" fmla="*/ 729 w 994"/>
                <a:gd name="T11" fmla="*/ 859 h 859"/>
                <a:gd name="T12" fmla="*/ 654 w 994"/>
                <a:gd name="T13" fmla="*/ 822 h 859"/>
                <a:gd name="T14" fmla="*/ 578 w 994"/>
                <a:gd name="T15" fmla="*/ 859 h 859"/>
                <a:gd name="T16" fmla="*/ 578 w 994"/>
                <a:gd name="T17" fmla="*/ 859 h 859"/>
                <a:gd name="T18" fmla="*/ 502 w 994"/>
                <a:gd name="T19" fmla="*/ 822 h 859"/>
                <a:gd name="T20" fmla="*/ 426 w 994"/>
                <a:gd name="T21" fmla="*/ 859 h 859"/>
                <a:gd name="T22" fmla="*/ 426 w 994"/>
                <a:gd name="T23" fmla="*/ 859 h 859"/>
                <a:gd name="T24" fmla="*/ 350 w 994"/>
                <a:gd name="T25" fmla="*/ 822 h 859"/>
                <a:gd name="T26" fmla="*/ 275 w 994"/>
                <a:gd name="T27" fmla="*/ 859 h 859"/>
                <a:gd name="T28" fmla="*/ 275 w 994"/>
                <a:gd name="T29" fmla="*/ 859 h 859"/>
                <a:gd name="T30" fmla="*/ 204 w 994"/>
                <a:gd name="T31" fmla="*/ 812 h 859"/>
                <a:gd name="T32" fmla="*/ 132 w 994"/>
                <a:gd name="T33" fmla="*/ 815 h 859"/>
                <a:gd name="T34" fmla="*/ 143 w 994"/>
                <a:gd name="T35" fmla="*/ 783 h 859"/>
                <a:gd name="T36" fmla="*/ 61 w 994"/>
                <a:gd name="T37" fmla="*/ 758 h 859"/>
                <a:gd name="T38" fmla="*/ 86 w 994"/>
                <a:gd name="T39" fmla="*/ 762 h 859"/>
                <a:gd name="T40" fmla="*/ 27 w 994"/>
                <a:gd name="T41" fmla="*/ 666 h 859"/>
                <a:gd name="T42" fmla="*/ 37 w 994"/>
                <a:gd name="T43" fmla="*/ 700 h 859"/>
                <a:gd name="T44" fmla="*/ 37 w 994"/>
                <a:gd name="T45" fmla="*/ 604 h 859"/>
                <a:gd name="T46" fmla="*/ 17 w 994"/>
                <a:gd name="T47" fmla="*/ 550 h 859"/>
                <a:gd name="T48" fmla="*/ 40 w 994"/>
                <a:gd name="T49" fmla="*/ 539 h 859"/>
                <a:gd name="T50" fmla="*/ 33 w 994"/>
                <a:gd name="T51" fmla="*/ 453 h 859"/>
                <a:gd name="T52" fmla="*/ 49 w 994"/>
                <a:gd name="T53" fmla="*/ 480 h 859"/>
                <a:gd name="T54" fmla="*/ 81 w 994"/>
                <a:gd name="T55" fmla="*/ 389 h 859"/>
                <a:gd name="T56" fmla="*/ 155 w 994"/>
                <a:gd name="T57" fmla="*/ 375 h 859"/>
                <a:gd name="T58" fmla="*/ 172 w 994"/>
                <a:gd name="T59" fmla="*/ 351 h 859"/>
                <a:gd name="T60" fmla="*/ 209 w 994"/>
                <a:gd name="T61" fmla="*/ 338 h 859"/>
                <a:gd name="T62" fmla="*/ 226 w 994"/>
                <a:gd name="T63" fmla="*/ 350 h 859"/>
                <a:gd name="T64" fmla="*/ 756 w 994"/>
                <a:gd name="T65" fmla="*/ 309 h 859"/>
                <a:gd name="T66" fmla="*/ 662 w 994"/>
                <a:gd name="T67" fmla="*/ 328 h 859"/>
                <a:gd name="T68" fmla="*/ 681 w 994"/>
                <a:gd name="T69" fmla="*/ 346 h 859"/>
                <a:gd name="T70" fmla="*/ 605 w 994"/>
                <a:gd name="T71" fmla="*/ 309 h 859"/>
                <a:gd name="T72" fmla="*/ 511 w 994"/>
                <a:gd name="T73" fmla="*/ 328 h 859"/>
                <a:gd name="T74" fmla="*/ 529 w 994"/>
                <a:gd name="T75" fmla="*/ 346 h 859"/>
                <a:gd name="T76" fmla="*/ 453 w 994"/>
                <a:gd name="T77" fmla="*/ 309 h 859"/>
                <a:gd name="T78" fmla="*/ 359 w 994"/>
                <a:gd name="T79" fmla="*/ 328 h 859"/>
                <a:gd name="T80" fmla="*/ 377 w 994"/>
                <a:gd name="T81" fmla="*/ 346 h 859"/>
                <a:gd name="T82" fmla="*/ 302 w 994"/>
                <a:gd name="T83" fmla="*/ 309 h 859"/>
                <a:gd name="T84" fmla="*/ 814 w 994"/>
                <a:gd name="T85" fmla="*/ 327 h 859"/>
                <a:gd name="T86" fmla="*/ 832 w 994"/>
                <a:gd name="T87" fmla="*/ 345 h 859"/>
                <a:gd name="T88" fmla="*/ 897 w 994"/>
                <a:gd name="T89" fmla="*/ 286 h 859"/>
                <a:gd name="T90" fmla="*/ 955 w 994"/>
                <a:gd name="T91" fmla="*/ 268 h 859"/>
                <a:gd name="T92" fmla="*/ 972 w 994"/>
                <a:gd name="T93" fmla="*/ 255 h 859"/>
                <a:gd name="T94" fmla="*/ 957 w 994"/>
                <a:gd name="T95" fmla="*/ 177 h 859"/>
                <a:gd name="T96" fmla="*/ 975 w 994"/>
                <a:gd name="T97" fmla="*/ 195 h 859"/>
                <a:gd name="T98" fmla="*/ 953 w 994"/>
                <a:gd name="T99" fmla="*/ 87 h 859"/>
                <a:gd name="T100" fmla="*/ 911 w 994"/>
                <a:gd name="T101" fmla="*/ 65 h 859"/>
                <a:gd name="T102" fmla="*/ 922 w 994"/>
                <a:gd name="T103" fmla="*/ 32 h 859"/>
                <a:gd name="T104" fmla="*/ 836 w 994"/>
                <a:gd name="T105" fmla="*/ 37 h 859"/>
                <a:gd name="T106" fmla="*/ 841 w 994"/>
                <a:gd name="T107" fmla="*/ 38 h 859"/>
                <a:gd name="T108" fmla="*/ 765 w 994"/>
                <a:gd name="T109" fmla="*/ 0 h 859"/>
                <a:gd name="T110" fmla="*/ 689 w 994"/>
                <a:gd name="T111" fmla="*/ 36 h 859"/>
                <a:gd name="T112" fmla="*/ 689 w 994"/>
                <a:gd name="T113" fmla="*/ 36 h 859"/>
                <a:gd name="T114" fmla="*/ 614 w 994"/>
                <a:gd name="T115"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4" h="859">
                  <a:moveTo>
                    <a:pt x="957" y="859"/>
                  </a:moveTo>
                  <a:cubicBezTo>
                    <a:pt x="957" y="859"/>
                    <a:pt x="957" y="859"/>
                    <a:pt x="957" y="859"/>
                  </a:cubicBezTo>
                  <a:cubicBezTo>
                    <a:pt x="947" y="859"/>
                    <a:pt x="938" y="850"/>
                    <a:pt x="938" y="840"/>
                  </a:cubicBezTo>
                  <a:cubicBezTo>
                    <a:pt x="938" y="830"/>
                    <a:pt x="947" y="822"/>
                    <a:pt x="957" y="822"/>
                  </a:cubicBezTo>
                  <a:cubicBezTo>
                    <a:pt x="967" y="822"/>
                    <a:pt x="975" y="830"/>
                    <a:pt x="975" y="840"/>
                  </a:cubicBezTo>
                  <a:cubicBezTo>
                    <a:pt x="975" y="850"/>
                    <a:pt x="967" y="859"/>
                    <a:pt x="957" y="859"/>
                  </a:cubicBezTo>
                  <a:close/>
                  <a:moveTo>
                    <a:pt x="881" y="859"/>
                  </a:moveTo>
                  <a:cubicBezTo>
                    <a:pt x="881" y="859"/>
                    <a:pt x="881" y="859"/>
                    <a:pt x="881" y="859"/>
                  </a:cubicBezTo>
                  <a:cubicBezTo>
                    <a:pt x="871" y="859"/>
                    <a:pt x="863" y="850"/>
                    <a:pt x="863" y="840"/>
                  </a:cubicBezTo>
                  <a:cubicBezTo>
                    <a:pt x="863" y="830"/>
                    <a:pt x="871" y="822"/>
                    <a:pt x="881" y="822"/>
                  </a:cubicBezTo>
                  <a:cubicBezTo>
                    <a:pt x="891" y="822"/>
                    <a:pt x="899" y="830"/>
                    <a:pt x="899" y="840"/>
                  </a:cubicBezTo>
                  <a:cubicBezTo>
                    <a:pt x="899" y="850"/>
                    <a:pt x="891" y="859"/>
                    <a:pt x="881" y="859"/>
                  </a:cubicBezTo>
                  <a:close/>
                  <a:moveTo>
                    <a:pt x="805" y="859"/>
                  </a:moveTo>
                  <a:cubicBezTo>
                    <a:pt x="805" y="859"/>
                    <a:pt x="805" y="859"/>
                    <a:pt x="805" y="859"/>
                  </a:cubicBezTo>
                  <a:cubicBezTo>
                    <a:pt x="795" y="859"/>
                    <a:pt x="787" y="850"/>
                    <a:pt x="787" y="840"/>
                  </a:cubicBezTo>
                  <a:cubicBezTo>
                    <a:pt x="787" y="830"/>
                    <a:pt x="795" y="822"/>
                    <a:pt x="805" y="822"/>
                  </a:cubicBezTo>
                  <a:cubicBezTo>
                    <a:pt x="815" y="822"/>
                    <a:pt x="823" y="830"/>
                    <a:pt x="823" y="840"/>
                  </a:cubicBezTo>
                  <a:cubicBezTo>
                    <a:pt x="823" y="850"/>
                    <a:pt x="815" y="859"/>
                    <a:pt x="805" y="859"/>
                  </a:cubicBezTo>
                  <a:close/>
                  <a:moveTo>
                    <a:pt x="729" y="859"/>
                  </a:moveTo>
                  <a:cubicBezTo>
                    <a:pt x="729" y="859"/>
                    <a:pt x="729" y="859"/>
                    <a:pt x="729" y="859"/>
                  </a:cubicBezTo>
                  <a:cubicBezTo>
                    <a:pt x="719" y="859"/>
                    <a:pt x="711" y="850"/>
                    <a:pt x="711" y="840"/>
                  </a:cubicBezTo>
                  <a:cubicBezTo>
                    <a:pt x="711" y="830"/>
                    <a:pt x="719" y="822"/>
                    <a:pt x="729" y="822"/>
                  </a:cubicBezTo>
                  <a:cubicBezTo>
                    <a:pt x="739" y="822"/>
                    <a:pt x="748" y="830"/>
                    <a:pt x="748" y="840"/>
                  </a:cubicBezTo>
                  <a:cubicBezTo>
                    <a:pt x="748" y="850"/>
                    <a:pt x="740" y="859"/>
                    <a:pt x="729" y="859"/>
                  </a:cubicBezTo>
                  <a:close/>
                  <a:moveTo>
                    <a:pt x="654" y="859"/>
                  </a:moveTo>
                  <a:cubicBezTo>
                    <a:pt x="654" y="859"/>
                    <a:pt x="654" y="859"/>
                    <a:pt x="654" y="859"/>
                  </a:cubicBezTo>
                  <a:cubicBezTo>
                    <a:pt x="643" y="859"/>
                    <a:pt x="635" y="850"/>
                    <a:pt x="635" y="840"/>
                  </a:cubicBezTo>
                  <a:cubicBezTo>
                    <a:pt x="635" y="830"/>
                    <a:pt x="643" y="822"/>
                    <a:pt x="654" y="822"/>
                  </a:cubicBezTo>
                  <a:cubicBezTo>
                    <a:pt x="664" y="822"/>
                    <a:pt x="672" y="830"/>
                    <a:pt x="672" y="840"/>
                  </a:cubicBezTo>
                  <a:cubicBezTo>
                    <a:pt x="672" y="850"/>
                    <a:pt x="664" y="859"/>
                    <a:pt x="654" y="859"/>
                  </a:cubicBezTo>
                  <a:close/>
                  <a:moveTo>
                    <a:pt x="578" y="859"/>
                  </a:moveTo>
                  <a:cubicBezTo>
                    <a:pt x="578" y="859"/>
                    <a:pt x="578" y="859"/>
                    <a:pt x="578" y="859"/>
                  </a:cubicBezTo>
                  <a:cubicBezTo>
                    <a:pt x="568" y="859"/>
                    <a:pt x="559" y="850"/>
                    <a:pt x="559" y="840"/>
                  </a:cubicBezTo>
                  <a:cubicBezTo>
                    <a:pt x="559" y="830"/>
                    <a:pt x="568" y="822"/>
                    <a:pt x="578" y="822"/>
                  </a:cubicBezTo>
                  <a:cubicBezTo>
                    <a:pt x="588" y="822"/>
                    <a:pt x="596" y="830"/>
                    <a:pt x="596" y="840"/>
                  </a:cubicBezTo>
                  <a:cubicBezTo>
                    <a:pt x="596" y="850"/>
                    <a:pt x="588" y="859"/>
                    <a:pt x="578" y="859"/>
                  </a:cubicBezTo>
                  <a:close/>
                  <a:moveTo>
                    <a:pt x="502" y="859"/>
                  </a:moveTo>
                  <a:cubicBezTo>
                    <a:pt x="502" y="859"/>
                    <a:pt x="502" y="859"/>
                    <a:pt x="502" y="859"/>
                  </a:cubicBezTo>
                  <a:cubicBezTo>
                    <a:pt x="492" y="859"/>
                    <a:pt x="484" y="850"/>
                    <a:pt x="484" y="840"/>
                  </a:cubicBezTo>
                  <a:cubicBezTo>
                    <a:pt x="484" y="830"/>
                    <a:pt x="492" y="822"/>
                    <a:pt x="502" y="822"/>
                  </a:cubicBezTo>
                  <a:cubicBezTo>
                    <a:pt x="512" y="822"/>
                    <a:pt x="520" y="830"/>
                    <a:pt x="520" y="840"/>
                  </a:cubicBezTo>
                  <a:cubicBezTo>
                    <a:pt x="520" y="850"/>
                    <a:pt x="512" y="859"/>
                    <a:pt x="502" y="859"/>
                  </a:cubicBezTo>
                  <a:close/>
                  <a:moveTo>
                    <a:pt x="426" y="859"/>
                  </a:moveTo>
                  <a:cubicBezTo>
                    <a:pt x="426" y="859"/>
                    <a:pt x="426" y="859"/>
                    <a:pt x="426" y="859"/>
                  </a:cubicBezTo>
                  <a:cubicBezTo>
                    <a:pt x="416" y="859"/>
                    <a:pt x="408" y="850"/>
                    <a:pt x="408" y="840"/>
                  </a:cubicBezTo>
                  <a:cubicBezTo>
                    <a:pt x="408" y="830"/>
                    <a:pt x="416" y="822"/>
                    <a:pt x="426" y="822"/>
                  </a:cubicBezTo>
                  <a:cubicBezTo>
                    <a:pt x="436" y="822"/>
                    <a:pt x="445" y="830"/>
                    <a:pt x="445" y="840"/>
                  </a:cubicBezTo>
                  <a:cubicBezTo>
                    <a:pt x="445" y="850"/>
                    <a:pt x="437" y="859"/>
                    <a:pt x="426" y="859"/>
                  </a:cubicBezTo>
                  <a:close/>
                  <a:moveTo>
                    <a:pt x="351" y="859"/>
                  </a:moveTo>
                  <a:cubicBezTo>
                    <a:pt x="350" y="859"/>
                    <a:pt x="350" y="859"/>
                    <a:pt x="350" y="859"/>
                  </a:cubicBezTo>
                  <a:cubicBezTo>
                    <a:pt x="340" y="859"/>
                    <a:pt x="332" y="850"/>
                    <a:pt x="332" y="840"/>
                  </a:cubicBezTo>
                  <a:cubicBezTo>
                    <a:pt x="332" y="830"/>
                    <a:pt x="340" y="822"/>
                    <a:pt x="350" y="822"/>
                  </a:cubicBezTo>
                  <a:cubicBezTo>
                    <a:pt x="361" y="822"/>
                    <a:pt x="369" y="830"/>
                    <a:pt x="369" y="840"/>
                  </a:cubicBezTo>
                  <a:cubicBezTo>
                    <a:pt x="369" y="850"/>
                    <a:pt x="361" y="859"/>
                    <a:pt x="351" y="859"/>
                  </a:cubicBezTo>
                  <a:close/>
                  <a:moveTo>
                    <a:pt x="275" y="859"/>
                  </a:moveTo>
                  <a:cubicBezTo>
                    <a:pt x="275" y="859"/>
                    <a:pt x="275" y="859"/>
                    <a:pt x="275" y="859"/>
                  </a:cubicBezTo>
                  <a:cubicBezTo>
                    <a:pt x="265" y="859"/>
                    <a:pt x="256" y="850"/>
                    <a:pt x="256" y="840"/>
                  </a:cubicBezTo>
                  <a:cubicBezTo>
                    <a:pt x="256" y="830"/>
                    <a:pt x="265" y="822"/>
                    <a:pt x="275" y="822"/>
                  </a:cubicBezTo>
                  <a:cubicBezTo>
                    <a:pt x="285" y="822"/>
                    <a:pt x="293" y="830"/>
                    <a:pt x="293" y="840"/>
                  </a:cubicBezTo>
                  <a:cubicBezTo>
                    <a:pt x="293" y="850"/>
                    <a:pt x="285" y="859"/>
                    <a:pt x="275" y="859"/>
                  </a:cubicBezTo>
                  <a:close/>
                  <a:moveTo>
                    <a:pt x="200" y="848"/>
                  </a:moveTo>
                  <a:cubicBezTo>
                    <a:pt x="198" y="848"/>
                    <a:pt x="197" y="847"/>
                    <a:pt x="195" y="847"/>
                  </a:cubicBezTo>
                  <a:cubicBezTo>
                    <a:pt x="185" y="844"/>
                    <a:pt x="180" y="834"/>
                    <a:pt x="182" y="825"/>
                  </a:cubicBezTo>
                  <a:cubicBezTo>
                    <a:pt x="185" y="815"/>
                    <a:pt x="195" y="809"/>
                    <a:pt x="204" y="812"/>
                  </a:cubicBezTo>
                  <a:cubicBezTo>
                    <a:pt x="205" y="812"/>
                    <a:pt x="206" y="812"/>
                    <a:pt x="206" y="812"/>
                  </a:cubicBezTo>
                  <a:cubicBezTo>
                    <a:pt x="216" y="815"/>
                    <a:pt x="221" y="826"/>
                    <a:pt x="218" y="835"/>
                  </a:cubicBezTo>
                  <a:cubicBezTo>
                    <a:pt x="215" y="843"/>
                    <a:pt x="208" y="848"/>
                    <a:pt x="200" y="848"/>
                  </a:cubicBezTo>
                  <a:close/>
                  <a:moveTo>
                    <a:pt x="132" y="815"/>
                  </a:moveTo>
                  <a:cubicBezTo>
                    <a:pt x="128" y="815"/>
                    <a:pt x="125" y="814"/>
                    <a:pt x="122" y="812"/>
                  </a:cubicBezTo>
                  <a:cubicBezTo>
                    <a:pt x="121" y="812"/>
                    <a:pt x="120" y="811"/>
                    <a:pt x="119" y="810"/>
                  </a:cubicBezTo>
                  <a:cubicBezTo>
                    <a:pt x="112" y="803"/>
                    <a:pt x="112" y="791"/>
                    <a:pt x="119" y="784"/>
                  </a:cubicBezTo>
                  <a:cubicBezTo>
                    <a:pt x="125" y="778"/>
                    <a:pt x="136" y="777"/>
                    <a:pt x="143" y="783"/>
                  </a:cubicBezTo>
                  <a:cubicBezTo>
                    <a:pt x="151" y="788"/>
                    <a:pt x="153" y="799"/>
                    <a:pt x="147" y="807"/>
                  </a:cubicBezTo>
                  <a:cubicBezTo>
                    <a:pt x="144" y="813"/>
                    <a:pt x="138" y="815"/>
                    <a:pt x="132" y="815"/>
                  </a:cubicBezTo>
                  <a:close/>
                  <a:moveTo>
                    <a:pt x="76" y="765"/>
                  </a:moveTo>
                  <a:cubicBezTo>
                    <a:pt x="70" y="765"/>
                    <a:pt x="65" y="762"/>
                    <a:pt x="61" y="758"/>
                  </a:cubicBezTo>
                  <a:cubicBezTo>
                    <a:pt x="56" y="750"/>
                    <a:pt x="56" y="740"/>
                    <a:pt x="63" y="733"/>
                  </a:cubicBezTo>
                  <a:cubicBezTo>
                    <a:pt x="70" y="726"/>
                    <a:pt x="82" y="726"/>
                    <a:pt x="89" y="733"/>
                  </a:cubicBezTo>
                  <a:cubicBezTo>
                    <a:pt x="90" y="734"/>
                    <a:pt x="91" y="735"/>
                    <a:pt x="91" y="736"/>
                  </a:cubicBezTo>
                  <a:cubicBezTo>
                    <a:pt x="97" y="745"/>
                    <a:pt x="95" y="756"/>
                    <a:pt x="86" y="762"/>
                  </a:cubicBezTo>
                  <a:cubicBezTo>
                    <a:pt x="83" y="764"/>
                    <a:pt x="80" y="765"/>
                    <a:pt x="76" y="765"/>
                  </a:cubicBezTo>
                  <a:close/>
                  <a:moveTo>
                    <a:pt x="37" y="700"/>
                  </a:moveTo>
                  <a:cubicBezTo>
                    <a:pt x="30" y="700"/>
                    <a:pt x="24" y="696"/>
                    <a:pt x="21" y="689"/>
                  </a:cubicBezTo>
                  <a:cubicBezTo>
                    <a:pt x="17" y="681"/>
                    <a:pt x="19" y="671"/>
                    <a:pt x="27" y="666"/>
                  </a:cubicBezTo>
                  <a:cubicBezTo>
                    <a:pt x="35" y="661"/>
                    <a:pt x="47" y="663"/>
                    <a:pt x="52" y="671"/>
                  </a:cubicBezTo>
                  <a:cubicBezTo>
                    <a:pt x="53" y="673"/>
                    <a:pt x="54" y="674"/>
                    <a:pt x="55" y="676"/>
                  </a:cubicBezTo>
                  <a:cubicBezTo>
                    <a:pt x="58" y="685"/>
                    <a:pt x="53" y="696"/>
                    <a:pt x="43" y="699"/>
                  </a:cubicBezTo>
                  <a:cubicBezTo>
                    <a:pt x="41" y="700"/>
                    <a:pt x="39" y="700"/>
                    <a:pt x="37" y="700"/>
                  </a:cubicBezTo>
                  <a:close/>
                  <a:moveTo>
                    <a:pt x="19" y="627"/>
                  </a:moveTo>
                  <a:cubicBezTo>
                    <a:pt x="10" y="627"/>
                    <a:pt x="2" y="620"/>
                    <a:pt x="1" y="610"/>
                  </a:cubicBezTo>
                  <a:cubicBezTo>
                    <a:pt x="0" y="601"/>
                    <a:pt x="6" y="593"/>
                    <a:pt x="15" y="591"/>
                  </a:cubicBezTo>
                  <a:cubicBezTo>
                    <a:pt x="24" y="588"/>
                    <a:pt x="34" y="594"/>
                    <a:pt x="37" y="604"/>
                  </a:cubicBezTo>
                  <a:cubicBezTo>
                    <a:pt x="37" y="605"/>
                    <a:pt x="37" y="607"/>
                    <a:pt x="37" y="608"/>
                  </a:cubicBezTo>
                  <a:cubicBezTo>
                    <a:pt x="37" y="619"/>
                    <a:pt x="29" y="627"/>
                    <a:pt x="19" y="627"/>
                  </a:cubicBezTo>
                  <a:close/>
                  <a:moveTo>
                    <a:pt x="23" y="551"/>
                  </a:moveTo>
                  <a:cubicBezTo>
                    <a:pt x="21" y="551"/>
                    <a:pt x="19" y="551"/>
                    <a:pt x="17" y="550"/>
                  </a:cubicBezTo>
                  <a:cubicBezTo>
                    <a:pt x="8" y="547"/>
                    <a:pt x="3" y="538"/>
                    <a:pt x="5" y="530"/>
                  </a:cubicBezTo>
                  <a:cubicBezTo>
                    <a:pt x="7" y="521"/>
                    <a:pt x="14" y="515"/>
                    <a:pt x="23" y="515"/>
                  </a:cubicBezTo>
                  <a:cubicBezTo>
                    <a:pt x="33" y="515"/>
                    <a:pt x="41" y="523"/>
                    <a:pt x="41" y="533"/>
                  </a:cubicBezTo>
                  <a:cubicBezTo>
                    <a:pt x="41" y="535"/>
                    <a:pt x="41" y="537"/>
                    <a:pt x="40" y="539"/>
                  </a:cubicBezTo>
                  <a:cubicBezTo>
                    <a:pt x="38" y="546"/>
                    <a:pt x="31" y="551"/>
                    <a:pt x="23" y="551"/>
                  </a:cubicBezTo>
                  <a:close/>
                  <a:moveTo>
                    <a:pt x="49" y="480"/>
                  </a:moveTo>
                  <a:cubicBezTo>
                    <a:pt x="45" y="480"/>
                    <a:pt x="42" y="479"/>
                    <a:pt x="39" y="477"/>
                  </a:cubicBezTo>
                  <a:cubicBezTo>
                    <a:pt x="31" y="472"/>
                    <a:pt x="28" y="462"/>
                    <a:pt x="33" y="453"/>
                  </a:cubicBezTo>
                  <a:cubicBezTo>
                    <a:pt x="37" y="446"/>
                    <a:pt x="46" y="442"/>
                    <a:pt x="55" y="445"/>
                  </a:cubicBezTo>
                  <a:cubicBezTo>
                    <a:pt x="64" y="448"/>
                    <a:pt x="69" y="458"/>
                    <a:pt x="66" y="468"/>
                  </a:cubicBezTo>
                  <a:cubicBezTo>
                    <a:pt x="66" y="469"/>
                    <a:pt x="65" y="471"/>
                    <a:pt x="64" y="472"/>
                  </a:cubicBezTo>
                  <a:cubicBezTo>
                    <a:pt x="60" y="478"/>
                    <a:pt x="55" y="480"/>
                    <a:pt x="49" y="480"/>
                  </a:cubicBezTo>
                  <a:close/>
                  <a:moveTo>
                    <a:pt x="94" y="420"/>
                  </a:moveTo>
                  <a:cubicBezTo>
                    <a:pt x="89" y="420"/>
                    <a:pt x="85" y="418"/>
                    <a:pt x="81" y="415"/>
                  </a:cubicBezTo>
                  <a:cubicBezTo>
                    <a:pt x="74" y="407"/>
                    <a:pt x="74" y="396"/>
                    <a:pt x="81" y="389"/>
                  </a:cubicBezTo>
                  <a:cubicBezTo>
                    <a:pt x="81" y="389"/>
                    <a:pt x="81" y="389"/>
                    <a:pt x="81" y="389"/>
                  </a:cubicBezTo>
                  <a:cubicBezTo>
                    <a:pt x="88" y="382"/>
                    <a:pt x="100" y="382"/>
                    <a:pt x="107" y="389"/>
                  </a:cubicBezTo>
                  <a:cubicBezTo>
                    <a:pt x="114" y="396"/>
                    <a:pt x="114" y="407"/>
                    <a:pt x="107" y="415"/>
                  </a:cubicBezTo>
                  <a:cubicBezTo>
                    <a:pt x="103" y="418"/>
                    <a:pt x="99" y="420"/>
                    <a:pt x="94" y="420"/>
                  </a:cubicBezTo>
                  <a:close/>
                  <a:moveTo>
                    <a:pt x="155" y="375"/>
                  </a:moveTo>
                  <a:cubicBezTo>
                    <a:pt x="149" y="375"/>
                    <a:pt x="143" y="372"/>
                    <a:pt x="140" y="367"/>
                  </a:cubicBezTo>
                  <a:cubicBezTo>
                    <a:pt x="134" y="359"/>
                    <a:pt x="136" y="347"/>
                    <a:pt x="145" y="342"/>
                  </a:cubicBezTo>
                  <a:cubicBezTo>
                    <a:pt x="146" y="341"/>
                    <a:pt x="148" y="340"/>
                    <a:pt x="149" y="340"/>
                  </a:cubicBezTo>
                  <a:cubicBezTo>
                    <a:pt x="159" y="336"/>
                    <a:pt x="169" y="342"/>
                    <a:pt x="172" y="351"/>
                  </a:cubicBezTo>
                  <a:cubicBezTo>
                    <a:pt x="175" y="360"/>
                    <a:pt x="171" y="369"/>
                    <a:pt x="164" y="373"/>
                  </a:cubicBezTo>
                  <a:cubicBezTo>
                    <a:pt x="161" y="375"/>
                    <a:pt x="158" y="375"/>
                    <a:pt x="155" y="375"/>
                  </a:cubicBezTo>
                  <a:close/>
                  <a:moveTo>
                    <a:pt x="226" y="350"/>
                  </a:moveTo>
                  <a:cubicBezTo>
                    <a:pt x="218" y="350"/>
                    <a:pt x="211" y="346"/>
                    <a:pt x="209" y="338"/>
                  </a:cubicBezTo>
                  <a:cubicBezTo>
                    <a:pt x="205" y="328"/>
                    <a:pt x="211" y="318"/>
                    <a:pt x="220" y="315"/>
                  </a:cubicBezTo>
                  <a:cubicBezTo>
                    <a:pt x="232" y="311"/>
                    <a:pt x="244" y="320"/>
                    <a:pt x="244" y="332"/>
                  </a:cubicBezTo>
                  <a:cubicBezTo>
                    <a:pt x="244" y="341"/>
                    <a:pt x="238" y="348"/>
                    <a:pt x="230" y="350"/>
                  </a:cubicBezTo>
                  <a:cubicBezTo>
                    <a:pt x="228" y="350"/>
                    <a:pt x="227" y="350"/>
                    <a:pt x="226" y="350"/>
                  </a:cubicBezTo>
                  <a:close/>
                  <a:moveTo>
                    <a:pt x="756" y="346"/>
                  </a:moveTo>
                  <a:cubicBezTo>
                    <a:pt x="746" y="346"/>
                    <a:pt x="738" y="338"/>
                    <a:pt x="738" y="328"/>
                  </a:cubicBezTo>
                  <a:cubicBezTo>
                    <a:pt x="738" y="317"/>
                    <a:pt x="746" y="309"/>
                    <a:pt x="756" y="309"/>
                  </a:cubicBezTo>
                  <a:cubicBezTo>
                    <a:pt x="756" y="309"/>
                    <a:pt x="756" y="309"/>
                    <a:pt x="756" y="309"/>
                  </a:cubicBezTo>
                  <a:cubicBezTo>
                    <a:pt x="766" y="309"/>
                    <a:pt x="775" y="317"/>
                    <a:pt x="775" y="328"/>
                  </a:cubicBezTo>
                  <a:cubicBezTo>
                    <a:pt x="775" y="338"/>
                    <a:pt x="766" y="346"/>
                    <a:pt x="756" y="346"/>
                  </a:cubicBezTo>
                  <a:close/>
                  <a:moveTo>
                    <a:pt x="681" y="346"/>
                  </a:moveTo>
                  <a:cubicBezTo>
                    <a:pt x="670" y="346"/>
                    <a:pt x="662" y="338"/>
                    <a:pt x="662" y="328"/>
                  </a:cubicBezTo>
                  <a:cubicBezTo>
                    <a:pt x="662" y="317"/>
                    <a:pt x="670" y="309"/>
                    <a:pt x="680" y="309"/>
                  </a:cubicBezTo>
                  <a:cubicBezTo>
                    <a:pt x="681" y="309"/>
                    <a:pt x="681" y="309"/>
                    <a:pt x="681" y="309"/>
                  </a:cubicBezTo>
                  <a:cubicBezTo>
                    <a:pt x="691" y="309"/>
                    <a:pt x="699" y="317"/>
                    <a:pt x="699" y="328"/>
                  </a:cubicBezTo>
                  <a:cubicBezTo>
                    <a:pt x="699" y="338"/>
                    <a:pt x="691" y="346"/>
                    <a:pt x="681" y="346"/>
                  </a:cubicBezTo>
                  <a:close/>
                  <a:moveTo>
                    <a:pt x="605" y="346"/>
                  </a:moveTo>
                  <a:cubicBezTo>
                    <a:pt x="595" y="346"/>
                    <a:pt x="586" y="338"/>
                    <a:pt x="586" y="328"/>
                  </a:cubicBezTo>
                  <a:cubicBezTo>
                    <a:pt x="586" y="317"/>
                    <a:pt x="594" y="309"/>
                    <a:pt x="605" y="309"/>
                  </a:cubicBezTo>
                  <a:cubicBezTo>
                    <a:pt x="605" y="309"/>
                    <a:pt x="605" y="309"/>
                    <a:pt x="605" y="309"/>
                  </a:cubicBezTo>
                  <a:cubicBezTo>
                    <a:pt x="615" y="309"/>
                    <a:pt x="623" y="317"/>
                    <a:pt x="623" y="328"/>
                  </a:cubicBezTo>
                  <a:cubicBezTo>
                    <a:pt x="623" y="338"/>
                    <a:pt x="615" y="346"/>
                    <a:pt x="605" y="346"/>
                  </a:cubicBezTo>
                  <a:close/>
                  <a:moveTo>
                    <a:pt x="529" y="346"/>
                  </a:moveTo>
                  <a:cubicBezTo>
                    <a:pt x="519" y="346"/>
                    <a:pt x="511" y="338"/>
                    <a:pt x="511" y="328"/>
                  </a:cubicBezTo>
                  <a:cubicBezTo>
                    <a:pt x="511" y="317"/>
                    <a:pt x="519" y="309"/>
                    <a:pt x="529" y="309"/>
                  </a:cubicBezTo>
                  <a:cubicBezTo>
                    <a:pt x="529" y="309"/>
                    <a:pt x="529" y="309"/>
                    <a:pt x="529" y="309"/>
                  </a:cubicBezTo>
                  <a:cubicBezTo>
                    <a:pt x="539" y="309"/>
                    <a:pt x="547" y="317"/>
                    <a:pt x="547" y="328"/>
                  </a:cubicBezTo>
                  <a:cubicBezTo>
                    <a:pt x="547" y="338"/>
                    <a:pt x="539" y="346"/>
                    <a:pt x="529" y="346"/>
                  </a:cubicBezTo>
                  <a:close/>
                  <a:moveTo>
                    <a:pt x="453" y="346"/>
                  </a:moveTo>
                  <a:cubicBezTo>
                    <a:pt x="443" y="346"/>
                    <a:pt x="435" y="338"/>
                    <a:pt x="435" y="328"/>
                  </a:cubicBezTo>
                  <a:cubicBezTo>
                    <a:pt x="435" y="317"/>
                    <a:pt x="443" y="309"/>
                    <a:pt x="453" y="309"/>
                  </a:cubicBezTo>
                  <a:cubicBezTo>
                    <a:pt x="453" y="309"/>
                    <a:pt x="453" y="309"/>
                    <a:pt x="453" y="309"/>
                  </a:cubicBezTo>
                  <a:cubicBezTo>
                    <a:pt x="463" y="309"/>
                    <a:pt x="471" y="317"/>
                    <a:pt x="471" y="328"/>
                  </a:cubicBezTo>
                  <a:cubicBezTo>
                    <a:pt x="471" y="338"/>
                    <a:pt x="463" y="346"/>
                    <a:pt x="453" y="346"/>
                  </a:cubicBezTo>
                  <a:close/>
                  <a:moveTo>
                    <a:pt x="377" y="346"/>
                  </a:moveTo>
                  <a:cubicBezTo>
                    <a:pt x="367" y="346"/>
                    <a:pt x="359" y="338"/>
                    <a:pt x="359" y="328"/>
                  </a:cubicBezTo>
                  <a:cubicBezTo>
                    <a:pt x="359" y="317"/>
                    <a:pt x="367" y="309"/>
                    <a:pt x="377" y="309"/>
                  </a:cubicBezTo>
                  <a:cubicBezTo>
                    <a:pt x="377" y="309"/>
                    <a:pt x="377" y="309"/>
                    <a:pt x="377" y="309"/>
                  </a:cubicBezTo>
                  <a:cubicBezTo>
                    <a:pt x="388" y="309"/>
                    <a:pt x="396" y="317"/>
                    <a:pt x="396" y="328"/>
                  </a:cubicBezTo>
                  <a:cubicBezTo>
                    <a:pt x="396" y="338"/>
                    <a:pt x="388" y="346"/>
                    <a:pt x="377" y="346"/>
                  </a:cubicBezTo>
                  <a:close/>
                  <a:moveTo>
                    <a:pt x="302" y="346"/>
                  </a:moveTo>
                  <a:cubicBezTo>
                    <a:pt x="292" y="346"/>
                    <a:pt x="283" y="338"/>
                    <a:pt x="283" y="328"/>
                  </a:cubicBezTo>
                  <a:cubicBezTo>
                    <a:pt x="283" y="317"/>
                    <a:pt x="291" y="309"/>
                    <a:pt x="301" y="309"/>
                  </a:cubicBezTo>
                  <a:cubicBezTo>
                    <a:pt x="302" y="309"/>
                    <a:pt x="302" y="309"/>
                    <a:pt x="302" y="309"/>
                  </a:cubicBezTo>
                  <a:cubicBezTo>
                    <a:pt x="312" y="309"/>
                    <a:pt x="320" y="317"/>
                    <a:pt x="320" y="328"/>
                  </a:cubicBezTo>
                  <a:cubicBezTo>
                    <a:pt x="320" y="338"/>
                    <a:pt x="312" y="346"/>
                    <a:pt x="302" y="346"/>
                  </a:cubicBezTo>
                  <a:close/>
                  <a:moveTo>
                    <a:pt x="832" y="345"/>
                  </a:moveTo>
                  <a:cubicBezTo>
                    <a:pt x="822" y="345"/>
                    <a:pt x="814" y="337"/>
                    <a:pt x="814" y="327"/>
                  </a:cubicBezTo>
                  <a:cubicBezTo>
                    <a:pt x="814" y="318"/>
                    <a:pt x="821" y="310"/>
                    <a:pt x="830" y="309"/>
                  </a:cubicBezTo>
                  <a:cubicBezTo>
                    <a:pt x="839" y="308"/>
                    <a:pt x="848" y="314"/>
                    <a:pt x="850" y="323"/>
                  </a:cubicBezTo>
                  <a:cubicBezTo>
                    <a:pt x="852" y="332"/>
                    <a:pt x="846" y="342"/>
                    <a:pt x="836" y="345"/>
                  </a:cubicBezTo>
                  <a:cubicBezTo>
                    <a:pt x="835" y="345"/>
                    <a:pt x="833" y="345"/>
                    <a:pt x="832" y="345"/>
                  </a:cubicBezTo>
                  <a:close/>
                  <a:moveTo>
                    <a:pt x="903" y="322"/>
                  </a:moveTo>
                  <a:cubicBezTo>
                    <a:pt x="897" y="322"/>
                    <a:pt x="891" y="319"/>
                    <a:pt x="888" y="314"/>
                  </a:cubicBezTo>
                  <a:cubicBezTo>
                    <a:pt x="882" y="305"/>
                    <a:pt x="885" y="294"/>
                    <a:pt x="893" y="288"/>
                  </a:cubicBezTo>
                  <a:cubicBezTo>
                    <a:pt x="894" y="288"/>
                    <a:pt x="896" y="287"/>
                    <a:pt x="897" y="286"/>
                  </a:cubicBezTo>
                  <a:cubicBezTo>
                    <a:pt x="907" y="283"/>
                    <a:pt x="917" y="288"/>
                    <a:pt x="921" y="298"/>
                  </a:cubicBezTo>
                  <a:cubicBezTo>
                    <a:pt x="923" y="306"/>
                    <a:pt x="920" y="316"/>
                    <a:pt x="912" y="320"/>
                  </a:cubicBezTo>
                  <a:cubicBezTo>
                    <a:pt x="909" y="321"/>
                    <a:pt x="906" y="322"/>
                    <a:pt x="903" y="322"/>
                  </a:cubicBezTo>
                  <a:close/>
                  <a:moveTo>
                    <a:pt x="955" y="268"/>
                  </a:moveTo>
                  <a:cubicBezTo>
                    <a:pt x="951" y="268"/>
                    <a:pt x="948" y="267"/>
                    <a:pt x="945" y="265"/>
                  </a:cubicBezTo>
                  <a:cubicBezTo>
                    <a:pt x="937" y="259"/>
                    <a:pt x="934" y="249"/>
                    <a:pt x="939" y="241"/>
                  </a:cubicBezTo>
                  <a:cubicBezTo>
                    <a:pt x="943" y="233"/>
                    <a:pt x="952" y="229"/>
                    <a:pt x="961" y="232"/>
                  </a:cubicBezTo>
                  <a:cubicBezTo>
                    <a:pt x="970" y="235"/>
                    <a:pt x="976" y="246"/>
                    <a:pt x="972" y="255"/>
                  </a:cubicBezTo>
                  <a:cubicBezTo>
                    <a:pt x="972" y="257"/>
                    <a:pt x="971" y="258"/>
                    <a:pt x="970" y="260"/>
                  </a:cubicBezTo>
                  <a:cubicBezTo>
                    <a:pt x="967" y="265"/>
                    <a:pt x="961" y="268"/>
                    <a:pt x="955" y="268"/>
                  </a:cubicBezTo>
                  <a:close/>
                  <a:moveTo>
                    <a:pt x="975" y="195"/>
                  </a:moveTo>
                  <a:cubicBezTo>
                    <a:pt x="965" y="195"/>
                    <a:pt x="957" y="187"/>
                    <a:pt x="957" y="177"/>
                  </a:cubicBezTo>
                  <a:cubicBezTo>
                    <a:pt x="957" y="177"/>
                    <a:pt x="957" y="177"/>
                    <a:pt x="957" y="177"/>
                  </a:cubicBezTo>
                  <a:cubicBezTo>
                    <a:pt x="957" y="167"/>
                    <a:pt x="965" y="159"/>
                    <a:pt x="975" y="159"/>
                  </a:cubicBezTo>
                  <a:cubicBezTo>
                    <a:pt x="985" y="159"/>
                    <a:pt x="994" y="167"/>
                    <a:pt x="994" y="177"/>
                  </a:cubicBezTo>
                  <a:cubicBezTo>
                    <a:pt x="994" y="187"/>
                    <a:pt x="985" y="195"/>
                    <a:pt x="975" y="195"/>
                  </a:cubicBezTo>
                  <a:close/>
                  <a:moveTo>
                    <a:pt x="959" y="122"/>
                  </a:moveTo>
                  <a:cubicBezTo>
                    <a:pt x="953" y="122"/>
                    <a:pt x="948" y="119"/>
                    <a:pt x="944" y="114"/>
                  </a:cubicBezTo>
                  <a:cubicBezTo>
                    <a:pt x="943" y="113"/>
                    <a:pt x="942" y="111"/>
                    <a:pt x="942" y="110"/>
                  </a:cubicBezTo>
                  <a:cubicBezTo>
                    <a:pt x="939" y="100"/>
                    <a:pt x="944" y="90"/>
                    <a:pt x="953" y="87"/>
                  </a:cubicBezTo>
                  <a:cubicBezTo>
                    <a:pt x="962" y="84"/>
                    <a:pt x="971" y="88"/>
                    <a:pt x="975" y="95"/>
                  </a:cubicBezTo>
                  <a:cubicBezTo>
                    <a:pt x="980" y="104"/>
                    <a:pt x="977" y="114"/>
                    <a:pt x="969" y="119"/>
                  </a:cubicBezTo>
                  <a:cubicBezTo>
                    <a:pt x="966" y="121"/>
                    <a:pt x="963" y="122"/>
                    <a:pt x="959" y="122"/>
                  </a:cubicBezTo>
                  <a:close/>
                  <a:moveTo>
                    <a:pt x="911" y="65"/>
                  </a:moveTo>
                  <a:cubicBezTo>
                    <a:pt x="907" y="65"/>
                    <a:pt x="904" y="64"/>
                    <a:pt x="901" y="62"/>
                  </a:cubicBezTo>
                  <a:cubicBezTo>
                    <a:pt x="900" y="61"/>
                    <a:pt x="898" y="61"/>
                    <a:pt x="898" y="60"/>
                  </a:cubicBezTo>
                  <a:cubicBezTo>
                    <a:pt x="890" y="53"/>
                    <a:pt x="890" y="41"/>
                    <a:pt x="898" y="34"/>
                  </a:cubicBezTo>
                  <a:cubicBezTo>
                    <a:pt x="904" y="27"/>
                    <a:pt x="915" y="27"/>
                    <a:pt x="922" y="32"/>
                  </a:cubicBezTo>
                  <a:cubicBezTo>
                    <a:pt x="929" y="38"/>
                    <a:pt x="931" y="49"/>
                    <a:pt x="926" y="57"/>
                  </a:cubicBezTo>
                  <a:cubicBezTo>
                    <a:pt x="922" y="62"/>
                    <a:pt x="917" y="65"/>
                    <a:pt x="911" y="65"/>
                  </a:cubicBezTo>
                  <a:close/>
                  <a:moveTo>
                    <a:pt x="841" y="38"/>
                  </a:moveTo>
                  <a:cubicBezTo>
                    <a:pt x="839" y="38"/>
                    <a:pt x="838" y="37"/>
                    <a:pt x="836" y="37"/>
                  </a:cubicBezTo>
                  <a:cubicBezTo>
                    <a:pt x="827" y="35"/>
                    <a:pt x="821" y="25"/>
                    <a:pt x="823" y="15"/>
                  </a:cubicBezTo>
                  <a:cubicBezTo>
                    <a:pt x="825" y="6"/>
                    <a:pt x="834" y="0"/>
                    <a:pt x="843" y="1"/>
                  </a:cubicBezTo>
                  <a:cubicBezTo>
                    <a:pt x="852" y="2"/>
                    <a:pt x="859" y="10"/>
                    <a:pt x="859" y="19"/>
                  </a:cubicBezTo>
                  <a:cubicBezTo>
                    <a:pt x="859" y="29"/>
                    <a:pt x="851" y="38"/>
                    <a:pt x="841" y="38"/>
                  </a:cubicBezTo>
                  <a:close/>
                  <a:moveTo>
                    <a:pt x="765" y="36"/>
                  </a:moveTo>
                  <a:cubicBezTo>
                    <a:pt x="765" y="36"/>
                    <a:pt x="765" y="36"/>
                    <a:pt x="765" y="36"/>
                  </a:cubicBezTo>
                  <a:cubicBezTo>
                    <a:pt x="755" y="36"/>
                    <a:pt x="747" y="28"/>
                    <a:pt x="747" y="18"/>
                  </a:cubicBezTo>
                  <a:cubicBezTo>
                    <a:pt x="747" y="8"/>
                    <a:pt x="755" y="0"/>
                    <a:pt x="765" y="0"/>
                  </a:cubicBezTo>
                  <a:cubicBezTo>
                    <a:pt x="775" y="0"/>
                    <a:pt x="783" y="8"/>
                    <a:pt x="783" y="18"/>
                  </a:cubicBezTo>
                  <a:cubicBezTo>
                    <a:pt x="783" y="28"/>
                    <a:pt x="775" y="36"/>
                    <a:pt x="765" y="36"/>
                  </a:cubicBezTo>
                  <a:close/>
                  <a:moveTo>
                    <a:pt x="689" y="36"/>
                  </a:moveTo>
                  <a:cubicBezTo>
                    <a:pt x="689" y="36"/>
                    <a:pt x="689" y="36"/>
                    <a:pt x="689" y="36"/>
                  </a:cubicBezTo>
                  <a:cubicBezTo>
                    <a:pt x="679" y="36"/>
                    <a:pt x="671" y="28"/>
                    <a:pt x="671" y="18"/>
                  </a:cubicBezTo>
                  <a:cubicBezTo>
                    <a:pt x="671" y="8"/>
                    <a:pt x="679" y="0"/>
                    <a:pt x="689" y="0"/>
                  </a:cubicBezTo>
                  <a:cubicBezTo>
                    <a:pt x="699" y="0"/>
                    <a:pt x="708" y="8"/>
                    <a:pt x="708" y="18"/>
                  </a:cubicBezTo>
                  <a:cubicBezTo>
                    <a:pt x="708" y="28"/>
                    <a:pt x="700" y="36"/>
                    <a:pt x="689" y="36"/>
                  </a:cubicBezTo>
                  <a:close/>
                  <a:moveTo>
                    <a:pt x="614" y="36"/>
                  </a:moveTo>
                  <a:cubicBezTo>
                    <a:pt x="614" y="36"/>
                    <a:pt x="614" y="36"/>
                    <a:pt x="614" y="36"/>
                  </a:cubicBezTo>
                  <a:cubicBezTo>
                    <a:pt x="603" y="36"/>
                    <a:pt x="595" y="28"/>
                    <a:pt x="595" y="18"/>
                  </a:cubicBezTo>
                  <a:cubicBezTo>
                    <a:pt x="595" y="8"/>
                    <a:pt x="603" y="0"/>
                    <a:pt x="614" y="0"/>
                  </a:cubicBezTo>
                  <a:cubicBezTo>
                    <a:pt x="624" y="0"/>
                    <a:pt x="632" y="8"/>
                    <a:pt x="632" y="18"/>
                  </a:cubicBezTo>
                  <a:cubicBezTo>
                    <a:pt x="632" y="28"/>
                    <a:pt x="624" y="36"/>
                    <a:pt x="614" y="36"/>
                  </a:cubicBezTo>
                  <a:close/>
                </a:path>
              </a:pathLst>
            </a:custGeom>
            <a:grpFill/>
            <a:ln w="3175">
              <a:solidFill>
                <a:schemeClr val="accent6"/>
              </a:solid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1" name="Freeform 170">
              <a:extLst>
                <a:ext uri="{FF2B5EF4-FFF2-40B4-BE49-F238E27FC236}">
                  <a16:creationId xmlns:a16="http://schemas.microsoft.com/office/drawing/2014/main" id="{985345E8-1423-0417-AAB9-9366C36713F1}"/>
                </a:ext>
              </a:extLst>
            </p:cNvPr>
            <p:cNvSpPr>
              <a:spLocks/>
            </p:cNvSpPr>
            <p:nvPr/>
          </p:nvSpPr>
          <p:spPr bwMode="auto">
            <a:xfrm>
              <a:off x="-979488" y="3217863"/>
              <a:ext cx="20638" cy="22225"/>
            </a:xfrm>
            <a:custGeom>
              <a:avLst/>
              <a:gdLst>
                <a:gd name="T0" fmla="*/ 18 w 36"/>
                <a:gd name="T1" fmla="*/ 38 h 38"/>
                <a:gd name="T2" fmla="*/ 5 w 36"/>
                <a:gd name="T3" fmla="*/ 33 h 38"/>
                <a:gd name="T4" fmla="*/ 0 w 36"/>
                <a:gd name="T5" fmla="*/ 20 h 38"/>
                <a:gd name="T6" fmla="*/ 5 w 36"/>
                <a:gd name="T7" fmla="*/ 7 h 38"/>
                <a:gd name="T8" fmla="*/ 31 w 36"/>
                <a:gd name="T9" fmla="*/ 7 h 38"/>
                <a:gd name="T10" fmla="*/ 36 w 36"/>
                <a:gd name="T11" fmla="*/ 20 h 38"/>
                <a:gd name="T12" fmla="*/ 31 w 36"/>
                <a:gd name="T13" fmla="*/ 33 h 38"/>
                <a:gd name="T14" fmla="*/ 18 w 3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8">
                  <a:moveTo>
                    <a:pt x="18" y="38"/>
                  </a:moveTo>
                  <a:cubicBezTo>
                    <a:pt x="13" y="38"/>
                    <a:pt x="8" y="36"/>
                    <a:pt x="5" y="33"/>
                  </a:cubicBezTo>
                  <a:cubicBezTo>
                    <a:pt x="2" y="30"/>
                    <a:pt x="0" y="25"/>
                    <a:pt x="0" y="20"/>
                  </a:cubicBezTo>
                  <a:cubicBezTo>
                    <a:pt x="0" y="15"/>
                    <a:pt x="2" y="10"/>
                    <a:pt x="5" y="7"/>
                  </a:cubicBezTo>
                  <a:cubicBezTo>
                    <a:pt x="12" y="0"/>
                    <a:pt x="24" y="0"/>
                    <a:pt x="31" y="7"/>
                  </a:cubicBezTo>
                  <a:cubicBezTo>
                    <a:pt x="34" y="10"/>
                    <a:pt x="36" y="15"/>
                    <a:pt x="36" y="20"/>
                  </a:cubicBezTo>
                  <a:cubicBezTo>
                    <a:pt x="36" y="25"/>
                    <a:pt x="34" y="30"/>
                    <a:pt x="31" y="33"/>
                  </a:cubicBezTo>
                  <a:cubicBezTo>
                    <a:pt x="27" y="36"/>
                    <a:pt x="23" y="38"/>
                    <a:pt x="18" y="38"/>
                  </a:cubicBezTo>
                  <a:close/>
                </a:path>
              </a:pathLst>
            </a:custGeom>
            <a:grpFill/>
            <a:ln w="3175">
              <a:solidFill>
                <a:schemeClr val="accent6"/>
              </a:solid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33" name="Ellipse 32">
            <a:extLst>
              <a:ext uri="{FF2B5EF4-FFF2-40B4-BE49-F238E27FC236}">
                <a16:creationId xmlns:a16="http://schemas.microsoft.com/office/drawing/2014/main" id="{99A627C9-E5D0-1F7D-CFB4-7959E162B666}"/>
              </a:ext>
            </a:extLst>
          </p:cNvPr>
          <p:cNvSpPr/>
          <p:nvPr/>
        </p:nvSpPr>
        <p:spPr>
          <a:xfrm>
            <a:off x="528820" y="3221226"/>
            <a:ext cx="2307600" cy="1081325"/>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lumMod val="10000"/>
                  </a:schemeClr>
                </a:solidFill>
              </a:rPr>
              <a:t>Positive reputation and demand </a:t>
            </a:r>
            <a:r>
              <a:rPr lang="en-US" sz="1100" dirty="0">
                <a:solidFill>
                  <a:schemeClr val="bg2">
                    <a:lumMod val="10000"/>
                  </a:schemeClr>
                </a:solidFill>
                <a:sym typeface="Wingdings" panose="05000000000000000000" pitchFamily="2" charset="2"/>
              </a:rPr>
              <a:t> </a:t>
            </a:r>
          </a:p>
          <a:p>
            <a:pPr algn="ctr"/>
            <a:r>
              <a:rPr lang="en-US" sz="1100" dirty="0">
                <a:solidFill>
                  <a:schemeClr val="bg2">
                    <a:lumMod val="10000"/>
                  </a:schemeClr>
                </a:solidFill>
              </a:rPr>
              <a:t>increasing funds to implement the ESG standard</a:t>
            </a:r>
          </a:p>
        </p:txBody>
      </p:sp>
      <p:sp>
        <p:nvSpPr>
          <p:cNvPr id="34" name="Ellipse 33">
            <a:extLst>
              <a:ext uri="{FF2B5EF4-FFF2-40B4-BE49-F238E27FC236}">
                <a16:creationId xmlns:a16="http://schemas.microsoft.com/office/drawing/2014/main" id="{CA9B5F3D-0CAC-8A29-94AE-DDA9CFF601C1}"/>
              </a:ext>
            </a:extLst>
          </p:cNvPr>
          <p:cNvSpPr/>
          <p:nvPr/>
        </p:nvSpPr>
        <p:spPr>
          <a:xfrm>
            <a:off x="562824" y="1422035"/>
            <a:ext cx="2307600" cy="1081325"/>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2">
                    <a:lumMod val="10000"/>
                  </a:schemeClr>
                </a:solidFill>
              </a:rPr>
              <a:t>Transparent </a:t>
            </a:r>
            <a:r>
              <a:rPr lang="de-DE" sz="1100" b="1" dirty="0" err="1">
                <a:solidFill>
                  <a:schemeClr val="bg2">
                    <a:lumMod val="10000"/>
                  </a:schemeClr>
                </a:solidFill>
              </a:rPr>
              <a:t>communication</a:t>
            </a:r>
            <a:r>
              <a:rPr lang="de-DE" sz="1100" b="1" dirty="0">
                <a:solidFill>
                  <a:schemeClr val="bg2">
                    <a:lumMod val="10000"/>
                  </a:schemeClr>
                </a:solidFill>
              </a:rPr>
              <a:t> </a:t>
            </a:r>
            <a:r>
              <a:rPr lang="de-DE" sz="1100" dirty="0" err="1">
                <a:solidFill>
                  <a:schemeClr val="bg2">
                    <a:lumMod val="10000"/>
                  </a:schemeClr>
                </a:solidFill>
              </a:rPr>
              <a:t>by</a:t>
            </a:r>
            <a:r>
              <a:rPr lang="de-DE" sz="1100" dirty="0">
                <a:solidFill>
                  <a:schemeClr val="bg2">
                    <a:lumMod val="10000"/>
                  </a:schemeClr>
                </a:solidFill>
              </a:rPr>
              <a:t> </a:t>
            </a:r>
            <a:r>
              <a:rPr lang="de-DE" sz="1100" dirty="0" err="1">
                <a:solidFill>
                  <a:schemeClr val="bg2">
                    <a:lumMod val="10000"/>
                  </a:schemeClr>
                </a:solidFill>
              </a:rPr>
              <a:t>companies</a:t>
            </a:r>
            <a:endParaRPr lang="de-DE" sz="1100" dirty="0">
              <a:solidFill>
                <a:schemeClr val="bg2">
                  <a:lumMod val="10000"/>
                </a:schemeClr>
              </a:solidFill>
            </a:endParaRPr>
          </a:p>
        </p:txBody>
      </p:sp>
      <p:sp>
        <p:nvSpPr>
          <p:cNvPr id="35" name="Ellipse 34">
            <a:extLst>
              <a:ext uri="{FF2B5EF4-FFF2-40B4-BE49-F238E27FC236}">
                <a16:creationId xmlns:a16="http://schemas.microsoft.com/office/drawing/2014/main" id="{E0D667F8-C53A-E8FD-8452-DD0A389CF9B4}"/>
              </a:ext>
            </a:extLst>
          </p:cNvPr>
          <p:cNvSpPr/>
          <p:nvPr/>
        </p:nvSpPr>
        <p:spPr>
          <a:xfrm>
            <a:off x="3835683" y="1821085"/>
            <a:ext cx="2307601" cy="1082899"/>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2">
                    <a:lumMod val="10000"/>
                  </a:schemeClr>
                </a:solidFill>
              </a:rPr>
              <a:t>Impact on </a:t>
            </a:r>
          </a:p>
          <a:p>
            <a:pPr algn="ctr"/>
            <a:r>
              <a:rPr lang="en-US" sz="1100" b="1" dirty="0">
                <a:solidFill>
                  <a:schemeClr val="bg2">
                    <a:lumMod val="10000"/>
                  </a:schemeClr>
                </a:solidFill>
              </a:rPr>
              <a:t>ESG ratings </a:t>
            </a:r>
          </a:p>
          <a:p>
            <a:pPr algn="ctr"/>
            <a:r>
              <a:rPr lang="en-US" sz="1100" dirty="0">
                <a:solidFill>
                  <a:schemeClr val="bg2">
                    <a:lumMod val="10000"/>
                  </a:schemeClr>
                </a:solidFill>
              </a:rPr>
              <a:t>and </a:t>
            </a:r>
            <a:r>
              <a:rPr lang="en-US" sz="1100" b="1" dirty="0">
                <a:solidFill>
                  <a:schemeClr val="bg2">
                    <a:lumMod val="10000"/>
                  </a:schemeClr>
                </a:solidFill>
              </a:rPr>
              <a:t>access to capital</a:t>
            </a:r>
          </a:p>
        </p:txBody>
      </p:sp>
      <p:sp>
        <p:nvSpPr>
          <p:cNvPr id="37" name="Ellipse 36">
            <a:extLst>
              <a:ext uri="{FF2B5EF4-FFF2-40B4-BE49-F238E27FC236}">
                <a16:creationId xmlns:a16="http://schemas.microsoft.com/office/drawing/2014/main" id="{2D6A58B9-6109-0705-69BF-6FA0C746AD17}"/>
              </a:ext>
            </a:extLst>
          </p:cNvPr>
          <p:cNvSpPr/>
          <p:nvPr/>
        </p:nvSpPr>
        <p:spPr>
          <a:xfrm>
            <a:off x="3751793" y="3679252"/>
            <a:ext cx="2308106" cy="1082899"/>
          </a:xfrm>
          <a:prstGeom prst="ellipse">
            <a:avLst/>
          </a:prstGeom>
          <a:solidFill>
            <a:schemeClr val="bg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lumMod val="10000"/>
                  </a:schemeClr>
                </a:solidFill>
              </a:rPr>
              <a:t>ESG </a:t>
            </a:r>
            <a:r>
              <a:rPr lang="en-US" sz="1100" dirty="0">
                <a:solidFill>
                  <a:schemeClr val="bg2">
                    <a:lumMod val="10000"/>
                  </a:schemeClr>
                </a:solidFill>
              </a:rPr>
              <a:t>company profile drives the </a:t>
            </a:r>
            <a:r>
              <a:rPr lang="en-US" sz="1100" b="1" dirty="0">
                <a:solidFill>
                  <a:schemeClr val="bg2">
                    <a:lumMod val="10000"/>
                  </a:schemeClr>
                </a:solidFill>
              </a:rPr>
              <a:t>business value</a:t>
            </a:r>
            <a:endParaRPr lang="de-DE" sz="1100" b="1" dirty="0">
              <a:solidFill>
                <a:schemeClr val="bg2">
                  <a:lumMod val="10000"/>
                </a:schemeClr>
              </a:solidFill>
            </a:endParaRPr>
          </a:p>
        </p:txBody>
      </p:sp>
      <p:sp>
        <p:nvSpPr>
          <p:cNvPr id="41" name="Text Placeholder 3">
            <a:extLst>
              <a:ext uri="{FF2B5EF4-FFF2-40B4-BE49-F238E27FC236}">
                <a16:creationId xmlns:a16="http://schemas.microsoft.com/office/drawing/2014/main" id="{2DBA3757-AAF9-DD78-C438-FEDA8E63D184}"/>
              </a:ext>
            </a:extLst>
          </p:cNvPr>
          <p:cNvSpPr txBox="1">
            <a:spLocks/>
          </p:cNvSpPr>
          <p:nvPr/>
        </p:nvSpPr>
        <p:spPr bwMode="gray">
          <a:xfrm>
            <a:off x="304799" y="304800"/>
            <a:ext cx="11232107" cy="360000"/>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dirty="0"/>
          </a:p>
        </p:txBody>
      </p:sp>
      <p:sp>
        <p:nvSpPr>
          <p:cNvPr id="43" name="Textplatzhalter 6">
            <a:extLst>
              <a:ext uri="{FF2B5EF4-FFF2-40B4-BE49-F238E27FC236}">
                <a16:creationId xmlns:a16="http://schemas.microsoft.com/office/drawing/2014/main" id="{909E8DFB-9512-18AB-7050-4E631A1B6A44}"/>
              </a:ext>
            </a:extLst>
          </p:cNvPr>
          <p:cNvSpPr txBox="1">
            <a:spLocks/>
          </p:cNvSpPr>
          <p:nvPr/>
        </p:nvSpPr>
        <p:spPr bwMode="gray">
          <a:xfrm>
            <a:off x="312715" y="698901"/>
            <a:ext cx="11582400" cy="303740"/>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2400" b="1" dirty="0"/>
          </a:p>
        </p:txBody>
      </p:sp>
      <p:sp>
        <p:nvSpPr>
          <p:cNvPr id="54" name="Fußzeilenplatzhalter 53">
            <a:extLst>
              <a:ext uri="{FF2B5EF4-FFF2-40B4-BE49-F238E27FC236}">
                <a16:creationId xmlns:a16="http://schemas.microsoft.com/office/drawing/2014/main" id="{AF41991D-2811-3477-8C22-F2CEC40F43A9}"/>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sp>
        <p:nvSpPr>
          <p:cNvPr id="55" name="Gleichschenkliges Dreieck 54">
            <a:extLst>
              <a:ext uri="{FF2B5EF4-FFF2-40B4-BE49-F238E27FC236}">
                <a16:creationId xmlns:a16="http://schemas.microsoft.com/office/drawing/2014/main" id="{38A093AE-95AD-AB5B-7291-592B255303D9}"/>
              </a:ext>
            </a:extLst>
          </p:cNvPr>
          <p:cNvSpPr/>
          <p:nvPr/>
        </p:nvSpPr>
        <p:spPr>
          <a:xfrm rot="2475932">
            <a:off x="11115516" y="4702477"/>
            <a:ext cx="1318806" cy="75204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Gleichschenkliges Dreieck 55">
            <a:extLst>
              <a:ext uri="{FF2B5EF4-FFF2-40B4-BE49-F238E27FC236}">
                <a16:creationId xmlns:a16="http://schemas.microsoft.com/office/drawing/2014/main" id="{12A07EC5-105F-7137-8CAB-5B707573180E}"/>
              </a:ext>
            </a:extLst>
          </p:cNvPr>
          <p:cNvSpPr/>
          <p:nvPr/>
        </p:nvSpPr>
        <p:spPr>
          <a:xfrm rot="8121724">
            <a:off x="11161039" y="5800375"/>
            <a:ext cx="990508" cy="41142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362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E487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097F-3A5E-4746-8084-6B23A9660FFA}"/>
              </a:ext>
            </a:extLst>
          </p:cNvPr>
          <p:cNvSpPr>
            <a:spLocks noGrp="1"/>
          </p:cNvSpPr>
          <p:nvPr>
            <p:ph type="body" sz="quarter" idx="19"/>
          </p:nvPr>
        </p:nvSpPr>
        <p:spPr>
          <a:xfrm>
            <a:off x="3200092" y="1256560"/>
            <a:ext cx="2751446" cy="1293472"/>
          </a:xfrm>
        </p:spPr>
        <p:txBody>
          <a:bodyPr/>
          <a:lstStyle/>
          <a:p>
            <a:pPr marL="0" indent="0"/>
            <a:r>
              <a:rPr lang="de-DE" dirty="0"/>
              <a:t>Susann Ihlau</a:t>
            </a:r>
            <a:br>
              <a:rPr lang="de-DE" dirty="0"/>
            </a:br>
            <a:r>
              <a:rPr lang="en-US" sz="1100" dirty="0"/>
              <a:t>Master of Business Administration</a:t>
            </a:r>
            <a:br>
              <a:rPr lang="en-US" sz="1100" dirty="0"/>
            </a:br>
            <a:r>
              <a:rPr lang="en-US" sz="1100" dirty="0"/>
              <a:t>Certified accountant and tax advisor</a:t>
            </a:r>
            <a:endParaRPr lang="de-DE" sz="1100" dirty="0"/>
          </a:p>
          <a:p>
            <a:pPr marL="0" indent="0"/>
            <a:r>
              <a:rPr lang="de-DE" sz="1100" dirty="0"/>
              <a:t>Partner</a:t>
            </a:r>
          </a:p>
          <a:p>
            <a:pPr marL="0" indent="0"/>
            <a:r>
              <a:rPr lang="de-DE" sz="1100" dirty="0"/>
              <a:t>Mazars GmbH &amp; Co. KG</a:t>
            </a:r>
            <a:br>
              <a:rPr lang="de-DE" sz="1100" dirty="0"/>
            </a:br>
            <a:r>
              <a:rPr lang="de-DE" sz="1100" dirty="0"/>
              <a:t>Wirtschaftsprüfungsgesellschaft</a:t>
            </a:r>
            <a:br>
              <a:rPr lang="de-DE" sz="1100" dirty="0"/>
            </a:br>
            <a:r>
              <a:rPr lang="de-DE" sz="1100" dirty="0"/>
              <a:t>Steuerberatungsgesellschaft</a:t>
            </a:r>
            <a:br>
              <a:rPr lang="de-DE" sz="1100" dirty="0"/>
            </a:br>
            <a:br>
              <a:rPr lang="de-DE" sz="1100" dirty="0"/>
            </a:br>
            <a:r>
              <a:rPr lang="de-DE" sz="1100" dirty="0"/>
              <a:t>Bennigsen-Platz 1| 40474 Düsseldorf</a:t>
            </a:r>
            <a:br>
              <a:rPr lang="de-DE" sz="1100" dirty="0"/>
            </a:br>
            <a:br>
              <a:rPr lang="de-DE" sz="1100" dirty="0"/>
            </a:br>
            <a:r>
              <a:rPr lang="de-DE" sz="1100" dirty="0"/>
              <a:t>Tel: +49 211 8399 520 susann.ihlau@mazars.de </a:t>
            </a:r>
          </a:p>
        </p:txBody>
      </p:sp>
      <p:pic>
        <p:nvPicPr>
          <p:cNvPr id="14" name="Bildplatzhalter 11">
            <a:extLst>
              <a:ext uri="{FF2B5EF4-FFF2-40B4-BE49-F238E27FC236}">
                <a16:creationId xmlns:a16="http://schemas.microsoft.com/office/drawing/2014/main" id="{08FC0048-F007-47A7-BDEB-7375CBC9EE6D}"/>
              </a:ext>
            </a:extLst>
          </p:cNvPr>
          <p:cNvPicPr>
            <a:picLocks noChangeAspect="1"/>
          </p:cNvPicPr>
          <p:nvPr/>
        </p:nvPicPr>
        <p:blipFill>
          <a:blip r:embed="rId2"/>
          <a:srcRect l="1858" r="1858"/>
          <a:stretch/>
        </p:blipFill>
        <p:spPr>
          <a:xfrm>
            <a:off x="304800" y="1258378"/>
            <a:ext cx="2673350" cy="1851025"/>
          </a:xfrm>
          <a:prstGeom prst="rect">
            <a:avLst/>
          </a:prstGeom>
        </p:spPr>
      </p:pic>
    </p:spTree>
    <p:extLst>
      <p:ext uri="{BB962C8B-B14F-4D97-AF65-F5344CB8AC3E}">
        <p14:creationId xmlns:p14="http://schemas.microsoft.com/office/powerpoint/2010/main" val="36196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86CBC90-4CF5-6354-33EF-BFA472C5980C}"/>
              </a:ext>
            </a:extLst>
          </p:cNvPr>
          <p:cNvSpPr>
            <a:spLocks noGrp="1"/>
          </p:cNvSpPr>
          <p:nvPr>
            <p:ph type="sldNum" sz="quarter" idx="12"/>
          </p:nvPr>
        </p:nvSpPr>
        <p:spPr/>
        <p:txBody>
          <a:bodyPr/>
          <a:lstStyle/>
          <a:p>
            <a:fld id="{731A1681-B67C-634E-B9F8-D054051C2089}" type="slidenum">
              <a:rPr lang="en-US" smtClean="0"/>
              <a:t>2</a:t>
            </a:fld>
            <a:endParaRPr lang="en-US"/>
          </a:p>
        </p:txBody>
      </p:sp>
      <p:sp>
        <p:nvSpPr>
          <p:cNvPr id="6" name="Textplatzhalter 5">
            <a:extLst>
              <a:ext uri="{FF2B5EF4-FFF2-40B4-BE49-F238E27FC236}">
                <a16:creationId xmlns:a16="http://schemas.microsoft.com/office/drawing/2014/main" id="{A1677C36-2212-3F48-3EEE-7D9CE0307005}"/>
              </a:ext>
            </a:extLst>
          </p:cNvPr>
          <p:cNvSpPr>
            <a:spLocks noGrp="1"/>
          </p:cNvSpPr>
          <p:nvPr>
            <p:ph type="body" sz="quarter" idx="13"/>
          </p:nvPr>
        </p:nvSpPr>
        <p:spPr/>
        <p:txBody>
          <a:bodyPr/>
          <a:lstStyle/>
          <a:p>
            <a:r>
              <a:rPr lang="de-DE" dirty="0"/>
              <a:t>Content</a:t>
            </a:r>
          </a:p>
        </p:txBody>
      </p:sp>
      <p:sp>
        <p:nvSpPr>
          <p:cNvPr id="9" name="Inhaltsplatzhalter 8">
            <a:extLst>
              <a:ext uri="{FF2B5EF4-FFF2-40B4-BE49-F238E27FC236}">
                <a16:creationId xmlns:a16="http://schemas.microsoft.com/office/drawing/2014/main" id="{4346B9E7-7D55-9910-766E-7D5650A47635}"/>
              </a:ext>
            </a:extLst>
          </p:cNvPr>
          <p:cNvSpPr>
            <a:spLocks noGrp="1"/>
          </p:cNvSpPr>
          <p:nvPr>
            <p:ph sz="quarter" idx="29"/>
          </p:nvPr>
        </p:nvSpPr>
        <p:spPr>
          <a:xfrm>
            <a:off x="304800" y="663575"/>
            <a:ext cx="5648400" cy="5395550"/>
          </a:xfrm>
        </p:spPr>
        <p:txBody>
          <a:bodyPr/>
          <a:lstStyle/>
          <a:p>
            <a:pPr marL="342900" indent="-342900">
              <a:buClr>
                <a:schemeClr val="tx2"/>
              </a:buClr>
              <a:buFont typeface="+mj-lt"/>
              <a:buAutoNum type="arabicPeriod"/>
            </a:pPr>
            <a:endParaRPr lang="de-DE" dirty="0"/>
          </a:p>
          <a:p>
            <a:pPr marL="342900" indent="-342900">
              <a:buFont typeface="+mj-lt"/>
              <a:buAutoNum type="arabicPeriod"/>
            </a:pPr>
            <a:r>
              <a:rPr lang="de-DE" b="1" dirty="0" err="1"/>
              <a:t>Regulatory</a:t>
            </a:r>
            <a:r>
              <a:rPr lang="de-DE" b="1" dirty="0"/>
              <a:t> ESG </a:t>
            </a:r>
            <a:r>
              <a:rPr lang="de-DE" b="1" dirty="0" err="1"/>
              <a:t>background</a:t>
            </a:r>
            <a:endParaRPr lang="de-DE" b="1" dirty="0"/>
          </a:p>
          <a:p>
            <a:pPr marL="342900" indent="-342900">
              <a:buFont typeface="+mj-lt"/>
              <a:buAutoNum type="arabicPeriod"/>
            </a:pPr>
            <a:endParaRPr lang="de-DE" b="1" dirty="0"/>
          </a:p>
          <a:p>
            <a:pPr marL="342900" indent="-342900">
              <a:buFont typeface="+mj-lt"/>
              <a:buAutoNum type="arabicPeriod"/>
            </a:pPr>
            <a:r>
              <a:rPr lang="de-DE" b="1" dirty="0"/>
              <a:t>ESG Due Diligence</a:t>
            </a:r>
          </a:p>
          <a:p>
            <a:pPr marL="719138" lvl="1" indent="-360363">
              <a:spcBef>
                <a:spcPts val="1000"/>
              </a:spcBef>
            </a:pPr>
            <a:r>
              <a:rPr lang="de-DE" dirty="0"/>
              <a:t>	Advantages</a:t>
            </a:r>
          </a:p>
          <a:p>
            <a:pPr marL="719138" lvl="1" indent="-360363">
              <a:spcBef>
                <a:spcPts val="1000"/>
              </a:spcBef>
            </a:pPr>
            <a:r>
              <a:rPr lang="de-DE" dirty="0"/>
              <a:t>	Analysis </a:t>
            </a:r>
            <a:r>
              <a:rPr lang="de-DE" dirty="0" err="1"/>
              <a:t>of</a:t>
            </a:r>
            <a:r>
              <a:rPr lang="de-DE" dirty="0"/>
              <a:t> ESG </a:t>
            </a:r>
            <a:r>
              <a:rPr lang="de-DE" dirty="0" err="1"/>
              <a:t>criteria</a:t>
            </a:r>
            <a:endParaRPr lang="de-DE" dirty="0"/>
          </a:p>
          <a:p>
            <a:pPr marL="719138" lvl="1" indent="-360363">
              <a:spcBef>
                <a:spcPts val="1000"/>
              </a:spcBef>
            </a:pPr>
            <a:r>
              <a:rPr lang="de-DE" dirty="0"/>
              <a:t>	Relevant </a:t>
            </a:r>
            <a:r>
              <a:rPr lang="de-DE" dirty="0" err="1"/>
              <a:t>documents</a:t>
            </a:r>
            <a:endParaRPr lang="de-DE" dirty="0"/>
          </a:p>
          <a:p>
            <a:pPr marL="719138" lvl="1" indent="-360363">
              <a:spcBef>
                <a:spcPts val="1000"/>
              </a:spcBef>
            </a:pPr>
            <a:endParaRPr lang="de-DE" dirty="0"/>
          </a:p>
          <a:p>
            <a:pPr marL="342900" indent="-342900">
              <a:buFont typeface="+mj-lt"/>
              <a:buAutoNum type="arabicPeriod"/>
            </a:pPr>
            <a:r>
              <a:rPr lang="de-DE" b="1" dirty="0"/>
              <a:t>Business </a:t>
            </a:r>
            <a:r>
              <a:rPr lang="de-DE" b="1" dirty="0" err="1"/>
              <a:t>valuation</a:t>
            </a:r>
            <a:endParaRPr lang="de-DE" b="1" dirty="0"/>
          </a:p>
          <a:p>
            <a:pPr marL="895350" indent="-541338"/>
            <a:r>
              <a:rPr lang="de-DE" dirty="0" err="1"/>
              <a:t>How</a:t>
            </a:r>
            <a:r>
              <a:rPr lang="de-DE" dirty="0"/>
              <a:t> ESG </a:t>
            </a:r>
            <a:r>
              <a:rPr lang="de-DE" dirty="0" err="1"/>
              <a:t>influences</a:t>
            </a:r>
            <a:r>
              <a:rPr lang="de-DE" dirty="0"/>
              <a:t> </a:t>
            </a:r>
            <a:r>
              <a:rPr lang="de-DE" dirty="0" err="1"/>
              <a:t>investment</a:t>
            </a:r>
            <a:r>
              <a:rPr lang="de-DE" dirty="0"/>
              <a:t> </a:t>
            </a:r>
            <a:r>
              <a:rPr lang="de-DE" dirty="0" err="1"/>
              <a:t>decisions</a:t>
            </a:r>
            <a:endParaRPr lang="de-DE" dirty="0"/>
          </a:p>
          <a:p>
            <a:pPr marL="895350" indent="-541338"/>
            <a:r>
              <a:rPr lang="de-DE" dirty="0" err="1"/>
              <a:t>How</a:t>
            </a:r>
            <a:r>
              <a:rPr lang="de-DE" dirty="0"/>
              <a:t> ESG </a:t>
            </a:r>
            <a:r>
              <a:rPr lang="de-DE" dirty="0" err="1"/>
              <a:t>ratings</a:t>
            </a:r>
            <a:r>
              <a:rPr lang="de-DE" dirty="0"/>
              <a:t> </a:t>
            </a:r>
            <a:r>
              <a:rPr lang="de-DE" dirty="0" err="1"/>
              <a:t>influence</a:t>
            </a:r>
            <a:r>
              <a:rPr lang="de-DE" dirty="0"/>
              <a:t> </a:t>
            </a:r>
            <a:r>
              <a:rPr lang="de-DE" dirty="0" err="1"/>
              <a:t>the</a:t>
            </a:r>
            <a:r>
              <a:rPr lang="de-DE" dirty="0"/>
              <a:t> </a:t>
            </a:r>
            <a:r>
              <a:rPr lang="de-DE" dirty="0" err="1"/>
              <a:t>business</a:t>
            </a:r>
            <a:r>
              <a:rPr lang="de-DE" dirty="0"/>
              <a:t> </a:t>
            </a:r>
            <a:r>
              <a:rPr lang="de-DE" dirty="0" err="1"/>
              <a:t>valuation</a:t>
            </a:r>
            <a:endParaRPr lang="de-DE" dirty="0"/>
          </a:p>
          <a:p>
            <a:pPr marL="895350" indent="-541338"/>
            <a:r>
              <a:rPr lang="de-DE" dirty="0" err="1"/>
              <a:t>How</a:t>
            </a:r>
            <a:r>
              <a:rPr lang="de-DE" dirty="0"/>
              <a:t> ESG </a:t>
            </a:r>
            <a:r>
              <a:rPr lang="de-DE" dirty="0" err="1"/>
              <a:t>influences</a:t>
            </a:r>
            <a:r>
              <a:rPr lang="de-DE" dirty="0"/>
              <a:t> </a:t>
            </a:r>
            <a:r>
              <a:rPr lang="de-DE" dirty="0" err="1"/>
              <a:t>the</a:t>
            </a:r>
            <a:r>
              <a:rPr lang="de-DE" dirty="0"/>
              <a:t> </a:t>
            </a:r>
            <a:r>
              <a:rPr lang="de-DE" dirty="0" err="1"/>
              <a:t>business</a:t>
            </a:r>
            <a:r>
              <a:rPr lang="de-DE" dirty="0"/>
              <a:t> </a:t>
            </a:r>
            <a:r>
              <a:rPr lang="de-DE" dirty="0" err="1"/>
              <a:t>model</a:t>
            </a:r>
            <a:r>
              <a:rPr lang="de-DE" dirty="0"/>
              <a:t> and </a:t>
            </a:r>
            <a:r>
              <a:rPr lang="de-DE" dirty="0" err="1"/>
              <a:t>the</a:t>
            </a:r>
            <a:r>
              <a:rPr lang="de-DE" dirty="0"/>
              <a:t> </a:t>
            </a:r>
            <a:r>
              <a:rPr lang="de-DE" dirty="0" err="1"/>
              <a:t>future</a:t>
            </a:r>
            <a:r>
              <a:rPr lang="de-DE" dirty="0"/>
              <a:t> cash </a:t>
            </a:r>
            <a:r>
              <a:rPr lang="de-DE" dirty="0" err="1"/>
              <a:t>flows</a:t>
            </a:r>
            <a:endParaRPr lang="de-DE" sz="900" dirty="0"/>
          </a:p>
          <a:p>
            <a:pPr marL="895350" indent="-541338"/>
            <a:r>
              <a:rPr lang="en-US" dirty="0"/>
              <a:t>Materiality of ESG aspects by business model and sector</a:t>
            </a:r>
            <a:endParaRPr lang="de-DE" dirty="0"/>
          </a:p>
          <a:p>
            <a:pPr marL="895350" indent="-541338"/>
            <a:r>
              <a:rPr lang="de-DE"/>
              <a:t>Possible </a:t>
            </a:r>
            <a:r>
              <a:rPr lang="de-DE" dirty="0" err="1"/>
              <a:t>effects</a:t>
            </a:r>
            <a:r>
              <a:rPr lang="de-DE" dirty="0"/>
              <a:t> on EBIT, CAPEX and cash </a:t>
            </a:r>
            <a:r>
              <a:rPr lang="de-DE" dirty="0" err="1"/>
              <a:t>flow</a:t>
            </a:r>
            <a:r>
              <a:rPr lang="de-DE" dirty="0"/>
              <a:t> </a:t>
            </a:r>
          </a:p>
          <a:p>
            <a:pPr marL="895350" indent="-541338"/>
            <a:r>
              <a:rPr lang="en-US" dirty="0"/>
              <a:t>Increasing value by taking ESG into account</a:t>
            </a:r>
            <a:endParaRPr lang="de-DE" dirty="0"/>
          </a:p>
          <a:p>
            <a:pPr marL="0" indent="0">
              <a:buNone/>
            </a:pPr>
            <a:endParaRPr lang="de-DE" dirty="0"/>
          </a:p>
          <a:p>
            <a:pPr marL="342900" indent="-342900">
              <a:buFont typeface="+mj-lt"/>
              <a:buAutoNum type="arabicPeriod"/>
            </a:pPr>
            <a:endParaRPr lang="de-DE" dirty="0"/>
          </a:p>
          <a:p>
            <a:endParaRPr lang="de-DE" dirty="0"/>
          </a:p>
        </p:txBody>
      </p:sp>
      <p:pic>
        <p:nvPicPr>
          <p:cNvPr id="15" name="Bildplatzhalter 14" descr="Ein Bild, das Landschaft, Wolke, Berg, Natur enthält.&#10;&#10;Automatisch generierte Beschreibung">
            <a:extLst>
              <a:ext uri="{FF2B5EF4-FFF2-40B4-BE49-F238E27FC236}">
                <a16:creationId xmlns:a16="http://schemas.microsoft.com/office/drawing/2014/main" id="{C7275A72-A4CA-6831-37F6-C5E771931EF6}"/>
              </a:ext>
            </a:extLst>
          </p:cNvPr>
          <p:cNvPicPr>
            <a:picLocks noGrp="1" noChangeAspect="1"/>
          </p:cNvPicPr>
          <p:nvPr>
            <p:ph type="pic" sz="quarter" idx="19"/>
          </p:nvPr>
        </p:nvPicPr>
        <p:blipFill>
          <a:blip r:embed="rId2"/>
          <a:srcRect l="15093" r="15093"/>
          <a:stretch>
            <a:fillRect/>
          </a:stretch>
        </p:blipFill>
        <p:spPr>
          <a:xfrm>
            <a:off x="6240463" y="665163"/>
            <a:ext cx="5646737" cy="5392737"/>
          </a:xfrm>
        </p:spPr>
      </p:pic>
      <p:sp>
        <p:nvSpPr>
          <p:cNvPr id="16" name="Fußzeilenplatzhalter 15">
            <a:extLst>
              <a:ext uri="{FF2B5EF4-FFF2-40B4-BE49-F238E27FC236}">
                <a16:creationId xmlns:a16="http://schemas.microsoft.com/office/drawing/2014/main" id="{B0FB355A-2BE8-80EE-C861-0C42D120BC0C}"/>
              </a:ext>
            </a:extLst>
          </p:cNvPr>
          <p:cNvSpPr>
            <a:spLocks noGrp="1"/>
          </p:cNvSpPr>
          <p:nvPr>
            <p:ph type="ftr" sz="quarter" idx="3"/>
          </p:nvPr>
        </p:nvSpPr>
        <p:spPr/>
        <p:txBody>
          <a:bodyPr/>
          <a:lstStyle/>
          <a:p>
            <a:r>
              <a:rPr lang="de-DE" dirty="0"/>
              <a:t>X International Business </a:t>
            </a:r>
            <a:r>
              <a:rPr lang="de-DE" dirty="0" err="1"/>
              <a:t>Valuation</a:t>
            </a:r>
            <a:r>
              <a:rPr lang="de-DE" dirty="0"/>
              <a:t> Conference</a:t>
            </a:r>
          </a:p>
          <a:p>
            <a:r>
              <a:rPr lang="de-DE" dirty="0"/>
              <a:t>Milan, 22 </a:t>
            </a:r>
            <a:r>
              <a:rPr lang="de-DE" dirty="0" err="1"/>
              <a:t>January</a:t>
            </a:r>
            <a:r>
              <a:rPr lang="de-DE" dirty="0"/>
              <a:t> 2024</a:t>
            </a:r>
          </a:p>
        </p:txBody>
      </p:sp>
    </p:spTree>
    <p:extLst>
      <p:ext uri="{BB962C8B-B14F-4D97-AF65-F5344CB8AC3E}">
        <p14:creationId xmlns:p14="http://schemas.microsoft.com/office/powerpoint/2010/main" val="313844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4036E28-B7BD-6BE0-DEE0-14522DB21971}"/>
              </a:ext>
            </a:extLst>
          </p:cNvPr>
          <p:cNvSpPr>
            <a:spLocks noGrp="1"/>
          </p:cNvSpPr>
          <p:nvPr>
            <p:ph type="body" sz="quarter" idx="13"/>
          </p:nvPr>
        </p:nvSpPr>
        <p:spPr/>
        <p:txBody>
          <a:bodyPr/>
          <a:lstStyle/>
          <a:p>
            <a:r>
              <a:rPr lang="de-DE" b="1" dirty="0" err="1"/>
              <a:t>Regulatory</a:t>
            </a:r>
            <a:r>
              <a:rPr lang="de-DE" b="1" dirty="0"/>
              <a:t> ESG </a:t>
            </a:r>
            <a:r>
              <a:rPr lang="de-DE" b="1" dirty="0" err="1"/>
              <a:t>background</a:t>
            </a:r>
            <a:endParaRPr lang="de-DE" dirty="0"/>
          </a:p>
        </p:txBody>
      </p:sp>
    </p:spTree>
    <p:extLst>
      <p:ext uri="{BB962C8B-B14F-4D97-AF65-F5344CB8AC3E}">
        <p14:creationId xmlns:p14="http://schemas.microsoft.com/office/powerpoint/2010/main" val="214599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217B320-5E61-5882-AF9A-250212F55346}"/>
              </a:ext>
            </a:extLst>
          </p:cNvPr>
          <p:cNvSpPr>
            <a:spLocks noGrp="1"/>
          </p:cNvSpPr>
          <p:nvPr>
            <p:ph type="sldNum" sz="quarter" idx="12"/>
          </p:nvPr>
        </p:nvSpPr>
        <p:spPr/>
        <p:txBody>
          <a:bodyPr/>
          <a:lstStyle/>
          <a:p>
            <a:fld id="{731A1681-B67C-634E-B9F8-D054051C2089}" type="slidenum">
              <a:rPr lang="en-US" smtClean="0"/>
              <a:t>4</a:t>
            </a:fld>
            <a:endParaRPr lang="en-US"/>
          </a:p>
        </p:txBody>
      </p:sp>
      <p:sp>
        <p:nvSpPr>
          <p:cNvPr id="5" name="Textplatzhalter 4">
            <a:extLst>
              <a:ext uri="{FF2B5EF4-FFF2-40B4-BE49-F238E27FC236}">
                <a16:creationId xmlns:a16="http://schemas.microsoft.com/office/drawing/2014/main" id="{62F11B0F-CD7A-96BD-7242-73041DB04B0B}"/>
              </a:ext>
            </a:extLst>
          </p:cNvPr>
          <p:cNvSpPr>
            <a:spLocks noGrp="1"/>
          </p:cNvSpPr>
          <p:nvPr>
            <p:ph type="body" sz="quarter" idx="13"/>
          </p:nvPr>
        </p:nvSpPr>
        <p:spPr/>
        <p:txBody>
          <a:bodyPr/>
          <a:lstStyle/>
          <a:p>
            <a:r>
              <a:rPr lang="de-DE" dirty="0" err="1"/>
              <a:t>Regulatory</a:t>
            </a:r>
            <a:r>
              <a:rPr lang="de-DE" dirty="0"/>
              <a:t> ESG </a:t>
            </a:r>
            <a:r>
              <a:rPr lang="de-DE" dirty="0" err="1"/>
              <a:t>background</a:t>
            </a:r>
            <a:endParaRPr lang="de-DE" dirty="0"/>
          </a:p>
        </p:txBody>
      </p:sp>
      <p:sp>
        <p:nvSpPr>
          <p:cNvPr id="7" name="Textplatzhalter 6">
            <a:extLst>
              <a:ext uri="{FF2B5EF4-FFF2-40B4-BE49-F238E27FC236}">
                <a16:creationId xmlns:a16="http://schemas.microsoft.com/office/drawing/2014/main" id="{A8D99E1A-6519-E490-6651-F1C38038B076}"/>
              </a:ext>
            </a:extLst>
          </p:cNvPr>
          <p:cNvSpPr>
            <a:spLocks noGrp="1"/>
          </p:cNvSpPr>
          <p:nvPr>
            <p:ph type="body" sz="quarter" idx="14"/>
          </p:nvPr>
        </p:nvSpPr>
        <p:spPr>
          <a:xfrm>
            <a:off x="304799" y="671605"/>
            <a:ext cx="11582399" cy="360000"/>
          </a:xfrm>
        </p:spPr>
        <p:txBody>
          <a:bodyPr/>
          <a:lstStyle/>
          <a:p>
            <a:r>
              <a:rPr lang="de-DE" dirty="0"/>
              <a:t>International </a:t>
            </a:r>
            <a:r>
              <a:rPr lang="de-DE" dirty="0" err="1"/>
              <a:t>comparability</a:t>
            </a:r>
            <a:endParaRPr lang="de-DE" dirty="0"/>
          </a:p>
        </p:txBody>
      </p:sp>
      <p:sp>
        <p:nvSpPr>
          <p:cNvPr id="15" name="Fußzeilenplatzhalter 14">
            <a:extLst>
              <a:ext uri="{FF2B5EF4-FFF2-40B4-BE49-F238E27FC236}">
                <a16:creationId xmlns:a16="http://schemas.microsoft.com/office/drawing/2014/main" id="{CCF13519-4756-FB5A-79D9-B064960704AA}"/>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pic>
        <p:nvPicPr>
          <p:cNvPr id="20" name="Grafik 19">
            <a:extLst>
              <a:ext uri="{FF2B5EF4-FFF2-40B4-BE49-F238E27FC236}">
                <a16:creationId xmlns:a16="http://schemas.microsoft.com/office/drawing/2014/main" id="{F2D4D00D-8769-6A87-621E-5F1A89DC0816}"/>
              </a:ext>
            </a:extLst>
          </p:cNvPr>
          <p:cNvPicPr>
            <a:picLocks noChangeAspect="1"/>
          </p:cNvPicPr>
          <p:nvPr/>
        </p:nvPicPr>
        <p:blipFill>
          <a:blip r:embed="rId2"/>
          <a:stretch>
            <a:fillRect/>
          </a:stretch>
        </p:blipFill>
        <p:spPr>
          <a:xfrm>
            <a:off x="304799" y="1251858"/>
            <a:ext cx="8338458" cy="4379059"/>
          </a:xfrm>
          <a:prstGeom prst="rect">
            <a:avLst/>
          </a:prstGeom>
        </p:spPr>
      </p:pic>
    </p:spTree>
    <p:extLst>
      <p:ext uri="{BB962C8B-B14F-4D97-AF65-F5344CB8AC3E}">
        <p14:creationId xmlns:p14="http://schemas.microsoft.com/office/powerpoint/2010/main" val="35428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971839C-124B-0B38-48B6-842FD3F8F7BF}"/>
              </a:ext>
            </a:extLst>
          </p:cNvPr>
          <p:cNvSpPr>
            <a:spLocks noGrp="1"/>
          </p:cNvSpPr>
          <p:nvPr>
            <p:ph type="body" sz="quarter" idx="13"/>
          </p:nvPr>
        </p:nvSpPr>
        <p:spPr/>
        <p:txBody>
          <a:bodyPr/>
          <a:lstStyle/>
          <a:p>
            <a:r>
              <a:rPr lang="de-DE" dirty="0"/>
              <a:t>ESG Due Diligence</a:t>
            </a:r>
          </a:p>
        </p:txBody>
      </p:sp>
    </p:spTree>
    <p:extLst>
      <p:ext uri="{BB962C8B-B14F-4D97-AF65-F5344CB8AC3E}">
        <p14:creationId xmlns:p14="http://schemas.microsoft.com/office/powerpoint/2010/main" val="365782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hteck 160">
            <a:extLst>
              <a:ext uri="{FF2B5EF4-FFF2-40B4-BE49-F238E27FC236}">
                <a16:creationId xmlns:a16="http://schemas.microsoft.com/office/drawing/2014/main" id="{9296D51E-5BED-4883-872B-1C42549AC0B9}"/>
              </a:ext>
            </a:extLst>
          </p:cNvPr>
          <p:cNvSpPr/>
          <p:nvPr/>
        </p:nvSpPr>
        <p:spPr>
          <a:xfrm>
            <a:off x="285151" y="1177429"/>
            <a:ext cx="9406090" cy="396589"/>
          </a:xfrm>
          <a:prstGeom prst="rect">
            <a:avLst/>
          </a:prstGeom>
          <a:solidFill>
            <a:schemeClr val="tx2">
              <a:lumMod val="20000"/>
              <a:lumOff val="80000"/>
            </a:schemeClr>
          </a:solidFill>
          <a:ln w="1905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buClr>
                <a:srgbClr val="3E4875"/>
              </a:buClr>
            </a:pPr>
            <a:r>
              <a:rPr lang="en-US" sz="1200" dirty="0">
                <a:solidFill>
                  <a:schemeClr val="bg2">
                    <a:lumMod val="10000"/>
                  </a:schemeClr>
                </a:solidFill>
                <a:sym typeface="Wingdings" panose="05000000000000000000" pitchFamily="2" charset="2"/>
              </a:rPr>
              <a:t>ESG criteria will gain influence in </a:t>
            </a:r>
            <a:r>
              <a:rPr lang="en-US" sz="1200" b="1" dirty="0">
                <a:solidFill>
                  <a:schemeClr val="bg2">
                    <a:lumMod val="10000"/>
                  </a:schemeClr>
                </a:solidFill>
                <a:sym typeface="Wingdings" panose="05000000000000000000" pitchFamily="2" charset="2"/>
              </a:rPr>
              <a:t>direct investments in the form of M&amp;A transactions</a:t>
            </a:r>
            <a:endParaRPr lang="de-DE" sz="1200" b="1" dirty="0">
              <a:solidFill>
                <a:schemeClr val="bg2">
                  <a:lumMod val="10000"/>
                </a:schemeClr>
              </a:solidFill>
            </a:endParaRPr>
          </a:p>
        </p:txBody>
      </p:sp>
      <p:graphicFrame>
        <p:nvGraphicFramePr>
          <p:cNvPr id="9" name="Tabelle 8">
            <a:extLst>
              <a:ext uri="{FF2B5EF4-FFF2-40B4-BE49-F238E27FC236}">
                <a16:creationId xmlns:a16="http://schemas.microsoft.com/office/drawing/2014/main" id="{AEA32CFA-CB0E-4E6B-AA39-CB4AA07A7F56}"/>
              </a:ext>
            </a:extLst>
          </p:cNvPr>
          <p:cNvGraphicFramePr>
            <a:graphicFrameLocks noGrp="1"/>
          </p:cNvGraphicFramePr>
          <p:nvPr>
            <p:extLst>
              <p:ext uri="{D42A27DB-BD31-4B8C-83A1-F6EECF244321}">
                <p14:modId xmlns:p14="http://schemas.microsoft.com/office/powerpoint/2010/main" val="2867526657"/>
              </p:ext>
            </p:extLst>
          </p:nvPr>
        </p:nvGraphicFramePr>
        <p:xfrm>
          <a:off x="406400" y="4249264"/>
          <a:ext cx="4977736" cy="1144560"/>
        </p:xfrm>
        <a:graphic>
          <a:graphicData uri="http://schemas.openxmlformats.org/drawingml/2006/table">
            <a:tbl>
              <a:tblPr bandRow="1">
                <a:tableStyleId>{5C22544A-7EE6-4342-B048-85BDC9FD1C3A}</a:tableStyleId>
              </a:tblPr>
              <a:tblGrid>
                <a:gridCol w="4977736">
                  <a:extLst>
                    <a:ext uri="{9D8B030D-6E8A-4147-A177-3AD203B41FA5}">
                      <a16:colId xmlns:a16="http://schemas.microsoft.com/office/drawing/2014/main" val="1611102592"/>
                    </a:ext>
                  </a:extLst>
                </a:gridCol>
              </a:tblGrid>
              <a:tr h="286140">
                <a:tc>
                  <a:txBody>
                    <a:bodyPr/>
                    <a:lstStyle/>
                    <a:p>
                      <a:pPr marL="342900" lvl="0" indent="-342900" algn="l">
                        <a:lnSpc>
                          <a:spcPct val="150000"/>
                        </a:lnSpc>
                        <a:spcAft>
                          <a:spcPts val="600"/>
                        </a:spcAft>
                        <a:buFont typeface="Symbol" panose="05050102010706020507" pitchFamily="18" charset="2"/>
                        <a:buChar char=""/>
                      </a:pPr>
                      <a:r>
                        <a:rPr lang="de-DE" sz="1100" dirty="0" err="1">
                          <a:solidFill>
                            <a:schemeClr val="bg2">
                              <a:lumMod val="10000"/>
                            </a:schemeClr>
                          </a:solidFill>
                          <a:effectLst/>
                        </a:rPr>
                        <a:t>Detection</a:t>
                      </a:r>
                      <a:r>
                        <a:rPr lang="de-DE" sz="1100" dirty="0">
                          <a:solidFill>
                            <a:schemeClr val="bg2">
                              <a:lumMod val="10000"/>
                            </a:schemeClr>
                          </a:solidFill>
                          <a:effectLst/>
                        </a:rPr>
                        <a:t> </a:t>
                      </a:r>
                      <a:r>
                        <a:rPr lang="de-DE" sz="1100" dirty="0" err="1">
                          <a:solidFill>
                            <a:schemeClr val="bg2">
                              <a:lumMod val="10000"/>
                            </a:schemeClr>
                          </a:solidFill>
                          <a:effectLst/>
                        </a:rPr>
                        <a:t>of</a:t>
                      </a:r>
                      <a:r>
                        <a:rPr lang="de-DE" sz="1100" dirty="0">
                          <a:solidFill>
                            <a:schemeClr val="bg2">
                              <a:lumMod val="10000"/>
                            </a:schemeClr>
                          </a:solidFill>
                          <a:effectLst/>
                        </a:rPr>
                        <a:t> </a:t>
                      </a:r>
                      <a:r>
                        <a:rPr lang="de-DE" sz="1100" dirty="0" err="1">
                          <a:solidFill>
                            <a:schemeClr val="bg2">
                              <a:lumMod val="10000"/>
                            </a:schemeClr>
                          </a:solidFill>
                          <a:effectLst/>
                        </a:rPr>
                        <a:t>reputational</a:t>
                      </a:r>
                      <a:r>
                        <a:rPr lang="de-DE" sz="1100" dirty="0">
                          <a:solidFill>
                            <a:schemeClr val="bg2">
                              <a:lumMod val="10000"/>
                            </a:schemeClr>
                          </a:solidFill>
                          <a:effectLst/>
                        </a:rPr>
                        <a:t> </a:t>
                      </a:r>
                      <a:r>
                        <a:rPr lang="de-DE" sz="1100" dirty="0" err="1">
                          <a:solidFill>
                            <a:schemeClr val="bg2">
                              <a:lumMod val="10000"/>
                            </a:schemeClr>
                          </a:solidFill>
                          <a:effectLst/>
                        </a:rPr>
                        <a:t>risks</a:t>
                      </a:r>
                      <a:endParaRPr lang="de-DE" sz="1100" dirty="0">
                        <a:solidFill>
                          <a:schemeClr val="bg2">
                            <a:lumMod val="10000"/>
                          </a:schemeClr>
                        </a:solidFill>
                        <a:effectLst/>
                        <a:latin typeface="Calibri" panose="020F0502020204030204" pitchFamily="34" charset="0"/>
                        <a:ea typeface="Calibri" panose="020F0502020204030204" pitchFamily="34" charset="0"/>
                      </a:endParaRPr>
                    </a:p>
                  </a:txBody>
                  <a:tcPr marL="53307" marR="53307" marT="0" marB="0" anchor="ctr">
                    <a:solidFill>
                      <a:srgbClr val="E4F1FB"/>
                    </a:solidFill>
                  </a:tcPr>
                </a:tc>
                <a:extLst>
                  <a:ext uri="{0D108BD9-81ED-4DB2-BD59-A6C34878D82A}">
                    <a16:rowId xmlns:a16="http://schemas.microsoft.com/office/drawing/2014/main" val="3295962905"/>
                  </a:ext>
                </a:extLst>
              </a:tr>
              <a:tr h="286140">
                <a:tc>
                  <a:txBody>
                    <a:bodyPr/>
                    <a:lstStyle/>
                    <a:p>
                      <a:pPr marL="342900" lvl="0" indent="-342900" algn="l">
                        <a:lnSpc>
                          <a:spcPct val="150000"/>
                        </a:lnSpc>
                        <a:spcAft>
                          <a:spcPts val="600"/>
                        </a:spcAft>
                        <a:buFont typeface="Symbol" panose="05050102010706020507" pitchFamily="18" charset="2"/>
                        <a:buChar char=""/>
                      </a:pPr>
                      <a:r>
                        <a:rPr lang="de-DE" sz="1100" dirty="0" err="1">
                          <a:solidFill>
                            <a:schemeClr val="bg2">
                              <a:lumMod val="10000"/>
                            </a:schemeClr>
                          </a:solidFill>
                          <a:effectLst/>
                        </a:rPr>
                        <a:t>Revealing</a:t>
                      </a:r>
                      <a:r>
                        <a:rPr lang="de-DE" sz="1100" dirty="0">
                          <a:solidFill>
                            <a:schemeClr val="bg2">
                              <a:lumMod val="10000"/>
                            </a:schemeClr>
                          </a:solidFill>
                          <a:effectLst/>
                        </a:rPr>
                        <a:t> </a:t>
                      </a:r>
                      <a:r>
                        <a:rPr lang="de-DE" sz="1100" dirty="0" err="1">
                          <a:solidFill>
                            <a:schemeClr val="bg2">
                              <a:lumMod val="10000"/>
                            </a:schemeClr>
                          </a:solidFill>
                          <a:effectLst/>
                        </a:rPr>
                        <a:t>required</a:t>
                      </a:r>
                      <a:r>
                        <a:rPr lang="de-DE" sz="1100" dirty="0">
                          <a:solidFill>
                            <a:schemeClr val="bg2">
                              <a:lumMod val="10000"/>
                            </a:schemeClr>
                          </a:solidFill>
                          <a:effectLst/>
                        </a:rPr>
                        <a:t> </a:t>
                      </a:r>
                      <a:r>
                        <a:rPr lang="de-DE" sz="1100" dirty="0" err="1">
                          <a:solidFill>
                            <a:schemeClr val="bg2">
                              <a:lumMod val="10000"/>
                            </a:schemeClr>
                          </a:solidFill>
                          <a:effectLst/>
                        </a:rPr>
                        <a:t>investments</a:t>
                      </a:r>
                      <a:endParaRPr lang="de-DE" sz="1100" dirty="0">
                        <a:solidFill>
                          <a:schemeClr val="bg2">
                            <a:lumMod val="10000"/>
                          </a:schemeClr>
                        </a:solidFill>
                        <a:effectLst/>
                        <a:latin typeface="Calibri" panose="020F0502020204030204" pitchFamily="34" charset="0"/>
                        <a:ea typeface="Calibri" panose="020F0502020204030204" pitchFamily="34" charset="0"/>
                      </a:endParaRPr>
                    </a:p>
                  </a:txBody>
                  <a:tcPr marL="53307" marR="53307" marT="0" marB="0" anchor="ctr">
                    <a:solidFill>
                      <a:srgbClr val="E4F1FB"/>
                    </a:solidFill>
                  </a:tcPr>
                </a:tc>
                <a:extLst>
                  <a:ext uri="{0D108BD9-81ED-4DB2-BD59-A6C34878D82A}">
                    <a16:rowId xmlns:a16="http://schemas.microsoft.com/office/drawing/2014/main" val="2849612276"/>
                  </a:ext>
                </a:extLst>
              </a:tr>
              <a:tr h="286140">
                <a:tc>
                  <a:txBody>
                    <a:bodyPr/>
                    <a:lstStyle/>
                    <a:p>
                      <a:pPr marL="342900" lvl="0" indent="-342900" algn="l">
                        <a:lnSpc>
                          <a:spcPct val="150000"/>
                        </a:lnSpc>
                        <a:spcAft>
                          <a:spcPts val="600"/>
                        </a:spcAft>
                        <a:buFont typeface="Symbol" panose="05050102010706020507" pitchFamily="18" charset="2"/>
                        <a:buChar char=""/>
                      </a:pPr>
                      <a:r>
                        <a:rPr lang="en-US" sz="1100" dirty="0">
                          <a:solidFill>
                            <a:schemeClr val="bg2">
                              <a:lumMod val="10000"/>
                            </a:schemeClr>
                          </a:solidFill>
                          <a:effectLst/>
                        </a:rPr>
                        <a:t>Identification of liability and compliance risks</a:t>
                      </a:r>
                      <a:endParaRPr lang="de-DE" sz="1100" dirty="0">
                        <a:solidFill>
                          <a:schemeClr val="bg2">
                            <a:lumMod val="10000"/>
                          </a:schemeClr>
                        </a:solidFill>
                        <a:effectLst/>
                        <a:latin typeface="Calibri" panose="020F0502020204030204" pitchFamily="34" charset="0"/>
                        <a:ea typeface="Calibri" panose="020F0502020204030204" pitchFamily="34" charset="0"/>
                      </a:endParaRPr>
                    </a:p>
                  </a:txBody>
                  <a:tcPr marL="53307" marR="53307" marT="0" marB="0" anchor="ctr">
                    <a:solidFill>
                      <a:srgbClr val="E4F1FB"/>
                    </a:solidFill>
                  </a:tcPr>
                </a:tc>
                <a:extLst>
                  <a:ext uri="{0D108BD9-81ED-4DB2-BD59-A6C34878D82A}">
                    <a16:rowId xmlns:a16="http://schemas.microsoft.com/office/drawing/2014/main" val="3166372521"/>
                  </a:ext>
                </a:extLst>
              </a:tr>
              <a:tr h="286140">
                <a:tc>
                  <a:txBody>
                    <a:bodyPr/>
                    <a:lstStyle/>
                    <a:p>
                      <a:pPr marL="342900" lvl="0" indent="-342900" algn="l" defTabSz="914400" rtl="0" eaLnBrk="1" latinLnBrk="0" hangingPunct="1">
                        <a:lnSpc>
                          <a:spcPct val="150000"/>
                        </a:lnSpc>
                        <a:spcAft>
                          <a:spcPts val="600"/>
                        </a:spcAft>
                        <a:buFont typeface="Symbol" panose="05050102010706020507" pitchFamily="18" charset="2"/>
                        <a:buChar char=""/>
                      </a:pPr>
                      <a:r>
                        <a:rPr lang="en-US" sz="1100" kern="1200" dirty="0">
                          <a:solidFill>
                            <a:schemeClr val="bg2">
                              <a:lumMod val="10000"/>
                            </a:schemeClr>
                          </a:solidFill>
                          <a:effectLst/>
                          <a:latin typeface="+mn-lt"/>
                          <a:ea typeface="+mn-ea"/>
                          <a:cs typeface="+mn-cs"/>
                        </a:rPr>
                        <a:t>Identification of working conditions, diversity, health</a:t>
                      </a:r>
                      <a:endParaRPr lang="de-DE" sz="1100" kern="1200" dirty="0">
                        <a:solidFill>
                          <a:schemeClr val="bg2">
                            <a:lumMod val="10000"/>
                          </a:schemeClr>
                        </a:solidFill>
                        <a:effectLst/>
                        <a:latin typeface="+mn-lt"/>
                        <a:ea typeface="+mn-ea"/>
                        <a:cs typeface="+mn-cs"/>
                      </a:endParaRPr>
                    </a:p>
                  </a:txBody>
                  <a:tcPr marL="53307" marR="53307" marT="0" marB="0" anchor="ctr">
                    <a:solidFill>
                      <a:srgbClr val="E4F1FB"/>
                    </a:solidFill>
                  </a:tcPr>
                </a:tc>
                <a:extLst>
                  <a:ext uri="{0D108BD9-81ED-4DB2-BD59-A6C34878D82A}">
                    <a16:rowId xmlns:a16="http://schemas.microsoft.com/office/drawing/2014/main" val="156674308"/>
                  </a:ext>
                </a:extLst>
              </a:tr>
            </a:tbl>
          </a:graphicData>
        </a:graphic>
      </p:graphicFrame>
      <p:sp>
        <p:nvSpPr>
          <p:cNvPr id="182" name="Ellipse 181">
            <a:extLst>
              <a:ext uri="{FF2B5EF4-FFF2-40B4-BE49-F238E27FC236}">
                <a16:creationId xmlns:a16="http://schemas.microsoft.com/office/drawing/2014/main" id="{A52261EA-F401-44CF-B0ED-EAC7A3358FD1}"/>
              </a:ext>
            </a:extLst>
          </p:cNvPr>
          <p:cNvSpPr/>
          <p:nvPr/>
        </p:nvSpPr>
        <p:spPr>
          <a:xfrm>
            <a:off x="9412479" y="523051"/>
            <a:ext cx="1103285" cy="105515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21E1E098-9AD5-4081-9E7C-FF131182323F}"/>
              </a:ext>
            </a:extLst>
          </p:cNvPr>
          <p:cNvSpPr/>
          <p:nvPr/>
        </p:nvSpPr>
        <p:spPr>
          <a:xfrm>
            <a:off x="5452286" y="2779334"/>
            <a:ext cx="1300470" cy="1281060"/>
          </a:xfrm>
          <a:prstGeom prst="ellipse">
            <a:avLst/>
          </a:prstGeom>
          <a:solidFill>
            <a:schemeClr val="tx2">
              <a:lumMod val="20000"/>
              <a:lumOff val="80000"/>
            </a:schemeClr>
          </a:solidFill>
          <a:ln>
            <a:noFill/>
          </a:ln>
          <a:effectLst>
            <a:glow rad="63500">
              <a:schemeClr val="tx2">
                <a:lumMod val="20000"/>
                <a:lumOff val="80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Ellipse 142">
            <a:extLst>
              <a:ext uri="{FF2B5EF4-FFF2-40B4-BE49-F238E27FC236}">
                <a16:creationId xmlns:a16="http://schemas.microsoft.com/office/drawing/2014/main" id="{2FD9679C-61C6-445F-B441-421C571CDCA2}"/>
              </a:ext>
            </a:extLst>
          </p:cNvPr>
          <p:cNvSpPr/>
          <p:nvPr/>
        </p:nvSpPr>
        <p:spPr>
          <a:xfrm>
            <a:off x="10173716" y="204774"/>
            <a:ext cx="1260000" cy="12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Slide Number Placeholder 2">
            <a:extLst>
              <a:ext uri="{FF2B5EF4-FFF2-40B4-BE49-F238E27FC236}">
                <a16:creationId xmlns:a16="http://schemas.microsoft.com/office/drawing/2014/main" id="{195A2338-68C1-42C7-95E8-FB47541D9D3E}"/>
              </a:ext>
            </a:extLst>
          </p:cNvPr>
          <p:cNvSpPr>
            <a:spLocks noGrp="1"/>
          </p:cNvSpPr>
          <p:nvPr>
            <p:ph type="sldNum" sz="quarter" idx="12"/>
          </p:nvPr>
        </p:nvSpPr>
        <p:spPr/>
        <p:txBody>
          <a:bodyPr/>
          <a:lstStyle/>
          <a:p>
            <a:pPr lvl="0"/>
            <a:fld id="{731A1681-B67C-634E-B9F8-D054051C2089}" type="slidenum">
              <a:rPr lang="en-US" noProof="0" smtClean="0"/>
              <a:pPr lvl="0"/>
              <a:t>6</a:t>
            </a:fld>
            <a:endParaRPr lang="en-US" noProof="0"/>
          </a:p>
        </p:txBody>
      </p:sp>
      <p:sp>
        <p:nvSpPr>
          <p:cNvPr id="4" name="Text Placeholder 3">
            <a:extLst>
              <a:ext uri="{FF2B5EF4-FFF2-40B4-BE49-F238E27FC236}">
                <a16:creationId xmlns:a16="http://schemas.microsoft.com/office/drawing/2014/main" id="{E1324265-70E5-44D4-AAC5-01042C7064B8}"/>
              </a:ext>
            </a:extLst>
          </p:cNvPr>
          <p:cNvSpPr>
            <a:spLocks noGrp="1"/>
          </p:cNvSpPr>
          <p:nvPr>
            <p:ph type="body" sz="quarter" idx="13"/>
          </p:nvPr>
        </p:nvSpPr>
        <p:spPr/>
        <p:txBody>
          <a:bodyPr/>
          <a:lstStyle/>
          <a:p>
            <a:r>
              <a:rPr lang="de-DE" dirty="0"/>
              <a:t>ESG Due Diligence</a:t>
            </a:r>
          </a:p>
          <a:p>
            <a:endParaRPr lang="en-GB" dirty="0"/>
          </a:p>
        </p:txBody>
      </p:sp>
      <p:sp>
        <p:nvSpPr>
          <p:cNvPr id="2" name="Textplatzhalter 1">
            <a:extLst>
              <a:ext uri="{FF2B5EF4-FFF2-40B4-BE49-F238E27FC236}">
                <a16:creationId xmlns:a16="http://schemas.microsoft.com/office/drawing/2014/main" id="{D5600FD1-41AB-D3E3-9F57-13B40E9B186F}"/>
              </a:ext>
            </a:extLst>
          </p:cNvPr>
          <p:cNvSpPr>
            <a:spLocks noGrp="1"/>
          </p:cNvSpPr>
          <p:nvPr>
            <p:ph type="body" sz="quarter" idx="14"/>
          </p:nvPr>
        </p:nvSpPr>
        <p:spPr/>
        <p:txBody>
          <a:bodyPr/>
          <a:lstStyle/>
          <a:p>
            <a:r>
              <a:rPr lang="de-DE" dirty="0"/>
              <a:t>Advantages</a:t>
            </a:r>
          </a:p>
        </p:txBody>
      </p:sp>
      <p:sp>
        <p:nvSpPr>
          <p:cNvPr id="15" name="Pfeil: nach rechts 14">
            <a:extLst>
              <a:ext uri="{FF2B5EF4-FFF2-40B4-BE49-F238E27FC236}">
                <a16:creationId xmlns:a16="http://schemas.microsoft.com/office/drawing/2014/main" id="{EA2C592C-04BA-45AA-8700-23809E8E9FDF}"/>
              </a:ext>
            </a:extLst>
          </p:cNvPr>
          <p:cNvSpPr/>
          <p:nvPr/>
        </p:nvSpPr>
        <p:spPr>
          <a:xfrm>
            <a:off x="304801" y="1562100"/>
            <a:ext cx="11582399" cy="457200"/>
          </a:xfrm>
          <a:prstGeom prst="rightArrow">
            <a:avLst/>
          </a:prstGeom>
          <a:solidFill>
            <a:srgbClr val="007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A4570BF3-6594-4268-8CF6-4B8D07B15056}"/>
              </a:ext>
            </a:extLst>
          </p:cNvPr>
          <p:cNvSpPr/>
          <p:nvPr/>
        </p:nvSpPr>
        <p:spPr>
          <a:xfrm>
            <a:off x="1300980" y="1700700"/>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2">
                    <a:lumMod val="10000"/>
                  </a:schemeClr>
                </a:solidFill>
              </a:rPr>
              <a:t>1</a:t>
            </a:r>
          </a:p>
        </p:txBody>
      </p:sp>
      <p:sp>
        <p:nvSpPr>
          <p:cNvPr id="19" name="Ellipse 18">
            <a:extLst>
              <a:ext uri="{FF2B5EF4-FFF2-40B4-BE49-F238E27FC236}">
                <a16:creationId xmlns:a16="http://schemas.microsoft.com/office/drawing/2014/main" id="{3D860742-40E2-46E4-8996-5DEF0AAE4689}"/>
              </a:ext>
            </a:extLst>
          </p:cNvPr>
          <p:cNvSpPr/>
          <p:nvPr/>
        </p:nvSpPr>
        <p:spPr>
          <a:xfrm>
            <a:off x="3798955" y="1700700"/>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2">
                    <a:lumMod val="10000"/>
                  </a:schemeClr>
                </a:solidFill>
              </a:rPr>
              <a:t>2</a:t>
            </a:r>
          </a:p>
        </p:txBody>
      </p:sp>
      <p:sp>
        <p:nvSpPr>
          <p:cNvPr id="20" name="Ellipse 19">
            <a:extLst>
              <a:ext uri="{FF2B5EF4-FFF2-40B4-BE49-F238E27FC236}">
                <a16:creationId xmlns:a16="http://schemas.microsoft.com/office/drawing/2014/main" id="{1A828665-97FA-43B2-998A-7BE49F6ED370}"/>
              </a:ext>
            </a:extLst>
          </p:cNvPr>
          <p:cNvSpPr/>
          <p:nvPr/>
        </p:nvSpPr>
        <p:spPr>
          <a:xfrm>
            <a:off x="6006000" y="1700700"/>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2">
                    <a:lumMod val="10000"/>
                  </a:schemeClr>
                </a:solidFill>
              </a:rPr>
              <a:t>3</a:t>
            </a:r>
          </a:p>
        </p:txBody>
      </p:sp>
      <p:sp>
        <p:nvSpPr>
          <p:cNvPr id="21" name="Ellipse 20">
            <a:extLst>
              <a:ext uri="{FF2B5EF4-FFF2-40B4-BE49-F238E27FC236}">
                <a16:creationId xmlns:a16="http://schemas.microsoft.com/office/drawing/2014/main" id="{EE99F78E-8526-43B8-8C95-F88227B879D8}"/>
              </a:ext>
            </a:extLst>
          </p:cNvPr>
          <p:cNvSpPr/>
          <p:nvPr/>
        </p:nvSpPr>
        <p:spPr>
          <a:xfrm>
            <a:off x="8136845" y="1700700"/>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2">
                    <a:lumMod val="10000"/>
                  </a:schemeClr>
                </a:solidFill>
              </a:rPr>
              <a:t>4</a:t>
            </a:r>
          </a:p>
        </p:txBody>
      </p:sp>
      <p:sp>
        <p:nvSpPr>
          <p:cNvPr id="22" name="Ellipse 21">
            <a:extLst>
              <a:ext uri="{FF2B5EF4-FFF2-40B4-BE49-F238E27FC236}">
                <a16:creationId xmlns:a16="http://schemas.microsoft.com/office/drawing/2014/main" id="{100550D4-8E44-4F91-A000-9F5D2718363E}"/>
              </a:ext>
            </a:extLst>
          </p:cNvPr>
          <p:cNvSpPr/>
          <p:nvPr/>
        </p:nvSpPr>
        <p:spPr>
          <a:xfrm>
            <a:off x="10634820" y="1700700"/>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2">
                    <a:lumMod val="10000"/>
                  </a:schemeClr>
                </a:solidFill>
              </a:rPr>
              <a:t>5</a:t>
            </a:r>
          </a:p>
        </p:txBody>
      </p:sp>
      <p:cxnSp>
        <p:nvCxnSpPr>
          <p:cNvPr id="28" name="Gerade Verbindung mit Pfeil 27">
            <a:extLst>
              <a:ext uri="{FF2B5EF4-FFF2-40B4-BE49-F238E27FC236}">
                <a16:creationId xmlns:a16="http://schemas.microsoft.com/office/drawing/2014/main" id="{F62FB7FC-D04E-464E-8223-DDDC4C20ACE6}"/>
              </a:ext>
            </a:extLst>
          </p:cNvPr>
          <p:cNvCxnSpPr/>
          <p:nvPr/>
        </p:nvCxnSpPr>
        <p:spPr>
          <a:xfrm>
            <a:off x="1402671" y="1999844"/>
            <a:ext cx="0" cy="900000"/>
          </a:xfrm>
          <a:prstGeom prst="straightConnector1">
            <a:avLst/>
          </a:prstGeom>
          <a:ln w="1905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2BDF2EC0-9E06-45A6-B341-C9BCD56C7DB6}"/>
              </a:ext>
            </a:extLst>
          </p:cNvPr>
          <p:cNvCxnSpPr>
            <a:cxnSpLocks/>
          </p:cNvCxnSpPr>
          <p:nvPr/>
        </p:nvCxnSpPr>
        <p:spPr>
          <a:xfrm>
            <a:off x="3898906" y="1999971"/>
            <a:ext cx="0" cy="900000"/>
          </a:xfrm>
          <a:prstGeom prst="straightConnector1">
            <a:avLst/>
          </a:prstGeom>
          <a:ln w="19050">
            <a:solidFill>
              <a:srgbClr val="3E487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D0FF2B7D-CBA2-42BB-B6C2-B2868D1B6BEF}"/>
              </a:ext>
            </a:extLst>
          </p:cNvPr>
          <p:cNvCxnSpPr/>
          <p:nvPr/>
        </p:nvCxnSpPr>
        <p:spPr>
          <a:xfrm>
            <a:off x="6105719" y="1990928"/>
            <a:ext cx="0" cy="900000"/>
          </a:xfrm>
          <a:prstGeom prst="straightConnector1">
            <a:avLst/>
          </a:prstGeom>
          <a:ln w="19050">
            <a:solidFill>
              <a:srgbClr val="3E487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D479AEFE-1EEA-4A2E-8B4A-D6747EC25458}"/>
              </a:ext>
            </a:extLst>
          </p:cNvPr>
          <p:cNvCxnSpPr>
            <a:cxnSpLocks/>
          </p:cNvCxnSpPr>
          <p:nvPr/>
        </p:nvCxnSpPr>
        <p:spPr>
          <a:xfrm flipH="1">
            <a:off x="8226266" y="1999844"/>
            <a:ext cx="580" cy="900000"/>
          </a:xfrm>
          <a:prstGeom prst="straightConnector1">
            <a:avLst/>
          </a:prstGeom>
          <a:ln w="19050">
            <a:solidFill>
              <a:srgbClr val="3E487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B8DC84C1-9130-44DF-BB9D-54AE9C544FC9}"/>
              </a:ext>
            </a:extLst>
          </p:cNvPr>
          <p:cNvCxnSpPr>
            <a:cxnSpLocks/>
          </p:cNvCxnSpPr>
          <p:nvPr/>
        </p:nvCxnSpPr>
        <p:spPr>
          <a:xfrm>
            <a:off x="10720581" y="2000656"/>
            <a:ext cx="0" cy="900000"/>
          </a:xfrm>
          <a:prstGeom prst="straightConnector1">
            <a:avLst/>
          </a:prstGeom>
          <a:ln w="19050">
            <a:solidFill>
              <a:srgbClr val="3E487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71EDAC6E-EDE0-4267-92D2-429559A2C5CC}"/>
              </a:ext>
            </a:extLst>
          </p:cNvPr>
          <p:cNvSpPr/>
          <p:nvPr/>
        </p:nvSpPr>
        <p:spPr>
          <a:xfrm>
            <a:off x="143112" y="2924440"/>
            <a:ext cx="2520000" cy="99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de-DE" sz="1400" dirty="0">
                <a:solidFill>
                  <a:schemeClr val="bg2">
                    <a:lumMod val="10000"/>
                  </a:schemeClr>
                </a:solidFill>
              </a:rPr>
              <a:t> </a:t>
            </a:r>
          </a:p>
          <a:p>
            <a:pPr algn="ctr"/>
            <a:r>
              <a:rPr lang="de-DE" sz="1200" dirty="0">
                <a:solidFill>
                  <a:schemeClr val="bg2">
                    <a:lumMod val="10000"/>
                  </a:schemeClr>
                </a:solidFill>
              </a:rPr>
              <a:t>M&amp;A </a:t>
            </a:r>
            <a:r>
              <a:rPr lang="de-DE" sz="1200" dirty="0" err="1">
                <a:solidFill>
                  <a:schemeClr val="bg2">
                    <a:lumMod val="10000"/>
                  </a:schemeClr>
                </a:solidFill>
              </a:rPr>
              <a:t>Strategy</a:t>
            </a:r>
            <a:endParaRPr lang="de-DE" sz="1200" dirty="0">
              <a:solidFill>
                <a:schemeClr val="bg2">
                  <a:lumMod val="10000"/>
                </a:schemeClr>
              </a:solidFill>
            </a:endParaRPr>
          </a:p>
          <a:p>
            <a:pPr algn="ctr"/>
            <a:endParaRPr lang="de-DE" dirty="0"/>
          </a:p>
        </p:txBody>
      </p:sp>
      <p:sp>
        <p:nvSpPr>
          <p:cNvPr id="37" name="Ellipse 36">
            <a:extLst>
              <a:ext uri="{FF2B5EF4-FFF2-40B4-BE49-F238E27FC236}">
                <a16:creationId xmlns:a16="http://schemas.microsoft.com/office/drawing/2014/main" id="{8B889BAD-E671-4EDF-8FAD-1FBBE0D19CD9}"/>
              </a:ext>
            </a:extLst>
          </p:cNvPr>
          <p:cNvSpPr/>
          <p:nvPr/>
        </p:nvSpPr>
        <p:spPr>
          <a:xfrm>
            <a:off x="9468967" y="3016414"/>
            <a:ext cx="2520000" cy="99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de-DE" sz="1400" dirty="0">
              <a:solidFill>
                <a:schemeClr val="bg2">
                  <a:lumMod val="10000"/>
                </a:schemeClr>
              </a:solidFill>
            </a:endParaRPr>
          </a:p>
          <a:p>
            <a:pPr algn="ctr"/>
            <a:r>
              <a:rPr lang="de-DE" sz="1200" dirty="0">
                <a:solidFill>
                  <a:schemeClr val="bg2">
                    <a:lumMod val="10000"/>
                  </a:schemeClr>
                </a:solidFill>
              </a:rPr>
              <a:t>Corporate </a:t>
            </a:r>
            <a:r>
              <a:rPr lang="de-DE" sz="1200" dirty="0" err="1">
                <a:solidFill>
                  <a:schemeClr val="bg2">
                    <a:lumMod val="10000"/>
                  </a:schemeClr>
                </a:solidFill>
              </a:rPr>
              <a:t>governance</a:t>
            </a:r>
            <a:r>
              <a:rPr lang="de-DE" sz="1200" dirty="0">
                <a:solidFill>
                  <a:schemeClr val="bg2">
                    <a:lumMod val="10000"/>
                  </a:schemeClr>
                </a:solidFill>
              </a:rPr>
              <a:t> and </a:t>
            </a:r>
            <a:r>
              <a:rPr lang="de-DE" sz="1200" dirty="0" err="1">
                <a:solidFill>
                  <a:schemeClr val="bg2">
                    <a:lumMod val="10000"/>
                  </a:schemeClr>
                </a:solidFill>
              </a:rPr>
              <a:t>integration</a:t>
            </a:r>
            <a:endParaRPr lang="de-DE" sz="1200" dirty="0"/>
          </a:p>
          <a:p>
            <a:pPr algn="ctr"/>
            <a:endParaRPr lang="de-DE" dirty="0"/>
          </a:p>
        </p:txBody>
      </p:sp>
      <p:sp>
        <p:nvSpPr>
          <p:cNvPr id="39" name="Ellipse 38">
            <a:extLst>
              <a:ext uri="{FF2B5EF4-FFF2-40B4-BE49-F238E27FC236}">
                <a16:creationId xmlns:a16="http://schemas.microsoft.com/office/drawing/2014/main" id="{23335CAD-D7CB-4B69-89E6-D0365D1CCF4E}"/>
              </a:ext>
            </a:extLst>
          </p:cNvPr>
          <p:cNvSpPr/>
          <p:nvPr/>
        </p:nvSpPr>
        <p:spPr>
          <a:xfrm>
            <a:off x="7021930" y="2779334"/>
            <a:ext cx="2520000" cy="14097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de-DE" sz="1200" dirty="0">
                <a:solidFill>
                  <a:schemeClr val="bg2">
                    <a:lumMod val="10000"/>
                  </a:schemeClr>
                </a:solidFill>
              </a:rPr>
              <a:t>Business </a:t>
            </a:r>
            <a:r>
              <a:rPr lang="de-DE" sz="1200" dirty="0" err="1">
                <a:solidFill>
                  <a:schemeClr val="bg2">
                    <a:lumMod val="10000"/>
                  </a:schemeClr>
                </a:solidFill>
              </a:rPr>
              <a:t>valuation</a:t>
            </a:r>
            <a:r>
              <a:rPr lang="de-DE" sz="1200" dirty="0">
                <a:solidFill>
                  <a:schemeClr val="bg2">
                    <a:lumMod val="10000"/>
                  </a:schemeClr>
                </a:solidFill>
              </a:rPr>
              <a:t> and </a:t>
            </a:r>
            <a:r>
              <a:rPr lang="de-DE" sz="1200" dirty="0" err="1">
                <a:solidFill>
                  <a:schemeClr val="bg2">
                    <a:lumMod val="10000"/>
                  </a:schemeClr>
                </a:solidFill>
              </a:rPr>
              <a:t>financing</a:t>
            </a:r>
            <a:endParaRPr lang="de-DE" sz="1200" dirty="0">
              <a:solidFill>
                <a:schemeClr val="bg2">
                  <a:lumMod val="10000"/>
                </a:schemeClr>
              </a:solidFill>
            </a:endParaRPr>
          </a:p>
        </p:txBody>
      </p:sp>
      <p:sp>
        <p:nvSpPr>
          <p:cNvPr id="42" name="Ellipse 41">
            <a:extLst>
              <a:ext uri="{FF2B5EF4-FFF2-40B4-BE49-F238E27FC236}">
                <a16:creationId xmlns:a16="http://schemas.microsoft.com/office/drawing/2014/main" id="{1AAD8492-F6BF-4A2E-A00B-8637E1D2CD0C}"/>
              </a:ext>
            </a:extLst>
          </p:cNvPr>
          <p:cNvSpPr/>
          <p:nvPr/>
        </p:nvSpPr>
        <p:spPr>
          <a:xfrm>
            <a:off x="2644857" y="2784087"/>
            <a:ext cx="2520000" cy="14097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200" dirty="0">
                <a:solidFill>
                  <a:schemeClr val="bg2">
                    <a:lumMod val="10000"/>
                  </a:schemeClr>
                </a:solidFill>
              </a:rPr>
              <a:t>Selection of targets and business partners</a:t>
            </a:r>
            <a:endParaRPr lang="de-DE" sz="1200" dirty="0">
              <a:solidFill>
                <a:schemeClr val="bg2">
                  <a:lumMod val="10000"/>
                </a:schemeClr>
              </a:solidFill>
            </a:endParaRPr>
          </a:p>
        </p:txBody>
      </p:sp>
      <p:sp>
        <p:nvSpPr>
          <p:cNvPr id="44" name="Ellipse 43">
            <a:extLst>
              <a:ext uri="{FF2B5EF4-FFF2-40B4-BE49-F238E27FC236}">
                <a16:creationId xmlns:a16="http://schemas.microsoft.com/office/drawing/2014/main" id="{9110EA18-8643-42F6-85BF-96C256C40F07}"/>
              </a:ext>
            </a:extLst>
          </p:cNvPr>
          <p:cNvSpPr/>
          <p:nvPr/>
        </p:nvSpPr>
        <p:spPr>
          <a:xfrm>
            <a:off x="4845719" y="2997793"/>
            <a:ext cx="2520000" cy="9913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de-DE" sz="1200" b="1" dirty="0">
                <a:solidFill>
                  <a:schemeClr val="bg2">
                    <a:lumMod val="10000"/>
                  </a:schemeClr>
                </a:solidFill>
              </a:rPr>
              <a:t>(ESG) </a:t>
            </a:r>
            <a:br>
              <a:rPr lang="de-DE" sz="1200" b="1" dirty="0">
                <a:solidFill>
                  <a:schemeClr val="bg2">
                    <a:lumMod val="10000"/>
                  </a:schemeClr>
                </a:solidFill>
              </a:rPr>
            </a:br>
            <a:r>
              <a:rPr lang="de-DE" sz="1200" b="1" dirty="0">
                <a:solidFill>
                  <a:schemeClr val="bg2">
                    <a:lumMod val="10000"/>
                  </a:schemeClr>
                </a:solidFill>
              </a:rPr>
              <a:t>Due Diligence</a:t>
            </a:r>
          </a:p>
        </p:txBody>
      </p:sp>
      <p:sp>
        <p:nvSpPr>
          <p:cNvPr id="55" name="Ellipse 54">
            <a:extLst>
              <a:ext uri="{FF2B5EF4-FFF2-40B4-BE49-F238E27FC236}">
                <a16:creationId xmlns:a16="http://schemas.microsoft.com/office/drawing/2014/main" id="{4395D7BB-66EC-4F73-ABBA-08AE7BC37794}"/>
              </a:ext>
            </a:extLst>
          </p:cNvPr>
          <p:cNvSpPr/>
          <p:nvPr/>
        </p:nvSpPr>
        <p:spPr>
          <a:xfrm>
            <a:off x="1282980" y="3023113"/>
            <a:ext cx="216000" cy="216000"/>
          </a:xfrm>
          <a:prstGeom prst="ellipse">
            <a:avLst/>
          </a:prstGeom>
          <a:solidFill>
            <a:srgbClr val="79B0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1"/>
                </a:solidFill>
              </a:rPr>
              <a:t>1</a:t>
            </a:r>
          </a:p>
        </p:txBody>
      </p:sp>
      <p:sp>
        <p:nvSpPr>
          <p:cNvPr id="56" name="Ellipse 55">
            <a:extLst>
              <a:ext uri="{FF2B5EF4-FFF2-40B4-BE49-F238E27FC236}">
                <a16:creationId xmlns:a16="http://schemas.microsoft.com/office/drawing/2014/main" id="{98CE7F7A-419B-45BC-A13C-5A5FFE46C2F4}"/>
              </a:ext>
            </a:extLst>
          </p:cNvPr>
          <p:cNvSpPr/>
          <p:nvPr/>
        </p:nvSpPr>
        <p:spPr>
          <a:xfrm>
            <a:off x="3791259" y="3023113"/>
            <a:ext cx="216000" cy="216000"/>
          </a:xfrm>
          <a:prstGeom prst="ellipse">
            <a:avLst/>
          </a:prstGeom>
          <a:solidFill>
            <a:srgbClr val="79B0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1"/>
                </a:solidFill>
              </a:rPr>
              <a:t>2</a:t>
            </a:r>
          </a:p>
        </p:txBody>
      </p:sp>
      <p:sp>
        <p:nvSpPr>
          <p:cNvPr id="57" name="Ellipse 56">
            <a:extLst>
              <a:ext uri="{FF2B5EF4-FFF2-40B4-BE49-F238E27FC236}">
                <a16:creationId xmlns:a16="http://schemas.microsoft.com/office/drawing/2014/main" id="{4FC69B07-E41A-41BF-B562-062EFF909675}"/>
              </a:ext>
            </a:extLst>
          </p:cNvPr>
          <p:cNvSpPr/>
          <p:nvPr/>
        </p:nvSpPr>
        <p:spPr>
          <a:xfrm>
            <a:off x="5995894" y="3023113"/>
            <a:ext cx="216000" cy="216000"/>
          </a:xfrm>
          <a:prstGeom prst="ellipse">
            <a:avLst/>
          </a:prstGeom>
          <a:solidFill>
            <a:srgbClr val="79B0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1"/>
                </a:solidFill>
              </a:rPr>
              <a:t>3</a:t>
            </a:r>
          </a:p>
        </p:txBody>
      </p:sp>
      <p:sp>
        <p:nvSpPr>
          <p:cNvPr id="58" name="Ellipse 57">
            <a:extLst>
              <a:ext uri="{FF2B5EF4-FFF2-40B4-BE49-F238E27FC236}">
                <a16:creationId xmlns:a16="http://schemas.microsoft.com/office/drawing/2014/main" id="{6CA9DFBD-B802-4DD5-A61C-546BDA4BF520}"/>
              </a:ext>
            </a:extLst>
          </p:cNvPr>
          <p:cNvSpPr/>
          <p:nvPr/>
        </p:nvSpPr>
        <p:spPr>
          <a:xfrm>
            <a:off x="8127117" y="3023113"/>
            <a:ext cx="216000" cy="216000"/>
          </a:xfrm>
          <a:prstGeom prst="ellipse">
            <a:avLst/>
          </a:prstGeom>
          <a:solidFill>
            <a:srgbClr val="79B0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1"/>
                </a:solidFill>
              </a:rPr>
              <a:t>4</a:t>
            </a:r>
          </a:p>
        </p:txBody>
      </p:sp>
      <p:sp>
        <p:nvSpPr>
          <p:cNvPr id="59" name="Ellipse 58">
            <a:extLst>
              <a:ext uri="{FF2B5EF4-FFF2-40B4-BE49-F238E27FC236}">
                <a16:creationId xmlns:a16="http://schemas.microsoft.com/office/drawing/2014/main" id="{2FE123B0-E179-4BDA-ACEA-71E12639969B}"/>
              </a:ext>
            </a:extLst>
          </p:cNvPr>
          <p:cNvSpPr/>
          <p:nvPr/>
        </p:nvSpPr>
        <p:spPr>
          <a:xfrm>
            <a:off x="10612581" y="3023113"/>
            <a:ext cx="216000" cy="216000"/>
          </a:xfrm>
          <a:prstGeom prst="ellipse">
            <a:avLst/>
          </a:prstGeom>
          <a:solidFill>
            <a:srgbClr val="79B0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a:solidFill>
                  <a:schemeClr val="bg1"/>
                </a:solidFill>
              </a:rPr>
              <a:t>5</a:t>
            </a:r>
          </a:p>
        </p:txBody>
      </p:sp>
      <p:grpSp>
        <p:nvGrpSpPr>
          <p:cNvPr id="60" name="Gruppieren 6318">
            <a:extLst>
              <a:ext uri="{FF2B5EF4-FFF2-40B4-BE49-F238E27FC236}">
                <a16:creationId xmlns:a16="http://schemas.microsoft.com/office/drawing/2014/main" id="{706C1B3C-AF9D-470B-8C4A-60B4A64390D1}"/>
              </a:ext>
            </a:extLst>
          </p:cNvPr>
          <p:cNvGrpSpPr>
            <a:grpSpLocks noChangeAspect="1"/>
          </p:cNvGrpSpPr>
          <p:nvPr/>
        </p:nvGrpSpPr>
        <p:grpSpPr>
          <a:xfrm>
            <a:off x="10328241" y="305918"/>
            <a:ext cx="973157" cy="992591"/>
            <a:chOff x="-1133475" y="3100388"/>
            <a:chExt cx="1033462" cy="1054100"/>
          </a:xfrm>
          <a:solidFill>
            <a:schemeClr val="accent6"/>
          </a:solidFill>
        </p:grpSpPr>
        <p:sp>
          <p:nvSpPr>
            <p:cNvPr id="61" name="Freeform 228">
              <a:extLst>
                <a:ext uri="{FF2B5EF4-FFF2-40B4-BE49-F238E27FC236}">
                  <a16:creationId xmlns:a16="http://schemas.microsoft.com/office/drawing/2014/main" id="{A1298735-4332-42F9-BE61-E9F21E4B688D}"/>
                </a:ext>
              </a:extLst>
            </p:cNvPr>
            <p:cNvSpPr>
              <a:spLocks/>
            </p:cNvSpPr>
            <p:nvPr/>
          </p:nvSpPr>
          <p:spPr bwMode="auto">
            <a:xfrm>
              <a:off x="-1133475" y="4135438"/>
              <a:ext cx="1033462" cy="19050"/>
            </a:xfrm>
            <a:custGeom>
              <a:avLst/>
              <a:gdLst>
                <a:gd name="T0" fmla="*/ 1306 w 1319"/>
                <a:gd name="T1" fmla="*/ 25 h 25"/>
                <a:gd name="T2" fmla="*/ 13 w 1319"/>
                <a:gd name="T3" fmla="*/ 25 h 25"/>
                <a:gd name="T4" fmla="*/ 0 w 1319"/>
                <a:gd name="T5" fmla="*/ 12 h 25"/>
                <a:gd name="T6" fmla="*/ 13 w 1319"/>
                <a:gd name="T7" fmla="*/ 0 h 25"/>
                <a:gd name="T8" fmla="*/ 1306 w 1319"/>
                <a:gd name="T9" fmla="*/ 0 h 25"/>
                <a:gd name="T10" fmla="*/ 1319 w 1319"/>
                <a:gd name="T11" fmla="*/ 12 h 25"/>
                <a:gd name="T12" fmla="*/ 1306 w 131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19" h="25">
                  <a:moveTo>
                    <a:pt x="1306" y="25"/>
                  </a:moveTo>
                  <a:cubicBezTo>
                    <a:pt x="13" y="25"/>
                    <a:pt x="13" y="25"/>
                    <a:pt x="13" y="25"/>
                  </a:cubicBezTo>
                  <a:cubicBezTo>
                    <a:pt x="6" y="25"/>
                    <a:pt x="0" y="19"/>
                    <a:pt x="0" y="12"/>
                  </a:cubicBezTo>
                  <a:cubicBezTo>
                    <a:pt x="0" y="5"/>
                    <a:pt x="6" y="0"/>
                    <a:pt x="13" y="0"/>
                  </a:cubicBezTo>
                  <a:cubicBezTo>
                    <a:pt x="1306" y="0"/>
                    <a:pt x="1306" y="0"/>
                    <a:pt x="1306" y="0"/>
                  </a:cubicBezTo>
                  <a:cubicBezTo>
                    <a:pt x="1313" y="0"/>
                    <a:pt x="1319" y="5"/>
                    <a:pt x="1319" y="12"/>
                  </a:cubicBezTo>
                  <a:cubicBezTo>
                    <a:pt x="1319" y="19"/>
                    <a:pt x="1313" y="25"/>
                    <a:pt x="130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2" name="Freeform 229">
              <a:extLst>
                <a:ext uri="{FF2B5EF4-FFF2-40B4-BE49-F238E27FC236}">
                  <a16:creationId xmlns:a16="http://schemas.microsoft.com/office/drawing/2014/main" id="{3319D718-2E46-4CF5-97CB-9C91A97334CE}"/>
                </a:ext>
              </a:extLst>
            </p:cNvPr>
            <p:cNvSpPr>
              <a:spLocks noEditPoints="1"/>
            </p:cNvSpPr>
            <p:nvPr/>
          </p:nvSpPr>
          <p:spPr bwMode="auto">
            <a:xfrm>
              <a:off x="-1063625" y="3100388"/>
              <a:ext cx="893762" cy="1011237"/>
            </a:xfrm>
            <a:custGeom>
              <a:avLst/>
              <a:gdLst>
                <a:gd name="T0" fmla="*/ 986 w 1140"/>
                <a:gd name="T1" fmla="*/ 421 h 1287"/>
                <a:gd name="T2" fmla="*/ 973 w 1140"/>
                <a:gd name="T3" fmla="*/ 0 h 1287"/>
                <a:gd name="T4" fmla="*/ 700 w 1140"/>
                <a:gd name="T5" fmla="*/ 12 h 1287"/>
                <a:gd name="T6" fmla="*/ 559 w 1140"/>
                <a:gd name="T7" fmla="*/ 117 h 1287"/>
                <a:gd name="T8" fmla="*/ 547 w 1140"/>
                <a:gd name="T9" fmla="*/ 71 h 1287"/>
                <a:gd name="T10" fmla="*/ 183 w 1140"/>
                <a:gd name="T11" fmla="*/ 83 h 1287"/>
                <a:gd name="T12" fmla="*/ 154 w 1140"/>
                <a:gd name="T13" fmla="*/ 240 h 1287"/>
                <a:gd name="T14" fmla="*/ 5 w 1140"/>
                <a:gd name="T15" fmla="*/ 347 h 1287"/>
                <a:gd name="T16" fmla="*/ 0 w 1140"/>
                <a:gd name="T17" fmla="*/ 1275 h 1287"/>
                <a:gd name="T18" fmla="*/ 110 w 1140"/>
                <a:gd name="T19" fmla="*/ 1287 h 1287"/>
                <a:gd name="T20" fmla="*/ 123 w 1140"/>
                <a:gd name="T21" fmla="*/ 1219 h 1287"/>
                <a:gd name="T22" fmla="*/ 171 w 1140"/>
                <a:gd name="T23" fmla="*/ 1275 h 1287"/>
                <a:gd name="T24" fmla="*/ 281 w 1140"/>
                <a:gd name="T25" fmla="*/ 1287 h 1287"/>
                <a:gd name="T26" fmla="*/ 294 w 1140"/>
                <a:gd name="T27" fmla="*/ 356 h 1287"/>
                <a:gd name="T28" fmla="*/ 208 w 1140"/>
                <a:gd name="T29" fmla="*/ 282 h 1287"/>
                <a:gd name="T30" fmla="*/ 534 w 1140"/>
                <a:gd name="T31" fmla="*/ 96 h 1287"/>
                <a:gd name="T32" fmla="*/ 478 w 1140"/>
                <a:gd name="T33" fmla="*/ 185 h 1287"/>
                <a:gd name="T34" fmla="*/ 466 w 1140"/>
                <a:gd name="T35" fmla="*/ 1275 h 1287"/>
                <a:gd name="T36" fmla="*/ 611 w 1140"/>
                <a:gd name="T37" fmla="*/ 1287 h 1287"/>
                <a:gd name="T38" fmla="*/ 624 w 1140"/>
                <a:gd name="T39" fmla="*/ 1220 h 1287"/>
                <a:gd name="T40" fmla="*/ 700 w 1140"/>
                <a:gd name="T41" fmla="*/ 1275 h 1287"/>
                <a:gd name="T42" fmla="*/ 855 w 1140"/>
                <a:gd name="T43" fmla="*/ 1287 h 1287"/>
                <a:gd name="T44" fmla="*/ 1128 w 1140"/>
                <a:gd name="T45" fmla="*/ 1287 h 1287"/>
                <a:gd name="T46" fmla="*/ 1140 w 1140"/>
                <a:gd name="T47" fmla="*/ 433 h 1287"/>
                <a:gd name="T48" fmla="*/ 269 w 1140"/>
                <a:gd name="T49" fmla="*/ 1262 h 1287"/>
                <a:gd name="T50" fmla="*/ 196 w 1140"/>
                <a:gd name="T51" fmla="*/ 1207 h 1287"/>
                <a:gd name="T52" fmla="*/ 110 w 1140"/>
                <a:gd name="T53" fmla="*/ 1194 h 1287"/>
                <a:gd name="T54" fmla="*/ 98 w 1140"/>
                <a:gd name="T55" fmla="*/ 1262 h 1287"/>
                <a:gd name="T56" fmla="*/ 25 w 1140"/>
                <a:gd name="T57" fmla="*/ 362 h 1287"/>
                <a:gd name="T58" fmla="*/ 269 w 1140"/>
                <a:gd name="T59" fmla="*/ 362 h 1287"/>
                <a:gd name="T60" fmla="*/ 725 w 1140"/>
                <a:gd name="T61" fmla="*/ 25 h 1287"/>
                <a:gd name="T62" fmla="*/ 961 w 1140"/>
                <a:gd name="T63" fmla="*/ 421 h 1287"/>
                <a:gd name="T64" fmla="*/ 870 w 1140"/>
                <a:gd name="T65" fmla="*/ 198 h 1287"/>
                <a:gd name="T66" fmla="*/ 725 w 1140"/>
                <a:gd name="T67" fmla="*/ 185 h 1287"/>
                <a:gd name="T68" fmla="*/ 559 w 1140"/>
                <a:gd name="T69" fmla="*/ 142 h 1287"/>
                <a:gd name="T70" fmla="*/ 700 w 1140"/>
                <a:gd name="T71" fmla="*/ 185 h 1287"/>
                <a:gd name="T72" fmla="*/ 559 w 1140"/>
                <a:gd name="T73" fmla="*/ 142 h 1287"/>
                <a:gd name="T74" fmla="*/ 712 w 1140"/>
                <a:gd name="T75" fmla="*/ 1195 h 1287"/>
                <a:gd name="T76" fmla="*/ 599 w 1140"/>
                <a:gd name="T77" fmla="*/ 1208 h 1287"/>
                <a:gd name="T78" fmla="*/ 491 w 1140"/>
                <a:gd name="T79" fmla="*/ 1262 h 1287"/>
                <a:gd name="T80" fmla="*/ 845 w 1140"/>
                <a:gd name="T81" fmla="*/ 210 h 1287"/>
                <a:gd name="T82" fmla="*/ 843 w 1140"/>
                <a:gd name="T83" fmla="*/ 433 h 1287"/>
                <a:gd name="T84" fmla="*/ 725 w 1140"/>
                <a:gd name="T85" fmla="*/ 1262 h 1287"/>
                <a:gd name="T86" fmla="*/ 1115 w 1140"/>
                <a:gd name="T87" fmla="*/ 1262 h 1287"/>
                <a:gd name="T88" fmla="*/ 870 w 1140"/>
                <a:gd name="T89" fmla="*/ 446 h 1287"/>
                <a:gd name="T90" fmla="*/ 1115 w 1140"/>
                <a:gd name="T91" fmla="*/ 126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0" h="1287">
                  <a:moveTo>
                    <a:pt x="1128" y="421"/>
                  </a:moveTo>
                  <a:cubicBezTo>
                    <a:pt x="986" y="421"/>
                    <a:pt x="986" y="421"/>
                    <a:pt x="986" y="421"/>
                  </a:cubicBezTo>
                  <a:cubicBezTo>
                    <a:pt x="986" y="12"/>
                    <a:pt x="986" y="12"/>
                    <a:pt x="986" y="12"/>
                  </a:cubicBezTo>
                  <a:cubicBezTo>
                    <a:pt x="986" y="6"/>
                    <a:pt x="980" y="0"/>
                    <a:pt x="973" y="0"/>
                  </a:cubicBezTo>
                  <a:cubicBezTo>
                    <a:pt x="713" y="0"/>
                    <a:pt x="713" y="0"/>
                    <a:pt x="713" y="0"/>
                  </a:cubicBezTo>
                  <a:cubicBezTo>
                    <a:pt x="706" y="0"/>
                    <a:pt x="700" y="6"/>
                    <a:pt x="700" y="12"/>
                  </a:cubicBezTo>
                  <a:cubicBezTo>
                    <a:pt x="700" y="117"/>
                    <a:pt x="700" y="117"/>
                    <a:pt x="700" y="117"/>
                  </a:cubicBezTo>
                  <a:cubicBezTo>
                    <a:pt x="559" y="117"/>
                    <a:pt x="559" y="117"/>
                    <a:pt x="559" y="117"/>
                  </a:cubicBezTo>
                  <a:cubicBezTo>
                    <a:pt x="559" y="83"/>
                    <a:pt x="559" y="83"/>
                    <a:pt x="559" y="83"/>
                  </a:cubicBezTo>
                  <a:cubicBezTo>
                    <a:pt x="559" y="76"/>
                    <a:pt x="554" y="71"/>
                    <a:pt x="547" y="71"/>
                  </a:cubicBezTo>
                  <a:cubicBezTo>
                    <a:pt x="195" y="71"/>
                    <a:pt x="195" y="71"/>
                    <a:pt x="195" y="71"/>
                  </a:cubicBezTo>
                  <a:cubicBezTo>
                    <a:pt x="188" y="71"/>
                    <a:pt x="183" y="76"/>
                    <a:pt x="183" y="83"/>
                  </a:cubicBezTo>
                  <a:cubicBezTo>
                    <a:pt x="183" y="262"/>
                    <a:pt x="183" y="262"/>
                    <a:pt x="183" y="262"/>
                  </a:cubicBezTo>
                  <a:cubicBezTo>
                    <a:pt x="154" y="240"/>
                    <a:pt x="154" y="240"/>
                    <a:pt x="154" y="240"/>
                  </a:cubicBezTo>
                  <a:cubicBezTo>
                    <a:pt x="150" y="236"/>
                    <a:pt x="143" y="236"/>
                    <a:pt x="139" y="240"/>
                  </a:cubicBezTo>
                  <a:cubicBezTo>
                    <a:pt x="5" y="347"/>
                    <a:pt x="5" y="347"/>
                    <a:pt x="5" y="347"/>
                  </a:cubicBezTo>
                  <a:cubicBezTo>
                    <a:pt x="2" y="349"/>
                    <a:pt x="0" y="353"/>
                    <a:pt x="0" y="356"/>
                  </a:cubicBezTo>
                  <a:cubicBezTo>
                    <a:pt x="0" y="1275"/>
                    <a:pt x="0" y="1275"/>
                    <a:pt x="0" y="1275"/>
                  </a:cubicBezTo>
                  <a:cubicBezTo>
                    <a:pt x="0" y="1282"/>
                    <a:pt x="5" y="1287"/>
                    <a:pt x="12" y="1287"/>
                  </a:cubicBezTo>
                  <a:cubicBezTo>
                    <a:pt x="110" y="1287"/>
                    <a:pt x="110" y="1287"/>
                    <a:pt x="110" y="1287"/>
                  </a:cubicBezTo>
                  <a:cubicBezTo>
                    <a:pt x="117" y="1287"/>
                    <a:pt x="123" y="1282"/>
                    <a:pt x="123" y="1275"/>
                  </a:cubicBezTo>
                  <a:cubicBezTo>
                    <a:pt x="123" y="1219"/>
                    <a:pt x="123" y="1219"/>
                    <a:pt x="123" y="1219"/>
                  </a:cubicBezTo>
                  <a:cubicBezTo>
                    <a:pt x="171" y="1219"/>
                    <a:pt x="171" y="1219"/>
                    <a:pt x="171" y="1219"/>
                  </a:cubicBezTo>
                  <a:cubicBezTo>
                    <a:pt x="171" y="1275"/>
                    <a:pt x="171" y="1275"/>
                    <a:pt x="171" y="1275"/>
                  </a:cubicBezTo>
                  <a:cubicBezTo>
                    <a:pt x="171" y="1282"/>
                    <a:pt x="176" y="1287"/>
                    <a:pt x="183" y="1287"/>
                  </a:cubicBezTo>
                  <a:cubicBezTo>
                    <a:pt x="281" y="1287"/>
                    <a:pt x="281" y="1287"/>
                    <a:pt x="281" y="1287"/>
                  </a:cubicBezTo>
                  <a:cubicBezTo>
                    <a:pt x="288" y="1287"/>
                    <a:pt x="294" y="1282"/>
                    <a:pt x="294" y="1275"/>
                  </a:cubicBezTo>
                  <a:cubicBezTo>
                    <a:pt x="294" y="356"/>
                    <a:pt x="294" y="356"/>
                    <a:pt x="294" y="356"/>
                  </a:cubicBezTo>
                  <a:cubicBezTo>
                    <a:pt x="294" y="353"/>
                    <a:pt x="292" y="349"/>
                    <a:pt x="289" y="347"/>
                  </a:cubicBezTo>
                  <a:cubicBezTo>
                    <a:pt x="208" y="282"/>
                    <a:pt x="208" y="282"/>
                    <a:pt x="208" y="282"/>
                  </a:cubicBezTo>
                  <a:cubicBezTo>
                    <a:pt x="208" y="96"/>
                    <a:pt x="208" y="96"/>
                    <a:pt x="208" y="96"/>
                  </a:cubicBezTo>
                  <a:cubicBezTo>
                    <a:pt x="534" y="96"/>
                    <a:pt x="534" y="96"/>
                    <a:pt x="534" y="96"/>
                  </a:cubicBezTo>
                  <a:cubicBezTo>
                    <a:pt x="534" y="185"/>
                    <a:pt x="534" y="185"/>
                    <a:pt x="534" y="185"/>
                  </a:cubicBezTo>
                  <a:cubicBezTo>
                    <a:pt x="478" y="185"/>
                    <a:pt x="478" y="185"/>
                    <a:pt x="478" y="185"/>
                  </a:cubicBezTo>
                  <a:cubicBezTo>
                    <a:pt x="471" y="185"/>
                    <a:pt x="466" y="191"/>
                    <a:pt x="466" y="198"/>
                  </a:cubicBezTo>
                  <a:cubicBezTo>
                    <a:pt x="466" y="1275"/>
                    <a:pt x="466" y="1275"/>
                    <a:pt x="466" y="1275"/>
                  </a:cubicBezTo>
                  <a:cubicBezTo>
                    <a:pt x="466" y="1282"/>
                    <a:pt x="471" y="1287"/>
                    <a:pt x="478" y="1287"/>
                  </a:cubicBezTo>
                  <a:cubicBezTo>
                    <a:pt x="611" y="1287"/>
                    <a:pt x="611" y="1287"/>
                    <a:pt x="611" y="1287"/>
                  </a:cubicBezTo>
                  <a:cubicBezTo>
                    <a:pt x="618" y="1287"/>
                    <a:pt x="623" y="1282"/>
                    <a:pt x="623" y="1275"/>
                  </a:cubicBezTo>
                  <a:cubicBezTo>
                    <a:pt x="624" y="1220"/>
                    <a:pt x="624" y="1220"/>
                    <a:pt x="624" y="1220"/>
                  </a:cubicBezTo>
                  <a:cubicBezTo>
                    <a:pt x="700" y="1220"/>
                    <a:pt x="700" y="1220"/>
                    <a:pt x="700" y="1220"/>
                  </a:cubicBezTo>
                  <a:cubicBezTo>
                    <a:pt x="700" y="1275"/>
                    <a:pt x="700" y="1275"/>
                    <a:pt x="700" y="1275"/>
                  </a:cubicBezTo>
                  <a:cubicBezTo>
                    <a:pt x="700" y="1282"/>
                    <a:pt x="706" y="1287"/>
                    <a:pt x="713" y="1287"/>
                  </a:cubicBezTo>
                  <a:cubicBezTo>
                    <a:pt x="855" y="1287"/>
                    <a:pt x="855" y="1287"/>
                    <a:pt x="855" y="1287"/>
                  </a:cubicBezTo>
                  <a:cubicBezTo>
                    <a:pt x="857" y="1287"/>
                    <a:pt x="857" y="1287"/>
                    <a:pt x="857" y="1287"/>
                  </a:cubicBezTo>
                  <a:cubicBezTo>
                    <a:pt x="1128" y="1287"/>
                    <a:pt x="1128" y="1287"/>
                    <a:pt x="1128" y="1287"/>
                  </a:cubicBezTo>
                  <a:cubicBezTo>
                    <a:pt x="1134" y="1287"/>
                    <a:pt x="1140" y="1282"/>
                    <a:pt x="1140" y="1275"/>
                  </a:cubicBezTo>
                  <a:cubicBezTo>
                    <a:pt x="1140" y="433"/>
                    <a:pt x="1140" y="433"/>
                    <a:pt x="1140" y="433"/>
                  </a:cubicBezTo>
                  <a:cubicBezTo>
                    <a:pt x="1140" y="426"/>
                    <a:pt x="1134" y="421"/>
                    <a:pt x="1128" y="421"/>
                  </a:cubicBezTo>
                  <a:close/>
                  <a:moveTo>
                    <a:pt x="269" y="1262"/>
                  </a:moveTo>
                  <a:cubicBezTo>
                    <a:pt x="196" y="1262"/>
                    <a:pt x="196" y="1262"/>
                    <a:pt x="196" y="1262"/>
                  </a:cubicBezTo>
                  <a:cubicBezTo>
                    <a:pt x="196" y="1207"/>
                    <a:pt x="196" y="1207"/>
                    <a:pt x="196" y="1207"/>
                  </a:cubicBezTo>
                  <a:cubicBezTo>
                    <a:pt x="196" y="1200"/>
                    <a:pt x="190" y="1194"/>
                    <a:pt x="183" y="1194"/>
                  </a:cubicBezTo>
                  <a:cubicBezTo>
                    <a:pt x="110" y="1194"/>
                    <a:pt x="110" y="1194"/>
                    <a:pt x="110" y="1194"/>
                  </a:cubicBezTo>
                  <a:cubicBezTo>
                    <a:pt x="103" y="1194"/>
                    <a:pt x="98" y="1200"/>
                    <a:pt x="98" y="1207"/>
                  </a:cubicBezTo>
                  <a:cubicBezTo>
                    <a:pt x="98" y="1262"/>
                    <a:pt x="98" y="1262"/>
                    <a:pt x="98" y="1262"/>
                  </a:cubicBezTo>
                  <a:cubicBezTo>
                    <a:pt x="25" y="1262"/>
                    <a:pt x="25" y="1262"/>
                    <a:pt x="25" y="1262"/>
                  </a:cubicBezTo>
                  <a:cubicBezTo>
                    <a:pt x="25" y="362"/>
                    <a:pt x="25" y="362"/>
                    <a:pt x="25" y="362"/>
                  </a:cubicBezTo>
                  <a:cubicBezTo>
                    <a:pt x="147" y="266"/>
                    <a:pt x="147" y="266"/>
                    <a:pt x="147" y="266"/>
                  </a:cubicBezTo>
                  <a:cubicBezTo>
                    <a:pt x="269" y="362"/>
                    <a:pt x="269" y="362"/>
                    <a:pt x="269" y="362"/>
                  </a:cubicBezTo>
                  <a:lnTo>
                    <a:pt x="269" y="1262"/>
                  </a:lnTo>
                  <a:close/>
                  <a:moveTo>
                    <a:pt x="725" y="25"/>
                  </a:moveTo>
                  <a:cubicBezTo>
                    <a:pt x="961" y="25"/>
                    <a:pt x="961" y="25"/>
                    <a:pt x="961" y="25"/>
                  </a:cubicBezTo>
                  <a:cubicBezTo>
                    <a:pt x="961" y="421"/>
                    <a:pt x="961" y="421"/>
                    <a:pt x="961" y="421"/>
                  </a:cubicBezTo>
                  <a:cubicBezTo>
                    <a:pt x="870" y="421"/>
                    <a:pt x="870" y="421"/>
                    <a:pt x="870" y="421"/>
                  </a:cubicBezTo>
                  <a:cubicBezTo>
                    <a:pt x="870" y="198"/>
                    <a:pt x="870" y="198"/>
                    <a:pt x="870" y="198"/>
                  </a:cubicBezTo>
                  <a:cubicBezTo>
                    <a:pt x="870" y="191"/>
                    <a:pt x="864" y="185"/>
                    <a:pt x="857" y="185"/>
                  </a:cubicBezTo>
                  <a:cubicBezTo>
                    <a:pt x="725" y="185"/>
                    <a:pt x="725" y="185"/>
                    <a:pt x="725" y="185"/>
                  </a:cubicBezTo>
                  <a:lnTo>
                    <a:pt x="725" y="25"/>
                  </a:lnTo>
                  <a:close/>
                  <a:moveTo>
                    <a:pt x="559" y="142"/>
                  </a:moveTo>
                  <a:cubicBezTo>
                    <a:pt x="700" y="142"/>
                    <a:pt x="700" y="142"/>
                    <a:pt x="700" y="142"/>
                  </a:cubicBezTo>
                  <a:cubicBezTo>
                    <a:pt x="700" y="185"/>
                    <a:pt x="700" y="185"/>
                    <a:pt x="700" y="185"/>
                  </a:cubicBezTo>
                  <a:cubicBezTo>
                    <a:pt x="559" y="185"/>
                    <a:pt x="559" y="185"/>
                    <a:pt x="559" y="185"/>
                  </a:cubicBezTo>
                  <a:lnTo>
                    <a:pt x="559" y="142"/>
                  </a:lnTo>
                  <a:close/>
                  <a:moveTo>
                    <a:pt x="725" y="1208"/>
                  </a:moveTo>
                  <a:cubicBezTo>
                    <a:pt x="725" y="1201"/>
                    <a:pt x="719" y="1195"/>
                    <a:pt x="712" y="1195"/>
                  </a:cubicBezTo>
                  <a:cubicBezTo>
                    <a:pt x="611" y="1195"/>
                    <a:pt x="611" y="1195"/>
                    <a:pt x="611" y="1195"/>
                  </a:cubicBezTo>
                  <a:cubicBezTo>
                    <a:pt x="605" y="1195"/>
                    <a:pt x="599" y="1201"/>
                    <a:pt x="599" y="1208"/>
                  </a:cubicBezTo>
                  <a:cubicBezTo>
                    <a:pt x="598" y="1262"/>
                    <a:pt x="598" y="1262"/>
                    <a:pt x="598" y="1262"/>
                  </a:cubicBezTo>
                  <a:cubicBezTo>
                    <a:pt x="491" y="1262"/>
                    <a:pt x="491" y="1262"/>
                    <a:pt x="491" y="1262"/>
                  </a:cubicBezTo>
                  <a:cubicBezTo>
                    <a:pt x="491" y="210"/>
                    <a:pt x="491" y="210"/>
                    <a:pt x="491" y="210"/>
                  </a:cubicBezTo>
                  <a:cubicBezTo>
                    <a:pt x="845" y="210"/>
                    <a:pt x="845" y="210"/>
                    <a:pt x="845" y="210"/>
                  </a:cubicBezTo>
                  <a:cubicBezTo>
                    <a:pt x="845" y="427"/>
                    <a:pt x="845" y="427"/>
                    <a:pt x="845" y="427"/>
                  </a:cubicBezTo>
                  <a:cubicBezTo>
                    <a:pt x="844" y="429"/>
                    <a:pt x="843" y="431"/>
                    <a:pt x="843" y="433"/>
                  </a:cubicBezTo>
                  <a:cubicBezTo>
                    <a:pt x="843" y="1262"/>
                    <a:pt x="843" y="1262"/>
                    <a:pt x="843" y="1262"/>
                  </a:cubicBezTo>
                  <a:cubicBezTo>
                    <a:pt x="725" y="1262"/>
                    <a:pt x="725" y="1262"/>
                    <a:pt x="725" y="1262"/>
                  </a:cubicBezTo>
                  <a:lnTo>
                    <a:pt x="725" y="1208"/>
                  </a:lnTo>
                  <a:close/>
                  <a:moveTo>
                    <a:pt x="1115" y="1262"/>
                  </a:moveTo>
                  <a:cubicBezTo>
                    <a:pt x="870" y="1262"/>
                    <a:pt x="870" y="1262"/>
                    <a:pt x="870" y="1262"/>
                  </a:cubicBezTo>
                  <a:cubicBezTo>
                    <a:pt x="870" y="446"/>
                    <a:pt x="870" y="446"/>
                    <a:pt x="870" y="446"/>
                  </a:cubicBezTo>
                  <a:cubicBezTo>
                    <a:pt x="1115" y="446"/>
                    <a:pt x="1115" y="446"/>
                    <a:pt x="1115" y="446"/>
                  </a:cubicBezTo>
                  <a:lnTo>
                    <a:pt x="1115" y="1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3" name="Freeform 230">
              <a:extLst>
                <a:ext uri="{FF2B5EF4-FFF2-40B4-BE49-F238E27FC236}">
                  <a16:creationId xmlns:a16="http://schemas.microsoft.com/office/drawing/2014/main" id="{4A1168D1-9509-4595-BFAC-E48A09A1048F}"/>
                </a:ext>
              </a:extLst>
            </p:cNvPr>
            <p:cNvSpPr>
              <a:spLocks/>
            </p:cNvSpPr>
            <p:nvPr/>
          </p:nvSpPr>
          <p:spPr bwMode="auto">
            <a:xfrm>
              <a:off x="-646113" y="3856038"/>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4" name="Freeform 231">
              <a:extLst>
                <a:ext uri="{FF2B5EF4-FFF2-40B4-BE49-F238E27FC236}">
                  <a16:creationId xmlns:a16="http://schemas.microsoft.com/office/drawing/2014/main" id="{9CD2AFAF-CA12-4CA0-BB46-657F99209760}"/>
                </a:ext>
              </a:extLst>
            </p:cNvPr>
            <p:cNvSpPr>
              <a:spLocks/>
            </p:cNvSpPr>
            <p:nvPr/>
          </p:nvSpPr>
          <p:spPr bwMode="auto">
            <a:xfrm>
              <a:off x="-646113" y="3814763"/>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5" name="Freeform 232">
              <a:extLst>
                <a:ext uri="{FF2B5EF4-FFF2-40B4-BE49-F238E27FC236}">
                  <a16:creationId xmlns:a16="http://schemas.microsoft.com/office/drawing/2014/main" id="{87B4377C-CB3B-48B9-B360-9195C0E09A85}"/>
                </a:ext>
              </a:extLst>
            </p:cNvPr>
            <p:cNvSpPr>
              <a:spLocks/>
            </p:cNvSpPr>
            <p:nvPr/>
          </p:nvSpPr>
          <p:spPr bwMode="auto">
            <a:xfrm>
              <a:off x="-646113" y="3771900"/>
              <a:ext cx="58737"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6" name="Freeform 233">
              <a:extLst>
                <a:ext uri="{FF2B5EF4-FFF2-40B4-BE49-F238E27FC236}">
                  <a16:creationId xmlns:a16="http://schemas.microsoft.com/office/drawing/2014/main" id="{A951720F-F689-4427-BDFE-C2C1F4AC6449}"/>
                </a:ext>
              </a:extLst>
            </p:cNvPr>
            <p:cNvSpPr>
              <a:spLocks/>
            </p:cNvSpPr>
            <p:nvPr/>
          </p:nvSpPr>
          <p:spPr bwMode="auto">
            <a:xfrm>
              <a:off x="-646113" y="3646488"/>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7" name="Freeform 234">
              <a:extLst>
                <a:ext uri="{FF2B5EF4-FFF2-40B4-BE49-F238E27FC236}">
                  <a16:creationId xmlns:a16="http://schemas.microsoft.com/office/drawing/2014/main" id="{2E0917A7-A9F7-4D23-BF02-1CBE91F08CF1}"/>
                </a:ext>
              </a:extLst>
            </p:cNvPr>
            <p:cNvSpPr>
              <a:spLocks/>
            </p:cNvSpPr>
            <p:nvPr/>
          </p:nvSpPr>
          <p:spPr bwMode="auto">
            <a:xfrm>
              <a:off x="-646113" y="3687763"/>
              <a:ext cx="58737"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8" name="Freeform 235">
              <a:extLst>
                <a:ext uri="{FF2B5EF4-FFF2-40B4-BE49-F238E27FC236}">
                  <a16:creationId xmlns:a16="http://schemas.microsoft.com/office/drawing/2014/main" id="{CF3B822C-8D96-42CC-8787-FF18D272B926}"/>
                </a:ext>
              </a:extLst>
            </p:cNvPr>
            <p:cNvSpPr>
              <a:spLocks/>
            </p:cNvSpPr>
            <p:nvPr/>
          </p:nvSpPr>
          <p:spPr bwMode="auto">
            <a:xfrm>
              <a:off x="-646113" y="3730625"/>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9" name="Freeform 236">
              <a:extLst>
                <a:ext uri="{FF2B5EF4-FFF2-40B4-BE49-F238E27FC236}">
                  <a16:creationId xmlns:a16="http://schemas.microsoft.com/office/drawing/2014/main" id="{E61A2BFB-558A-4CB7-96A5-67F13DCD2FB1}"/>
                </a:ext>
              </a:extLst>
            </p:cNvPr>
            <p:cNvSpPr>
              <a:spLocks/>
            </p:cNvSpPr>
            <p:nvPr/>
          </p:nvSpPr>
          <p:spPr bwMode="auto">
            <a:xfrm>
              <a:off x="-646113" y="3897313"/>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0" name="Freeform 237">
              <a:extLst>
                <a:ext uri="{FF2B5EF4-FFF2-40B4-BE49-F238E27FC236}">
                  <a16:creationId xmlns:a16="http://schemas.microsoft.com/office/drawing/2014/main" id="{0379AF70-A9EC-4100-9FA7-049560DB1E9E}"/>
                </a:ext>
              </a:extLst>
            </p:cNvPr>
            <p:cNvSpPr>
              <a:spLocks/>
            </p:cNvSpPr>
            <p:nvPr/>
          </p:nvSpPr>
          <p:spPr bwMode="auto">
            <a:xfrm>
              <a:off x="-646113" y="3940175"/>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1" name="Freeform 238">
              <a:extLst>
                <a:ext uri="{FF2B5EF4-FFF2-40B4-BE49-F238E27FC236}">
                  <a16:creationId xmlns:a16="http://schemas.microsoft.com/office/drawing/2014/main" id="{B23668A1-D5C7-4C51-81BC-51B48AD33F12}"/>
                </a:ext>
              </a:extLst>
            </p:cNvPr>
            <p:cNvSpPr>
              <a:spLocks/>
            </p:cNvSpPr>
            <p:nvPr/>
          </p:nvSpPr>
          <p:spPr bwMode="auto">
            <a:xfrm>
              <a:off x="-646113" y="3981450"/>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2" name="Freeform 239">
              <a:extLst>
                <a:ext uri="{FF2B5EF4-FFF2-40B4-BE49-F238E27FC236}">
                  <a16:creationId xmlns:a16="http://schemas.microsoft.com/office/drawing/2014/main" id="{BD116460-94D9-44EF-A475-0DB27D3E103D}"/>
                </a:ext>
              </a:extLst>
            </p:cNvPr>
            <p:cNvSpPr>
              <a:spLocks/>
            </p:cNvSpPr>
            <p:nvPr/>
          </p:nvSpPr>
          <p:spPr bwMode="auto">
            <a:xfrm>
              <a:off x="-569913" y="3856038"/>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2"/>
                  </a:cubicBezTo>
                  <a:cubicBezTo>
                    <a:pt x="0" y="19"/>
                    <a:pt x="5" y="25"/>
                    <a:pt x="12" y="25"/>
                  </a:cubicBezTo>
                  <a:cubicBezTo>
                    <a:pt x="61" y="25"/>
                    <a:pt x="61" y="25"/>
                    <a:pt x="61" y="25"/>
                  </a:cubicBezTo>
                  <a:cubicBezTo>
                    <a:pt x="68" y="25"/>
                    <a:pt x="74" y="19"/>
                    <a:pt x="74" y="12"/>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3" name="Freeform 240">
              <a:extLst>
                <a:ext uri="{FF2B5EF4-FFF2-40B4-BE49-F238E27FC236}">
                  <a16:creationId xmlns:a16="http://schemas.microsoft.com/office/drawing/2014/main" id="{756799A2-7B85-4EAB-9D6D-1AFB8D84A62E}"/>
                </a:ext>
              </a:extLst>
            </p:cNvPr>
            <p:cNvSpPr>
              <a:spLocks/>
            </p:cNvSpPr>
            <p:nvPr/>
          </p:nvSpPr>
          <p:spPr bwMode="auto">
            <a:xfrm>
              <a:off x="-569913" y="3814763"/>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4" name="Freeform 241">
              <a:extLst>
                <a:ext uri="{FF2B5EF4-FFF2-40B4-BE49-F238E27FC236}">
                  <a16:creationId xmlns:a16="http://schemas.microsoft.com/office/drawing/2014/main" id="{8097433A-CF2A-4A70-BA6F-5411AB13EB32}"/>
                </a:ext>
              </a:extLst>
            </p:cNvPr>
            <p:cNvSpPr>
              <a:spLocks/>
            </p:cNvSpPr>
            <p:nvPr/>
          </p:nvSpPr>
          <p:spPr bwMode="auto">
            <a:xfrm>
              <a:off x="-569913" y="3771900"/>
              <a:ext cx="58737" cy="19050"/>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5" name="Freeform 242">
              <a:extLst>
                <a:ext uri="{FF2B5EF4-FFF2-40B4-BE49-F238E27FC236}">
                  <a16:creationId xmlns:a16="http://schemas.microsoft.com/office/drawing/2014/main" id="{8E817D24-C8A3-4A0E-A135-C97FF55F1734}"/>
                </a:ext>
              </a:extLst>
            </p:cNvPr>
            <p:cNvSpPr>
              <a:spLocks/>
            </p:cNvSpPr>
            <p:nvPr/>
          </p:nvSpPr>
          <p:spPr bwMode="auto">
            <a:xfrm>
              <a:off x="-569913" y="3646488"/>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2"/>
                  </a:cubicBezTo>
                  <a:cubicBezTo>
                    <a:pt x="0" y="19"/>
                    <a:pt x="5" y="25"/>
                    <a:pt x="12" y="25"/>
                  </a:cubicBezTo>
                  <a:cubicBezTo>
                    <a:pt x="61" y="25"/>
                    <a:pt x="61" y="25"/>
                    <a:pt x="61" y="25"/>
                  </a:cubicBezTo>
                  <a:cubicBezTo>
                    <a:pt x="68" y="25"/>
                    <a:pt x="74" y="19"/>
                    <a:pt x="74" y="12"/>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6" name="Freeform 243">
              <a:extLst>
                <a:ext uri="{FF2B5EF4-FFF2-40B4-BE49-F238E27FC236}">
                  <a16:creationId xmlns:a16="http://schemas.microsoft.com/office/drawing/2014/main" id="{65DA5ABA-CF27-4CAF-BDCB-21ECE4AA2FDD}"/>
                </a:ext>
              </a:extLst>
            </p:cNvPr>
            <p:cNvSpPr>
              <a:spLocks/>
            </p:cNvSpPr>
            <p:nvPr/>
          </p:nvSpPr>
          <p:spPr bwMode="auto">
            <a:xfrm>
              <a:off x="-569913" y="3687763"/>
              <a:ext cx="58737" cy="19050"/>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7" name="Freeform 244">
              <a:extLst>
                <a:ext uri="{FF2B5EF4-FFF2-40B4-BE49-F238E27FC236}">
                  <a16:creationId xmlns:a16="http://schemas.microsoft.com/office/drawing/2014/main" id="{4B1C9360-8BEF-4841-8ECA-918E8A050423}"/>
                </a:ext>
              </a:extLst>
            </p:cNvPr>
            <p:cNvSpPr>
              <a:spLocks/>
            </p:cNvSpPr>
            <p:nvPr/>
          </p:nvSpPr>
          <p:spPr bwMode="auto">
            <a:xfrm>
              <a:off x="-569913" y="3730625"/>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8" name="Freeform 245">
              <a:extLst>
                <a:ext uri="{FF2B5EF4-FFF2-40B4-BE49-F238E27FC236}">
                  <a16:creationId xmlns:a16="http://schemas.microsoft.com/office/drawing/2014/main" id="{9E1E54E2-0595-4DD1-A2BE-C5A6D1AECE81}"/>
                </a:ext>
              </a:extLst>
            </p:cNvPr>
            <p:cNvSpPr>
              <a:spLocks/>
            </p:cNvSpPr>
            <p:nvPr/>
          </p:nvSpPr>
          <p:spPr bwMode="auto">
            <a:xfrm>
              <a:off x="-569913" y="3897313"/>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9" name="Freeform 246">
              <a:extLst>
                <a:ext uri="{FF2B5EF4-FFF2-40B4-BE49-F238E27FC236}">
                  <a16:creationId xmlns:a16="http://schemas.microsoft.com/office/drawing/2014/main" id="{85317A55-B85A-4D70-91CB-A457D4B10C22}"/>
                </a:ext>
              </a:extLst>
            </p:cNvPr>
            <p:cNvSpPr>
              <a:spLocks/>
            </p:cNvSpPr>
            <p:nvPr/>
          </p:nvSpPr>
          <p:spPr bwMode="auto">
            <a:xfrm>
              <a:off x="-569913" y="3940175"/>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0" name="Freeform 247">
              <a:extLst>
                <a:ext uri="{FF2B5EF4-FFF2-40B4-BE49-F238E27FC236}">
                  <a16:creationId xmlns:a16="http://schemas.microsoft.com/office/drawing/2014/main" id="{CEB189CB-9CCC-4C8C-97B7-179F413C59BA}"/>
                </a:ext>
              </a:extLst>
            </p:cNvPr>
            <p:cNvSpPr>
              <a:spLocks/>
            </p:cNvSpPr>
            <p:nvPr/>
          </p:nvSpPr>
          <p:spPr bwMode="auto">
            <a:xfrm>
              <a:off x="-569913" y="3981450"/>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1" name="Freeform 248">
              <a:extLst>
                <a:ext uri="{FF2B5EF4-FFF2-40B4-BE49-F238E27FC236}">
                  <a16:creationId xmlns:a16="http://schemas.microsoft.com/office/drawing/2014/main" id="{1E9CE3F2-4243-4B90-9DDC-204F45634BDA}"/>
                </a:ext>
              </a:extLst>
            </p:cNvPr>
            <p:cNvSpPr>
              <a:spLocks/>
            </p:cNvSpPr>
            <p:nvPr/>
          </p:nvSpPr>
          <p:spPr bwMode="auto">
            <a:xfrm>
              <a:off x="-493713" y="3856038"/>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2" name="Freeform 249">
              <a:extLst>
                <a:ext uri="{FF2B5EF4-FFF2-40B4-BE49-F238E27FC236}">
                  <a16:creationId xmlns:a16="http://schemas.microsoft.com/office/drawing/2014/main" id="{110D5DB3-78A4-4E20-86AF-F72CFF830D12}"/>
                </a:ext>
              </a:extLst>
            </p:cNvPr>
            <p:cNvSpPr>
              <a:spLocks/>
            </p:cNvSpPr>
            <p:nvPr/>
          </p:nvSpPr>
          <p:spPr bwMode="auto">
            <a:xfrm>
              <a:off x="-493713" y="3814763"/>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3" name="Freeform 250">
              <a:extLst>
                <a:ext uri="{FF2B5EF4-FFF2-40B4-BE49-F238E27FC236}">
                  <a16:creationId xmlns:a16="http://schemas.microsoft.com/office/drawing/2014/main" id="{B3A7CFD8-6E7C-42B0-A93A-BB764375281C}"/>
                </a:ext>
              </a:extLst>
            </p:cNvPr>
            <p:cNvSpPr>
              <a:spLocks/>
            </p:cNvSpPr>
            <p:nvPr/>
          </p:nvSpPr>
          <p:spPr bwMode="auto">
            <a:xfrm>
              <a:off x="-493713" y="3771900"/>
              <a:ext cx="57150"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4" name="Freeform 251">
              <a:extLst>
                <a:ext uri="{FF2B5EF4-FFF2-40B4-BE49-F238E27FC236}">
                  <a16:creationId xmlns:a16="http://schemas.microsoft.com/office/drawing/2014/main" id="{AAF1A5A4-C616-4318-9C15-05DEC33BE7B7}"/>
                </a:ext>
              </a:extLst>
            </p:cNvPr>
            <p:cNvSpPr>
              <a:spLocks/>
            </p:cNvSpPr>
            <p:nvPr/>
          </p:nvSpPr>
          <p:spPr bwMode="auto">
            <a:xfrm>
              <a:off x="-493713" y="3646488"/>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5" name="Freeform 252">
              <a:extLst>
                <a:ext uri="{FF2B5EF4-FFF2-40B4-BE49-F238E27FC236}">
                  <a16:creationId xmlns:a16="http://schemas.microsoft.com/office/drawing/2014/main" id="{DB4581D5-E48A-4769-904E-7DB4FB09FB68}"/>
                </a:ext>
              </a:extLst>
            </p:cNvPr>
            <p:cNvSpPr>
              <a:spLocks/>
            </p:cNvSpPr>
            <p:nvPr/>
          </p:nvSpPr>
          <p:spPr bwMode="auto">
            <a:xfrm>
              <a:off x="-493713" y="3687763"/>
              <a:ext cx="57150"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6" name="Freeform 253">
              <a:extLst>
                <a:ext uri="{FF2B5EF4-FFF2-40B4-BE49-F238E27FC236}">
                  <a16:creationId xmlns:a16="http://schemas.microsoft.com/office/drawing/2014/main" id="{8F2D17FC-EB11-4068-BD75-6E57C6EA5CCD}"/>
                </a:ext>
              </a:extLst>
            </p:cNvPr>
            <p:cNvSpPr>
              <a:spLocks/>
            </p:cNvSpPr>
            <p:nvPr/>
          </p:nvSpPr>
          <p:spPr bwMode="auto">
            <a:xfrm>
              <a:off x="-493713" y="3730625"/>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7" name="Freeform 254">
              <a:extLst>
                <a:ext uri="{FF2B5EF4-FFF2-40B4-BE49-F238E27FC236}">
                  <a16:creationId xmlns:a16="http://schemas.microsoft.com/office/drawing/2014/main" id="{D75EA7A7-31D0-4403-82F7-4F44E8510A73}"/>
                </a:ext>
              </a:extLst>
            </p:cNvPr>
            <p:cNvSpPr>
              <a:spLocks/>
            </p:cNvSpPr>
            <p:nvPr/>
          </p:nvSpPr>
          <p:spPr bwMode="auto">
            <a:xfrm>
              <a:off x="-493713" y="3897313"/>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8" name="Freeform 255">
              <a:extLst>
                <a:ext uri="{FF2B5EF4-FFF2-40B4-BE49-F238E27FC236}">
                  <a16:creationId xmlns:a16="http://schemas.microsoft.com/office/drawing/2014/main" id="{F257DF7B-CC87-4875-91D6-4B77884D4F17}"/>
                </a:ext>
              </a:extLst>
            </p:cNvPr>
            <p:cNvSpPr>
              <a:spLocks/>
            </p:cNvSpPr>
            <p:nvPr/>
          </p:nvSpPr>
          <p:spPr bwMode="auto">
            <a:xfrm>
              <a:off x="-493713" y="3940175"/>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9" name="Freeform 256">
              <a:extLst>
                <a:ext uri="{FF2B5EF4-FFF2-40B4-BE49-F238E27FC236}">
                  <a16:creationId xmlns:a16="http://schemas.microsoft.com/office/drawing/2014/main" id="{22E60F26-8027-4FB1-93A6-B1CD4496C52B}"/>
                </a:ext>
              </a:extLst>
            </p:cNvPr>
            <p:cNvSpPr>
              <a:spLocks/>
            </p:cNvSpPr>
            <p:nvPr/>
          </p:nvSpPr>
          <p:spPr bwMode="auto">
            <a:xfrm>
              <a:off x="-493713" y="3981450"/>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0" name="Freeform 257">
              <a:extLst>
                <a:ext uri="{FF2B5EF4-FFF2-40B4-BE49-F238E27FC236}">
                  <a16:creationId xmlns:a16="http://schemas.microsoft.com/office/drawing/2014/main" id="{CC71DFE8-6A9D-46A6-94A6-199A5477A085}"/>
                </a:ext>
              </a:extLst>
            </p:cNvPr>
            <p:cNvSpPr>
              <a:spLocks/>
            </p:cNvSpPr>
            <p:nvPr/>
          </p:nvSpPr>
          <p:spPr bwMode="auto">
            <a:xfrm>
              <a:off x="-646113" y="3433763"/>
              <a:ext cx="58737"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1" name="Freeform 258">
              <a:extLst>
                <a:ext uri="{FF2B5EF4-FFF2-40B4-BE49-F238E27FC236}">
                  <a16:creationId xmlns:a16="http://schemas.microsoft.com/office/drawing/2014/main" id="{BBEBA883-ECB1-4447-A0E5-84B8CBA9710D}"/>
                </a:ext>
              </a:extLst>
            </p:cNvPr>
            <p:cNvSpPr>
              <a:spLocks/>
            </p:cNvSpPr>
            <p:nvPr/>
          </p:nvSpPr>
          <p:spPr bwMode="auto">
            <a:xfrm>
              <a:off x="-646113" y="3392488"/>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2" name="Freeform 259">
              <a:extLst>
                <a:ext uri="{FF2B5EF4-FFF2-40B4-BE49-F238E27FC236}">
                  <a16:creationId xmlns:a16="http://schemas.microsoft.com/office/drawing/2014/main" id="{C604F644-2077-40DA-A3CE-7D8145DFF199}"/>
                </a:ext>
              </a:extLst>
            </p:cNvPr>
            <p:cNvSpPr>
              <a:spLocks/>
            </p:cNvSpPr>
            <p:nvPr/>
          </p:nvSpPr>
          <p:spPr bwMode="auto">
            <a:xfrm>
              <a:off x="-646113" y="3349625"/>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3" name="Freeform 260">
              <a:extLst>
                <a:ext uri="{FF2B5EF4-FFF2-40B4-BE49-F238E27FC236}">
                  <a16:creationId xmlns:a16="http://schemas.microsoft.com/office/drawing/2014/main" id="{098667F2-AB4D-40E1-8235-CA44589F5203}"/>
                </a:ext>
              </a:extLst>
            </p:cNvPr>
            <p:cNvSpPr>
              <a:spLocks/>
            </p:cNvSpPr>
            <p:nvPr/>
          </p:nvSpPr>
          <p:spPr bwMode="auto">
            <a:xfrm>
              <a:off x="-646113" y="3308350"/>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4" name="Freeform 261">
              <a:extLst>
                <a:ext uri="{FF2B5EF4-FFF2-40B4-BE49-F238E27FC236}">
                  <a16:creationId xmlns:a16="http://schemas.microsoft.com/office/drawing/2014/main" id="{46D94188-EDC0-4CA6-861E-A4656FBDB43D}"/>
                </a:ext>
              </a:extLst>
            </p:cNvPr>
            <p:cNvSpPr>
              <a:spLocks/>
            </p:cNvSpPr>
            <p:nvPr/>
          </p:nvSpPr>
          <p:spPr bwMode="auto">
            <a:xfrm>
              <a:off x="-646113" y="3475038"/>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5" name="Freeform 262">
              <a:extLst>
                <a:ext uri="{FF2B5EF4-FFF2-40B4-BE49-F238E27FC236}">
                  <a16:creationId xmlns:a16="http://schemas.microsoft.com/office/drawing/2014/main" id="{A1090188-D772-4A93-ACCA-06CD0B829113}"/>
                </a:ext>
              </a:extLst>
            </p:cNvPr>
            <p:cNvSpPr>
              <a:spLocks/>
            </p:cNvSpPr>
            <p:nvPr/>
          </p:nvSpPr>
          <p:spPr bwMode="auto">
            <a:xfrm>
              <a:off x="-646113" y="3517900"/>
              <a:ext cx="58737"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6" name="Freeform 263">
              <a:extLst>
                <a:ext uri="{FF2B5EF4-FFF2-40B4-BE49-F238E27FC236}">
                  <a16:creationId xmlns:a16="http://schemas.microsoft.com/office/drawing/2014/main" id="{4E3BB7B4-A4E7-49B8-99F0-A7EE28639072}"/>
                </a:ext>
              </a:extLst>
            </p:cNvPr>
            <p:cNvSpPr>
              <a:spLocks/>
            </p:cNvSpPr>
            <p:nvPr/>
          </p:nvSpPr>
          <p:spPr bwMode="auto">
            <a:xfrm>
              <a:off x="-646113" y="3559175"/>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7" name="Freeform 264">
              <a:extLst>
                <a:ext uri="{FF2B5EF4-FFF2-40B4-BE49-F238E27FC236}">
                  <a16:creationId xmlns:a16="http://schemas.microsoft.com/office/drawing/2014/main" id="{60A7E3AD-58D5-4F6F-93E2-4AD530DF4584}"/>
                </a:ext>
              </a:extLst>
            </p:cNvPr>
            <p:cNvSpPr>
              <a:spLocks/>
            </p:cNvSpPr>
            <p:nvPr/>
          </p:nvSpPr>
          <p:spPr bwMode="auto">
            <a:xfrm>
              <a:off x="-646113" y="3602038"/>
              <a:ext cx="58737"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8" name="Freeform 265">
              <a:extLst>
                <a:ext uri="{FF2B5EF4-FFF2-40B4-BE49-F238E27FC236}">
                  <a16:creationId xmlns:a16="http://schemas.microsoft.com/office/drawing/2014/main" id="{621AB838-355F-41F5-85DB-8395D32026B4}"/>
                </a:ext>
              </a:extLst>
            </p:cNvPr>
            <p:cNvSpPr>
              <a:spLocks/>
            </p:cNvSpPr>
            <p:nvPr/>
          </p:nvSpPr>
          <p:spPr bwMode="auto">
            <a:xfrm>
              <a:off x="-569913" y="3433763"/>
              <a:ext cx="58737" cy="20637"/>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2"/>
                  </a:cubicBezTo>
                  <a:cubicBezTo>
                    <a:pt x="0" y="19"/>
                    <a:pt x="5" y="25"/>
                    <a:pt x="12" y="25"/>
                  </a:cubicBezTo>
                  <a:cubicBezTo>
                    <a:pt x="61" y="25"/>
                    <a:pt x="61" y="25"/>
                    <a:pt x="61" y="25"/>
                  </a:cubicBezTo>
                  <a:cubicBezTo>
                    <a:pt x="68" y="25"/>
                    <a:pt x="74" y="19"/>
                    <a:pt x="74" y="12"/>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9" name="Freeform 266">
              <a:extLst>
                <a:ext uri="{FF2B5EF4-FFF2-40B4-BE49-F238E27FC236}">
                  <a16:creationId xmlns:a16="http://schemas.microsoft.com/office/drawing/2014/main" id="{609005F2-6FDB-466F-BDC1-A1EA598FDDA9}"/>
                </a:ext>
              </a:extLst>
            </p:cNvPr>
            <p:cNvSpPr>
              <a:spLocks/>
            </p:cNvSpPr>
            <p:nvPr/>
          </p:nvSpPr>
          <p:spPr bwMode="auto">
            <a:xfrm>
              <a:off x="-569913" y="3392488"/>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0" name="Freeform 267">
              <a:extLst>
                <a:ext uri="{FF2B5EF4-FFF2-40B4-BE49-F238E27FC236}">
                  <a16:creationId xmlns:a16="http://schemas.microsoft.com/office/drawing/2014/main" id="{89FFF0D5-19E5-42AF-A1AF-F67205523CCF}"/>
                </a:ext>
              </a:extLst>
            </p:cNvPr>
            <p:cNvSpPr>
              <a:spLocks/>
            </p:cNvSpPr>
            <p:nvPr/>
          </p:nvSpPr>
          <p:spPr bwMode="auto">
            <a:xfrm>
              <a:off x="-569913" y="3349625"/>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1" name="Freeform 268">
              <a:extLst>
                <a:ext uri="{FF2B5EF4-FFF2-40B4-BE49-F238E27FC236}">
                  <a16:creationId xmlns:a16="http://schemas.microsoft.com/office/drawing/2014/main" id="{3275794C-BF1D-4E4A-920D-B2DA291817D0}"/>
                </a:ext>
              </a:extLst>
            </p:cNvPr>
            <p:cNvSpPr>
              <a:spLocks/>
            </p:cNvSpPr>
            <p:nvPr/>
          </p:nvSpPr>
          <p:spPr bwMode="auto">
            <a:xfrm>
              <a:off x="-569913" y="3308350"/>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2" name="Freeform 269">
              <a:extLst>
                <a:ext uri="{FF2B5EF4-FFF2-40B4-BE49-F238E27FC236}">
                  <a16:creationId xmlns:a16="http://schemas.microsoft.com/office/drawing/2014/main" id="{719D7C26-DAC6-4C44-9B2D-EF3227ED7BC0}"/>
                </a:ext>
              </a:extLst>
            </p:cNvPr>
            <p:cNvSpPr>
              <a:spLocks/>
            </p:cNvSpPr>
            <p:nvPr/>
          </p:nvSpPr>
          <p:spPr bwMode="auto">
            <a:xfrm>
              <a:off x="-569913" y="3475038"/>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3" name="Freeform 270">
              <a:extLst>
                <a:ext uri="{FF2B5EF4-FFF2-40B4-BE49-F238E27FC236}">
                  <a16:creationId xmlns:a16="http://schemas.microsoft.com/office/drawing/2014/main" id="{FEB5EEAC-2514-4555-AC85-E9833745AE9E}"/>
                </a:ext>
              </a:extLst>
            </p:cNvPr>
            <p:cNvSpPr>
              <a:spLocks/>
            </p:cNvSpPr>
            <p:nvPr/>
          </p:nvSpPr>
          <p:spPr bwMode="auto">
            <a:xfrm>
              <a:off x="-569913" y="3517900"/>
              <a:ext cx="58737" cy="20637"/>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4" name="Freeform 271">
              <a:extLst>
                <a:ext uri="{FF2B5EF4-FFF2-40B4-BE49-F238E27FC236}">
                  <a16:creationId xmlns:a16="http://schemas.microsoft.com/office/drawing/2014/main" id="{C03197E7-1A29-4E24-BD93-5FFD64C608B7}"/>
                </a:ext>
              </a:extLst>
            </p:cNvPr>
            <p:cNvSpPr>
              <a:spLocks/>
            </p:cNvSpPr>
            <p:nvPr/>
          </p:nvSpPr>
          <p:spPr bwMode="auto">
            <a:xfrm>
              <a:off x="-569913" y="3559175"/>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5" name="Freeform 272">
              <a:extLst>
                <a:ext uri="{FF2B5EF4-FFF2-40B4-BE49-F238E27FC236}">
                  <a16:creationId xmlns:a16="http://schemas.microsoft.com/office/drawing/2014/main" id="{9EFC9F43-5DD7-4997-BBCC-5184CC42DE56}"/>
                </a:ext>
              </a:extLst>
            </p:cNvPr>
            <p:cNvSpPr>
              <a:spLocks/>
            </p:cNvSpPr>
            <p:nvPr/>
          </p:nvSpPr>
          <p:spPr bwMode="auto">
            <a:xfrm>
              <a:off x="-569913" y="3602038"/>
              <a:ext cx="58737" cy="20637"/>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6" name="Freeform 273">
              <a:extLst>
                <a:ext uri="{FF2B5EF4-FFF2-40B4-BE49-F238E27FC236}">
                  <a16:creationId xmlns:a16="http://schemas.microsoft.com/office/drawing/2014/main" id="{5446E44E-A82D-4AC6-8069-61009C807006}"/>
                </a:ext>
              </a:extLst>
            </p:cNvPr>
            <p:cNvSpPr>
              <a:spLocks/>
            </p:cNvSpPr>
            <p:nvPr/>
          </p:nvSpPr>
          <p:spPr bwMode="auto">
            <a:xfrm>
              <a:off x="-493713" y="3433763"/>
              <a:ext cx="57150"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7" name="Freeform 274">
              <a:extLst>
                <a:ext uri="{FF2B5EF4-FFF2-40B4-BE49-F238E27FC236}">
                  <a16:creationId xmlns:a16="http://schemas.microsoft.com/office/drawing/2014/main" id="{67F304A6-012C-46E7-A39A-96B61ED28D69}"/>
                </a:ext>
              </a:extLst>
            </p:cNvPr>
            <p:cNvSpPr>
              <a:spLocks/>
            </p:cNvSpPr>
            <p:nvPr/>
          </p:nvSpPr>
          <p:spPr bwMode="auto">
            <a:xfrm>
              <a:off x="-493713" y="3392488"/>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8" name="Freeform 275">
              <a:extLst>
                <a:ext uri="{FF2B5EF4-FFF2-40B4-BE49-F238E27FC236}">
                  <a16:creationId xmlns:a16="http://schemas.microsoft.com/office/drawing/2014/main" id="{0696CFCC-FF95-4996-9677-120882393EDB}"/>
                </a:ext>
              </a:extLst>
            </p:cNvPr>
            <p:cNvSpPr>
              <a:spLocks/>
            </p:cNvSpPr>
            <p:nvPr/>
          </p:nvSpPr>
          <p:spPr bwMode="auto">
            <a:xfrm>
              <a:off x="-493713" y="3349625"/>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9" name="Freeform 276">
              <a:extLst>
                <a:ext uri="{FF2B5EF4-FFF2-40B4-BE49-F238E27FC236}">
                  <a16:creationId xmlns:a16="http://schemas.microsoft.com/office/drawing/2014/main" id="{0EEE4194-23CE-4A8D-8268-B3ED6AFC8886}"/>
                </a:ext>
              </a:extLst>
            </p:cNvPr>
            <p:cNvSpPr>
              <a:spLocks/>
            </p:cNvSpPr>
            <p:nvPr/>
          </p:nvSpPr>
          <p:spPr bwMode="auto">
            <a:xfrm>
              <a:off x="-493713" y="3308350"/>
              <a:ext cx="57150" cy="19050"/>
            </a:xfrm>
            <a:custGeom>
              <a:avLst/>
              <a:gdLst>
                <a:gd name="T0" fmla="*/ 13 w 74"/>
                <a:gd name="T1" fmla="*/ 25 h 25"/>
                <a:gd name="T2" fmla="*/ 62 w 74"/>
                <a:gd name="T3" fmla="*/ 25 h 25"/>
                <a:gd name="T4" fmla="*/ 74 w 74"/>
                <a:gd name="T5" fmla="*/ 12 h 25"/>
                <a:gd name="T6" fmla="*/ 62 w 74"/>
                <a:gd name="T7" fmla="*/ 0 h 25"/>
                <a:gd name="T8" fmla="*/ 13 w 74"/>
                <a:gd name="T9" fmla="*/ 0 h 25"/>
                <a:gd name="T10" fmla="*/ 0 w 74"/>
                <a:gd name="T11" fmla="*/ 12 h 25"/>
                <a:gd name="T12" fmla="*/ 13 w 7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13" y="25"/>
                  </a:moveTo>
                  <a:cubicBezTo>
                    <a:pt x="62" y="25"/>
                    <a:pt x="62" y="25"/>
                    <a:pt x="62" y="25"/>
                  </a:cubicBezTo>
                  <a:cubicBezTo>
                    <a:pt x="69" y="25"/>
                    <a:pt x="74" y="19"/>
                    <a:pt x="74" y="12"/>
                  </a:cubicBezTo>
                  <a:cubicBezTo>
                    <a:pt x="74" y="5"/>
                    <a:pt x="69" y="0"/>
                    <a:pt x="62" y="0"/>
                  </a:cubicBezTo>
                  <a:cubicBezTo>
                    <a:pt x="13" y="0"/>
                    <a:pt x="13" y="0"/>
                    <a:pt x="13" y="0"/>
                  </a:cubicBezTo>
                  <a:cubicBezTo>
                    <a:pt x="6" y="0"/>
                    <a:pt x="0" y="5"/>
                    <a:pt x="0" y="12"/>
                  </a:cubicBezTo>
                  <a:cubicBezTo>
                    <a:pt x="0" y="19"/>
                    <a:pt x="6" y="25"/>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0" name="Freeform 277">
              <a:extLst>
                <a:ext uri="{FF2B5EF4-FFF2-40B4-BE49-F238E27FC236}">
                  <a16:creationId xmlns:a16="http://schemas.microsoft.com/office/drawing/2014/main" id="{C0465913-A32F-479B-82FB-B07B0EE999C4}"/>
                </a:ext>
              </a:extLst>
            </p:cNvPr>
            <p:cNvSpPr>
              <a:spLocks/>
            </p:cNvSpPr>
            <p:nvPr/>
          </p:nvSpPr>
          <p:spPr bwMode="auto">
            <a:xfrm>
              <a:off x="-493713" y="3475038"/>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1" name="Freeform 278">
              <a:extLst>
                <a:ext uri="{FF2B5EF4-FFF2-40B4-BE49-F238E27FC236}">
                  <a16:creationId xmlns:a16="http://schemas.microsoft.com/office/drawing/2014/main" id="{EC1A7197-8C3C-4F8E-BCF7-EF6672512452}"/>
                </a:ext>
              </a:extLst>
            </p:cNvPr>
            <p:cNvSpPr>
              <a:spLocks/>
            </p:cNvSpPr>
            <p:nvPr/>
          </p:nvSpPr>
          <p:spPr bwMode="auto">
            <a:xfrm>
              <a:off x="-493713" y="3517900"/>
              <a:ext cx="57150"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2" name="Freeform 279">
              <a:extLst>
                <a:ext uri="{FF2B5EF4-FFF2-40B4-BE49-F238E27FC236}">
                  <a16:creationId xmlns:a16="http://schemas.microsoft.com/office/drawing/2014/main" id="{1DB2EF82-9227-481E-984F-69C6E6F68CBE}"/>
                </a:ext>
              </a:extLst>
            </p:cNvPr>
            <p:cNvSpPr>
              <a:spLocks/>
            </p:cNvSpPr>
            <p:nvPr/>
          </p:nvSpPr>
          <p:spPr bwMode="auto">
            <a:xfrm>
              <a:off x="-493713" y="3559175"/>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3" name="Freeform 280">
              <a:extLst>
                <a:ext uri="{FF2B5EF4-FFF2-40B4-BE49-F238E27FC236}">
                  <a16:creationId xmlns:a16="http://schemas.microsoft.com/office/drawing/2014/main" id="{00114FCB-66E0-4579-B86E-60709F5C82CC}"/>
                </a:ext>
              </a:extLst>
            </p:cNvPr>
            <p:cNvSpPr>
              <a:spLocks/>
            </p:cNvSpPr>
            <p:nvPr/>
          </p:nvSpPr>
          <p:spPr bwMode="auto">
            <a:xfrm>
              <a:off x="-493713" y="3602038"/>
              <a:ext cx="57150"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4" name="Freeform 281">
              <a:extLst>
                <a:ext uri="{FF2B5EF4-FFF2-40B4-BE49-F238E27FC236}">
                  <a16:creationId xmlns:a16="http://schemas.microsoft.com/office/drawing/2014/main" id="{BABB5CEE-9F9A-4BFC-A4D7-D001C8905C94}"/>
                </a:ext>
              </a:extLst>
            </p:cNvPr>
            <p:cNvSpPr>
              <a:spLocks/>
            </p:cNvSpPr>
            <p:nvPr/>
          </p:nvSpPr>
          <p:spPr bwMode="auto">
            <a:xfrm>
              <a:off x="-1019175" y="3405188"/>
              <a:ext cx="19050" cy="619125"/>
            </a:xfrm>
            <a:custGeom>
              <a:avLst/>
              <a:gdLst>
                <a:gd name="T0" fmla="*/ 13 w 25"/>
                <a:gd name="T1" fmla="*/ 0 h 789"/>
                <a:gd name="T2" fmla="*/ 0 w 25"/>
                <a:gd name="T3" fmla="*/ 12 h 789"/>
                <a:gd name="T4" fmla="*/ 0 w 25"/>
                <a:gd name="T5" fmla="*/ 777 h 789"/>
                <a:gd name="T6" fmla="*/ 13 w 25"/>
                <a:gd name="T7" fmla="*/ 789 h 789"/>
                <a:gd name="T8" fmla="*/ 25 w 25"/>
                <a:gd name="T9" fmla="*/ 777 h 789"/>
                <a:gd name="T10" fmla="*/ 25 w 25"/>
                <a:gd name="T11" fmla="*/ 12 h 789"/>
                <a:gd name="T12" fmla="*/ 13 w 25"/>
                <a:gd name="T13" fmla="*/ 0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3" y="0"/>
                  </a:moveTo>
                  <a:cubicBezTo>
                    <a:pt x="6" y="0"/>
                    <a:pt x="0" y="5"/>
                    <a:pt x="0" y="12"/>
                  </a:cubicBezTo>
                  <a:cubicBezTo>
                    <a:pt x="0" y="777"/>
                    <a:pt x="0" y="777"/>
                    <a:pt x="0" y="777"/>
                  </a:cubicBezTo>
                  <a:cubicBezTo>
                    <a:pt x="0" y="784"/>
                    <a:pt x="6" y="789"/>
                    <a:pt x="13" y="789"/>
                  </a:cubicBezTo>
                  <a:cubicBezTo>
                    <a:pt x="20" y="789"/>
                    <a:pt x="25" y="784"/>
                    <a:pt x="25" y="777"/>
                  </a:cubicBezTo>
                  <a:cubicBezTo>
                    <a:pt x="25" y="12"/>
                    <a:pt x="25" y="12"/>
                    <a:pt x="25" y="12"/>
                  </a:cubicBezTo>
                  <a:cubicBezTo>
                    <a:pt x="25" y="5"/>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5" name="Freeform 282">
              <a:extLst>
                <a:ext uri="{FF2B5EF4-FFF2-40B4-BE49-F238E27FC236}">
                  <a16:creationId xmlns:a16="http://schemas.microsoft.com/office/drawing/2014/main" id="{A293CEF7-D21A-47F1-81C5-D79DBC8F4D3E}"/>
                </a:ext>
              </a:extLst>
            </p:cNvPr>
            <p:cNvSpPr>
              <a:spLocks/>
            </p:cNvSpPr>
            <p:nvPr/>
          </p:nvSpPr>
          <p:spPr bwMode="auto">
            <a:xfrm>
              <a:off x="-979488" y="3405188"/>
              <a:ext cx="20637" cy="619125"/>
            </a:xfrm>
            <a:custGeom>
              <a:avLst/>
              <a:gdLst>
                <a:gd name="T0" fmla="*/ 12 w 25"/>
                <a:gd name="T1" fmla="*/ 0 h 789"/>
                <a:gd name="T2" fmla="*/ 0 w 25"/>
                <a:gd name="T3" fmla="*/ 12 h 789"/>
                <a:gd name="T4" fmla="*/ 0 w 25"/>
                <a:gd name="T5" fmla="*/ 777 h 789"/>
                <a:gd name="T6" fmla="*/ 12 w 25"/>
                <a:gd name="T7" fmla="*/ 789 h 789"/>
                <a:gd name="T8" fmla="*/ 25 w 25"/>
                <a:gd name="T9" fmla="*/ 777 h 789"/>
                <a:gd name="T10" fmla="*/ 25 w 25"/>
                <a:gd name="T11" fmla="*/ 12 h 789"/>
                <a:gd name="T12" fmla="*/ 12 w 25"/>
                <a:gd name="T13" fmla="*/ 0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2" y="0"/>
                  </a:moveTo>
                  <a:cubicBezTo>
                    <a:pt x="5" y="0"/>
                    <a:pt x="0" y="5"/>
                    <a:pt x="0" y="12"/>
                  </a:cubicBezTo>
                  <a:cubicBezTo>
                    <a:pt x="0" y="777"/>
                    <a:pt x="0" y="777"/>
                    <a:pt x="0" y="777"/>
                  </a:cubicBezTo>
                  <a:cubicBezTo>
                    <a:pt x="0" y="784"/>
                    <a:pt x="5" y="789"/>
                    <a:pt x="12" y="789"/>
                  </a:cubicBezTo>
                  <a:cubicBezTo>
                    <a:pt x="19" y="789"/>
                    <a:pt x="25" y="784"/>
                    <a:pt x="25" y="777"/>
                  </a:cubicBezTo>
                  <a:cubicBezTo>
                    <a:pt x="25" y="12"/>
                    <a:pt x="25" y="12"/>
                    <a:pt x="25" y="12"/>
                  </a:cubicBezTo>
                  <a:cubicBezTo>
                    <a:pt x="25"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6" name="Freeform 283">
              <a:extLst>
                <a:ext uri="{FF2B5EF4-FFF2-40B4-BE49-F238E27FC236}">
                  <a16:creationId xmlns:a16="http://schemas.microsoft.com/office/drawing/2014/main" id="{1A3374E1-267E-4878-A821-A13D0C8F5881}"/>
                </a:ext>
              </a:extLst>
            </p:cNvPr>
            <p:cNvSpPr>
              <a:spLocks/>
            </p:cNvSpPr>
            <p:nvPr/>
          </p:nvSpPr>
          <p:spPr bwMode="auto">
            <a:xfrm>
              <a:off x="-938213" y="3405188"/>
              <a:ext cx="19050" cy="619125"/>
            </a:xfrm>
            <a:custGeom>
              <a:avLst/>
              <a:gdLst>
                <a:gd name="T0" fmla="*/ 12 w 25"/>
                <a:gd name="T1" fmla="*/ 789 h 789"/>
                <a:gd name="T2" fmla="*/ 25 w 25"/>
                <a:gd name="T3" fmla="*/ 777 h 789"/>
                <a:gd name="T4" fmla="*/ 25 w 25"/>
                <a:gd name="T5" fmla="*/ 12 h 789"/>
                <a:gd name="T6" fmla="*/ 12 w 25"/>
                <a:gd name="T7" fmla="*/ 0 h 789"/>
                <a:gd name="T8" fmla="*/ 0 w 25"/>
                <a:gd name="T9" fmla="*/ 12 h 789"/>
                <a:gd name="T10" fmla="*/ 0 w 25"/>
                <a:gd name="T11" fmla="*/ 777 h 789"/>
                <a:gd name="T12" fmla="*/ 12 w 25"/>
                <a:gd name="T13" fmla="*/ 789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2" y="789"/>
                  </a:moveTo>
                  <a:cubicBezTo>
                    <a:pt x="19" y="789"/>
                    <a:pt x="25" y="784"/>
                    <a:pt x="25" y="777"/>
                  </a:cubicBezTo>
                  <a:cubicBezTo>
                    <a:pt x="25" y="12"/>
                    <a:pt x="25" y="12"/>
                    <a:pt x="25" y="12"/>
                  </a:cubicBezTo>
                  <a:cubicBezTo>
                    <a:pt x="25" y="5"/>
                    <a:pt x="19" y="0"/>
                    <a:pt x="12" y="0"/>
                  </a:cubicBezTo>
                  <a:cubicBezTo>
                    <a:pt x="5" y="0"/>
                    <a:pt x="0" y="5"/>
                    <a:pt x="0" y="12"/>
                  </a:cubicBezTo>
                  <a:cubicBezTo>
                    <a:pt x="0" y="777"/>
                    <a:pt x="0" y="777"/>
                    <a:pt x="0" y="777"/>
                  </a:cubicBezTo>
                  <a:cubicBezTo>
                    <a:pt x="0" y="784"/>
                    <a:pt x="5" y="789"/>
                    <a:pt x="12"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17" name="Freeform 284">
              <a:extLst>
                <a:ext uri="{FF2B5EF4-FFF2-40B4-BE49-F238E27FC236}">
                  <a16:creationId xmlns:a16="http://schemas.microsoft.com/office/drawing/2014/main" id="{FBFC2090-F475-4399-9B62-202455BB7F19}"/>
                </a:ext>
              </a:extLst>
            </p:cNvPr>
            <p:cNvSpPr>
              <a:spLocks/>
            </p:cNvSpPr>
            <p:nvPr/>
          </p:nvSpPr>
          <p:spPr bwMode="auto">
            <a:xfrm>
              <a:off x="-898525" y="3405188"/>
              <a:ext cx="19050" cy="619125"/>
            </a:xfrm>
            <a:custGeom>
              <a:avLst/>
              <a:gdLst>
                <a:gd name="T0" fmla="*/ 13 w 25"/>
                <a:gd name="T1" fmla="*/ 789 h 789"/>
                <a:gd name="T2" fmla="*/ 25 w 25"/>
                <a:gd name="T3" fmla="*/ 777 h 789"/>
                <a:gd name="T4" fmla="*/ 25 w 25"/>
                <a:gd name="T5" fmla="*/ 12 h 789"/>
                <a:gd name="T6" fmla="*/ 13 w 25"/>
                <a:gd name="T7" fmla="*/ 0 h 789"/>
                <a:gd name="T8" fmla="*/ 0 w 25"/>
                <a:gd name="T9" fmla="*/ 12 h 789"/>
                <a:gd name="T10" fmla="*/ 0 w 25"/>
                <a:gd name="T11" fmla="*/ 777 h 789"/>
                <a:gd name="T12" fmla="*/ 13 w 25"/>
                <a:gd name="T13" fmla="*/ 789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3" y="789"/>
                  </a:moveTo>
                  <a:cubicBezTo>
                    <a:pt x="20" y="789"/>
                    <a:pt x="25" y="784"/>
                    <a:pt x="25" y="777"/>
                  </a:cubicBezTo>
                  <a:cubicBezTo>
                    <a:pt x="25" y="12"/>
                    <a:pt x="25" y="12"/>
                    <a:pt x="25" y="12"/>
                  </a:cubicBezTo>
                  <a:cubicBezTo>
                    <a:pt x="25" y="5"/>
                    <a:pt x="20" y="0"/>
                    <a:pt x="13" y="0"/>
                  </a:cubicBezTo>
                  <a:cubicBezTo>
                    <a:pt x="6" y="0"/>
                    <a:pt x="0" y="5"/>
                    <a:pt x="0" y="12"/>
                  </a:cubicBezTo>
                  <a:cubicBezTo>
                    <a:pt x="0" y="777"/>
                    <a:pt x="0" y="777"/>
                    <a:pt x="0" y="777"/>
                  </a:cubicBezTo>
                  <a:cubicBezTo>
                    <a:pt x="0" y="784"/>
                    <a:pt x="6" y="789"/>
                    <a:pt x="13"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118" name="Rechteck 117">
            <a:extLst>
              <a:ext uri="{FF2B5EF4-FFF2-40B4-BE49-F238E27FC236}">
                <a16:creationId xmlns:a16="http://schemas.microsoft.com/office/drawing/2014/main" id="{7C1EE4E7-61D4-41F6-8A64-D0E37F78A01B}"/>
              </a:ext>
            </a:extLst>
          </p:cNvPr>
          <p:cNvSpPr/>
          <p:nvPr/>
        </p:nvSpPr>
        <p:spPr>
          <a:xfrm>
            <a:off x="1145849" y="5736990"/>
            <a:ext cx="9755380" cy="618122"/>
          </a:xfrm>
          <a:prstGeom prst="rect">
            <a:avLst/>
          </a:prstGeom>
          <a:solidFill>
            <a:schemeClr val="accent6"/>
          </a:solidFill>
          <a:ln w="1905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lgn="ctr">
              <a:buClr>
                <a:srgbClr val="3E4875"/>
              </a:buClr>
            </a:pPr>
            <a:r>
              <a:rPr lang="en-US" sz="1200" dirty="0">
                <a:solidFill>
                  <a:schemeClr val="bg1"/>
                </a:solidFill>
                <a:sym typeface="Wingdings" panose="05000000000000000000" pitchFamily="2" charset="2"/>
              </a:rPr>
              <a:t>Findings from ESG due diligence have an impact on the </a:t>
            </a:r>
            <a:r>
              <a:rPr lang="en-US" sz="1200" b="1" dirty="0">
                <a:solidFill>
                  <a:schemeClr val="bg1"/>
                </a:solidFill>
                <a:sym typeface="Wingdings" panose="05000000000000000000" pitchFamily="2" charset="2"/>
              </a:rPr>
              <a:t>company valuation</a:t>
            </a:r>
            <a:r>
              <a:rPr lang="en-US" sz="1200" dirty="0">
                <a:solidFill>
                  <a:schemeClr val="bg1"/>
                </a:solidFill>
                <a:sym typeface="Wingdings" panose="05000000000000000000" pitchFamily="2" charset="2"/>
              </a:rPr>
              <a:t>, provide </a:t>
            </a:r>
            <a:r>
              <a:rPr lang="en-US" sz="1200" b="1" dirty="0">
                <a:solidFill>
                  <a:schemeClr val="bg1"/>
                </a:solidFill>
                <a:sym typeface="Wingdings" panose="05000000000000000000" pitchFamily="2" charset="2"/>
              </a:rPr>
              <a:t>arguments in the purchase price negotiation</a:t>
            </a:r>
            <a:r>
              <a:rPr lang="en-US" sz="1200" dirty="0">
                <a:solidFill>
                  <a:schemeClr val="bg1"/>
                </a:solidFill>
                <a:sym typeface="Wingdings" panose="05000000000000000000" pitchFamily="2" charset="2"/>
              </a:rPr>
              <a:t>, </a:t>
            </a:r>
            <a:r>
              <a:rPr lang="en-US" sz="1200" b="1" dirty="0">
                <a:solidFill>
                  <a:schemeClr val="bg1"/>
                </a:solidFill>
                <a:sym typeface="Wingdings" panose="05000000000000000000" pitchFamily="2" charset="2"/>
              </a:rPr>
              <a:t>affect the purchase agreement </a:t>
            </a:r>
            <a:r>
              <a:rPr lang="en-US" sz="1200" dirty="0">
                <a:solidFill>
                  <a:schemeClr val="bg1"/>
                </a:solidFill>
                <a:sym typeface="Wingdings" panose="05000000000000000000" pitchFamily="2" charset="2"/>
              </a:rPr>
              <a:t>and can possibly lead to the </a:t>
            </a:r>
            <a:r>
              <a:rPr lang="en-US" sz="1200" b="1" dirty="0">
                <a:solidFill>
                  <a:schemeClr val="bg1"/>
                </a:solidFill>
                <a:sym typeface="Wingdings" panose="05000000000000000000" pitchFamily="2" charset="2"/>
              </a:rPr>
              <a:t>termination of the M&amp;A project</a:t>
            </a:r>
            <a:r>
              <a:rPr lang="en-US" sz="1200" dirty="0">
                <a:solidFill>
                  <a:schemeClr val="bg1"/>
                </a:solidFill>
                <a:sym typeface="Wingdings" panose="05000000000000000000" pitchFamily="2" charset="2"/>
              </a:rPr>
              <a:t>.</a:t>
            </a:r>
            <a:endParaRPr lang="de-DE" sz="1200" dirty="0">
              <a:solidFill>
                <a:schemeClr val="bg1"/>
              </a:solidFill>
            </a:endParaRPr>
          </a:p>
        </p:txBody>
      </p:sp>
      <p:grpSp>
        <p:nvGrpSpPr>
          <p:cNvPr id="183" name="Gruppieren 6318">
            <a:extLst>
              <a:ext uri="{FF2B5EF4-FFF2-40B4-BE49-F238E27FC236}">
                <a16:creationId xmlns:a16="http://schemas.microsoft.com/office/drawing/2014/main" id="{36DCE8A4-4F40-4144-A5DE-D0AD6BC1AA46}"/>
              </a:ext>
            </a:extLst>
          </p:cNvPr>
          <p:cNvGrpSpPr>
            <a:grpSpLocks noChangeAspect="1"/>
          </p:cNvGrpSpPr>
          <p:nvPr/>
        </p:nvGrpSpPr>
        <p:grpSpPr>
          <a:xfrm>
            <a:off x="9580478" y="656285"/>
            <a:ext cx="708158" cy="722300"/>
            <a:chOff x="-1133475" y="3100388"/>
            <a:chExt cx="1033462" cy="1054100"/>
          </a:xfrm>
          <a:solidFill>
            <a:schemeClr val="accent6"/>
          </a:solidFill>
        </p:grpSpPr>
        <p:sp>
          <p:nvSpPr>
            <p:cNvPr id="184" name="Freeform 228">
              <a:extLst>
                <a:ext uri="{FF2B5EF4-FFF2-40B4-BE49-F238E27FC236}">
                  <a16:creationId xmlns:a16="http://schemas.microsoft.com/office/drawing/2014/main" id="{C659BE38-7422-4965-8195-379118A68776}"/>
                </a:ext>
              </a:extLst>
            </p:cNvPr>
            <p:cNvSpPr>
              <a:spLocks/>
            </p:cNvSpPr>
            <p:nvPr/>
          </p:nvSpPr>
          <p:spPr bwMode="auto">
            <a:xfrm>
              <a:off x="-1133475" y="4135438"/>
              <a:ext cx="1033462" cy="19050"/>
            </a:xfrm>
            <a:custGeom>
              <a:avLst/>
              <a:gdLst>
                <a:gd name="T0" fmla="*/ 1306 w 1319"/>
                <a:gd name="T1" fmla="*/ 25 h 25"/>
                <a:gd name="T2" fmla="*/ 13 w 1319"/>
                <a:gd name="T3" fmla="*/ 25 h 25"/>
                <a:gd name="T4" fmla="*/ 0 w 1319"/>
                <a:gd name="T5" fmla="*/ 12 h 25"/>
                <a:gd name="T6" fmla="*/ 13 w 1319"/>
                <a:gd name="T7" fmla="*/ 0 h 25"/>
                <a:gd name="T8" fmla="*/ 1306 w 1319"/>
                <a:gd name="T9" fmla="*/ 0 h 25"/>
                <a:gd name="T10" fmla="*/ 1319 w 1319"/>
                <a:gd name="T11" fmla="*/ 12 h 25"/>
                <a:gd name="T12" fmla="*/ 1306 w 131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319" h="25">
                  <a:moveTo>
                    <a:pt x="1306" y="25"/>
                  </a:moveTo>
                  <a:cubicBezTo>
                    <a:pt x="13" y="25"/>
                    <a:pt x="13" y="25"/>
                    <a:pt x="13" y="25"/>
                  </a:cubicBezTo>
                  <a:cubicBezTo>
                    <a:pt x="6" y="25"/>
                    <a:pt x="0" y="19"/>
                    <a:pt x="0" y="12"/>
                  </a:cubicBezTo>
                  <a:cubicBezTo>
                    <a:pt x="0" y="5"/>
                    <a:pt x="6" y="0"/>
                    <a:pt x="13" y="0"/>
                  </a:cubicBezTo>
                  <a:cubicBezTo>
                    <a:pt x="1306" y="0"/>
                    <a:pt x="1306" y="0"/>
                    <a:pt x="1306" y="0"/>
                  </a:cubicBezTo>
                  <a:cubicBezTo>
                    <a:pt x="1313" y="0"/>
                    <a:pt x="1319" y="5"/>
                    <a:pt x="1319" y="12"/>
                  </a:cubicBezTo>
                  <a:cubicBezTo>
                    <a:pt x="1319" y="19"/>
                    <a:pt x="1313" y="25"/>
                    <a:pt x="130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5" name="Freeform 229">
              <a:extLst>
                <a:ext uri="{FF2B5EF4-FFF2-40B4-BE49-F238E27FC236}">
                  <a16:creationId xmlns:a16="http://schemas.microsoft.com/office/drawing/2014/main" id="{D13DD091-56CC-4C9A-A662-2AFCA3AFE78A}"/>
                </a:ext>
              </a:extLst>
            </p:cNvPr>
            <p:cNvSpPr>
              <a:spLocks noEditPoints="1"/>
            </p:cNvSpPr>
            <p:nvPr/>
          </p:nvSpPr>
          <p:spPr bwMode="auto">
            <a:xfrm>
              <a:off x="-1063625" y="3100388"/>
              <a:ext cx="893762" cy="1011237"/>
            </a:xfrm>
            <a:custGeom>
              <a:avLst/>
              <a:gdLst>
                <a:gd name="T0" fmla="*/ 986 w 1140"/>
                <a:gd name="T1" fmla="*/ 421 h 1287"/>
                <a:gd name="T2" fmla="*/ 973 w 1140"/>
                <a:gd name="T3" fmla="*/ 0 h 1287"/>
                <a:gd name="T4" fmla="*/ 700 w 1140"/>
                <a:gd name="T5" fmla="*/ 12 h 1287"/>
                <a:gd name="T6" fmla="*/ 559 w 1140"/>
                <a:gd name="T7" fmla="*/ 117 h 1287"/>
                <a:gd name="T8" fmla="*/ 547 w 1140"/>
                <a:gd name="T9" fmla="*/ 71 h 1287"/>
                <a:gd name="T10" fmla="*/ 183 w 1140"/>
                <a:gd name="T11" fmla="*/ 83 h 1287"/>
                <a:gd name="T12" fmla="*/ 154 w 1140"/>
                <a:gd name="T13" fmla="*/ 240 h 1287"/>
                <a:gd name="T14" fmla="*/ 5 w 1140"/>
                <a:gd name="T15" fmla="*/ 347 h 1287"/>
                <a:gd name="T16" fmla="*/ 0 w 1140"/>
                <a:gd name="T17" fmla="*/ 1275 h 1287"/>
                <a:gd name="T18" fmla="*/ 110 w 1140"/>
                <a:gd name="T19" fmla="*/ 1287 h 1287"/>
                <a:gd name="T20" fmla="*/ 123 w 1140"/>
                <a:gd name="T21" fmla="*/ 1219 h 1287"/>
                <a:gd name="T22" fmla="*/ 171 w 1140"/>
                <a:gd name="T23" fmla="*/ 1275 h 1287"/>
                <a:gd name="T24" fmla="*/ 281 w 1140"/>
                <a:gd name="T25" fmla="*/ 1287 h 1287"/>
                <a:gd name="T26" fmla="*/ 294 w 1140"/>
                <a:gd name="T27" fmla="*/ 356 h 1287"/>
                <a:gd name="T28" fmla="*/ 208 w 1140"/>
                <a:gd name="T29" fmla="*/ 282 h 1287"/>
                <a:gd name="T30" fmla="*/ 534 w 1140"/>
                <a:gd name="T31" fmla="*/ 96 h 1287"/>
                <a:gd name="T32" fmla="*/ 478 w 1140"/>
                <a:gd name="T33" fmla="*/ 185 h 1287"/>
                <a:gd name="T34" fmla="*/ 466 w 1140"/>
                <a:gd name="T35" fmla="*/ 1275 h 1287"/>
                <a:gd name="T36" fmla="*/ 611 w 1140"/>
                <a:gd name="T37" fmla="*/ 1287 h 1287"/>
                <a:gd name="T38" fmla="*/ 624 w 1140"/>
                <a:gd name="T39" fmla="*/ 1220 h 1287"/>
                <a:gd name="T40" fmla="*/ 700 w 1140"/>
                <a:gd name="T41" fmla="*/ 1275 h 1287"/>
                <a:gd name="T42" fmla="*/ 855 w 1140"/>
                <a:gd name="T43" fmla="*/ 1287 h 1287"/>
                <a:gd name="T44" fmla="*/ 1128 w 1140"/>
                <a:gd name="T45" fmla="*/ 1287 h 1287"/>
                <a:gd name="T46" fmla="*/ 1140 w 1140"/>
                <a:gd name="T47" fmla="*/ 433 h 1287"/>
                <a:gd name="T48" fmla="*/ 269 w 1140"/>
                <a:gd name="T49" fmla="*/ 1262 h 1287"/>
                <a:gd name="T50" fmla="*/ 196 w 1140"/>
                <a:gd name="T51" fmla="*/ 1207 h 1287"/>
                <a:gd name="T52" fmla="*/ 110 w 1140"/>
                <a:gd name="T53" fmla="*/ 1194 h 1287"/>
                <a:gd name="T54" fmla="*/ 98 w 1140"/>
                <a:gd name="T55" fmla="*/ 1262 h 1287"/>
                <a:gd name="T56" fmla="*/ 25 w 1140"/>
                <a:gd name="T57" fmla="*/ 362 h 1287"/>
                <a:gd name="T58" fmla="*/ 269 w 1140"/>
                <a:gd name="T59" fmla="*/ 362 h 1287"/>
                <a:gd name="T60" fmla="*/ 725 w 1140"/>
                <a:gd name="T61" fmla="*/ 25 h 1287"/>
                <a:gd name="T62" fmla="*/ 961 w 1140"/>
                <a:gd name="T63" fmla="*/ 421 h 1287"/>
                <a:gd name="T64" fmla="*/ 870 w 1140"/>
                <a:gd name="T65" fmla="*/ 198 h 1287"/>
                <a:gd name="T66" fmla="*/ 725 w 1140"/>
                <a:gd name="T67" fmla="*/ 185 h 1287"/>
                <a:gd name="T68" fmla="*/ 559 w 1140"/>
                <a:gd name="T69" fmla="*/ 142 h 1287"/>
                <a:gd name="T70" fmla="*/ 700 w 1140"/>
                <a:gd name="T71" fmla="*/ 185 h 1287"/>
                <a:gd name="T72" fmla="*/ 559 w 1140"/>
                <a:gd name="T73" fmla="*/ 142 h 1287"/>
                <a:gd name="T74" fmla="*/ 712 w 1140"/>
                <a:gd name="T75" fmla="*/ 1195 h 1287"/>
                <a:gd name="T76" fmla="*/ 599 w 1140"/>
                <a:gd name="T77" fmla="*/ 1208 h 1287"/>
                <a:gd name="T78" fmla="*/ 491 w 1140"/>
                <a:gd name="T79" fmla="*/ 1262 h 1287"/>
                <a:gd name="T80" fmla="*/ 845 w 1140"/>
                <a:gd name="T81" fmla="*/ 210 h 1287"/>
                <a:gd name="T82" fmla="*/ 843 w 1140"/>
                <a:gd name="T83" fmla="*/ 433 h 1287"/>
                <a:gd name="T84" fmla="*/ 725 w 1140"/>
                <a:gd name="T85" fmla="*/ 1262 h 1287"/>
                <a:gd name="T86" fmla="*/ 1115 w 1140"/>
                <a:gd name="T87" fmla="*/ 1262 h 1287"/>
                <a:gd name="T88" fmla="*/ 870 w 1140"/>
                <a:gd name="T89" fmla="*/ 446 h 1287"/>
                <a:gd name="T90" fmla="*/ 1115 w 1140"/>
                <a:gd name="T91" fmla="*/ 126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0" h="1287">
                  <a:moveTo>
                    <a:pt x="1128" y="421"/>
                  </a:moveTo>
                  <a:cubicBezTo>
                    <a:pt x="986" y="421"/>
                    <a:pt x="986" y="421"/>
                    <a:pt x="986" y="421"/>
                  </a:cubicBezTo>
                  <a:cubicBezTo>
                    <a:pt x="986" y="12"/>
                    <a:pt x="986" y="12"/>
                    <a:pt x="986" y="12"/>
                  </a:cubicBezTo>
                  <a:cubicBezTo>
                    <a:pt x="986" y="6"/>
                    <a:pt x="980" y="0"/>
                    <a:pt x="973" y="0"/>
                  </a:cubicBezTo>
                  <a:cubicBezTo>
                    <a:pt x="713" y="0"/>
                    <a:pt x="713" y="0"/>
                    <a:pt x="713" y="0"/>
                  </a:cubicBezTo>
                  <a:cubicBezTo>
                    <a:pt x="706" y="0"/>
                    <a:pt x="700" y="6"/>
                    <a:pt x="700" y="12"/>
                  </a:cubicBezTo>
                  <a:cubicBezTo>
                    <a:pt x="700" y="117"/>
                    <a:pt x="700" y="117"/>
                    <a:pt x="700" y="117"/>
                  </a:cubicBezTo>
                  <a:cubicBezTo>
                    <a:pt x="559" y="117"/>
                    <a:pt x="559" y="117"/>
                    <a:pt x="559" y="117"/>
                  </a:cubicBezTo>
                  <a:cubicBezTo>
                    <a:pt x="559" y="83"/>
                    <a:pt x="559" y="83"/>
                    <a:pt x="559" y="83"/>
                  </a:cubicBezTo>
                  <a:cubicBezTo>
                    <a:pt x="559" y="76"/>
                    <a:pt x="554" y="71"/>
                    <a:pt x="547" y="71"/>
                  </a:cubicBezTo>
                  <a:cubicBezTo>
                    <a:pt x="195" y="71"/>
                    <a:pt x="195" y="71"/>
                    <a:pt x="195" y="71"/>
                  </a:cubicBezTo>
                  <a:cubicBezTo>
                    <a:pt x="188" y="71"/>
                    <a:pt x="183" y="76"/>
                    <a:pt x="183" y="83"/>
                  </a:cubicBezTo>
                  <a:cubicBezTo>
                    <a:pt x="183" y="262"/>
                    <a:pt x="183" y="262"/>
                    <a:pt x="183" y="262"/>
                  </a:cubicBezTo>
                  <a:cubicBezTo>
                    <a:pt x="154" y="240"/>
                    <a:pt x="154" y="240"/>
                    <a:pt x="154" y="240"/>
                  </a:cubicBezTo>
                  <a:cubicBezTo>
                    <a:pt x="150" y="236"/>
                    <a:pt x="143" y="236"/>
                    <a:pt x="139" y="240"/>
                  </a:cubicBezTo>
                  <a:cubicBezTo>
                    <a:pt x="5" y="347"/>
                    <a:pt x="5" y="347"/>
                    <a:pt x="5" y="347"/>
                  </a:cubicBezTo>
                  <a:cubicBezTo>
                    <a:pt x="2" y="349"/>
                    <a:pt x="0" y="353"/>
                    <a:pt x="0" y="356"/>
                  </a:cubicBezTo>
                  <a:cubicBezTo>
                    <a:pt x="0" y="1275"/>
                    <a:pt x="0" y="1275"/>
                    <a:pt x="0" y="1275"/>
                  </a:cubicBezTo>
                  <a:cubicBezTo>
                    <a:pt x="0" y="1282"/>
                    <a:pt x="5" y="1287"/>
                    <a:pt x="12" y="1287"/>
                  </a:cubicBezTo>
                  <a:cubicBezTo>
                    <a:pt x="110" y="1287"/>
                    <a:pt x="110" y="1287"/>
                    <a:pt x="110" y="1287"/>
                  </a:cubicBezTo>
                  <a:cubicBezTo>
                    <a:pt x="117" y="1287"/>
                    <a:pt x="123" y="1282"/>
                    <a:pt x="123" y="1275"/>
                  </a:cubicBezTo>
                  <a:cubicBezTo>
                    <a:pt x="123" y="1219"/>
                    <a:pt x="123" y="1219"/>
                    <a:pt x="123" y="1219"/>
                  </a:cubicBezTo>
                  <a:cubicBezTo>
                    <a:pt x="171" y="1219"/>
                    <a:pt x="171" y="1219"/>
                    <a:pt x="171" y="1219"/>
                  </a:cubicBezTo>
                  <a:cubicBezTo>
                    <a:pt x="171" y="1275"/>
                    <a:pt x="171" y="1275"/>
                    <a:pt x="171" y="1275"/>
                  </a:cubicBezTo>
                  <a:cubicBezTo>
                    <a:pt x="171" y="1282"/>
                    <a:pt x="176" y="1287"/>
                    <a:pt x="183" y="1287"/>
                  </a:cubicBezTo>
                  <a:cubicBezTo>
                    <a:pt x="281" y="1287"/>
                    <a:pt x="281" y="1287"/>
                    <a:pt x="281" y="1287"/>
                  </a:cubicBezTo>
                  <a:cubicBezTo>
                    <a:pt x="288" y="1287"/>
                    <a:pt x="294" y="1282"/>
                    <a:pt x="294" y="1275"/>
                  </a:cubicBezTo>
                  <a:cubicBezTo>
                    <a:pt x="294" y="356"/>
                    <a:pt x="294" y="356"/>
                    <a:pt x="294" y="356"/>
                  </a:cubicBezTo>
                  <a:cubicBezTo>
                    <a:pt x="294" y="353"/>
                    <a:pt x="292" y="349"/>
                    <a:pt x="289" y="347"/>
                  </a:cubicBezTo>
                  <a:cubicBezTo>
                    <a:pt x="208" y="282"/>
                    <a:pt x="208" y="282"/>
                    <a:pt x="208" y="282"/>
                  </a:cubicBezTo>
                  <a:cubicBezTo>
                    <a:pt x="208" y="96"/>
                    <a:pt x="208" y="96"/>
                    <a:pt x="208" y="96"/>
                  </a:cubicBezTo>
                  <a:cubicBezTo>
                    <a:pt x="534" y="96"/>
                    <a:pt x="534" y="96"/>
                    <a:pt x="534" y="96"/>
                  </a:cubicBezTo>
                  <a:cubicBezTo>
                    <a:pt x="534" y="185"/>
                    <a:pt x="534" y="185"/>
                    <a:pt x="534" y="185"/>
                  </a:cubicBezTo>
                  <a:cubicBezTo>
                    <a:pt x="478" y="185"/>
                    <a:pt x="478" y="185"/>
                    <a:pt x="478" y="185"/>
                  </a:cubicBezTo>
                  <a:cubicBezTo>
                    <a:pt x="471" y="185"/>
                    <a:pt x="466" y="191"/>
                    <a:pt x="466" y="198"/>
                  </a:cubicBezTo>
                  <a:cubicBezTo>
                    <a:pt x="466" y="1275"/>
                    <a:pt x="466" y="1275"/>
                    <a:pt x="466" y="1275"/>
                  </a:cubicBezTo>
                  <a:cubicBezTo>
                    <a:pt x="466" y="1282"/>
                    <a:pt x="471" y="1287"/>
                    <a:pt x="478" y="1287"/>
                  </a:cubicBezTo>
                  <a:cubicBezTo>
                    <a:pt x="611" y="1287"/>
                    <a:pt x="611" y="1287"/>
                    <a:pt x="611" y="1287"/>
                  </a:cubicBezTo>
                  <a:cubicBezTo>
                    <a:pt x="618" y="1287"/>
                    <a:pt x="623" y="1282"/>
                    <a:pt x="623" y="1275"/>
                  </a:cubicBezTo>
                  <a:cubicBezTo>
                    <a:pt x="624" y="1220"/>
                    <a:pt x="624" y="1220"/>
                    <a:pt x="624" y="1220"/>
                  </a:cubicBezTo>
                  <a:cubicBezTo>
                    <a:pt x="700" y="1220"/>
                    <a:pt x="700" y="1220"/>
                    <a:pt x="700" y="1220"/>
                  </a:cubicBezTo>
                  <a:cubicBezTo>
                    <a:pt x="700" y="1275"/>
                    <a:pt x="700" y="1275"/>
                    <a:pt x="700" y="1275"/>
                  </a:cubicBezTo>
                  <a:cubicBezTo>
                    <a:pt x="700" y="1282"/>
                    <a:pt x="706" y="1287"/>
                    <a:pt x="713" y="1287"/>
                  </a:cubicBezTo>
                  <a:cubicBezTo>
                    <a:pt x="855" y="1287"/>
                    <a:pt x="855" y="1287"/>
                    <a:pt x="855" y="1287"/>
                  </a:cubicBezTo>
                  <a:cubicBezTo>
                    <a:pt x="857" y="1287"/>
                    <a:pt x="857" y="1287"/>
                    <a:pt x="857" y="1287"/>
                  </a:cubicBezTo>
                  <a:cubicBezTo>
                    <a:pt x="1128" y="1287"/>
                    <a:pt x="1128" y="1287"/>
                    <a:pt x="1128" y="1287"/>
                  </a:cubicBezTo>
                  <a:cubicBezTo>
                    <a:pt x="1134" y="1287"/>
                    <a:pt x="1140" y="1282"/>
                    <a:pt x="1140" y="1275"/>
                  </a:cubicBezTo>
                  <a:cubicBezTo>
                    <a:pt x="1140" y="433"/>
                    <a:pt x="1140" y="433"/>
                    <a:pt x="1140" y="433"/>
                  </a:cubicBezTo>
                  <a:cubicBezTo>
                    <a:pt x="1140" y="426"/>
                    <a:pt x="1134" y="421"/>
                    <a:pt x="1128" y="421"/>
                  </a:cubicBezTo>
                  <a:close/>
                  <a:moveTo>
                    <a:pt x="269" y="1262"/>
                  </a:moveTo>
                  <a:cubicBezTo>
                    <a:pt x="196" y="1262"/>
                    <a:pt x="196" y="1262"/>
                    <a:pt x="196" y="1262"/>
                  </a:cubicBezTo>
                  <a:cubicBezTo>
                    <a:pt x="196" y="1207"/>
                    <a:pt x="196" y="1207"/>
                    <a:pt x="196" y="1207"/>
                  </a:cubicBezTo>
                  <a:cubicBezTo>
                    <a:pt x="196" y="1200"/>
                    <a:pt x="190" y="1194"/>
                    <a:pt x="183" y="1194"/>
                  </a:cubicBezTo>
                  <a:cubicBezTo>
                    <a:pt x="110" y="1194"/>
                    <a:pt x="110" y="1194"/>
                    <a:pt x="110" y="1194"/>
                  </a:cubicBezTo>
                  <a:cubicBezTo>
                    <a:pt x="103" y="1194"/>
                    <a:pt x="98" y="1200"/>
                    <a:pt x="98" y="1207"/>
                  </a:cubicBezTo>
                  <a:cubicBezTo>
                    <a:pt x="98" y="1262"/>
                    <a:pt x="98" y="1262"/>
                    <a:pt x="98" y="1262"/>
                  </a:cubicBezTo>
                  <a:cubicBezTo>
                    <a:pt x="25" y="1262"/>
                    <a:pt x="25" y="1262"/>
                    <a:pt x="25" y="1262"/>
                  </a:cubicBezTo>
                  <a:cubicBezTo>
                    <a:pt x="25" y="362"/>
                    <a:pt x="25" y="362"/>
                    <a:pt x="25" y="362"/>
                  </a:cubicBezTo>
                  <a:cubicBezTo>
                    <a:pt x="147" y="266"/>
                    <a:pt x="147" y="266"/>
                    <a:pt x="147" y="266"/>
                  </a:cubicBezTo>
                  <a:cubicBezTo>
                    <a:pt x="269" y="362"/>
                    <a:pt x="269" y="362"/>
                    <a:pt x="269" y="362"/>
                  </a:cubicBezTo>
                  <a:lnTo>
                    <a:pt x="269" y="1262"/>
                  </a:lnTo>
                  <a:close/>
                  <a:moveTo>
                    <a:pt x="725" y="25"/>
                  </a:moveTo>
                  <a:cubicBezTo>
                    <a:pt x="961" y="25"/>
                    <a:pt x="961" y="25"/>
                    <a:pt x="961" y="25"/>
                  </a:cubicBezTo>
                  <a:cubicBezTo>
                    <a:pt x="961" y="421"/>
                    <a:pt x="961" y="421"/>
                    <a:pt x="961" y="421"/>
                  </a:cubicBezTo>
                  <a:cubicBezTo>
                    <a:pt x="870" y="421"/>
                    <a:pt x="870" y="421"/>
                    <a:pt x="870" y="421"/>
                  </a:cubicBezTo>
                  <a:cubicBezTo>
                    <a:pt x="870" y="198"/>
                    <a:pt x="870" y="198"/>
                    <a:pt x="870" y="198"/>
                  </a:cubicBezTo>
                  <a:cubicBezTo>
                    <a:pt x="870" y="191"/>
                    <a:pt x="864" y="185"/>
                    <a:pt x="857" y="185"/>
                  </a:cubicBezTo>
                  <a:cubicBezTo>
                    <a:pt x="725" y="185"/>
                    <a:pt x="725" y="185"/>
                    <a:pt x="725" y="185"/>
                  </a:cubicBezTo>
                  <a:lnTo>
                    <a:pt x="725" y="25"/>
                  </a:lnTo>
                  <a:close/>
                  <a:moveTo>
                    <a:pt x="559" y="142"/>
                  </a:moveTo>
                  <a:cubicBezTo>
                    <a:pt x="700" y="142"/>
                    <a:pt x="700" y="142"/>
                    <a:pt x="700" y="142"/>
                  </a:cubicBezTo>
                  <a:cubicBezTo>
                    <a:pt x="700" y="185"/>
                    <a:pt x="700" y="185"/>
                    <a:pt x="700" y="185"/>
                  </a:cubicBezTo>
                  <a:cubicBezTo>
                    <a:pt x="559" y="185"/>
                    <a:pt x="559" y="185"/>
                    <a:pt x="559" y="185"/>
                  </a:cubicBezTo>
                  <a:lnTo>
                    <a:pt x="559" y="142"/>
                  </a:lnTo>
                  <a:close/>
                  <a:moveTo>
                    <a:pt x="725" y="1208"/>
                  </a:moveTo>
                  <a:cubicBezTo>
                    <a:pt x="725" y="1201"/>
                    <a:pt x="719" y="1195"/>
                    <a:pt x="712" y="1195"/>
                  </a:cubicBezTo>
                  <a:cubicBezTo>
                    <a:pt x="611" y="1195"/>
                    <a:pt x="611" y="1195"/>
                    <a:pt x="611" y="1195"/>
                  </a:cubicBezTo>
                  <a:cubicBezTo>
                    <a:pt x="605" y="1195"/>
                    <a:pt x="599" y="1201"/>
                    <a:pt x="599" y="1208"/>
                  </a:cubicBezTo>
                  <a:cubicBezTo>
                    <a:pt x="598" y="1262"/>
                    <a:pt x="598" y="1262"/>
                    <a:pt x="598" y="1262"/>
                  </a:cubicBezTo>
                  <a:cubicBezTo>
                    <a:pt x="491" y="1262"/>
                    <a:pt x="491" y="1262"/>
                    <a:pt x="491" y="1262"/>
                  </a:cubicBezTo>
                  <a:cubicBezTo>
                    <a:pt x="491" y="210"/>
                    <a:pt x="491" y="210"/>
                    <a:pt x="491" y="210"/>
                  </a:cubicBezTo>
                  <a:cubicBezTo>
                    <a:pt x="845" y="210"/>
                    <a:pt x="845" y="210"/>
                    <a:pt x="845" y="210"/>
                  </a:cubicBezTo>
                  <a:cubicBezTo>
                    <a:pt x="845" y="427"/>
                    <a:pt x="845" y="427"/>
                    <a:pt x="845" y="427"/>
                  </a:cubicBezTo>
                  <a:cubicBezTo>
                    <a:pt x="844" y="429"/>
                    <a:pt x="843" y="431"/>
                    <a:pt x="843" y="433"/>
                  </a:cubicBezTo>
                  <a:cubicBezTo>
                    <a:pt x="843" y="1262"/>
                    <a:pt x="843" y="1262"/>
                    <a:pt x="843" y="1262"/>
                  </a:cubicBezTo>
                  <a:cubicBezTo>
                    <a:pt x="725" y="1262"/>
                    <a:pt x="725" y="1262"/>
                    <a:pt x="725" y="1262"/>
                  </a:cubicBezTo>
                  <a:lnTo>
                    <a:pt x="725" y="1208"/>
                  </a:lnTo>
                  <a:close/>
                  <a:moveTo>
                    <a:pt x="1115" y="1262"/>
                  </a:moveTo>
                  <a:cubicBezTo>
                    <a:pt x="870" y="1262"/>
                    <a:pt x="870" y="1262"/>
                    <a:pt x="870" y="1262"/>
                  </a:cubicBezTo>
                  <a:cubicBezTo>
                    <a:pt x="870" y="446"/>
                    <a:pt x="870" y="446"/>
                    <a:pt x="870" y="446"/>
                  </a:cubicBezTo>
                  <a:cubicBezTo>
                    <a:pt x="1115" y="446"/>
                    <a:pt x="1115" y="446"/>
                    <a:pt x="1115" y="446"/>
                  </a:cubicBezTo>
                  <a:lnTo>
                    <a:pt x="1115" y="1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6" name="Freeform 230">
              <a:extLst>
                <a:ext uri="{FF2B5EF4-FFF2-40B4-BE49-F238E27FC236}">
                  <a16:creationId xmlns:a16="http://schemas.microsoft.com/office/drawing/2014/main" id="{FD24258D-EE71-42F5-8594-D0CDDD6B1A22}"/>
                </a:ext>
              </a:extLst>
            </p:cNvPr>
            <p:cNvSpPr>
              <a:spLocks/>
            </p:cNvSpPr>
            <p:nvPr/>
          </p:nvSpPr>
          <p:spPr bwMode="auto">
            <a:xfrm>
              <a:off x="-646113" y="3856038"/>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7" name="Freeform 231">
              <a:extLst>
                <a:ext uri="{FF2B5EF4-FFF2-40B4-BE49-F238E27FC236}">
                  <a16:creationId xmlns:a16="http://schemas.microsoft.com/office/drawing/2014/main" id="{85FA31A2-3B7F-464D-B26C-16F4A67E581A}"/>
                </a:ext>
              </a:extLst>
            </p:cNvPr>
            <p:cNvSpPr>
              <a:spLocks/>
            </p:cNvSpPr>
            <p:nvPr/>
          </p:nvSpPr>
          <p:spPr bwMode="auto">
            <a:xfrm>
              <a:off x="-646113" y="3814763"/>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8" name="Freeform 232">
              <a:extLst>
                <a:ext uri="{FF2B5EF4-FFF2-40B4-BE49-F238E27FC236}">
                  <a16:creationId xmlns:a16="http://schemas.microsoft.com/office/drawing/2014/main" id="{CD35E0C8-F0FA-48B9-ACA8-0D78F35DEEEA}"/>
                </a:ext>
              </a:extLst>
            </p:cNvPr>
            <p:cNvSpPr>
              <a:spLocks/>
            </p:cNvSpPr>
            <p:nvPr/>
          </p:nvSpPr>
          <p:spPr bwMode="auto">
            <a:xfrm>
              <a:off x="-646113" y="3771900"/>
              <a:ext cx="58737"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89" name="Freeform 233">
              <a:extLst>
                <a:ext uri="{FF2B5EF4-FFF2-40B4-BE49-F238E27FC236}">
                  <a16:creationId xmlns:a16="http://schemas.microsoft.com/office/drawing/2014/main" id="{1AC82FC9-7C5A-4FE2-A809-5CB76B5277C2}"/>
                </a:ext>
              </a:extLst>
            </p:cNvPr>
            <p:cNvSpPr>
              <a:spLocks/>
            </p:cNvSpPr>
            <p:nvPr/>
          </p:nvSpPr>
          <p:spPr bwMode="auto">
            <a:xfrm>
              <a:off x="-646113" y="3646488"/>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0" name="Freeform 234">
              <a:extLst>
                <a:ext uri="{FF2B5EF4-FFF2-40B4-BE49-F238E27FC236}">
                  <a16:creationId xmlns:a16="http://schemas.microsoft.com/office/drawing/2014/main" id="{5D16FA39-AD49-499C-B612-B98A46A20FD6}"/>
                </a:ext>
              </a:extLst>
            </p:cNvPr>
            <p:cNvSpPr>
              <a:spLocks/>
            </p:cNvSpPr>
            <p:nvPr/>
          </p:nvSpPr>
          <p:spPr bwMode="auto">
            <a:xfrm>
              <a:off x="-646113" y="3687763"/>
              <a:ext cx="58737"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1" name="Freeform 235">
              <a:extLst>
                <a:ext uri="{FF2B5EF4-FFF2-40B4-BE49-F238E27FC236}">
                  <a16:creationId xmlns:a16="http://schemas.microsoft.com/office/drawing/2014/main" id="{F3E06D70-3CB0-4EE1-B99A-C2A2FB11C9B4}"/>
                </a:ext>
              </a:extLst>
            </p:cNvPr>
            <p:cNvSpPr>
              <a:spLocks/>
            </p:cNvSpPr>
            <p:nvPr/>
          </p:nvSpPr>
          <p:spPr bwMode="auto">
            <a:xfrm>
              <a:off x="-646113" y="3730625"/>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2" name="Freeform 236">
              <a:extLst>
                <a:ext uri="{FF2B5EF4-FFF2-40B4-BE49-F238E27FC236}">
                  <a16:creationId xmlns:a16="http://schemas.microsoft.com/office/drawing/2014/main" id="{FDD0C5B3-446C-46BD-BFE8-39D86D876FE5}"/>
                </a:ext>
              </a:extLst>
            </p:cNvPr>
            <p:cNvSpPr>
              <a:spLocks/>
            </p:cNvSpPr>
            <p:nvPr/>
          </p:nvSpPr>
          <p:spPr bwMode="auto">
            <a:xfrm>
              <a:off x="-646113" y="3897313"/>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3" name="Freeform 237">
              <a:extLst>
                <a:ext uri="{FF2B5EF4-FFF2-40B4-BE49-F238E27FC236}">
                  <a16:creationId xmlns:a16="http://schemas.microsoft.com/office/drawing/2014/main" id="{EB99B1D2-0308-483A-9A66-04A6AB4D96C4}"/>
                </a:ext>
              </a:extLst>
            </p:cNvPr>
            <p:cNvSpPr>
              <a:spLocks/>
            </p:cNvSpPr>
            <p:nvPr/>
          </p:nvSpPr>
          <p:spPr bwMode="auto">
            <a:xfrm>
              <a:off x="-646113" y="3940175"/>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4" name="Freeform 238">
              <a:extLst>
                <a:ext uri="{FF2B5EF4-FFF2-40B4-BE49-F238E27FC236}">
                  <a16:creationId xmlns:a16="http://schemas.microsoft.com/office/drawing/2014/main" id="{44263FB3-728E-4AE8-9FA2-E5F7764BB14E}"/>
                </a:ext>
              </a:extLst>
            </p:cNvPr>
            <p:cNvSpPr>
              <a:spLocks/>
            </p:cNvSpPr>
            <p:nvPr/>
          </p:nvSpPr>
          <p:spPr bwMode="auto">
            <a:xfrm>
              <a:off x="-646113" y="3981450"/>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5" name="Freeform 239">
              <a:extLst>
                <a:ext uri="{FF2B5EF4-FFF2-40B4-BE49-F238E27FC236}">
                  <a16:creationId xmlns:a16="http://schemas.microsoft.com/office/drawing/2014/main" id="{9E567896-5D97-43FD-AF61-664176B5DA9D}"/>
                </a:ext>
              </a:extLst>
            </p:cNvPr>
            <p:cNvSpPr>
              <a:spLocks/>
            </p:cNvSpPr>
            <p:nvPr/>
          </p:nvSpPr>
          <p:spPr bwMode="auto">
            <a:xfrm>
              <a:off x="-569913" y="3856038"/>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2"/>
                  </a:cubicBezTo>
                  <a:cubicBezTo>
                    <a:pt x="0" y="19"/>
                    <a:pt x="5" y="25"/>
                    <a:pt x="12" y="25"/>
                  </a:cubicBezTo>
                  <a:cubicBezTo>
                    <a:pt x="61" y="25"/>
                    <a:pt x="61" y="25"/>
                    <a:pt x="61" y="25"/>
                  </a:cubicBezTo>
                  <a:cubicBezTo>
                    <a:pt x="68" y="25"/>
                    <a:pt x="74" y="19"/>
                    <a:pt x="74" y="12"/>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6" name="Freeform 240">
              <a:extLst>
                <a:ext uri="{FF2B5EF4-FFF2-40B4-BE49-F238E27FC236}">
                  <a16:creationId xmlns:a16="http://schemas.microsoft.com/office/drawing/2014/main" id="{0A3835AC-0E18-4A6A-BACB-578D73EEB8CB}"/>
                </a:ext>
              </a:extLst>
            </p:cNvPr>
            <p:cNvSpPr>
              <a:spLocks/>
            </p:cNvSpPr>
            <p:nvPr/>
          </p:nvSpPr>
          <p:spPr bwMode="auto">
            <a:xfrm>
              <a:off x="-569913" y="3814763"/>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7" name="Freeform 241">
              <a:extLst>
                <a:ext uri="{FF2B5EF4-FFF2-40B4-BE49-F238E27FC236}">
                  <a16:creationId xmlns:a16="http://schemas.microsoft.com/office/drawing/2014/main" id="{BE3DDC4C-F5DC-454D-9423-AAB324D00574}"/>
                </a:ext>
              </a:extLst>
            </p:cNvPr>
            <p:cNvSpPr>
              <a:spLocks/>
            </p:cNvSpPr>
            <p:nvPr/>
          </p:nvSpPr>
          <p:spPr bwMode="auto">
            <a:xfrm>
              <a:off x="-569913" y="3771900"/>
              <a:ext cx="58737" cy="19050"/>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8" name="Freeform 242">
              <a:extLst>
                <a:ext uri="{FF2B5EF4-FFF2-40B4-BE49-F238E27FC236}">
                  <a16:creationId xmlns:a16="http://schemas.microsoft.com/office/drawing/2014/main" id="{7D17EA9A-560E-4255-B88D-51D957A77D8A}"/>
                </a:ext>
              </a:extLst>
            </p:cNvPr>
            <p:cNvSpPr>
              <a:spLocks/>
            </p:cNvSpPr>
            <p:nvPr/>
          </p:nvSpPr>
          <p:spPr bwMode="auto">
            <a:xfrm>
              <a:off x="-569913" y="3646488"/>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2"/>
                  </a:cubicBezTo>
                  <a:cubicBezTo>
                    <a:pt x="0" y="19"/>
                    <a:pt x="5" y="25"/>
                    <a:pt x="12" y="25"/>
                  </a:cubicBezTo>
                  <a:cubicBezTo>
                    <a:pt x="61" y="25"/>
                    <a:pt x="61" y="25"/>
                    <a:pt x="61" y="25"/>
                  </a:cubicBezTo>
                  <a:cubicBezTo>
                    <a:pt x="68" y="25"/>
                    <a:pt x="74" y="19"/>
                    <a:pt x="74" y="12"/>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99" name="Freeform 243">
              <a:extLst>
                <a:ext uri="{FF2B5EF4-FFF2-40B4-BE49-F238E27FC236}">
                  <a16:creationId xmlns:a16="http://schemas.microsoft.com/office/drawing/2014/main" id="{EB8C8338-EE6D-4C9F-9FCB-82E5502A2B4E}"/>
                </a:ext>
              </a:extLst>
            </p:cNvPr>
            <p:cNvSpPr>
              <a:spLocks/>
            </p:cNvSpPr>
            <p:nvPr/>
          </p:nvSpPr>
          <p:spPr bwMode="auto">
            <a:xfrm>
              <a:off x="-569913" y="3687763"/>
              <a:ext cx="58737" cy="19050"/>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0" name="Freeform 244">
              <a:extLst>
                <a:ext uri="{FF2B5EF4-FFF2-40B4-BE49-F238E27FC236}">
                  <a16:creationId xmlns:a16="http://schemas.microsoft.com/office/drawing/2014/main" id="{B37F7F4E-D299-41E2-85B9-6FBC08C9738B}"/>
                </a:ext>
              </a:extLst>
            </p:cNvPr>
            <p:cNvSpPr>
              <a:spLocks/>
            </p:cNvSpPr>
            <p:nvPr/>
          </p:nvSpPr>
          <p:spPr bwMode="auto">
            <a:xfrm>
              <a:off x="-569913" y="3730625"/>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1" name="Freeform 245">
              <a:extLst>
                <a:ext uri="{FF2B5EF4-FFF2-40B4-BE49-F238E27FC236}">
                  <a16:creationId xmlns:a16="http://schemas.microsoft.com/office/drawing/2014/main" id="{8C5E2F3A-9427-4BDE-8B10-BE4D99CC4331}"/>
                </a:ext>
              </a:extLst>
            </p:cNvPr>
            <p:cNvSpPr>
              <a:spLocks/>
            </p:cNvSpPr>
            <p:nvPr/>
          </p:nvSpPr>
          <p:spPr bwMode="auto">
            <a:xfrm>
              <a:off x="-569913" y="3897313"/>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2" name="Freeform 246">
              <a:extLst>
                <a:ext uri="{FF2B5EF4-FFF2-40B4-BE49-F238E27FC236}">
                  <a16:creationId xmlns:a16="http://schemas.microsoft.com/office/drawing/2014/main" id="{1296BCAA-3DAB-49F6-AA1B-BFE105358625}"/>
                </a:ext>
              </a:extLst>
            </p:cNvPr>
            <p:cNvSpPr>
              <a:spLocks/>
            </p:cNvSpPr>
            <p:nvPr/>
          </p:nvSpPr>
          <p:spPr bwMode="auto">
            <a:xfrm>
              <a:off x="-569913" y="3940175"/>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3" name="Freeform 247">
              <a:extLst>
                <a:ext uri="{FF2B5EF4-FFF2-40B4-BE49-F238E27FC236}">
                  <a16:creationId xmlns:a16="http://schemas.microsoft.com/office/drawing/2014/main" id="{26217FFC-61BD-496F-B069-CE5ADAA6EE0B}"/>
                </a:ext>
              </a:extLst>
            </p:cNvPr>
            <p:cNvSpPr>
              <a:spLocks/>
            </p:cNvSpPr>
            <p:nvPr/>
          </p:nvSpPr>
          <p:spPr bwMode="auto">
            <a:xfrm>
              <a:off x="-569913" y="3981450"/>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4" name="Freeform 248">
              <a:extLst>
                <a:ext uri="{FF2B5EF4-FFF2-40B4-BE49-F238E27FC236}">
                  <a16:creationId xmlns:a16="http://schemas.microsoft.com/office/drawing/2014/main" id="{BD92AAD2-405B-4737-A288-BB38EB532D29}"/>
                </a:ext>
              </a:extLst>
            </p:cNvPr>
            <p:cNvSpPr>
              <a:spLocks/>
            </p:cNvSpPr>
            <p:nvPr/>
          </p:nvSpPr>
          <p:spPr bwMode="auto">
            <a:xfrm>
              <a:off x="-493713" y="3856038"/>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5" name="Freeform 249">
              <a:extLst>
                <a:ext uri="{FF2B5EF4-FFF2-40B4-BE49-F238E27FC236}">
                  <a16:creationId xmlns:a16="http://schemas.microsoft.com/office/drawing/2014/main" id="{007D29DC-1A63-4D97-B941-A167AEB2846F}"/>
                </a:ext>
              </a:extLst>
            </p:cNvPr>
            <p:cNvSpPr>
              <a:spLocks/>
            </p:cNvSpPr>
            <p:nvPr/>
          </p:nvSpPr>
          <p:spPr bwMode="auto">
            <a:xfrm>
              <a:off x="-493713" y="3814763"/>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6" name="Freeform 250">
              <a:extLst>
                <a:ext uri="{FF2B5EF4-FFF2-40B4-BE49-F238E27FC236}">
                  <a16:creationId xmlns:a16="http://schemas.microsoft.com/office/drawing/2014/main" id="{84244AAC-906D-49CD-B087-AA46DBDF73B6}"/>
                </a:ext>
              </a:extLst>
            </p:cNvPr>
            <p:cNvSpPr>
              <a:spLocks/>
            </p:cNvSpPr>
            <p:nvPr/>
          </p:nvSpPr>
          <p:spPr bwMode="auto">
            <a:xfrm>
              <a:off x="-493713" y="3771900"/>
              <a:ext cx="57150"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7" name="Freeform 251">
              <a:extLst>
                <a:ext uri="{FF2B5EF4-FFF2-40B4-BE49-F238E27FC236}">
                  <a16:creationId xmlns:a16="http://schemas.microsoft.com/office/drawing/2014/main" id="{BBC061CE-EB32-4734-9792-30037DBE4257}"/>
                </a:ext>
              </a:extLst>
            </p:cNvPr>
            <p:cNvSpPr>
              <a:spLocks/>
            </p:cNvSpPr>
            <p:nvPr/>
          </p:nvSpPr>
          <p:spPr bwMode="auto">
            <a:xfrm>
              <a:off x="-493713" y="3646488"/>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8" name="Freeform 252">
              <a:extLst>
                <a:ext uri="{FF2B5EF4-FFF2-40B4-BE49-F238E27FC236}">
                  <a16:creationId xmlns:a16="http://schemas.microsoft.com/office/drawing/2014/main" id="{5DA95A9D-8FBF-4339-9C10-414CE28A42F5}"/>
                </a:ext>
              </a:extLst>
            </p:cNvPr>
            <p:cNvSpPr>
              <a:spLocks/>
            </p:cNvSpPr>
            <p:nvPr/>
          </p:nvSpPr>
          <p:spPr bwMode="auto">
            <a:xfrm>
              <a:off x="-493713" y="3687763"/>
              <a:ext cx="57150" cy="19050"/>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09" name="Freeform 253">
              <a:extLst>
                <a:ext uri="{FF2B5EF4-FFF2-40B4-BE49-F238E27FC236}">
                  <a16:creationId xmlns:a16="http://schemas.microsoft.com/office/drawing/2014/main" id="{FA7ED820-D425-4165-8B96-C754D20A3B19}"/>
                </a:ext>
              </a:extLst>
            </p:cNvPr>
            <p:cNvSpPr>
              <a:spLocks/>
            </p:cNvSpPr>
            <p:nvPr/>
          </p:nvSpPr>
          <p:spPr bwMode="auto">
            <a:xfrm>
              <a:off x="-493713" y="3730625"/>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0" name="Freeform 254">
              <a:extLst>
                <a:ext uri="{FF2B5EF4-FFF2-40B4-BE49-F238E27FC236}">
                  <a16:creationId xmlns:a16="http://schemas.microsoft.com/office/drawing/2014/main" id="{6D5689E7-F49E-49EB-B0A7-1A77417C3947}"/>
                </a:ext>
              </a:extLst>
            </p:cNvPr>
            <p:cNvSpPr>
              <a:spLocks/>
            </p:cNvSpPr>
            <p:nvPr/>
          </p:nvSpPr>
          <p:spPr bwMode="auto">
            <a:xfrm>
              <a:off x="-493713" y="3897313"/>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1" name="Freeform 255">
              <a:extLst>
                <a:ext uri="{FF2B5EF4-FFF2-40B4-BE49-F238E27FC236}">
                  <a16:creationId xmlns:a16="http://schemas.microsoft.com/office/drawing/2014/main" id="{2323DB24-26ED-4A9A-B54D-88DC9C3425ED}"/>
                </a:ext>
              </a:extLst>
            </p:cNvPr>
            <p:cNvSpPr>
              <a:spLocks/>
            </p:cNvSpPr>
            <p:nvPr/>
          </p:nvSpPr>
          <p:spPr bwMode="auto">
            <a:xfrm>
              <a:off x="-493713" y="3940175"/>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2" name="Freeform 256">
              <a:extLst>
                <a:ext uri="{FF2B5EF4-FFF2-40B4-BE49-F238E27FC236}">
                  <a16:creationId xmlns:a16="http://schemas.microsoft.com/office/drawing/2014/main" id="{29C59A62-BCB9-43D2-8F41-B2E28E3CF42E}"/>
                </a:ext>
              </a:extLst>
            </p:cNvPr>
            <p:cNvSpPr>
              <a:spLocks/>
            </p:cNvSpPr>
            <p:nvPr/>
          </p:nvSpPr>
          <p:spPr bwMode="auto">
            <a:xfrm>
              <a:off x="-493713" y="3981450"/>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3" name="Freeform 257">
              <a:extLst>
                <a:ext uri="{FF2B5EF4-FFF2-40B4-BE49-F238E27FC236}">
                  <a16:creationId xmlns:a16="http://schemas.microsoft.com/office/drawing/2014/main" id="{0138477B-E9F3-4D37-8DE9-5B929BF773EE}"/>
                </a:ext>
              </a:extLst>
            </p:cNvPr>
            <p:cNvSpPr>
              <a:spLocks/>
            </p:cNvSpPr>
            <p:nvPr/>
          </p:nvSpPr>
          <p:spPr bwMode="auto">
            <a:xfrm>
              <a:off x="-646113" y="3433763"/>
              <a:ext cx="58737"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4" name="Freeform 258">
              <a:extLst>
                <a:ext uri="{FF2B5EF4-FFF2-40B4-BE49-F238E27FC236}">
                  <a16:creationId xmlns:a16="http://schemas.microsoft.com/office/drawing/2014/main" id="{08821135-98A5-4CFD-9497-1309276D1F69}"/>
                </a:ext>
              </a:extLst>
            </p:cNvPr>
            <p:cNvSpPr>
              <a:spLocks/>
            </p:cNvSpPr>
            <p:nvPr/>
          </p:nvSpPr>
          <p:spPr bwMode="auto">
            <a:xfrm>
              <a:off x="-646113" y="3392488"/>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5" name="Freeform 259">
              <a:extLst>
                <a:ext uri="{FF2B5EF4-FFF2-40B4-BE49-F238E27FC236}">
                  <a16:creationId xmlns:a16="http://schemas.microsoft.com/office/drawing/2014/main" id="{F2431CD5-F20A-46C3-9446-F6D5C7C25AEC}"/>
                </a:ext>
              </a:extLst>
            </p:cNvPr>
            <p:cNvSpPr>
              <a:spLocks/>
            </p:cNvSpPr>
            <p:nvPr/>
          </p:nvSpPr>
          <p:spPr bwMode="auto">
            <a:xfrm>
              <a:off x="-646113" y="3349625"/>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6" name="Freeform 260">
              <a:extLst>
                <a:ext uri="{FF2B5EF4-FFF2-40B4-BE49-F238E27FC236}">
                  <a16:creationId xmlns:a16="http://schemas.microsoft.com/office/drawing/2014/main" id="{C700C49E-2ED9-47FE-9763-86F08BAED6EE}"/>
                </a:ext>
              </a:extLst>
            </p:cNvPr>
            <p:cNvSpPr>
              <a:spLocks/>
            </p:cNvSpPr>
            <p:nvPr/>
          </p:nvSpPr>
          <p:spPr bwMode="auto">
            <a:xfrm>
              <a:off x="-646113" y="3308350"/>
              <a:ext cx="58737"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7" name="Freeform 261">
              <a:extLst>
                <a:ext uri="{FF2B5EF4-FFF2-40B4-BE49-F238E27FC236}">
                  <a16:creationId xmlns:a16="http://schemas.microsoft.com/office/drawing/2014/main" id="{6B035A59-3872-44A9-A9B6-729A82ADE231}"/>
                </a:ext>
              </a:extLst>
            </p:cNvPr>
            <p:cNvSpPr>
              <a:spLocks/>
            </p:cNvSpPr>
            <p:nvPr/>
          </p:nvSpPr>
          <p:spPr bwMode="auto">
            <a:xfrm>
              <a:off x="-646113" y="3475038"/>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8" name="Freeform 262">
              <a:extLst>
                <a:ext uri="{FF2B5EF4-FFF2-40B4-BE49-F238E27FC236}">
                  <a16:creationId xmlns:a16="http://schemas.microsoft.com/office/drawing/2014/main" id="{0066813B-1ED3-4120-AB6A-84F5CE10F49C}"/>
                </a:ext>
              </a:extLst>
            </p:cNvPr>
            <p:cNvSpPr>
              <a:spLocks/>
            </p:cNvSpPr>
            <p:nvPr/>
          </p:nvSpPr>
          <p:spPr bwMode="auto">
            <a:xfrm>
              <a:off x="-646113" y="3517900"/>
              <a:ext cx="58737"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19" name="Freeform 263">
              <a:extLst>
                <a:ext uri="{FF2B5EF4-FFF2-40B4-BE49-F238E27FC236}">
                  <a16:creationId xmlns:a16="http://schemas.microsoft.com/office/drawing/2014/main" id="{42C01717-00A2-4E91-BA80-134BB026DB84}"/>
                </a:ext>
              </a:extLst>
            </p:cNvPr>
            <p:cNvSpPr>
              <a:spLocks/>
            </p:cNvSpPr>
            <p:nvPr/>
          </p:nvSpPr>
          <p:spPr bwMode="auto">
            <a:xfrm>
              <a:off x="-646113" y="3559175"/>
              <a:ext cx="58737"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0" name="Freeform 264">
              <a:extLst>
                <a:ext uri="{FF2B5EF4-FFF2-40B4-BE49-F238E27FC236}">
                  <a16:creationId xmlns:a16="http://schemas.microsoft.com/office/drawing/2014/main" id="{5E99C38B-24C5-4857-B6FC-EC95DA41918A}"/>
                </a:ext>
              </a:extLst>
            </p:cNvPr>
            <p:cNvSpPr>
              <a:spLocks/>
            </p:cNvSpPr>
            <p:nvPr/>
          </p:nvSpPr>
          <p:spPr bwMode="auto">
            <a:xfrm>
              <a:off x="-646113" y="3602038"/>
              <a:ext cx="58737"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1" name="Freeform 265">
              <a:extLst>
                <a:ext uri="{FF2B5EF4-FFF2-40B4-BE49-F238E27FC236}">
                  <a16:creationId xmlns:a16="http://schemas.microsoft.com/office/drawing/2014/main" id="{236035A9-8F43-44C9-B86C-31D569E3C274}"/>
                </a:ext>
              </a:extLst>
            </p:cNvPr>
            <p:cNvSpPr>
              <a:spLocks/>
            </p:cNvSpPr>
            <p:nvPr/>
          </p:nvSpPr>
          <p:spPr bwMode="auto">
            <a:xfrm>
              <a:off x="-569913" y="3433763"/>
              <a:ext cx="58737" cy="20637"/>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2"/>
                  </a:cubicBezTo>
                  <a:cubicBezTo>
                    <a:pt x="0" y="19"/>
                    <a:pt x="5" y="25"/>
                    <a:pt x="12" y="25"/>
                  </a:cubicBezTo>
                  <a:cubicBezTo>
                    <a:pt x="61" y="25"/>
                    <a:pt x="61" y="25"/>
                    <a:pt x="61" y="25"/>
                  </a:cubicBezTo>
                  <a:cubicBezTo>
                    <a:pt x="68" y="25"/>
                    <a:pt x="74" y="19"/>
                    <a:pt x="74" y="12"/>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2" name="Freeform 266">
              <a:extLst>
                <a:ext uri="{FF2B5EF4-FFF2-40B4-BE49-F238E27FC236}">
                  <a16:creationId xmlns:a16="http://schemas.microsoft.com/office/drawing/2014/main" id="{A441DA6D-C3C6-4279-B204-B8B36AE37B8B}"/>
                </a:ext>
              </a:extLst>
            </p:cNvPr>
            <p:cNvSpPr>
              <a:spLocks/>
            </p:cNvSpPr>
            <p:nvPr/>
          </p:nvSpPr>
          <p:spPr bwMode="auto">
            <a:xfrm>
              <a:off x="-569913" y="3392488"/>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3" name="Freeform 267">
              <a:extLst>
                <a:ext uri="{FF2B5EF4-FFF2-40B4-BE49-F238E27FC236}">
                  <a16:creationId xmlns:a16="http://schemas.microsoft.com/office/drawing/2014/main" id="{9C5FD6B8-3FE6-4AD2-8C37-DCF033C4BE9C}"/>
                </a:ext>
              </a:extLst>
            </p:cNvPr>
            <p:cNvSpPr>
              <a:spLocks/>
            </p:cNvSpPr>
            <p:nvPr/>
          </p:nvSpPr>
          <p:spPr bwMode="auto">
            <a:xfrm>
              <a:off x="-569913" y="3349625"/>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4" name="Freeform 268">
              <a:extLst>
                <a:ext uri="{FF2B5EF4-FFF2-40B4-BE49-F238E27FC236}">
                  <a16:creationId xmlns:a16="http://schemas.microsoft.com/office/drawing/2014/main" id="{53F80069-0A14-49F1-A9CA-1608F74100C0}"/>
                </a:ext>
              </a:extLst>
            </p:cNvPr>
            <p:cNvSpPr>
              <a:spLocks/>
            </p:cNvSpPr>
            <p:nvPr/>
          </p:nvSpPr>
          <p:spPr bwMode="auto">
            <a:xfrm>
              <a:off x="-569913" y="3308350"/>
              <a:ext cx="58737" cy="19050"/>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5" name="Freeform 269">
              <a:extLst>
                <a:ext uri="{FF2B5EF4-FFF2-40B4-BE49-F238E27FC236}">
                  <a16:creationId xmlns:a16="http://schemas.microsoft.com/office/drawing/2014/main" id="{34CC9D9A-8E85-4756-A360-046F0EAB3808}"/>
                </a:ext>
              </a:extLst>
            </p:cNvPr>
            <p:cNvSpPr>
              <a:spLocks/>
            </p:cNvSpPr>
            <p:nvPr/>
          </p:nvSpPr>
          <p:spPr bwMode="auto">
            <a:xfrm>
              <a:off x="-569913" y="3475038"/>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6" name="Freeform 270">
              <a:extLst>
                <a:ext uri="{FF2B5EF4-FFF2-40B4-BE49-F238E27FC236}">
                  <a16:creationId xmlns:a16="http://schemas.microsoft.com/office/drawing/2014/main" id="{B229C9BB-44A0-44C7-A23E-99A7AEE0FFB3}"/>
                </a:ext>
              </a:extLst>
            </p:cNvPr>
            <p:cNvSpPr>
              <a:spLocks/>
            </p:cNvSpPr>
            <p:nvPr/>
          </p:nvSpPr>
          <p:spPr bwMode="auto">
            <a:xfrm>
              <a:off x="-569913" y="3517900"/>
              <a:ext cx="58737" cy="20637"/>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7" name="Freeform 271">
              <a:extLst>
                <a:ext uri="{FF2B5EF4-FFF2-40B4-BE49-F238E27FC236}">
                  <a16:creationId xmlns:a16="http://schemas.microsoft.com/office/drawing/2014/main" id="{DCAC39A4-421C-4FF0-B5C4-178F519798AE}"/>
                </a:ext>
              </a:extLst>
            </p:cNvPr>
            <p:cNvSpPr>
              <a:spLocks/>
            </p:cNvSpPr>
            <p:nvPr/>
          </p:nvSpPr>
          <p:spPr bwMode="auto">
            <a:xfrm>
              <a:off x="-569913" y="3559175"/>
              <a:ext cx="58737" cy="20637"/>
            </a:xfrm>
            <a:custGeom>
              <a:avLst/>
              <a:gdLst>
                <a:gd name="T0" fmla="*/ 61 w 74"/>
                <a:gd name="T1" fmla="*/ 0 h 25"/>
                <a:gd name="T2" fmla="*/ 12 w 74"/>
                <a:gd name="T3" fmla="*/ 0 h 25"/>
                <a:gd name="T4" fmla="*/ 0 w 74"/>
                <a:gd name="T5" fmla="*/ 13 h 25"/>
                <a:gd name="T6" fmla="*/ 12 w 74"/>
                <a:gd name="T7" fmla="*/ 25 h 25"/>
                <a:gd name="T8" fmla="*/ 61 w 74"/>
                <a:gd name="T9" fmla="*/ 25 h 25"/>
                <a:gd name="T10" fmla="*/ 74 w 74"/>
                <a:gd name="T11" fmla="*/ 13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6"/>
                    <a:pt x="0" y="13"/>
                  </a:cubicBezTo>
                  <a:cubicBezTo>
                    <a:pt x="0" y="20"/>
                    <a:pt x="5" y="25"/>
                    <a:pt x="12" y="25"/>
                  </a:cubicBezTo>
                  <a:cubicBezTo>
                    <a:pt x="61" y="25"/>
                    <a:pt x="61" y="25"/>
                    <a:pt x="61" y="25"/>
                  </a:cubicBezTo>
                  <a:cubicBezTo>
                    <a:pt x="68" y="25"/>
                    <a:pt x="74" y="20"/>
                    <a:pt x="74" y="13"/>
                  </a:cubicBezTo>
                  <a:cubicBezTo>
                    <a:pt x="74" y="6"/>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8" name="Freeform 272">
              <a:extLst>
                <a:ext uri="{FF2B5EF4-FFF2-40B4-BE49-F238E27FC236}">
                  <a16:creationId xmlns:a16="http://schemas.microsoft.com/office/drawing/2014/main" id="{EA712C1C-B157-4DD9-AAAE-A765C720449B}"/>
                </a:ext>
              </a:extLst>
            </p:cNvPr>
            <p:cNvSpPr>
              <a:spLocks/>
            </p:cNvSpPr>
            <p:nvPr/>
          </p:nvSpPr>
          <p:spPr bwMode="auto">
            <a:xfrm>
              <a:off x="-569913" y="3602038"/>
              <a:ext cx="58737" cy="20637"/>
            </a:xfrm>
            <a:custGeom>
              <a:avLst/>
              <a:gdLst>
                <a:gd name="T0" fmla="*/ 61 w 74"/>
                <a:gd name="T1" fmla="*/ 0 h 25"/>
                <a:gd name="T2" fmla="*/ 12 w 74"/>
                <a:gd name="T3" fmla="*/ 0 h 25"/>
                <a:gd name="T4" fmla="*/ 0 w 74"/>
                <a:gd name="T5" fmla="*/ 12 h 25"/>
                <a:gd name="T6" fmla="*/ 12 w 74"/>
                <a:gd name="T7" fmla="*/ 25 h 25"/>
                <a:gd name="T8" fmla="*/ 61 w 74"/>
                <a:gd name="T9" fmla="*/ 25 h 25"/>
                <a:gd name="T10" fmla="*/ 74 w 74"/>
                <a:gd name="T11" fmla="*/ 12 h 25"/>
                <a:gd name="T12" fmla="*/ 61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1" y="0"/>
                  </a:moveTo>
                  <a:cubicBezTo>
                    <a:pt x="12" y="0"/>
                    <a:pt x="12" y="0"/>
                    <a:pt x="12" y="0"/>
                  </a:cubicBezTo>
                  <a:cubicBezTo>
                    <a:pt x="5" y="0"/>
                    <a:pt x="0" y="5"/>
                    <a:pt x="0" y="12"/>
                  </a:cubicBezTo>
                  <a:cubicBezTo>
                    <a:pt x="0" y="19"/>
                    <a:pt x="5" y="25"/>
                    <a:pt x="12" y="25"/>
                  </a:cubicBezTo>
                  <a:cubicBezTo>
                    <a:pt x="61" y="25"/>
                    <a:pt x="61" y="25"/>
                    <a:pt x="61" y="25"/>
                  </a:cubicBezTo>
                  <a:cubicBezTo>
                    <a:pt x="68" y="25"/>
                    <a:pt x="74" y="19"/>
                    <a:pt x="74" y="12"/>
                  </a:cubicBezTo>
                  <a:cubicBezTo>
                    <a:pt x="74" y="5"/>
                    <a:pt x="68"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29" name="Freeform 273">
              <a:extLst>
                <a:ext uri="{FF2B5EF4-FFF2-40B4-BE49-F238E27FC236}">
                  <a16:creationId xmlns:a16="http://schemas.microsoft.com/office/drawing/2014/main" id="{51ECAC63-E158-4416-9A5B-6422C9B9F934}"/>
                </a:ext>
              </a:extLst>
            </p:cNvPr>
            <p:cNvSpPr>
              <a:spLocks/>
            </p:cNvSpPr>
            <p:nvPr/>
          </p:nvSpPr>
          <p:spPr bwMode="auto">
            <a:xfrm>
              <a:off x="-493713" y="3433763"/>
              <a:ext cx="57150"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2"/>
                  </a:cubicBezTo>
                  <a:cubicBezTo>
                    <a:pt x="0" y="19"/>
                    <a:pt x="6" y="25"/>
                    <a:pt x="13" y="25"/>
                  </a:cubicBezTo>
                  <a:cubicBezTo>
                    <a:pt x="62" y="25"/>
                    <a:pt x="62" y="25"/>
                    <a:pt x="62" y="25"/>
                  </a:cubicBezTo>
                  <a:cubicBezTo>
                    <a:pt x="69" y="25"/>
                    <a:pt x="74" y="19"/>
                    <a:pt x="74" y="12"/>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0" name="Freeform 274">
              <a:extLst>
                <a:ext uri="{FF2B5EF4-FFF2-40B4-BE49-F238E27FC236}">
                  <a16:creationId xmlns:a16="http://schemas.microsoft.com/office/drawing/2014/main" id="{51AA8417-A3C7-4E1A-8D1D-00D02469C832}"/>
                </a:ext>
              </a:extLst>
            </p:cNvPr>
            <p:cNvSpPr>
              <a:spLocks/>
            </p:cNvSpPr>
            <p:nvPr/>
          </p:nvSpPr>
          <p:spPr bwMode="auto">
            <a:xfrm>
              <a:off x="-493713" y="3392488"/>
              <a:ext cx="57150" cy="19050"/>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1" name="Freeform 275">
              <a:extLst>
                <a:ext uri="{FF2B5EF4-FFF2-40B4-BE49-F238E27FC236}">
                  <a16:creationId xmlns:a16="http://schemas.microsoft.com/office/drawing/2014/main" id="{8F00DC58-CAE1-4908-9CF0-B1FDBBA10C0B}"/>
                </a:ext>
              </a:extLst>
            </p:cNvPr>
            <p:cNvSpPr>
              <a:spLocks/>
            </p:cNvSpPr>
            <p:nvPr/>
          </p:nvSpPr>
          <p:spPr bwMode="auto">
            <a:xfrm>
              <a:off x="-493713" y="3349625"/>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2" name="Freeform 276">
              <a:extLst>
                <a:ext uri="{FF2B5EF4-FFF2-40B4-BE49-F238E27FC236}">
                  <a16:creationId xmlns:a16="http://schemas.microsoft.com/office/drawing/2014/main" id="{FB736EE8-B13B-41E5-BF64-C42E2B6289D2}"/>
                </a:ext>
              </a:extLst>
            </p:cNvPr>
            <p:cNvSpPr>
              <a:spLocks/>
            </p:cNvSpPr>
            <p:nvPr/>
          </p:nvSpPr>
          <p:spPr bwMode="auto">
            <a:xfrm>
              <a:off x="-493713" y="3308350"/>
              <a:ext cx="57150" cy="19050"/>
            </a:xfrm>
            <a:custGeom>
              <a:avLst/>
              <a:gdLst>
                <a:gd name="T0" fmla="*/ 13 w 74"/>
                <a:gd name="T1" fmla="*/ 25 h 25"/>
                <a:gd name="T2" fmla="*/ 62 w 74"/>
                <a:gd name="T3" fmla="*/ 25 h 25"/>
                <a:gd name="T4" fmla="*/ 74 w 74"/>
                <a:gd name="T5" fmla="*/ 12 h 25"/>
                <a:gd name="T6" fmla="*/ 62 w 74"/>
                <a:gd name="T7" fmla="*/ 0 h 25"/>
                <a:gd name="T8" fmla="*/ 13 w 74"/>
                <a:gd name="T9" fmla="*/ 0 h 25"/>
                <a:gd name="T10" fmla="*/ 0 w 74"/>
                <a:gd name="T11" fmla="*/ 12 h 25"/>
                <a:gd name="T12" fmla="*/ 13 w 7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13" y="25"/>
                  </a:moveTo>
                  <a:cubicBezTo>
                    <a:pt x="62" y="25"/>
                    <a:pt x="62" y="25"/>
                    <a:pt x="62" y="25"/>
                  </a:cubicBezTo>
                  <a:cubicBezTo>
                    <a:pt x="69" y="25"/>
                    <a:pt x="74" y="19"/>
                    <a:pt x="74" y="12"/>
                  </a:cubicBezTo>
                  <a:cubicBezTo>
                    <a:pt x="74" y="5"/>
                    <a:pt x="69" y="0"/>
                    <a:pt x="62" y="0"/>
                  </a:cubicBezTo>
                  <a:cubicBezTo>
                    <a:pt x="13" y="0"/>
                    <a:pt x="13" y="0"/>
                    <a:pt x="13" y="0"/>
                  </a:cubicBezTo>
                  <a:cubicBezTo>
                    <a:pt x="6" y="0"/>
                    <a:pt x="0" y="5"/>
                    <a:pt x="0" y="12"/>
                  </a:cubicBezTo>
                  <a:cubicBezTo>
                    <a:pt x="0" y="19"/>
                    <a:pt x="6" y="25"/>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3" name="Freeform 277">
              <a:extLst>
                <a:ext uri="{FF2B5EF4-FFF2-40B4-BE49-F238E27FC236}">
                  <a16:creationId xmlns:a16="http://schemas.microsoft.com/office/drawing/2014/main" id="{2A511629-4E84-4A48-8D4D-E606313650EA}"/>
                </a:ext>
              </a:extLst>
            </p:cNvPr>
            <p:cNvSpPr>
              <a:spLocks/>
            </p:cNvSpPr>
            <p:nvPr/>
          </p:nvSpPr>
          <p:spPr bwMode="auto">
            <a:xfrm>
              <a:off x="-493713" y="3475038"/>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4" name="Freeform 278">
              <a:extLst>
                <a:ext uri="{FF2B5EF4-FFF2-40B4-BE49-F238E27FC236}">
                  <a16:creationId xmlns:a16="http://schemas.microsoft.com/office/drawing/2014/main" id="{94E09DD2-AB98-4410-8336-F6B10BD03AE8}"/>
                </a:ext>
              </a:extLst>
            </p:cNvPr>
            <p:cNvSpPr>
              <a:spLocks/>
            </p:cNvSpPr>
            <p:nvPr/>
          </p:nvSpPr>
          <p:spPr bwMode="auto">
            <a:xfrm>
              <a:off x="-493713" y="3517900"/>
              <a:ext cx="57150"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5" name="Freeform 279">
              <a:extLst>
                <a:ext uri="{FF2B5EF4-FFF2-40B4-BE49-F238E27FC236}">
                  <a16:creationId xmlns:a16="http://schemas.microsoft.com/office/drawing/2014/main" id="{580916AF-2F86-42D7-B165-BBDB41DE8A89}"/>
                </a:ext>
              </a:extLst>
            </p:cNvPr>
            <p:cNvSpPr>
              <a:spLocks/>
            </p:cNvSpPr>
            <p:nvPr/>
          </p:nvSpPr>
          <p:spPr bwMode="auto">
            <a:xfrm>
              <a:off x="-493713" y="3559175"/>
              <a:ext cx="57150" cy="20637"/>
            </a:xfrm>
            <a:custGeom>
              <a:avLst/>
              <a:gdLst>
                <a:gd name="T0" fmla="*/ 62 w 74"/>
                <a:gd name="T1" fmla="*/ 0 h 25"/>
                <a:gd name="T2" fmla="*/ 13 w 74"/>
                <a:gd name="T3" fmla="*/ 0 h 25"/>
                <a:gd name="T4" fmla="*/ 0 w 74"/>
                <a:gd name="T5" fmla="*/ 13 h 25"/>
                <a:gd name="T6" fmla="*/ 13 w 74"/>
                <a:gd name="T7" fmla="*/ 25 h 25"/>
                <a:gd name="T8" fmla="*/ 62 w 74"/>
                <a:gd name="T9" fmla="*/ 25 h 25"/>
                <a:gd name="T10" fmla="*/ 74 w 74"/>
                <a:gd name="T11" fmla="*/ 13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6"/>
                    <a:pt x="0" y="13"/>
                  </a:cubicBezTo>
                  <a:cubicBezTo>
                    <a:pt x="0" y="20"/>
                    <a:pt x="6" y="25"/>
                    <a:pt x="13" y="25"/>
                  </a:cubicBezTo>
                  <a:cubicBezTo>
                    <a:pt x="62" y="25"/>
                    <a:pt x="62" y="25"/>
                    <a:pt x="62" y="25"/>
                  </a:cubicBezTo>
                  <a:cubicBezTo>
                    <a:pt x="69" y="25"/>
                    <a:pt x="74" y="20"/>
                    <a:pt x="74" y="13"/>
                  </a:cubicBezTo>
                  <a:cubicBezTo>
                    <a:pt x="74" y="6"/>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6" name="Freeform 280">
              <a:extLst>
                <a:ext uri="{FF2B5EF4-FFF2-40B4-BE49-F238E27FC236}">
                  <a16:creationId xmlns:a16="http://schemas.microsoft.com/office/drawing/2014/main" id="{1EBB51D4-B250-44EE-9C70-A0220E3FCC83}"/>
                </a:ext>
              </a:extLst>
            </p:cNvPr>
            <p:cNvSpPr>
              <a:spLocks/>
            </p:cNvSpPr>
            <p:nvPr/>
          </p:nvSpPr>
          <p:spPr bwMode="auto">
            <a:xfrm>
              <a:off x="-493713" y="3602038"/>
              <a:ext cx="57150" cy="20637"/>
            </a:xfrm>
            <a:custGeom>
              <a:avLst/>
              <a:gdLst>
                <a:gd name="T0" fmla="*/ 62 w 74"/>
                <a:gd name="T1" fmla="*/ 0 h 25"/>
                <a:gd name="T2" fmla="*/ 13 w 74"/>
                <a:gd name="T3" fmla="*/ 0 h 25"/>
                <a:gd name="T4" fmla="*/ 0 w 74"/>
                <a:gd name="T5" fmla="*/ 12 h 25"/>
                <a:gd name="T6" fmla="*/ 13 w 74"/>
                <a:gd name="T7" fmla="*/ 25 h 25"/>
                <a:gd name="T8" fmla="*/ 62 w 74"/>
                <a:gd name="T9" fmla="*/ 25 h 25"/>
                <a:gd name="T10" fmla="*/ 74 w 74"/>
                <a:gd name="T11" fmla="*/ 12 h 25"/>
                <a:gd name="T12" fmla="*/ 62 w 74"/>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74" h="25">
                  <a:moveTo>
                    <a:pt x="62" y="0"/>
                  </a:moveTo>
                  <a:cubicBezTo>
                    <a:pt x="13" y="0"/>
                    <a:pt x="13" y="0"/>
                    <a:pt x="13" y="0"/>
                  </a:cubicBezTo>
                  <a:cubicBezTo>
                    <a:pt x="6" y="0"/>
                    <a:pt x="0" y="5"/>
                    <a:pt x="0" y="12"/>
                  </a:cubicBezTo>
                  <a:cubicBezTo>
                    <a:pt x="0" y="19"/>
                    <a:pt x="6" y="25"/>
                    <a:pt x="13" y="25"/>
                  </a:cubicBezTo>
                  <a:cubicBezTo>
                    <a:pt x="62" y="25"/>
                    <a:pt x="62" y="25"/>
                    <a:pt x="62" y="25"/>
                  </a:cubicBezTo>
                  <a:cubicBezTo>
                    <a:pt x="69" y="25"/>
                    <a:pt x="74" y="19"/>
                    <a:pt x="74" y="12"/>
                  </a:cubicBezTo>
                  <a:cubicBezTo>
                    <a:pt x="74" y="5"/>
                    <a:pt x="69"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7" name="Freeform 281">
              <a:extLst>
                <a:ext uri="{FF2B5EF4-FFF2-40B4-BE49-F238E27FC236}">
                  <a16:creationId xmlns:a16="http://schemas.microsoft.com/office/drawing/2014/main" id="{DBBDE387-0716-4BB1-8FDD-329FC18491DE}"/>
                </a:ext>
              </a:extLst>
            </p:cNvPr>
            <p:cNvSpPr>
              <a:spLocks/>
            </p:cNvSpPr>
            <p:nvPr/>
          </p:nvSpPr>
          <p:spPr bwMode="auto">
            <a:xfrm>
              <a:off x="-1019175" y="3405188"/>
              <a:ext cx="19050" cy="619125"/>
            </a:xfrm>
            <a:custGeom>
              <a:avLst/>
              <a:gdLst>
                <a:gd name="T0" fmla="*/ 13 w 25"/>
                <a:gd name="T1" fmla="*/ 0 h 789"/>
                <a:gd name="T2" fmla="*/ 0 w 25"/>
                <a:gd name="T3" fmla="*/ 12 h 789"/>
                <a:gd name="T4" fmla="*/ 0 w 25"/>
                <a:gd name="T5" fmla="*/ 777 h 789"/>
                <a:gd name="T6" fmla="*/ 13 w 25"/>
                <a:gd name="T7" fmla="*/ 789 h 789"/>
                <a:gd name="T8" fmla="*/ 25 w 25"/>
                <a:gd name="T9" fmla="*/ 777 h 789"/>
                <a:gd name="T10" fmla="*/ 25 w 25"/>
                <a:gd name="T11" fmla="*/ 12 h 789"/>
                <a:gd name="T12" fmla="*/ 13 w 25"/>
                <a:gd name="T13" fmla="*/ 0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3" y="0"/>
                  </a:moveTo>
                  <a:cubicBezTo>
                    <a:pt x="6" y="0"/>
                    <a:pt x="0" y="5"/>
                    <a:pt x="0" y="12"/>
                  </a:cubicBezTo>
                  <a:cubicBezTo>
                    <a:pt x="0" y="777"/>
                    <a:pt x="0" y="777"/>
                    <a:pt x="0" y="777"/>
                  </a:cubicBezTo>
                  <a:cubicBezTo>
                    <a:pt x="0" y="784"/>
                    <a:pt x="6" y="789"/>
                    <a:pt x="13" y="789"/>
                  </a:cubicBezTo>
                  <a:cubicBezTo>
                    <a:pt x="20" y="789"/>
                    <a:pt x="25" y="784"/>
                    <a:pt x="25" y="777"/>
                  </a:cubicBezTo>
                  <a:cubicBezTo>
                    <a:pt x="25" y="12"/>
                    <a:pt x="25" y="12"/>
                    <a:pt x="25" y="12"/>
                  </a:cubicBezTo>
                  <a:cubicBezTo>
                    <a:pt x="25" y="5"/>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8" name="Freeform 282">
              <a:extLst>
                <a:ext uri="{FF2B5EF4-FFF2-40B4-BE49-F238E27FC236}">
                  <a16:creationId xmlns:a16="http://schemas.microsoft.com/office/drawing/2014/main" id="{A1A64CF6-3A7F-4FD3-A859-A28DA40B5AFD}"/>
                </a:ext>
              </a:extLst>
            </p:cNvPr>
            <p:cNvSpPr>
              <a:spLocks/>
            </p:cNvSpPr>
            <p:nvPr/>
          </p:nvSpPr>
          <p:spPr bwMode="auto">
            <a:xfrm>
              <a:off x="-979488" y="3405188"/>
              <a:ext cx="20637" cy="619125"/>
            </a:xfrm>
            <a:custGeom>
              <a:avLst/>
              <a:gdLst>
                <a:gd name="T0" fmla="*/ 12 w 25"/>
                <a:gd name="T1" fmla="*/ 0 h 789"/>
                <a:gd name="T2" fmla="*/ 0 w 25"/>
                <a:gd name="T3" fmla="*/ 12 h 789"/>
                <a:gd name="T4" fmla="*/ 0 w 25"/>
                <a:gd name="T5" fmla="*/ 777 h 789"/>
                <a:gd name="T6" fmla="*/ 12 w 25"/>
                <a:gd name="T7" fmla="*/ 789 h 789"/>
                <a:gd name="T8" fmla="*/ 25 w 25"/>
                <a:gd name="T9" fmla="*/ 777 h 789"/>
                <a:gd name="T10" fmla="*/ 25 w 25"/>
                <a:gd name="T11" fmla="*/ 12 h 789"/>
                <a:gd name="T12" fmla="*/ 12 w 25"/>
                <a:gd name="T13" fmla="*/ 0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2" y="0"/>
                  </a:moveTo>
                  <a:cubicBezTo>
                    <a:pt x="5" y="0"/>
                    <a:pt x="0" y="5"/>
                    <a:pt x="0" y="12"/>
                  </a:cubicBezTo>
                  <a:cubicBezTo>
                    <a:pt x="0" y="777"/>
                    <a:pt x="0" y="777"/>
                    <a:pt x="0" y="777"/>
                  </a:cubicBezTo>
                  <a:cubicBezTo>
                    <a:pt x="0" y="784"/>
                    <a:pt x="5" y="789"/>
                    <a:pt x="12" y="789"/>
                  </a:cubicBezTo>
                  <a:cubicBezTo>
                    <a:pt x="19" y="789"/>
                    <a:pt x="25" y="784"/>
                    <a:pt x="25" y="777"/>
                  </a:cubicBezTo>
                  <a:cubicBezTo>
                    <a:pt x="25" y="12"/>
                    <a:pt x="25" y="12"/>
                    <a:pt x="25" y="12"/>
                  </a:cubicBezTo>
                  <a:cubicBezTo>
                    <a:pt x="25" y="5"/>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39" name="Freeform 283">
              <a:extLst>
                <a:ext uri="{FF2B5EF4-FFF2-40B4-BE49-F238E27FC236}">
                  <a16:creationId xmlns:a16="http://schemas.microsoft.com/office/drawing/2014/main" id="{293F96FE-C6C7-468A-B780-87DC8A1CA56B}"/>
                </a:ext>
              </a:extLst>
            </p:cNvPr>
            <p:cNvSpPr>
              <a:spLocks/>
            </p:cNvSpPr>
            <p:nvPr/>
          </p:nvSpPr>
          <p:spPr bwMode="auto">
            <a:xfrm>
              <a:off x="-938213" y="3405188"/>
              <a:ext cx="19050" cy="619125"/>
            </a:xfrm>
            <a:custGeom>
              <a:avLst/>
              <a:gdLst>
                <a:gd name="T0" fmla="*/ 12 w 25"/>
                <a:gd name="T1" fmla="*/ 789 h 789"/>
                <a:gd name="T2" fmla="*/ 25 w 25"/>
                <a:gd name="T3" fmla="*/ 777 h 789"/>
                <a:gd name="T4" fmla="*/ 25 w 25"/>
                <a:gd name="T5" fmla="*/ 12 h 789"/>
                <a:gd name="T6" fmla="*/ 12 w 25"/>
                <a:gd name="T7" fmla="*/ 0 h 789"/>
                <a:gd name="T8" fmla="*/ 0 w 25"/>
                <a:gd name="T9" fmla="*/ 12 h 789"/>
                <a:gd name="T10" fmla="*/ 0 w 25"/>
                <a:gd name="T11" fmla="*/ 777 h 789"/>
                <a:gd name="T12" fmla="*/ 12 w 25"/>
                <a:gd name="T13" fmla="*/ 789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2" y="789"/>
                  </a:moveTo>
                  <a:cubicBezTo>
                    <a:pt x="19" y="789"/>
                    <a:pt x="25" y="784"/>
                    <a:pt x="25" y="777"/>
                  </a:cubicBezTo>
                  <a:cubicBezTo>
                    <a:pt x="25" y="12"/>
                    <a:pt x="25" y="12"/>
                    <a:pt x="25" y="12"/>
                  </a:cubicBezTo>
                  <a:cubicBezTo>
                    <a:pt x="25" y="5"/>
                    <a:pt x="19" y="0"/>
                    <a:pt x="12" y="0"/>
                  </a:cubicBezTo>
                  <a:cubicBezTo>
                    <a:pt x="5" y="0"/>
                    <a:pt x="0" y="5"/>
                    <a:pt x="0" y="12"/>
                  </a:cubicBezTo>
                  <a:cubicBezTo>
                    <a:pt x="0" y="777"/>
                    <a:pt x="0" y="777"/>
                    <a:pt x="0" y="777"/>
                  </a:cubicBezTo>
                  <a:cubicBezTo>
                    <a:pt x="0" y="784"/>
                    <a:pt x="5" y="789"/>
                    <a:pt x="12"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240" name="Freeform 284">
              <a:extLst>
                <a:ext uri="{FF2B5EF4-FFF2-40B4-BE49-F238E27FC236}">
                  <a16:creationId xmlns:a16="http://schemas.microsoft.com/office/drawing/2014/main" id="{6A116ACF-841B-4960-BB09-894791F50AAB}"/>
                </a:ext>
              </a:extLst>
            </p:cNvPr>
            <p:cNvSpPr>
              <a:spLocks/>
            </p:cNvSpPr>
            <p:nvPr/>
          </p:nvSpPr>
          <p:spPr bwMode="auto">
            <a:xfrm>
              <a:off x="-898525" y="3405188"/>
              <a:ext cx="19050" cy="619125"/>
            </a:xfrm>
            <a:custGeom>
              <a:avLst/>
              <a:gdLst>
                <a:gd name="T0" fmla="*/ 13 w 25"/>
                <a:gd name="T1" fmla="*/ 789 h 789"/>
                <a:gd name="T2" fmla="*/ 25 w 25"/>
                <a:gd name="T3" fmla="*/ 777 h 789"/>
                <a:gd name="T4" fmla="*/ 25 w 25"/>
                <a:gd name="T5" fmla="*/ 12 h 789"/>
                <a:gd name="T6" fmla="*/ 13 w 25"/>
                <a:gd name="T7" fmla="*/ 0 h 789"/>
                <a:gd name="T8" fmla="*/ 0 w 25"/>
                <a:gd name="T9" fmla="*/ 12 h 789"/>
                <a:gd name="T10" fmla="*/ 0 w 25"/>
                <a:gd name="T11" fmla="*/ 777 h 789"/>
                <a:gd name="T12" fmla="*/ 13 w 25"/>
                <a:gd name="T13" fmla="*/ 789 h 789"/>
              </a:gdLst>
              <a:ahLst/>
              <a:cxnLst>
                <a:cxn ang="0">
                  <a:pos x="T0" y="T1"/>
                </a:cxn>
                <a:cxn ang="0">
                  <a:pos x="T2" y="T3"/>
                </a:cxn>
                <a:cxn ang="0">
                  <a:pos x="T4" y="T5"/>
                </a:cxn>
                <a:cxn ang="0">
                  <a:pos x="T6" y="T7"/>
                </a:cxn>
                <a:cxn ang="0">
                  <a:pos x="T8" y="T9"/>
                </a:cxn>
                <a:cxn ang="0">
                  <a:pos x="T10" y="T11"/>
                </a:cxn>
                <a:cxn ang="0">
                  <a:pos x="T12" y="T13"/>
                </a:cxn>
              </a:cxnLst>
              <a:rect l="0" t="0" r="r" b="b"/>
              <a:pathLst>
                <a:path w="25" h="789">
                  <a:moveTo>
                    <a:pt x="13" y="789"/>
                  </a:moveTo>
                  <a:cubicBezTo>
                    <a:pt x="20" y="789"/>
                    <a:pt x="25" y="784"/>
                    <a:pt x="25" y="777"/>
                  </a:cubicBezTo>
                  <a:cubicBezTo>
                    <a:pt x="25" y="12"/>
                    <a:pt x="25" y="12"/>
                    <a:pt x="25" y="12"/>
                  </a:cubicBezTo>
                  <a:cubicBezTo>
                    <a:pt x="25" y="5"/>
                    <a:pt x="20" y="0"/>
                    <a:pt x="13" y="0"/>
                  </a:cubicBezTo>
                  <a:cubicBezTo>
                    <a:pt x="6" y="0"/>
                    <a:pt x="0" y="5"/>
                    <a:pt x="0" y="12"/>
                  </a:cubicBezTo>
                  <a:cubicBezTo>
                    <a:pt x="0" y="777"/>
                    <a:pt x="0" y="777"/>
                    <a:pt x="0" y="777"/>
                  </a:cubicBezTo>
                  <a:cubicBezTo>
                    <a:pt x="0" y="784"/>
                    <a:pt x="6" y="789"/>
                    <a:pt x="13"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grpSp>
        <p:nvGrpSpPr>
          <p:cNvPr id="241" name="Gruppieren 44">
            <a:extLst>
              <a:ext uri="{FF2B5EF4-FFF2-40B4-BE49-F238E27FC236}">
                <a16:creationId xmlns:a16="http://schemas.microsoft.com/office/drawing/2014/main" id="{A5BA7C56-992B-4610-9F90-AB38E217CBD6}"/>
              </a:ext>
            </a:extLst>
          </p:cNvPr>
          <p:cNvGrpSpPr/>
          <p:nvPr/>
        </p:nvGrpSpPr>
        <p:grpSpPr>
          <a:xfrm>
            <a:off x="778378" y="5877900"/>
            <a:ext cx="216000" cy="180000"/>
            <a:chOff x="6907213" y="2454275"/>
            <a:chExt cx="295276" cy="269875"/>
          </a:xfrm>
        </p:grpSpPr>
        <p:sp>
          <p:nvSpPr>
            <p:cNvPr id="242" name="AutoShape 4">
              <a:extLst>
                <a:ext uri="{FF2B5EF4-FFF2-40B4-BE49-F238E27FC236}">
                  <a16:creationId xmlns:a16="http://schemas.microsoft.com/office/drawing/2014/main" id="{7A9F4AA1-B6F4-43FA-A26B-98186BA4146B}"/>
                </a:ext>
              </a:extLst>
            </p:cNvPr>
            <p:cNvSpPr>
              <a:spLocks noChangeAspect="1" noChangeArrowheads="1" noTextEdit="1"/>
            </p:cNvSpPr>
            <p:nvPr/>
          </p:nvSpPr>
          <p:spPr bwMode="auto">
            <a:xfrm>
              <a:off x="6910388" y="2454275"/>
              <a:ext cx="29210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de-DE" sz="1645" dirty="0"/>
            </a:p>
          </p:txBody>
        </p:sp>
        <p:sp>
          <p:nvSpPr>
            <p:cNvPr id="243" name="Freeform 6">
              <a:extLst>
                <a:ext uri="{FF2B5EF4-FFF2-40B4-BE49-F238E27FC236}">
                  <a16:creationId xmlns:a16="http://schemas.microsoft.com/office/drawing/2014/main" id="{A069F8C1-3F8D-46B3-8C75-B05AF3C5D070}"/>
                </a:ext>
              </a:extLst>
            </p:cNvPr>
            <p:cNvSpPr>
              <a:spLocks/>
            </p:cNvSpPr>
            <p:nvPr/>
          </p:nvSpPr>
          <p:spPr bwMode="auto">
            <a:xfrm>
              <a:off x="6907213" y="2457450"/>
              <a:ext cx="152400" cy="266700"/>
            </a:xfrm>
            <a:custGeom>
              <a:avLst/>
              <a:gdLst>
                <a:gd name="T0" fmla="*/ 7 w 41"/>
                <a:gd name="T1" fmla="*/ 71 h 71"/>
                <a:gd name="T2" fmla="*/ 39 w 41"/>
                <a:gd name="T3" fmla="*/ 39 h 71"/>
                <a:gd name="T4" fmla="*/ 39 w 41"/>
                <a:gd name="T5" fmla="*/ 32 h 71"/>
                <a:gd name="T6" fmla="*/ 7 w 41"/>
                <a:gd name="T7" fmla="*/ 0 h 71"/>
                <a:gd name="T8" fmla="*/ 0 w 41"/>
                <a:gd name="T9" fmla="*/ 7 h 71"/>
                <a:gd name="T10" fmla="*/ 29 w 41"/>
                <a:gd name="T11" fmla="*/ 36 h 71"/>
                <a:gd name="T12" fmla="*/ 0 w 41"/>
                <a:gd name="T13" fmla="*/ 64 h 71"/>
                <a:gd name="T14" fmla="*/ 7 w 41"/>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71"/>
                  </a:moveTo>
                  <a:cubicBezTo>
                    <a:pt x="39" y="39"/>
                    <a:pt x="39" y="39"/>
                    <a:pt x="39" y="39"/>
                  </a:cubicBezTo>
                  <a:cubicBezTo>
                    <a:pt x="41" y="37"/>
                    <a:pt x="41" y="34"/>
                    <a:pt x="39" y="32"/>
                  </a:cubicBezTo>
                  <a:cubicBezTo>
                    <a:pt x="7" y="0"/>
                    <a:pt x="7" y="0"/>
                    <a:pt x="7" y="0"/>
                  </a:cubicBezTo>
                  <a:cubicBezTo>
                    <a:pt x="0" y="7"/>
                    <a:pt x="0" y="7"/>
                    <a:pt x="0" y="7"/>
                  </a:cubicBezTo>
                  <a:cubicBezTo>
                    <a:pt x="29" y="36"/>
                    <a:pt x="29" y="36"/>
                    <a:pt x="29" y="36"/>
                  </a:cubicBezTo>
                  <a:cubicBezTo>
                    <a:pt x="0" y="64"/>
                    <a:pt x="0" y="64"/>
                    <a:pt x="0" y="64"/>
                  </a:cubicBezTo>
                  <a:lnTo>
                    <a:pt x="7" y="71"/>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a:p>
          </p:txBody>
        </p:sp>
        <p:sp>
          <p:nvSpPr>
            <p:cNvPr id="244" name="Freeform 7">
              <a:extLst>
                <a:ext uri="{FF2B5EF4-FFF2-40B4-BE49-F238E27FC236}">
                  <a16:creationId xmlns:a16="http://schemas.microsoft.com/office/drawing/2014/main" id="{FB3DC27A-B066-4439-99E2-D702A8FA455E}"/>
                </a:ext>
              </a:extLst>
            </p:cNvPr>
            <p:cNvSpPr>
              <a:spLocks/>
            </p:cNvSpPr>
            <p:nvPr/>
          </p:nvSpPr>
          <p:spPr bwMode="auto">
            <a:xfrm>
              <a:off x="7048501" y="2457450"/>
              <a:ext cx="153988" cy="266700"/>
            </a:xfrm>
            <a:custGeom>
              <a:avLst/>
              <a:gdLst>
                <a:gd name="T0" fmla="*/ 7 w 41"/>
                <a:gd name="T1" fmla="*/ 0 h 71"/>
                <a:gd name="T2" fmla="*/ 0 w 41"/>
                <a:gd name="T3" fmla="*/ 7 h 71"/>
                <a:gd name="T4" fmla="*/ 28 w 41"/>
                <a:gd name="T5" fmla="*/ 36 h 71"/>
                <a:gd name="T6" fmla="*/ 0 w 41"/>
                <a:gd name="T7" fmla="*/ 64 h 71"/>
                <a:gd name="T8" fmla="*/ 7 w 41"/>
                <a:gd name="T9" fmla="*/ 71 h 71"/>
                <a:gd name="T10" fmla="*/ 39 w 41"/>
                <a:gd name="T11" fmla="*/ 39 h 71"/>
                <a:gd name="T12" fmla="*/ 39 w 41"/>
                <a:gd name="T13" fmla="*/ 32 h 71"/>
                <a:gd name="T14" fmla="*/ 7 w 41"/>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0"/>
                  </a:moveTo>
                  <a:cubicBezTo>
                    <a:pt x="0" y="7"/>
                    <a:pt x="0" y="7"/>
                    <a:pt x="0" y="7"/>
                  </a:cubicBezTo>
                  <a:cubicBezTo>
                    <a:pt x="28" y="36"/>
                    <a:pt x="28" y="36"/>
                    <a:pt x="28" y="36"/>
                  </a:cubicBezTo>
                  <a:cubicBezTo>
                    <a:pt x="0" y="64"/>
                    <a:pt x="0" y="64"/>
                    <a:pt x="0" y="64"/>
                  </a:cubicBezTo>
                  <a:cubicBezTo>
                    <a:pt x="7" y="71"/>
                    <a:pt x="7" y="71"/>
                    <a:pt x="7" y="71"/>
                  </a:cubicBezTo>
                  <a:cubicBezTo>
                    <a:pt x="39" y="39"/>
                    <a:pt x="39" y="39"/>
                    <a:pt x="39" y="39"/>
                  </a:cubicBezTo>
                  <a:cubicBezTo>
                    <a:pt x="41" y="37"/>
                    <a:pt x="41" y="34"/>
                    <a:pt x="39" y="32"/>
                  </a:cubicBezTo>
                  <a:lnTo>
                    <a:pt x="7" y="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dirty="0"/>
            </a:p>
          </p:txBody>
        </p:sp>
      </p:grpSp>
      <p:grpSp>
        <p:nvGrpSpPr>
          <p:cNvPr id="249" name="Gruppieren 44">
            <a:extLst>
              <a:ext uri="{FF2B5EF4-FFF2-40B4-BE49-F238E27FC236}">
                <a16:creationId xmlns:a16="http://schemas.microsoft.com/office/drawing/2014/main" id="{8F77D0A0-EB4F-407B-8B5C-F2FF7F0C298A}"/>
              </a:ext>
            </a:extLst>
          </p:cNvPr>
          <p:cNvGrpSpPr/>
          <p:nvPr/>
        </p:nvGrpSpPr>
        <p:grpSpPr>
          <a:xfrm rot="10800000">
            <a:off x="11193398" y="5880018"/>
            <a:ext cx="216000" cy="180000"/>
            <a:chOff x="6907213" y="2454275"/>
            <a:chExt cx="295276" cy="269875"/>
          </a:xfrm>
        </p:grpSpPr>
        <p:sp>
          <p:nvSpPr>
            <p:cNvPr id="250" name="AutoShape 4">
              <a:extLst>
                <a:ext uri="{FF2B5EF4-FFF2-40B4-BE49-F238E27FC236}">
                  <a16:creationId xmlns:a16="http://schemas.microsoft.com/office/drawing/2014/main" id="{C2BA0852-164F-4D5F-A85E-5EB183D1F73B}"/>
                </a:ext>
              </a:extLst>
            </p:cNvPr>
            <p:cNvSpPr>
              <a:spLocks noChangeAspect="1" noChangeArrowheads="1" noTextEdit="1"/>
            </p:cNvSpPr>
            <p:nvPr/>
          </p:nvSpPr>
          <p:spPr bwMode="auto">
            <a:xfrm>
              <a:off x="6910388" y="2454275"/>
              <a:ext cx="29210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de-DE" sz="1645" dirty="0"/>
            </a:p>
          </p:txBody>
        </p:sp>
        <p:sp>
          <p:nvSpPr>
            <p:cNvPr id="251" name="Freeform 6">
              <a:extLst>
                <a:ext uri="{FF2B5EF4-FFF2-40B4-BE49-F238E27FC236}">
                  <a16:creationId xmlns:a16="http://schemas.microsoft.com/office/drawing/2014/main" id="{3E5FE1E8-6314-42F6-ADD0-742898355303}"/>
                </a:ext>
              </a:extLst>
            </p:cNvPr>
            <p:cNvSpPr>
              <a:spLocks/>
            </p:cNvSpPr>
            <p:nvPr/>
          </p:nvSpPr>
          <p:spPr bwMode="auto">
            <a:xfrm>
              <a:off x="6907213" y="2457450"/>
              <a:ext cx="152400" cy="266700"/>
            </a:xfrm>
            <a:custGeom>
              <a:avLst/>
              <a:gdLst>
                <a:gd name="T0" fmla="*/ 7 w 41"/>
                <a:gd name="T1" fmla="*/ 71 h 71"/>
                <a:gd name="T2" fmla="*/ 39 w 41"/>
                <a:gd name="T3" fmla="*/ 39 h 71"/>
                <a:gd name="T4" fmla="*/ 39 w 41"/>
                <a:gd name="T5" fmla="*/ 32 h 71"/>
                <a:gd name="T6" fmla="*/ 7 w 41"/>
                <a:gd name="T7" fmla="*/ 0 h 71"/>
                <a:gd name="T8" fmla="*/ 0 w 41"/>
                <a:gd name="T9" fmla="*/ 7 h 71"/>
                <a:gd name="T10" fmla="*/ 29 w 41"/>
                <a:gd name="T11" fmla="*/ 36 h 71"/>
                <a:gd name="T12" fmla="*/ 0 w 41"/>
                <a:gd name="T13" fmla="*/ 64 h 71"/>
                <a:gd name="T14" fmla="*/ 7 w 41"/>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71"/>
                  </a:moveTo>
                  <a:cubicBezTo>
                    <a:pt x="39" y="39"/>
                    <a:pt x="39" y="39"/>
                    <a:pt x="39" y="39"/>
                  </a:cubicBezTo>
                  <a:cubicBezTo>
                    <a:pt x="41" y="37"/>
                    <a:pt x="41" y="34"/>
                    <a:pt x="39" y="32"/>
                  </a:cubicBezTo>
                  <a:cubicBezTo>
                    <a:pt x="7" y="0"/>
                    <a:pt x="7" y="0"/>
                    <a:pt x="7" y="0"/>
                  </a:cubicBezTo>
                  <a:cubicBezTo>
                    <a:pt x="0" y="7"/>
                    <a:pt x="0" y="7"/>
                    <a:pt x="0" y="7"/>
                  </a:cubicBezTo>
                  <a:cubicBezTo>
                    <a:pt x="29" y="36"/>
                    <a:pt x="29" y="36"/>
                    <a:pt x="29" y="36"/>
                  </a:cubicBezTo>
                  <a:cubicBezTo>
                    <a:pt x="0" y="64"/>
                    <a:pt x="0" y="64"/>
                    <a:pt x="0" y="64"/>
                  </a:cubicBezTo>
                  <a:lnTo>
                    <a:pt x="7" y="71"/>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a:p>
          </p:txBody>
        </p:sp>
        <p:sp>
          <p:nvSpPr>
            <p:cNvPr id="252" name="Freeform 7">
              <a:extLst>
                <a:ext uri="{FF2B5EF4-FFF2-40B4-BE49-F238E27FC236}">
                  <a16:creationId xmlns:a16="http://schemas.microsoft.com/office/drawing/2014/main" id="{CD8816B2-DE56-4AD7-9D50-86FAF26A4C33}"/>
                </a:ext>
              </a:extLst>
            </p:cNvPr>
            <p:cNvSpPr>
              <a:spLocks/>
            </p:cNvSpPr>
            <p:nvPr/>
          </p:nvSpPr>
          <p:spPr bwMode="auto">
            <a:xfrm>
              <a:off x="7048501" y="2457450"/>
              <a:ext cx="153988" cy="266700"/>
            </a:xfrm>
            <a:custGeom>
              <a:avLst/>
              <a:gdLst>
                <a:gd name="T0" fmla="*/ 7 w 41"/>
                <a:gd name="T1" fmla="*/ 0 h 71"/>
                <a:gd name="T2" fmla="*/ 0 w 41"/>
                <a:gd name="T3" fmla="*/ 7 h 71"/>
                <a:gd name="T4" fmla="*/ 28 w 41"/>
                <a:gd name="T5" fmla="*/ 36 h 71"/>
                <a:gd name="T6" fmla="*/ 0 w 41"/>
                <a:gd name="T7" fmla="*/ 64 h 71"/>
                <a:gd name="T8" fmla="*/ 7 w 41"/>
                <a:gd name="T9" fmla="*/ 71 h 71"/>
                <a:gd name="T10" fmla="*/ 39 w 41"/>
                <a:gd name="T11" fmla="*/ 39 h 71"/>
                <a:gd name="T12" fmla="*/ 39 w 41"/>
                <a:gd name="T13" fmla="*/ 32 h 71"/>
                <a:gd name="T14" fmla="*/ 7 w 41"/>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0"/>
                  </a:moveTo>
                  <a:cubicBezTo>
                    <a:pt x="0" y="7"/>
                    <a:pt x="0" y="7"/>
                    <a:pt x="0" y="7"/>
                  </a:cubicBezTo>
                  <a:cubicBezTo>
                    <a:pt x="28" y="36"/>
                    <a:pt x="28" y="36"/>
                    <a:pt x="28" y="36"/>
                  </a:cubicBezTo>
                  <a:cubicBezTo>
                    <a:pt x="0" y="64"/>
                    <a:pt x="0" y="64"/>
                    <a:pt x="0" y="64"/>
                  </a:cubicBezTo>
                  <a:cubicBezTo>
                    <a:pt x="7" y="71"/>
                    <a:pt x="7" y="71"/>
                    <a:pt x="7" y="71"/>
                  </a:cubicBezTo>
                  <a:cubicBezTo>
                    <a:pt x="39" y="39"/>
                    <a:pt x="39" y="39"/>
                    <a:pt x="39" y="39"/>
                  </a:cubicBezTo>
                  <a:cubicBezTo>
                    <a:pt x="41" y="37"/>
                    <a:pt x="41" y="34"/>
                    <a:pt x="39" y="32"/>
                  </a:cubicBezTo>
                  <a:lnTo>
                    <a:pt x="7" y="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dirty="0"/>
            </a:p>
          </p:txBody>
        </p:sp>
      </p:grpSp>
      <p:graphicFrame>
        <p:nvGraphicFramePr>
          <p:cNvPr id="253" name="Tabelle 252">
            <a:extLst>
              <a:ext uri="{FF2B5EF4-FFF2-40B4-BE49-F238E27FC236}">
                <a16:creationId xmlns:a16="http://schemas.microsoft.com/office/drawing/2014/main" id="{BC0B49D8-2E67-4F25-9DC7-8FF1EDE6E648}"/>
              </a:ext>
            </a:extLst>
          </p:cNvPr>
          <p:cNvGraphicFramePr>
            <a:graphicFrameLocks noGrp="1"/>
          </p:cNvGraphicFramePr>
          <p:nvPr>
            <p:extLst>
              <p:ext uri="{D42A27DB-BD31-4B8C-83A1-F6EECF244321}">
                <p14:modId xmlns:p14="http://schemas.microsoft.com/office/powerpoint/2010/main" val="993198903"/>
              </p:ext>
            </p:extLst>
          </p:nvPr>
        </p:nvGraphicFramePr>
        <p:xfrm>
          <a:off x="6807865" y="4248000"/>
          <a:ext cx="4977736" cy="1334289"/>
        </p:xfrm>
        <a:graphic>
          <a:graphicData uri="http://schemas.openxmlformats.org/drawingml/2006/table">
            <a:tbl>
              <a:tblPr bandRow="1">
                <a:tableStyleId>{5C22544A-7EE6-4342-B048-85BDC9FD1C3A}</a:tableStyleId>
              </a:tblPr>
              <a:tblGrid>
                <a:gridCol w="4977736">
                  <a:extLst>
                    <a:ext uri="{9D8B030D-6E8A-4147-A177-3AD203B41FA5}">
                      <a16:colId xmlns:a16="http://schemas.microsoft.com/office/drawing/2014/main" val="1611102592"/>
                    </a:ext>
                  </a:extLst>
                </a:gridCol>
              </a:tblGrid>
              <a:tr h="483091">
                <a:tc>
                  <a:txBody>
                    <a:bodyPr/>
                    <a:lstStyle/>
                    <a:p>
                      <a:pPr marL="342900" lvl="0" indent="-342900" algn="l">
                        <a:lnSpc>
                          <a:spcPct val="150000"/>
                        </a:lnSpc>
                        <a:spcAft>
                          <a:spcPts val="600"/>
                        </a:spcAft>
                        <a:buFont typeface="Symbol" panose="05050102010706020507" pitchFamily="18" charset="2"/>
                        <a:buChar char=""/>
                      </a:pPr>
                      <a:r>
                        <a:rPr lang="en-US" sz="1100" dirty="0">
                          <a:solidFill>
                            <a:schemeClr val="bg2">
                              <a:lumMod val="10000"/>
                            </a:schemeClr>
                          </a:solidFill>
                          <a:effectLst/>
                        </a:rPr>
                        <a:t>Recognition of opportunities for potential value increases, but also risks up to the termination of the business model</a:t>
                      </a:r>
                      <a:endParaRPr lang="de-DE" sz="1100" dirty="0">
                        <a:solidFill>
                          <a:schemeClr val="bg2">
                            <a:lumMod val="10000"/>
                          </a:schemeClr>
                        </a:solidFill>
                        <a:effectLst/>
                        <a:latin typeface="Calibri" panose="020F0502020204030204" pitchFamily="34" charset="0"/>
                        <a:ea typeface="Calibri" panose="020F0502020204030204" pitchFamily="34" charset="0"/>
                      </a:endParaRPr>
                    </a:p>
                  </a:txBody>
                  <a:tcPr marL="53307" marR="53307" marT="0" marB="0" anchor="ctr">
                    <a:solidFill>
                      <a:srgbClr val="E4F1FB"/>
                    </a:solidFill>
                  </a:tcPr>
                </a:tc>
                <a:extLst>
                  <a:ext uri="{0D108BD9-81ED-4DB2-BD59-A6C34878D82A}">
                    <a16:rowId xmlns:a16="http://schemas.microsoft.com/office/drawing/2014/main" val="1273644269"/>
                  </a:ext>
                </a:extLst>
              </a:tr>
              <a:tr h="483091">
                <a:tc>
                  <a:txBody>
                    <a:bodyPr/>
                    <a:lstStyle/>
                    <a:p>
                      <a:pPr marL="342900" lvl="0" indent="-342900" algn="l">
                        <a:lnSpc>
                          <a:spcPct val="150000"/>
                        </a:lnSpc>
                        <a:spcAft>
                          <a:spcPts val="600"/>
                        </a:spcAft>
                        <a:buFont typeface="Symbol" panose="05050102010706020507" pitchFamily="18" charset="2"/>
                        <a:buChar char=""/>
                      </a:pPr>
                      <a:r>
                        <a:rPr lang="en-US" sz="1100" dirty="0">
                          <a:solidFill>
                            <a:schemeClr val="bg2">
                              <a:lumMod val="10000"/>
                            </a:schemeClr>
                          </a:solidFill>
                          <a:effectLst/>
                        </a:rPr>
                        <a:t>Acquire a basis of argumentation for contract and price negotiation</a:t>
                      </a:r>
                      <a:endParaRPr lang="de-DE" sz="1100" dirty="0">
                        <a:solidFill>
                          <a:schemeClr val="bg2">
                            <a:lumMod val="10000"/>
                          </a:schemeClr>
                        </a:solidFill>
                        <a:effectLst/>
                        <a:latin typeface="Calibri" panose="020F0502020204030204" pitchFamily="34" charset="0"/>
                        <a:ea typeface="Calibri" panose="020F0502020204030204" pitchFamily="34" charset="0"/>
                      </a:endParaRPr>
                    </a:p>
                  </a:txBody>
                  <a:tcPr marL="53307" marR="53307" marT="0" marB="0" anchor="ctr">
                    <a:solidFill>
                      <a:srgbClr val="E4F1FB"/>
                    </a:solidFill>
                  </a:tcPr>
                </a:tc>
                <a:extLst>
                  <a:ext uri="{0D108BD9-81ED-4DB2-BD59-A6C34878D82A}">
                    <a16:rowId xmlns:a16="http://schemas.microsoft.com/office/drawing/2014/main" val="4044164667"/>
                  </a:ext>
                </a:extLst>
              </a:tr>
              <a:tr h="368107">
                <a:tc>
                  <a:txBody>
                    <a:bodyPr/>
                    <a:lstStyle/>
                    <a:p>
                      <a:pPr marL="342900" lvl="0" indent="-342900" algn="l">
                        <a:lnSpc>
                          <a:spcPct val="150000"/>
                        </a:lnSpc>
                        <a:spcAft>
                          <a:spcPts val="600"/>
                        </a:spcAft>
                        <a:buFont typeface="Symbol" panose="05050102010706020507" pitchFamily="18" charset="2"/>
                        <a:buChar char=""/>
                      </a:pPr>
                      <a:r>
                        <a:rPr lang="en-US" sz="1100" dirty="0">
                          <a:solidFill>
                            <a:schemeClr val="bg2">
                              <a:lumMod val="10000"/>
                            </a:schemeClr>
                          </a:solidFill>
                          <a:effectLst/>
                        </a:rPr>
                        <a:t>Estimation of costs that may be incurred in the post-merger process</a:t>
                      </a:r>
                      <a:endParaRPr lang="de-DE" sz="1100" dirty="0">
                        <a:solidFill>
                          <a:schemeClr val="bg2">
                            <a:lumMod val="10000"/>
                          </a:schemeClr>
                        </a:solidFill>
                        <a:effectLst/>
                        <a:latin typeface="Calibri" panose="020F0502020204030204" pitchFamily="34" charset="0"/>
                        <a:ea typeface="Calibri" panose="020F0502020204030204" pitchFamily="34" charset="0"/>
                      </a:endParaRPr>
                    </a:p>
                  </a:txBody>
                  <a:tcPr marL="53307" marR="53307" marT="0" marB="0" anchor="ctr">
                    <a:solidFill>
                      <a:srgbClr val="E4F1FB"/>
                    </a:solidFill>
                  </a:tcPr>
                </a:tc>
                <a:extLst>
                  <a:ext uri="{0D108BD9-81ED-4DB2-BD59-A6C34878D82A}">
                    <a16:rowId xmlns:a16="http://schemas.microsoft.com/office/drawing/2014/main" val="3579941171"/>
                  </a:ext>
                </a:extLst>
              </a:tr>
            </a:tbl>
          </a:graphicData>
        </a:graphic>
      </p:graphicFrame>
      <p:sp>
        <p:nvSpPr>
          <p:cNvPr id="11" name="Rechteck 10">
            <a:extLst>
              <a:ext uri="{FF2B5EF4-FFF2-40B4-BE49-F238E27FC236}">
                <a16:creationId xmlns:a16="http://schemas.microsoft.com/office/drawing/2014/main" id="{CF080267-C241-4EA3-86CB-DF51DDA25541}"/>
              </a:ext>
            </a:extLst>
          </p:cNvPr>
          <p:cNvSpPr/>
          <p:nvPr/>
        </p:nvSpPr>
        <p:spPr>
          <a:xfrm>
            <a:off x="304802" y="4193787"/>
            <a:ext cx="11582398" cy="1422996"/>
          </a:xfrm>
          <a:prstGeom prst="rect">
            <a:avLst/>
          </a:prstGeom>
          <a:noFill/>
          <a:ln w="28575">
            <a:solidFill>
              <a:srgbClr val="3E4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2">
                  <a:lumMod val="10000"/>
                </a:schemeClr>
              </a:solidFill>
            </a:endParaRPr>
          </a:p>
          <a:p>
            <a:pPr algn="ctr"/>
            <a:r>
              <a:rPr lang="de-DE" dirty="0">
                <a:solidFill>
                  <a:schemeClr val="bg2">
                    <a:lumMod val="10000"/>
                  </a:schemeClr>
                </a:solidFill>
              </a:rPr>
              <a:t>Advantages </a:t>
            </a:r>
          </a:p>
        </p:txBody>
      </p:sp>
      <p:grpSp>
        <p:nvGrpSpPr>
          <p:cNvPr id="254" name="Gruppieren 52">
            <a:extLst>
              <a:ext uri="{FF2B5EF4-FFF2-40B4-BE49-F238E27FC236}">
                <a16:creationId xmlns:a16="http://schemas.microsoft.com/office/drawing/2014/main" id="{88CCBA49-6845-49AC-AAB3-D7154FEAD2F0}"/>
              </a:ext>
            </a:extLst>
          </p:cNvPr>
          <p:cNvGrpSpPr/>
          <p:nvPr/>
        </p:nvGrpSpPr>
        <p:grpSpPr>
          <a:xfrm rot="5400000">
            <a:off x="5955601" y="4339716"/>
            <a:ext cx="267813" cy="244774"/>
            <a:chOff x="6907213" y="2454275"/>
            <a:chExt cx="295276" cy="269875"/>
          </a:xfrm>
        </p:grpSpPr>
        <p:sp>
          <p:nvSpPr>
            <p:cNvPr id="255" name="AutoShape 4">
              <a:extLst>
                <a:ext uri="{FF2B5EF4-FFF2-40B4-BE49-F238E27FC236}">
                  <a16:creationId xmlns:a16="http://schemas.microsoft.com/office/drawing/2014/main" id="{1A0EA275-5F49-46D8-A7BD-6087811653C0}"/>
                </a:ext>
              </a:extLst>
            </p:cNvPr>
            <p:cNvSpPr>
              <a:spLocks noChangeAspect="1" noChangeArrowheads="1" noTextEdit="1"/>
            </p:cNvSpPr>
            <p:nvPr/>
          </p:nvSpPr>
          <p:spPr bwMode="auto">
            <a:xfrm>
              <a:off x="6910388" y="2454275"/>
              <a:ext cx="292100"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de-DE" sz="1645" dirty="0"/>
            </a:p>
          </p:txBody>
        </p:sp>
        <p:sp>
          <p:nvSpPr>
            <p:cNvPr id="256" name="Freeform 6">
              <a:extLst>
                <a:ext uri="{FF2B5EF4-FFF2-40B4-BE49-F238E27FC236}">
                  <a16:creationId xmlns:a16="http://schemas.microsoft.com/office/drawing/2014/main" id="{F295995C-E1E5-44BE-B19A-12952EF5262E}"/>
                </a:ext>
              </a:extLst>
            </p:cNvPr>
            <p:cNvSpPr>
              <a:spLocks/>
            </p:cNvSpPr>
            <p:nvPr/>
          </p:nvSpPr>
          <p:spPr bwMode="auto">
            <a:xfrm>
              <a:off x="6907213" y="2457450"/>
              <a:ext cx="152400" cy="266700"/>
            </a:xfrm>
            <a:custGeom>
              <a:avLst/>
              <a:gdLst>
                <a:gd name="T0" fmla="*/ 7 w 41"/>
                <a:gd name="T1" fmla="*/ 71 h 71"/>
                <a:gd name="T2" fmla="*/ 39 w 41"/>
                <a:gd name="T3" fmla="*/ 39 h 71"/>
                <a:gd name="T4" fmla="*/ 39 w 41"/>
                <a:gd name="T5" fmla="*/ 32 h 71"/>
                <a:gd name="T6" fmla="*/ 7 w 41"/>
                <a:gd name="T7" fmla="*/ 0 h 71"/>
                <a:gd name="T8" fmla="*/ 0 w 41"/>
                <a:gd name="T9" fmla="*/ 7 h 71"/>
                <a:gd name="T10" fmla="*/ 29 w 41"/>
                <a:gd name="T11" fmla="*/ 36 h 71"/>
                <a:gd name="T12" fmla="*/ 0 w 41"/>
                <a:gd name="T13" fmla="*/ 64 h 71"/>
                <a:gd name="T14" fmla="*/ 7 w 41"/>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71"/>
                  </a:moveTo>
                  <a:cubicBezTo>
                    <a:pt x="39" y="39"/>
                    <a:pt x="39" y="39"/>
                    <a:pt x="39" y="39"/>
                  </a:cubicBezTo>
                  <a:cubicBezTo>
                    <a:pt x="41" y="37"/>
                    <a:pt x="41" y="34"/>
                    <a:pt x="39" y="32"/>
                  </a:cubicBezTo>
                  <a:cubicBezTo>
                    <a:pt x="7" y="0"/>
                    <a:pt x="7" y="0"/>
                    <a:pt x="7" y="0"/>
                  </a:cubicBezTo>
                  <a:cubicBezTo>
                    <a:pt x="0" y="7"/>
                    <a:pt x="0" y="7"/>
                    <a:pt x="0" y="7"/>
                  </a:cubicBezTo>
                  <a:cubicBezTo>
                    <a:pt x="29" y="36"/>
                    <a:pt x="29" y="36"/>
                    <a:pt x="29" y="36"/>
                  </a:cubicBezTo>
                  <a:cubicBezTo>
                    <a:pt x="0" y="64"/>
                    <a:pt x="0" y="64"/>
                    <a:pt x="0" y="64"/>
                  </a:cubicBezTo>
                  <a:lnTo>
                    <a:pt x="7" y="71"/>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dirty="0"/>
            </a:p>
          </p:txBody>
        </p:sp>
        <p:sp>
          <p:nvSpPr>
            <p:cNvPr id="257" name="Freeform 7">
              <a:extLst>
                <a:ext uri="{FF2B5EF4-FFF2-40B4-BE49-F238E27FC236}">
                  <a16:creationId xmlns:a16="http://schemas.microsoft.com/office/drawing/2014/main" id="{A8798BF5-03B0-4503-BFBA-942F72B5F2C3}"/>
                </a:ext>
              </a:extLst>
            </p:cNvPr>
            <p:cNvSpPr>
              <a:spLocks/>
            </p:cNvSpPr>
            <p:nvPr/>
          </p:nvSpPr>
          <p:spPr bwMode="auto">
            <a:xfrm>
              <a:off x="7048501" y="2457450"/>
              <a:ext cx="153988" cy="266700"/>
            </a:xfrm>
            <a:custGeom>
              <a:avLst/>
              <a:gdLst>
                <a:gd name="T0" fmla="*/ 7 w 41"/>
                <a:gd name="T1" fmla="*/ 0 h 71"/>
                <a:gd name="T2" fmla="*/ 0 w 41"/>
                <a:gd name="T3" fmla="*/ 7 h 71"/>
                <a:gd name="T4" fmla="*/ 28 w 41"/>
                <a:gd name="T5" fmla="*/ 36 h 71"/>
                <a:gd name="T6" fmla="*/ 0 w 41"/>
                <a:gd name="T7" fmla="*/ 64 h 71"/>
                <a:gd name="T8" fmla="*/ 7 w 41"/>
                <a:gd name="T9" fmla="*/ 71 h 71"/>
                <a:gd name="T10" fmla="*/ 39 w 41"/>
                <a:gd name="T11" fmla="*/ 39 h 71"/>
                <a:gd name="T12" fmla="*/ 39 w 41"/>
                <a:gd name="T13" fmla="*/ 32 h 71"/>
                <a:gd name="T14" fmla="*/ 7 w 41"/>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1">
                  <a:moveTo>
                    <a:pt x="7" y="0"/>
                  </a:moveTo>
                  <a:cubicBezTo>
                    <a:pt x="0" y="7"/>
                    <a:pt x="0" y="7"/>
                    <a:pt x="0" y="7"/>
                  </a:cubicBezTo>
                  <a:cubicBezTo>
                    <a:pt x="28" y="36"/>
                    <a:pt x="28" y="36"/>
                    <a:pt x="28" y="36"/>
                  </a:cubicBezTo>
                  <a:cubicBezTo>
                    <a:pt x="0" y="64"/>
                    <a:pt x="0" y="64"/>
                    <a:pt x="0" y="64"/>
                  </a:cubicBezTo>
                  <a:cubicBezTo>
                    <a:pt x="7" y="71"/>
                    <a:pt x="7" y="71"/>
                    <a:pt x="7" y="71"/>
                  </a:cubicBezTo>
                  <a:cubicBezTo>
                    <a:pt x="39" y="39"/>
                    <a:pt x="39" y="39"/>
                    <a:pt x="39" y="39"/>
                  </a:cubicBezTo>
                  <a:cubicBezTo>
                    <a:pt x="41" y="37"/>
                    <a:pt x="41" y="34"/>
                    <a:pt x="39" y="32"/>
                  </a:cubicBezTo>
                  <a:lnTo>
                    <a:pt x="7" y="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endParaRPr lang="de-DE" sz="1645" dirty="0"/>
            </a:p>
          </p:txBody>
        </p:sp>
      </p:grpSp>
      <p:sp>
        <p:nvSpPr>
          <p:cNvPr id="13" name="Fußzeilenplatzhalter 12">
            <a:extLst>
              <a:ext uri="{FF2B5EF4-FFF2-40B4-BE49-F238E27FC236}">
                <a16:creationId xmlns:a16="http://schemas.microsoft.com/office/drawing/2014/main" id="{E6225960-50F7-21A8-1930-CDFA91AFA3EA}"/>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spTree>
    <p:extLst>
      <p:ext uri="{BB962C8B-B14F-4D97-AF65-F5344CB8AC3E}">
        <p14:creationId xmlns:p14="http://schemas.microsoft.com/office/powerpoint/2010/main" val="326109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5A2338-68C1-42C7-95E8-FB47541D9D3E}"/>
              </a:ext>
            </a:extLst>
          </p:cNvPr>
          <p:cNvSpPr>
            <a:spLocks noGrp="1"/>
          </p:cNvSpPr>
          <p:nvPr>
            <p:ph type="sldNum" sz="quarter" idx="12"/>
          </p:nvPr>
        </p:nvSpPr>
        <p:spPr/>
        <p:txBody>
          <a:bodyPr/>
          <a:lstStyle/>
          <a:p>
            <a:pPr lvl="0"/>
            <a:fld id="{731A1681-B67C-634E-B9F8-D054051C2089}" type="slidenum">
              <a:rPr lang="en-US" noProof="0" smtClean="0"/>
              <a:pPr lvl="0"/>
              <a:t>7</a:t>
            </a:fld>
            <a:endParaRPr lang="en-US" noProof="0"/>
          </a:p>
        </p:txBody>
      </p:sp>
      <p:sp>
        <p:nvSpPr>
          <p:cNvPr id="8" name="Textplatzhalter 7">
            <a:extLst>
              <a:ext uri="{FF2B5EF4-FFF2-40B4-BE49-F238E27FC236}">
                <a16:creationId xmlns:a16="http://schemas.microsoft.com/office/drawing/2014/main" id="{C6257FB6-C8B5-A4A1-E82D-14D7B8D7CC90}"/>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4F8F6E15-BBF2-A239-3B13-2C4BBEE00A84}"/>
              </a:ext>
            </a:extLst>
          </p:cNvPr>
          <p:cNvSpPr>
            <a:spLocks noGrp="1"/>
          </p:cNvSpPr>
          <p:nvPr>
            <p:ph type="body" sz="quarter" idx="23"/>
          </p:nvPr>
        </p:nvSpPr>
        <p:spPr/>
        <p:txBody>
          <a:bodyPr/>
          <a:lstStyle/>
          <a:p>
            <a:endParaRPr lang="de-DE"/>
          </a:p>
        </p:txBody>
      </p:sp>
      <p:sp>
        <p:nvSpPr>
          <p:cNvPr id="11" name="Textplatzhalter 10">
            <a:extLst>
              <a:ext uri="{FF2B5EF4-FFF2-40B4-BE49-F238E27FC236}">
                <a16:creationId xmlns:a16="http://schemas.microsoft.com/office/drawing/2014/main" id="{795CE8A7-CB7C-50D5-A82B-E55C934E63CC}"/>
              </a:ext>
            </a:extLst>
          </p:cNvPr>
          <p:cNvSpPr>
            <a:spLocks noGrp="1"/>
          </p:cNvSpPr>
          <p:nvPr>
            <p:ph type="body" sz="quarter" idx="27"/>
          </p:nvPr>
        </p:nvSpPr>
        <p:spPr/>
        <p:txBody>
          <a:bodyPr/>
          <a:lstStyle/>
          <a:p>
            <a:endParaRPr lang="de-DE"/>
          </a:p>
        </p:txBody>
      </p:sp>
      <p:sp>
        <p:nvSpPr>
          <p:cNvPr id="4" name="Text Placeholder 3">
            <a:extLst>
              <a:ext uri="{FF2B5EF4-FFF2-40B4-BE49-F238E27FC236}">
                <a16:creationId xmlns:a16="http://schemas.microsoft.com/office/drawing/2014/main" id="{E1324265-70E5-44D4-AAC5-01042C7064B8}"/>
              </a:ext>
            </a:extLst>
          </p:cNvPr>
          <p:cNvSpPr>
            <a:spLocks noGrp="1"/>
          </p:cNvSpPr>
          <p:nvPr>
            <p:ph type="body" sz="quarter" idx="13"/>
          </p:nvPr>
        </p:nvSpPr>
        <p:spPr/>
        <p:txBody>
          <a:bodyPr/>
          <a:lstStyle/>
          <a:p>
            <a:r>
              <a:rPr lang="de-DE" dirty="0"/>
              <a:t>ESG Due Diligence</a:t>
            </a:r>
          </a:p>
        </p:txBody>
      </p:sp>
      <p:sp>
        <p:nvSpPr>
          <p:cNvPr id="5" name="Textplatzhalter 4">
            <a:extLst>
              <a:ext uri="{FF2B5EF4-FFF2-40B4-BE49-F238E27FC236}">
                <a16:creationId xmlns:a16="http://schemas.microsoft.com/office/drawing/2014/main" id="{C0B3946A-EDCA-E10D-EA6C-45F7E8B688BE}"/>
              </a:ext>
            </a:extLst>
          </p:cNvPr>
          <p:cNvSpPr>
            <a:spLocks noGrp="1"/>
          </p:cNvSpPr>
          <p:nvPr>
            <p:ph type="body" sz="quarter" idx="14"/>
          </p:nvPr>
        </p:nvSpPr>
        <p:spPr/>
        <p:txBody>
          <a:bodyPr/>
          <a:lstStyle/>
          <a:p>
            <a:r>
              <a:rPr lang="de-DE" sz="2400" b="1" dirty="0"/>
              <a:t>Analysis </a:t>
            </a:r>
            <a:r>
              <a:rPr lang="de-DE" sz="2400" b="1" dirty="0" err="1"/>
              <a:t>of</a:t>
            </a:r>
            <a:r>
              <a:rPr lang="de-DE" sz="2400" b="1" dirty="0"/>
              <a:t> ESG </a:t>
            </a:r>
            <a:r>
              <a:rPr lang="de-DE" sz="2400" b="1" dirty="0" err="1"/>
              <a:t>criteria</a:t>
            </a:r>
            <a:endParaRPr lang="de-DE" sz="2400" b="1" dirty="0"/>
          </a:p>
          <a:p>
            <a:endParaRPr lang="de-DE" dirty="0"/>
          </a:p>
        </p:txBody>
      </p:sp>
      <p:sp>
        <p:nvSpPr>
          <p:cNvPr id="12" name="Inhaltsplatzhalter 11">
            <a:extLst>
              <a:ext uri="{FF2B5EF4-FFF2-40B4-BE49-F238E27FC236}">
                <a16:creationId xmlns:a16="http://schemas.microsoft.com/office/drawing/2014/main" id="{879CC0A3-393C-206E-7995-6E22CFAB0318}"/>
              </a:ext>
            </a:extLst>
          </p:cNvPr>
          <p:cNvSpPr>
            <a:spLocks noGrp="1"/>
          </p:cNvSpPr>
          <p:nvPr>
            <p:ph sz="quarter" idx="29"/>
          </p:nvPr>
        </p:nvSpPr>
        <p:spPr/>
        <p:txBody>
          <a:bodyPr/>
          <a:lstStyle/>
          <a:p>
            <a:endParaRPr lang="de-DE"/>
          </a:p>
        </p:txBody>
      </p:sp>
      <p:sp>
        <p:nvSpPr>
          <p:cNvPr id="15" name="Inhaltsplatzhalter 14">
            <a:extLst>
              <a:ext uri="{FF2B5EF4-FFF2-40B4-BE49-F238E27FC236}">
                <a16:creationId xmlns:a16="http://schemas.microsoft.com/office/drawing/2014/main" id="{9F28101A-F1F3-6D34-D67B-7F297FB1D386}"/>
              </a:ext>
            </a:extLst>
          </p:cNvPr>
          <p:cNvSpPr>
            <a:spLocks noGrp="1"/>
          </p:cNvSpPr>
          <p:nvPr>
            <p:ph sz="quarter" idx="30"/>
          </p:nvPr>
        </p:nvSpPr>
        <p:spPr/>
        <p:txBody>
          <a:bodyPr/>
          <a:lstStyle/>
          <a:p>
            <a:endParaRPr lang="de-DE"/>
          </a:p>
        </p:txBody>
      </p:sp>
      <p:sp>
        <p:nvSpPr>
          <p:cNvPr id="16" name="Ellipse 15">
            <a:extLst>
              <a:ext uri="{FF2B5EF4-FFF2-40B4-BE49-F238E27FC236}">
                <a16:creationId xmlns:a16="http://schemas.microsoft.com/office/drawing/2014/main" id="{A4570BF3-6594-4268-8CF6-4B8D07B15056}"/>
              </a:ext>
            </a:extLst>
          </p:cNvPr>
          <p:cNvSpPr/>
          <p:nvPr/>
        </p:nvSpPr>
        <p:spPr>
          <a:xfrm>
            <a:off x="1300979" y="1704831"/>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solidFill>
                <a:schemeClr val="bg2">
                  <a:lumMod val="10000"/>
                </a:schemeClr>
              </a:solidFill>
            </a:endParaRPr>
          </a:p>
        </p:txBody>
      </p:sp>
      <p:sp>
        <p:nvSpPr>
          <p:cNvPr id="27" name="Freeform 117">
            <a:extLst>
              <a:ext uri="{FF2B5EF4-FFF2-40B4-BE49-F238E27FC236}">
                <a16:creationId xmlns:a16="http://schemas.microsoft.com/office/drawing/2014/main" id="{53F028C5-2C93-4FA0-B96D-3F110FAA7E81}"/>
              </a:ext>
            </a:extLst>
          </p:cNvPr>
          <p:cNvSpPr>
            <a:spLocks noChangeAspect="1" noEditPoints="1"/>
          </p:cNvSpPr>
          <p:nvPr/>
        </p:nvSpPr>
        <p:spPr bwMode="auto">
          <a:xfrm>
            <a:off x="10816906" y="4652867"/>
            <a:ext cx="720000" cy="1188665"/>
          </a:xfrm>
          <a:custGeom>
            <a:avLst/>
            <a:gdLst>
              <a:gd name="T0" fmla="*/ 654 w 835"/>
              <a:gd name="T1" fmla="*/ 5 h 1375"/>
              <a:gd name="T2" fmla="*/ 16 w 835"/>
              <a:gd name="T3" fmla="*/ 0 h 1375"/>
              <a:gd name="T4" fmla="*/ 0 w 835"/>
              <a:gd name="T5" fmla="*/ 1126 h 1375"/>
              <a:gd name="T6" fmla="*/ 537 w 835"/>
              <a:gd name="T7" fmla="*/ 1142 h 1375"/>
              <a:gd name="T8" fmla="*/ 476 w 835"/>
              <a:gd name="T9" fmla="*/ 1337 h 1375"/>
              <a:gd name="T10" fmla="*/ 540 w 835"/>
              <a:gd name="T11" fmla="*/ 1318 h 1375"/>
              <a:gd name="T12" fmla="*/ 577 w 835"/>
              <a:gd name="T13" fmla="*/ 1375 h 1375"/>
              <a:gd name="T14" fmla="*/ 591 w 835"/>
              <a:gd name="T15" fmla="*/ 1364 h 1375"/>
              <a:gd name="T16" fmla="*/ 670 w 835"/>
              <a:gd name="T17" fmla="*/ 1364 h 1375"/>
              <a:gd name="T18" fmla="*/ 685 w 835"/>
              <a:gd name="T19" fmla="*/ 1375 h 1375"/>
              <a:gd name="T20" fmla="*/ 721 w 835"/>
              <a:gd name="T21" fmla="*/ 1318 h 1375"/>
              <a:gd name="T22" fmla="*/ 786 w 835"/>
              <a:gd name="T23" fmla="*/ 1337 h 1375"/>
              <a:gd name="T24" fmla="*/ 725 w 835"/>
              <a:gd name="T25" fmla="*/ 1142 h 1375"/>
              <a:gd name="T26" fmla="*/ 835 w 835"/>
              <a:gd name="T27" fmla="*/ 1126 h 1375"/>
              <a:gd name="T28" fmla="*/ 831 w 835"/>
              <a:gd name="T29" fmla="*/ 183 h 1375"/>
              <a:gd name="T30" fmla="*/ 781 w 835"/>
              <a:gd name="T31" fmla="*/ 178 h 1375"/>
              <a:gd name="T32" fmla="*/ 647 w 835"/>
              <a:gd name="T33" fmla="*/ 42 h 1375"/>
              <a:gd name="T34" fmla="*/ 528 w 835"/>
              <a:gd name="T35" fmla="*/ 967 h 1375"/>
              <a:gd name="T36" fmla="*/ 734 w 835"/>
              <a:gd name="T37" fmla="*/ 967 h 1375"/>
              <a:gd name="T38" fmla="*/ 575 w 835"/>
              <a:gd name="T39" fmla="*/ 1317 h 1375"/>
              <a:gd name="T40" fmla="*/ 541 w 835"/>
              <a:gd name="T41" fmla="*/ 1283 h 1375"/>
              <a:gd name="T42" fmla="*/ 580 w 835"/>
              <a:gd name="T43" fmla="*/ 1116 h 1375"/>
              <a:gd name="T44" fmla="*/ 575 w 835"/>
              <a:gd name="T45" fmla="*/ 1317 h 1375"/>
              <a:gd name="T46" fmla="*/ 699 w 835"/>
              <a:gd name="T47" fmla="*/ 1290 h 1375"/>
              <a:gd name="T48" fmla="*/ 607 w 835"/>
              <a:gd name="T49" fmla="*/ 1099 h 1375"/>
              <a:gd name="T50" fmla="*/ 674 w 835"/>
              <a:gd name="T51" fmla="*/ 1094 h 1375"/>
              <a:gd name="T52" fmla="*/ 720 w 835"/>
              <a:gd name="T53" fmla="*/ 1283 h 1375"/>
              <a:gd name="T54" fmla="*/ 714 w 835"/>
              <a:gd name="T55" fmla="*/ 1110 h 1375"/>
              <a:gd name="T56" fmla="*/ 765 w 835"/>
              <a:gd name="T57" fmla="*/ 967 h 1375"/>
              <a:gd name="T58" fmla="*/ 496 w 835"/>
              <a:gd name="T59" fmla="*/ 967 h 1375"/>
              <a:gd name="T60" fmla="*/ 548 w 835"/>
              <a:gd name="T61" fmla="*/ 1110 h 1375"/>
              <a:gd name="T62" fmla="*/ 31 w 835"/>
              <a:gd name="T63" fmla="*/ 32 h 1375"/>
              <a:gd name="T64" fmla="*/ 615 w 835"/>
              <a:gd name="T65" fmla="*/ 194 h 1375"/>
              <a:gd name="T66" fmla="*/ 804 w 835"/>
              <a:gd name="T67" fmla="*/ 21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5" h="1375">
                <a:moveTo>
                  <a:pt x="831" y="183"/>
                </a:moveTo>
                <a:cubicBezTo>
                  <a:pt x="654" y="5"/>
                  <a:pt x="654" y="5"/>
                  <a:pt x="654" y="5"/>
                </a:cubicBezTo>
                <a:cubicBezTo>
                  <a:pt x="651" y="2"/>
                  <a:pt x="647" y="0"/>
                  <a:pt x="643" y="0"/>
                </a:cubicBezTo>
                <a:cubicBezTo>
                  <a:pt x="16" y="0"/>
                  <a:pt x="16" y="0"/>
                  <a:pt x="16" y="0"/>
                </a:cubicBezTo>
                <a:cubicBezTo>
                  <a:pt x="7" y="0"/>
                  <a:pt x="0" y="7"/>
                  <a:pt x="0" y="16"/>
                </a:cubicBezTo>
                <a:cubicBezTo>
                  <a:pt x="0" y="1126"/>
                  <a:pt x="0" y="1126"/>
                  <a:pt x="0" y="1126"/>
                </a:cubicBezTo>
                <a:cubicBezTo>
                  <a:pt x="0" y="1135"/>
                  <a:pt x="7" y="1142"/>
                  <a:pt x="16" y="1142"/>
                </a:cubicBezTo>
                <a:cubicBezTo>
                  <a:pt x="537" y="1142"/>
                  <a:pt x="537" y="1142"/>
                  <a:pt x="537" y="1142"/>
                </a:cubicBezTo>
                <a:cubicBezTo>
                  <a:pt x="471" y="1320"/>
                  <a:pt x="471" y="1320"/>
                  <a:pt x="471" y="1320"/>
                </a:cubicBezTo>
                <a:cubicBezTo>
                  <a:pt x="469" y="1326"/>
                  <a:pt x="471" y="1333"/>
                  <a:pt x="476" y="1337"/>
                </a:cubicBezTo>
                <a:cubicBezTo>
                  <a:pt x="480" y="1342"/>
                  <a:pt x="487" y="1343"/>
                  <a:pt x="493" y="1340"/>
                </a:cubicBezTo>
                <a:cubicBezTo>
                  <a:pt x="540" y="1318"/>
                  <a:pt x="540" y="1318"/>
                  <a:pt x="540" y="1318"/>
                </a:cubicBezTo>
                <a:cubicBezTo>
                  <a:pt x="562" y="1365"/>
                  <a:pt x="562" y="1365"/>
                  <a:pt x="562" y="1365"/>
                </a:cubicBezTo>
                <a:cubicBezTo>
                  <a:pt x="565" y="1371"/>
                  <a:pt x="570" y="1375"/>
                  <a:pt x="577" y="1375"/>
                </a:cubicBezTo>
                <a:cubicBezTo>
                  <a:pt x="577" y="1375"/>
                  <a:pt x="577" y="1375"/>
                  <a:pt x="577" y="1375"/>
                </a:cubicBezTo>
                <a:cubicBezTo>
                  <a:pt x="584" y="1374"/>
                  <a:pt x="589" y="1370"/>
                  <a:pt x="591" y="1364"/>
                </a:cubicBezTo>
                <a:cubicBezTo>
                  <a:pt x="631" y="1256"/>
                  <a:pt x="631" y="1256"/>
                  <a:pt x="631" y="1256"/>
                </a:cubicBezTo>
                <a:cubicBezTo>
                  <a:pt x="670" y="1364"/>
                  <a:pt x="670" y="1364"/>
                  <a:pt x="670" y="1364"/>
                </a:cubicBezTo>
                <a:cubicBezTo>
                  <a:pt x="672" y="1370"/>
                  <a:pt x="678" y="1374"/>
                  <a:pt x="684" y="1375"/>
                </a:cubicBezTo>
                <a:cubicBezTo>
                  <a:pt x="685" y="1375"/>
                  <a:pt x="685" y="1375"/>
                  <a:pt x="685" y="1375"/>
                </a:cubicBezTo>
                <a:cubicBezTo>
                  <a:pt x="691" y="1375"/>
                  <a:pt x="697" y="1371"/>
                  <a:pt x="699" y="1365"/>
                </a:cubicBezTo>
                <a:cubicBezTo>
                  <a:pt x="721" y="1318"/>
                  <a:pt x="721" y="1318"/>
                  <a:pt x="721" y="1318"/>
                </a:cubicBezTo>
                <a:cubicBezTo>
                  <a:pt x="769" y="1340"/>
                  <a:pt x="769" y="1340"/>
                  <a:pt x="769" y="1340"/>
                </a:cubicBezTo>
                <a:cubicBezTo>
                  <a:pt x="774" y="1343"/>
                  <a:pt x="781" y="1342"/>
                  <a:pt x="786" y="1337"/>
                </a:cubicBezTo>
                <a:cubicBezTo>
                  <a:pt x="791" y="1333"/>
                  <a:pt x="792" y="1326"/>
                  <a:pt x="790" y="1320"/>
                </a:cubicBezTo>
                <a:cubicBezTo>
                  <a:pt x="725" y="1142"/>
                  <a:pt x="725" y="1142"/>
                  <a:pt x="725" y="1142"/>
                </a:cubicBezTo>
                <a:cubicBezTo>
                  <a:pt x="819" y="1142"/>
                  <a:pt x="819" y="1142"/>
                  <a:pt x="819" y="1142"/>
                </a:cubicBezTo>
                <a:cubicBezTo>
                  <a:pt x="828" y="1142"/>
                  <a:pt x="835" y="1135"/>
                  <a:pt x="835" y="1126"/>
                </a:cubicBezTo>
                <a:cubicBezTo>
                  <a:pt x="835" y="194"/>
                  <a:pt x="835" y="194"/>
                  <a:pt x="835" y="194"/>
                </a:cubicBezTo>
                <a:cubicBezTo>
                  <a:pt x="835" y="190"/>
                  <a:pt x="834" y="186"/>
                  <a:pt x="831" y="183"/>
                </a:cubicBezTo>
                <a:close/>
                <a:moveTo>
                  <a:pt x="647" y="42"/>
                </a:moveTo>
                <a:cubicBezTo>
                  <a:pt x="781" y="178"/>
                  <a:pt x="781" y="178"/>
                  <a:pt x="781" y="178"/>
                </a:cubicBezTo>
                <a:cubicBezTo>
                  <a:pt x="647" y="178"/>
                  <a:pt x="647" y="178"/>
                  <a:pt x="647" y="178"/>
                </a:cubicBezTo>
                <a:lnTo>
                  <a:pt x="647" y="42"/>
                </a:lnTo>
                <a:close/>
                <a:moveTo>
                  <a:pt x="631" y="1069"/>
                </a:moveTo>
                <a:cubicBezTo>
                  <a:pt x="574" y="1069"/>
                  <a:pt x="528" y="1023"/>
                  <a:pt x="528" y="967"/>
                </a:cubicBezTo>
                <a:cubicBezTo>
                  <a:pt x="528" y="910"/>
                  <a:pt x="574" y="864"/>
                  <a:pt x="631" y="864"/>
                </a:cubicBezTo>
                <a:cubicBezTo>
                  <a:pt x="688" y="864"/>
                  <a:pt x="734" y="910"/>
                  <a:pt x="734" y="967"/>
                </a:cubicBezTo>
                <a:cubicBezTo>
                  <a:pt x="734" y="1023"/>
                  <a:pt x="688" y="1069"/>
                  <a:pt x="631" y="1069"/>
                </a:cubicBezTo>
                <a:close/>
                <a:moveTo>
                  <a:pt x="575" y="1317"/>
                </a:moveTo>
                <a:cubicBezTo>
                  <a:pt x="562" y="1290"/>
                  <a:pt x="562" y="1290"/>
                  <a:pt x="562" y="1290"/>
                </a:cubicBezTo>
                <a:cubicBezTo>
                  <a:pt x="559" y="1283"/>
                  <a:pt x="549" y="1279"/>
                  <a:pt x="541" y="1283"/>
                </a:cubicBezTo>
                <a:cubicBezTo>
                  <a:pt x="514" y="1295"/>
                  <a:pt x="514" y="1295"/>
                  <a:pt x="514" y="1295"/>
                </a:cubicBezTo>
                <a:cubicBezTo>
                  <a:pt x="580" y="1116"/>
                  <a:pt x="580" y="1116"/>
                  <a:pt x="580" y="1116"/>
                </a:cubicBezTo>
                <a:cubicBezTo>
                  <a:pt x="614" y="1210"/>
                  <a:pt x="614" y="1210"/>
                  <a:pt x="614" y="1210"/>
                </a:cubicBezTo>
                <a:lnTo>
                  <a:pt x="575" y="1317"/>
                </a:lnTo>
                <a:close/>
                <a:moveTo>
                  <a:pt x="720" y="1283"/>
                </a:moveTo>
                <a:cubicBezTo>
                  <a:pt x="712" y="1279"/>
                  <a:pt x="703" y="1283"/>
                  <a:pt x="699" y="1290"/>
                </a:cubicBezTo>
                <a:cubicBezTo>
                  <a:pt x="687" y="1317"/>
                  <a:pt x="687" y="1317"/>
                  <a:pt x="687" y="1317"/>
                </a:cubicBezTo>
                <a:cubicBezTo>
                  <a:pt x="607" y="1099"/>
                  <a:pt x="607" y="1099"/>
                  <a:pt x="607" y="1099"/>
                </a:cubicBezTo>
                <a:cubicBezTo>
                  <a:pt x="615" y="1100"/>
                  <a:pt x="623" y="1101"/>
                  <a:pt x="631" y="1101"/>
                </a:cubicBezTo>
                <a:cubicBezTo>
                  <a:pt x="646" y="1101"/>
                  <a:pt x="660" y="1098"/>
                  <a:pt x="674" y="1094"/>
                </a:cubicBezTo>
                <a:cubicBezTo>
                  <a:pt x="747" y="1295"/>
                  <a:pt x="747" y="1295"/>
                  <a:pt x="747" y="1295"/>
                </a:cubicBezTo>
                <a:lnTo>
                  <a:pt x="720" y="1283"/>
                </a:lnTo>
                <a:close/>
                <a:moveTo>
                  <a:pt x="804" y="1110"/>
                </a:moveTo>
                <a:cubicBezTo>
                  <a:pt x="714" y="1110"/>
                  <a:pt x="714" y="1110"/>
                  <a:pt x="714" y="1110"/>
                </a:cubicBezTo>
                <a:cubicBezTo>
                  <a:pt x="703" y="1080"/>
                  <a:pt x="703" y="1080"/>
                  <a:pt x="703" y="1080"/>
                </a:cubicBezTo>
                <a:cubicBezTo>
                  <a:pt x="740" y="1056"/>
                  <a:pt x="765" y="1014"/>
                  <a:pt x="765" y="967"/>
                </a:cubicBezTo>
                <a:cubicBezTo>
                  <a:pt x="765" y="893"/>
                  <a:pt x="705" y="832"/>
                  <a:pt x="631" y="832"/>
                </a:cubicBezTo>
                <a:cubicBezTo>
                  <a:pt x="557" y="832"/>
                  <a:pt x="496" y="893"/>
                  <a:pt x="496" y="967"/>
                </a:cubicBezTo>
                <a:cubicBezTo>
                  <a:pt x="496" y="1014"/>
                  <a:pt x="521" y="1056"/>
                  <a:pt x="559" y="1080"/>
                </a:cubicBezTo>
                <a:cubicBezTo>
                  <a:pt x="548" y="1110"/>
                  <a:pt x="548" y="1110"/>
                  <a:pt x="548" y="1110"/>
                </a:cubicBezTo>
                <a:cubicBezTo>
                  <a:pt x="31" y="1110"/>
                  <a:pt x="31" y="1110"/>
                  <a:pt x="31" y="1110"/>
                </a:cubicBezTo>
                <a:cubicBezTo>
                  <a:pt x="31" y="32"/>
                  <a:pt x="31" y="32"/>
                  <a:pt x="31" y="32"/>
                </a:cubicBezTo>
                <a:cubicBezTo>
                  <a:pt x="615" y="32"/>
                  <a:pt x="615" y="32"/>
                  <a:pt x="615" y="32"/>
                </a:cubicBezTo>
                <a:cubicBezTo>
                  <a:pt x="615" y="194"/>
                  <a:pt x="615" y="194"/>
                  <a:pt x="615" y="194"/>
                </a:cubicBezTo>
                <a:cubicBezTo>
                  <a:pt x="615" y="203"/>
                  <a:pt x="622" y="210"/>
                  <a:pt x="631" y="210"/>
                </a:cubicBezTo>
                <a:cubicBezTo>
                  <a:pt x="804" y="210"/>
                  <a:pt x="804" y="210"/>
                  <a:pt x="804" y="210"/>
                </a:cubicBezTo>
                <a:lnTo>
                  <a:pt x="804" y="111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nvGrpSpPr>
          <p:cNvPr id="30" name="Gruppieren 433">
            <a:extLst>
              <a:ext uri="{FF2B5EF4-FFF2-40B4-BE49-F238E27FC236}">
                <a16:creationId xmlns:a16="http://schemas.microsoft.com/office/drawing/2014/main" id="{2C33E5A0-C7B3-4590-AF88-0CC26368E873}"/>
              </a:ext>
            </a:extLst>
          </p:cNvPr>
          <p:cNvGrpSpPr>
            <a:grpSpLocks noChangeAspect="1"/>
          </p:cNvGrpSpPr>
          <p:nvPr/>
        </p:nvGrpSpPr>
        <p:grpSpPr>
          <a:xfrm>
            <a:off x="2122552" y="5078132"/>
            <a:ext cx="1143161" cy="438707"/>
            <a:chOff x="-2212975" y="2557463"/>
            <a:chExt cx="2014538" cy="773112"/>
          </a:xfrm>
          <a:solidFill>
            <a:schemeClr val="tx1"/>
          </a:solidFill>
        </p:grpSpPr>
        <p:sp>
          <p:nvSpPr>
            <p:cNvPr id="34" name="Freeform 170">
              <a:extLst>
                <a:ext uri="{FF2B5EF4-FFF2-40B4-BE49-F238E27FC236}">
                  <a16:creationId xmlns:a16="http://schemas.microsoft.com/office/drawing/2014/main" id="{EA34322C-7BAE-4A96-B1CB-5D0D7647366E}"/>
                </a:ext>
              </a:extLst>
            </p:cNvPr>
            <p:cNvSpPr>
              <a:spLocks noEditPoints="1"/>
            </p:cNvSpPr>
            <p:nvPr/>
          </p:nvSpPr>
          <p:spPr bwMode="auto">
            <a:xfrm>
              <a:off x="-1298575" y="2749550"/>
              <a:ext cx="179388" cy="180975"/>
            </a:xfrm>
            <a:custGeom>
              <a:avLst/>
              <a:gdLst>
                <a:gd name="T0" fmla="*/ 64 w 129"/>
                <a:gd name="T1" fmla="*/ 0 h 130"/>
                <a:gd name="T2" fmla="*/ 0 w 129"/>
                <a:gd name="T3" fmla="*/ 65 h 130"/>
                <a:gd name="T4" fmla="*/ 64 w 129"/>
                <a:gd name="T5" fmla="*/ 130 h 130"/>
                <a:gd name="T6" fmla="*/ 129 w 129"/>
                <a:gd name="T7" fmla="*/ 65 h 130"/>
                <a:gd name="T8" fmla="*/ 64 w 129"/>
                <a:gd name="T9" fmla="*/ 0 h 130"/>
                <a:gd name="T10" fmla="*/ 64 w 129"/>
                <a:gd name="T11" fmla="*/ 102 h 130"/>
                <a:gd name="T12" fmla="*/ 27 w 129"/>
                <a:gd name="T13" fmla="*/ 65 h 130"/>
                <a:gd name="T14" fmla="*/ 64 w 129"/>
                <a:gd name="T15" fmla="*/ 28 h 130"/>
                <a:gd name="T16" fmla="*/ 101 w 129"/>
                <a:gd name="T17" fmla="*/ 65 h 130"/>
                <a:gd name="T18" fmla="*/ 64 w 129"/>
                <a:gd name="T19" fmla="*/ 10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64" y="0"/>
                  </a:moveTo>
                  <a:cubicBezTo>
                    <a:pt x="29" y="0"/>
                    <a:pt x="0" y="29"/>
                    <a:pt x="0" y="65"/>
                  </a:cubicBezTo>
                  <a:cubicBezTo>
                    <a:pt x="0" y="101"/>
                    <a:pt x="29" y="130"/>
                    <a:pt x="64" y="130"/>
                  </a:cubicBezTo>
                  <a:cubicBezTo>
                    <a:pt x="100" y="130"/>
                    <a:pt x="129" y="101"/>
                    <a:pt x="129" y="65"/>
                  </a:cubicBezTo>
                  <a:cubicBezTo>
                    <a:pt x="129" y="29"/>
                    <a:pt x="100" y="0"/>
                    <a:pt x="64" y="0"/>
                  </a:cubicBezTo>
                  <a:close/>
                  <a:moveTo>
                    <a:pt x="64" y="102"/>
                  </a:moveTo>
                  <a:cubicBezTo>
                    <a:pt x="44" y="102"/>
                    <a:pt x="27" y="85"/>
                    <a:pt x="27" y="65"/>
                  </a:cubicBezTo>
                  <a:cubicBezTo>
                    <a:pt x="27" y="44"/>
                    <a:pt x="44" y="28"/>
                    <a:pt x="64" y="28"/>
                  </a:cubicBezTo>
                  <a:cubicBezTo>
                    <a:pt x="85" y="28"/>
                    <a:pt x="101" y="44"/>
                    <a:pt x="101" y="65"/>
                  </a:cubicBezTo>
                  <a:cubicBezTo>
                    <a:pt x="101" y="85"/>
                    <a:pt x="85" y="102"/>
                    <a:pt x="6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5" name="Freeform 171">
              <a:extLst>
                <a:ext uri="{FF2B5EF4-FFF2-40B4-BE49-F238E27FC236}">
                  <a16:creationId xmlns:a16="http://schemas.microsoft.com/office/drawing/2014/main" id="{C9C4F626-FD01-447B-88F4-3BCEE5364DF2}"/>
                </a:ext>
              </a:extLst>
            </p:cNvPr>
            <p:cNvSpPr>
              <a:spLocks noEditPoints="1"/>
            </p:cNvSpPr>
            <p:nvPr/>
          </p:nvSpPr>
          <p:spPr bwMode="auto">
            <a:xfrm>
              <a:off x="-2055813" y="2647950"/>
              <a:ext cx="592138" cy="592137"/>
            </a:xfrm>
            <a:custGeom>
              <a:avLst/>
              <a:gdLst>
                <a:gd name="T0" fmla="*/ 214 w 427"/>
                <a:gd name="T1" fmla="*/ 0 h 428"/>
                <a:gd name="T2" fmla="*/ 0 w 427"/>
                <a:gd name="T3" fmla="*/ 214 h 428"/>
                <a:gd name="T4" fmla="*/ 214 w 427"/>
                <a:gd name="T5" fmla="*/ 428 h 428"/>
                <a:gd name="T6" fmla="*/ 427 w 427"/>
                <a:gd name="T7" fmla="*/ 214 h 428"/>
                <a:gd name="T8" fmla="*/ 214 w 427"/>
                <a:gd name="T9" fmla="*/ 0 h 428"/>
                <a:gd name="T10" fmla="*/ 214 w 427"/>
                <a:gd name="T11" fmla="*/ 400 h 428"/>
                <a:gd name="T12" fmla="*/ 28 w 427"/>
                <a:gd name="T13" fmla="*/ 214 h 428"/>
                <a:gd name="T14" fmla="*/ 214 w 427"/>
                <a:gd name="T15" fmla="*/ 28 h 428"/>
                <a:gd name="T16" fmla="*/ 400 w 427"/>
                <a:gd name="T17" fmla="*/ 214 h 428"/>
                <a:gd name="T18" fmla="*/ 214 w 427"/>
                <a:gd name="T19"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428">
                  <a:moveTo>
                    <a:pt x="214" y="0"/>
                  </a:moveTo>
                  <a:cubicBezTo>
                    <a:pt x="96" y="0"/>
                    <a:pt x="0" y="96"/>
                    <a:pt x="0" y="214"/>
                  </a:cubicBezTo>
                  <a:cubicBezTo>
                    <a:pt x="0" y="332"/>
                    <a:pt x="96" y="428"/>
                    <a:pt x="214" y="428"/>
                  </a:cubicBezTo>
                  <a:cubicBezTo>
                    <a:pt x="331" y="428"/>
                    <a:pt x="427" y="332"/>
                    <a:pt x="427" y="214"/>
                  </a:cubicBezTo>
                  <a:cubicBezTo>
                    <a:pt x="427" y="96"/>
                    <a:pt x="331" y="0"/>
                    <a:pt x="214" y="0"/>
                  </a:cubicBezTo>
                  <a:close/>
                  <a:moveTo>
                    <a:pt x="214" y="400"/>
                  </a:moveTo>
                  <a:cubicBezTo>
                    <a:pt x="111" y="400"/>
                    <a:pt x="28" y="317"/>
                    <a:pt x="28" y="214"/>
                  </a:cubicBezTo>
                  <a:cubicBezTo>
                    <a:pt x="28" y="112"/>
                    <a:pt x="111" y="28"/>
                    <a:pt x="214" y="28"/>
                  </a:cubicBezTo>
                  <a:cubicBezTo>
                    <a:pt x="316" y="28"/>
                    <a:pt x="400" y="112"/>
                    <a:pt x="400" y="214"/>
                  </a:cubicBezTo>
                  <a:cubicBezTo>
                    <a:pt x="400" y="317"/>
                    <a:pt x="316" y="400"/>
                    <a:pt x="214"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8" name="Freeform 172">
              <a:extLst>
                <a:ext uri="{FF2B5EF4-FFF2-40B4-BE49-F238E27FC236}">
                  <a16:creationId xmlns:a16="http://schemas.microsoft.com/office/drawing/2014/main" id="{F5E924ED-00D9-4927-BB46-94E393F5D0AB}"/>
                </a:ext>
              </a:extLst>
            </p:cNvPr>
            <p:cNvSpPr>
              <a:spLocks/>
            </p:cNvSpPr>
            <p:nvPr/>
          </p:nvSpPr>
          <p:spPr bwMode="auto">
            <a:xfrm>
              <a:off x="-1965325" y="2738438"/>
              <a:ext cx="225425" cy="225425"/>
            </a:xfrm>
            <a:custGeom>
              <a:avLst/>
              <a:gdLst>
                <a:gd name="T0" fmla="*/ 149 w 162"/>
                <a:gd name="T1" fmla="*/ 0 h 162"/>
                <a:gd name="T2" fmla="*/ 0 w 162"/>
                <a:gd name="T3" fmla="*/ 148 h 162"/>
                <a:gd name="T4" fmla="*/ 14 w 162"/>
                <a:gd name="T5" fmla="*/ 162 h 162"/>
                <a:gd name="T6" fmla="*/ 28 w 162"/>
                <a:gd name="T7" fmla="*/ 148 h 162"/>
                <a:gd name="T8" fmla="*/ 149 w 162"/>
                <a:gd name="T9" fmla="*/ 27 h 162"/>
                <a:gd name="T10" fmla="*/ 162 w 162"/>
                <a:gd name="T11" fmla="*/ 14 h 162"/>
                <a:gd name="T12" fmla="*/ 149 w 16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62" h="162">
                  <a:moveTo>
                    <a:pt x="149" y="0"/>
                  </a:moveTo>
                  <a:cubicBezTo>
                    <a:pt x="67" y="0"/>
                    <a:pt x="0" y="66"/>
                    <a:pt x="0" y="148"/>
                  </a:cubicBezTo>
                  <a:cubicBezTo>
                    <a:pt x="0" y="156"/>
                    <a:pt x="7" y="162"/>
                    <a:pt x="14" y="162"/>
                  </a:cubicBezTo>
                  <a:cubicBezTo>
                    <a:pt x="22" y="162"/>
                    <a:pt x="28" y="156"/>
                    <a:pt x="28" y="148"/>
                  </a:cubicBezTo>
                  <a:cubicBezTo>
                    <a:pt x="28" y="81"/>
                    <a:pt x="82" y="27"/>
                    <a:pt x="149" y="27"/>
                  </a:cubicBezTo>
                  <a:cubicBezTo>
                    <a:pt x="156" y="27"/>
                    <a:pt x="162" y="21"/>
                    <a:pt x="162" y="14"/>
                  </a:cubicBezTo>
                  <a:cubicBezTo>
                    <a:pt x="162" y="6"/>
                    <a:pt x="156"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0" name="Freeform 173">
              <a:extLst>
                <a:ext uri="{FF2B5EF4-FFF2-40B4-BE49-F238E27FC236}">
                  <a16:creationId xmlns:a16="http://schemas.microsoft.com/office/drawing/2014/main" id="{3B8C852F-E1D2-4545-9226-FF5DE4F5392C}"/>
                </a:ext>
              </a:extLst>
            </p:cNvPr>
            <p:cNvSpPr>
              <a:spLocks noEditPoints="1"/>
            </p:cNvSpPr>
            <p:nvPr/>
          </p:nvSpPr>
          <p:spPr bwMode="auto">
            <a:xfrm>
              <a:off x="-947738" y="2647950"/>
              <a:ext cx="592138" cy="592137"/>
            </a:xfrm>
            <a:custGeom>
              <a:avLst/>
              <a:gdLst>
                <a:gd name="T0" fmla="*/ 213 w 427"/>
                <a:gd name="T1" fmla="*/ 0 h 428"/>
                <a:gd name="T2" fmla="*/ 0 w 427"/>
                <a:gd name="T3" fmla="*/ 214 h 428"/>
                <a:gd name="T4" fmla="*/ 213 w 427"/>
                <a:gd name="T5" fmla="*/ 428 h 428"/>
                <a:gd name="T6" fmla="*/ 427 w 427"/>
                <a:gd name="T7" fmla="*/ 214 h 428"/>
                <a:gd name="T8" fmla="*/ 213 w 427"/>
                <a:gd name="T9" fmla="*/ 0 h 428"/>
                <a:gd name="T10" fmla="*/ 213 w 427"/>
                <a:gd name="T11" fmla="*/ 400 h 428"/>
                <a:gd name="T12" fmla="*/ 27 w 427"/>
                <a:gd name="T13" fmla="*/ 214 h 428"/>
                <a:gd name="T14" fmla="*/ 213 w 427"/>
                <a:gd name="T15" fmla="*/ 28 h 428"/>
                <a:gd name="T16" fmla="*/ 399 w 427"/>
                <a:gd name="T17" fmla="*/ 214 h 428"/>
                <a:gd name="T18" fmla="*/ 213 w 427"/>
                <a:gd name="T19"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428">
                  <a:moveTo>
                    <a:pt x="213" y="0"/>
                  </a:moveTo>
                  <a:cubicBezTo>
                    <a:pt x="96" y="0"/>
                    <a:pt x="0" y="96"/>
                    <a:pt x="0" y="214"/>
                  </a:cubicBezTo>
                  <a:cubicBezTo>
                    <a:pt x="0" y="332"/>
                    <a:pt x="96" y="428"/>
                    <a:pt x="213" y="428"/>
                  </a:cubicBezTo>
                  <a:cubicBezTo>
                    <a:pt x="331" y="428"/>
                    <a:pt x="427" y="332"/>
                    <a:pt x="427" y="214"/>
                  </a:cubicBezTo>
                  <a:cubicBezTo>
                    <a:pt x="427" y="96"/>
                    <a:pt x="331" y="0"/>
                    <a:pt x="213" y="0"/>
                  </a:cubicBezTo>
                  <a:close/>
                  <a:moveTo>
                    <a:pt x="213" y="400"/>
                  </a:moveTo>
                  <a:cubicBezTo>
                    <a:pt x="111" y="400"/>
                    <a:pt x="27" y="317"/>
                    <a:pt x="27" y="214"/>
                  </a:cubicBezTo>
                  <a:cubicBezTo>
                    <a:pt x="27" y="112"/>
                    <a:pt x="111" y="28"/>
                    <a:pt x="213" y="28"/>
                  </a:cubicBezTo>
                  <a:cubicBezTo>
                    <a:pt x="316" y="28"/>
                    <a:pt x="399" y="112"/>
                    <a:pt x="399" y="214"/>
                  </a:cubicBezTo>
                  <a:cubicBezTo>
                    <a:pt x="399" y="317"/>
                    <a:pt x="316" y="400"/>
                    <a:pt x="213"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1" name="Freeform 174">
              <a:extLst>
                <a:ext uri="{FF2B5EF4-FFF2-40B4-BE49-F238E27FC236}">
                  <a16:creationId xmlns:a16="http://schemas.microsoft.com/office/drawing/2014/main" id="{FFD9D2E8-C0A3-43C2-A604-E2E3938405CB}"/>
                </a:ext>
              </a:extLst>
            </p:cNvPr>
            <p:cNvSpPr>
              <a:spLocks/>
            </p:cNvSpPr>
            <p:nvPr/>
          </p:nvSpPr>
          <p:spPr bwMode="auto">
            <a:xfrm>
              <a:off x="-858838" y="2738438"/>
              <a:ext cx="225425" cy="225425"/>
            </a:xfrm>
            <a:custGeom>
              <a:avLst/>
              <a:gdLst>
                <a:gd name="T0" fmla="*/ 148 w 162"/>
                <a:gd name="T1" fmla="*/ 0 h 162"/>
                <a:gd name="T2" fmla="*/ 0 w 162"/>
                <a:gd name="T3" fmla="*/ 148 h 162"/>
                <a:gd name="T4" fmla="*/ 14 w 162"/>
                <a:gd name="T5" fmla="*/ 162 h 162"/>
                <a:gd name="T6" fmla="*/ 28 w 162"/>
                <a:gd name="T7" fmla="*/ 148 h 162"/>
                <a:gd name="T8" fmla="*/ 148 w 162"/>
                <a:gd name="T9" fmla="*/ 27 h 162"/>
                <a:gd name="T10" fmla="*/ 162 w 162"/>
                <a:gd name="T11" fmla="*/ 14 h 162"/>
                <a:gd name="T12" fmla="*/ 148 w 16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62" h="162">
                  <a:moveTo>
                    <a:pt x="148" y="0"/>
                  </a:moveTo>
                  <a:cubicBezTo>
                    <a:pt x="67" y="0"/>
                    <a:pt x="0" y="66"/>
                    <a:pt x="0" y="148"/>
                  </a:cubicBezTo>
                  <a:cubicBezTo>
                    <a:pt x="0" y="156"/>
                    <a:pt x="6" y="162"/>
                    <a:pt x="14" y="162"/>
                  </a:cubicBezTo>
                  <a:cubicBezTo>
                    <a:pt x="22" y="162"/>
                    <a:pt x="28" y="156"/>
                    <a:pt x="28" y="148"/>
                  </a:cubicBezTo>
                  <a:cubicBezTo>
                    <a:pt x="28" y="81"/>
                    <a:pt x="82" y="27"/>
                    <a:pt x="148" y="27"/>
                  </a:cubicBezTo>
                  <a:cubicBezTo>
                    <a:pt x="156" y="27"/>
                    <a:pt x="162" y="21"/>
                    <a:pt x="162" y="14"/>
                  </a:cubicBezTo>
                  <a:cubicBezTo>
                    <a:pt x="162" y="6"/>
                    <a:pt x="156" y="0"/>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3" name="Freeform 175">
              <a:extLst>
                <a:ext uri="{FF2B5EF4-FFF2-40B4-BE49-F238E27FC236}">
                  <a16:creationId xmlns:a16="http://schemas.microsoft.com/office/drawing/2014/main" id="{E33679A5-8AE0-4BBD-81A8-B88BDE586676}"/>
                </a:ext>
              </a:extLst>
            </p:cNvPr>
            <p:cNvSpPr>
              <a:spLocks noEditPoints="1"/>
            </p:cNvSpPr>
            <p:nvPr/>
          </p:nvSpPr>
          <p:spPr bwMode="auto">
            <a:xfrm>
              <a:off x="-2212975" y="2557463"/>
              <a:ext cx="2014538" cy="773112"/>
            </a:xfrm>
            <a:custGeom>
              <a:avLst/>
              <a:gdLst>
                <a:gd name="T0" fmla="*/ 1400 w 1453"/>
                <a:gd name="T1" fmla="*/ 229 h 558"/>
                <a:gd name="T2" fmla="*/ 887 w 1453"/>
                <a:gd name="T3" fmla="*/ 135 h 558"/>
                <a:gd name="T4" fmla="*/ 724 w 1453"/>
                <a:gd name="T5" fmla="*/ 39 h 558"/>
                <a:gd name="T6" fmla="*/ 565 w 1453"/>
                <a:gd name="T7" fmla="*/ 132 h 558"/>
                <a:gd name="T8" fmla="*/ 54 w 1453"/>
                <a:gd name="T9" fmla="*/ 229 h 558"/>
                <a:gd name="T10" fmla="*/ 0 w 1453"/>
                <a:gd name="T11" fmla="*/ 242 h 558"/>
                <a:gd name="T12" fmla="*/ 14 w 1453"/>
                <a:gd name="T13" fmla="*/ 329 h 558"/>
                <a:gd name="T14" fmla="*/ 328 w 1453"/>
                <a:gd name="T15" fmla="*/ 558 h 558"/>
                <a:gd name="T16" fmla="*/ 592 w 1453"/>
                <a:gd name="T17" fmla="*/ 372 h 558"/>
                <a:gd name="T18" fmla="*/ 724 w 1453"/>
                <a:gd name="T19" fmla="*/ 314 h 558"/>
                <a:gd name="T20" fmla="*/ 866 w 1453"/>
                <a:gd name="T21" fmla="*/ 381 h 558"/>
                <a:gd name="T22" fmla="*/ 1400 w 1453"/>
                <a:gd name="T23" fmla="*/ 329 h 558"/>
                <a:gd name="T24" fmla="*/ 1453 w 1453"/>
                <a:gd name="T25" fmla="*/ 316 h 558"/>
                <a:gd name="T26" fmla="*/ 1439 w 1453"/>
                <a:gd name="T27" fmla="*/ 229 h 558"/>
                <a:gd name="T28" fmla="*/ 28 w 1453"/>
                <a:gd name="T29" fmla="*/ 256 h 558"/>
                <a:gd name="T30" fmla="*/ 49 w 1453"/>
                <a:gd name="T31" fmla="*/ 279 h 558"/>
                <a:gd name="T32" fmla="*/ 28 w 1453"/>
                <a:gd name="T33" fmla="*/ 302 h 558"/>
                <a:gd name="T34" fmla="*/ 76 w 1453"/>
                <a:gd name="T35" fmla="*/ 279 h 558"/>
                <a:gd name="T36" fmla="*/ 579 w 1453"/>
                <a:gd name="T37" fmla="*/ 279 h 558"/>
                <a:gd name="T38" fmla="*/ 578 w 1453"/>
                <a:gd name="T39" fmla="*/ 157 h 558"/>
                <a:gd name="T40" fmla="*/ 724 w 1453"/>
                <a:gd name="T41" fmla="*/ 66 h 558"/>
                <a:gd name="T42" fmla="*/ 873 w 1453"/>
                <a:gd name="T43" fmla="*/ 160 h 558"/>
                <a:gd name="T44" fmla="*/ 851 w 1453"/>
                <a:gd name="T45" fmla="*/ 327 h 558"/>
                <a:gd name="T46" fmla="*/ 834 w 1453"/>
                <a:gd name="T47" fmla="*/ 204 h 558"/>
                <a:gd name="T48" fmla="*/ 614 w 1453"/>
                <a:gd name="T49" fmla="*/ 204 h 558"/>
                <a:gd name="T50" fmla="*/ 603 w 1453"/>
                <a:gd name="T51" fmla="*/ 322 h 558"/>
                <a:gd name="T52" fmla="*/ 578 w 1453"/>
                <a:gd name="T53" fmla="*/ 157 h 558"/>
                <a:gd name="T54" fmla="*/ 724 w 1453"/>
                <a:gd name="T55" fmla="*/ 122 h 558"/>
                <a:gd name="T56" fmla="*/ 724 w 1453"/>
                <a:gd name="T57" fmla="*/ 286 h 558"/>
                <a:gd name="T58" fmla="*/ 1125 w 1453"/>
                <a:gd name="T59" fmla="*/ 530 h 558"/>
                <a:gd name="T60" fmla="*/ 891 w 1453"/>
                <a:gd name="T61" fmla="*/ 369 h 558"/>
                <a:gd name="T62" fmla="*/ 1125 w 1453"/>
                <a:gd name="T63" fmla="*/ 28 h 558"/>
                <a:gd name="T64" fmla="*/ 1125 w 1453"/>
                <a:gd name="T65" fmla="*/ 530 h 558"/>
                <a:gd name="T66" fmla="*/ 1403 w 1453"/>
                <a:gd name="T67" fmla="*/ 302 h 558"/>
                <a:gd name="T68" fmla="*/ 1403 w 1453"/>
                <a:gd name="T69" fmla="*/ 256 h 558"/>
                <a:gd name="T70" fmla="*/ 1425 w 1453"/>
                <a:gd name="T71" fmla="*/ 30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3" h="558">
                  <a:moveTo>
                    <a:pt x="1439" y="229"/>
                  </a:moveTo>
                  <a:cubicBezTo>
                    <a:pt x="1400" y="229"/>
                    <a:pt x="1400" y="229"/>
                    <a:pt x="1400" y="229"/>
                  </a:cubicBezTo>
                  <a:cubicBezTo>
                    <a:pt x="1376" y="99"/>
                    <a:pt x="1262" y="0"/>
                    <a:pt x="1125" y="0"/>
                  </a:cubicBezTo>
                  <a:cubicBezTo>
                    <a:pt x="1024" y="0"/>
                    <a:pt x="936" y="54"/>
                    <a:pt x="887" y="135"/>
                  </a:cubicBezTo>
                  <a:cubicBezTo>
                    <a:pt x="837" y="85"/>
                    <a:pt x="837" y="85"/>
                    <a:pt x="837" y="85"/>
                  </a:cubicBezTo>
                  <a:cubicBezTo>
                    <a:pt x="807" y="55"/>
                    <a:pt x="767" y="39"/>
                    <a:pt x="724" y="39"/>
                  </a:cubicBezTo>
                  <a:cubicBezTo>
                    <a:pt x="682" y="39"/>
                    <a:pt x="641" y="55"/>
                    <a:pt x="611" y="85"/>
                  </a:cubicBezTo>
                  <a:cubicBezTo>
                    <a:pt x="565" y="132"/>
                    <a:pt x="565" y="132"/>
                    <a:pt x="565" y="132"/>
                  </a:cubicBezTo>
                  <a:cubicBezTo>
                    <a:pt x="515" y="53"/>
                    <a:pt x="428" y="0"/>
                    <a:pt x="328" y="0"/>
                  </a:cubicBezTo>
                  <a:cubicBezTo>
                    <a:pt x="191" y="0"/>
                    <a:pt x="77" y="99"/>
                    <a:pt x="54" y="229"/>
                  </a:cubicBezTo>
                  <a:cubicBezTo>
                    <a:pt x="14" y="229"/>
                    <a:pt x="14" y="229"/>
                    <a:pt x="14" y="229"/>
                  </a:cubicBezTo>
                  <a:cubicBezTo>
                    <a:pt x="6" y="229"/>
                    <a:pt x="0" y="235"/>
                    <a:pt x="0" y="242"/>
                  </a:cubicBezTo>
                  <a:cubicBezTo>
                    <a:pt x="0" y="316"/>
                    <a:pt x="0" y="316"/>
                    <a:pt x="0" y="316"/>
                  </a:cubicBezTo>
                  <a:cubicBezTo>
                    <a:pt x="0" y="323"/>
                    <a:pt x="6" y="329"/>
                    <a:pt x="14" y="329"/>
                  </a:cubicBezTo>
                  <a:cubicBezTo>
                    <a:pt x="54" y="329"/>
                    <a:pt x="54" y="329"/>
                    <a:pt x="54" y="329"/>
                  </a:cubicBezTo>
                  <a:cubicBezTo>
                    <a:pt x="77" y="459"/>
                    <a:pt x="191" y="558"/>
                    <a:pt x="328" y="558"/>
                  </a:cubicBezTo>
                  <a:cubicBezTo>
                    <a:pt x="449" y="558"/>
                    <a:pt x="553" y="479"/>
                    <a:pt x="591" y="370"/>
                  </a:cubicBezTo>
                  <a:cubicBezTo>
                    <a:pt x="592" y="372"/>
                    <a:pt x="592" y="372"/>
                    <a:pt x="592" y="372"/>
                  </a:cubicBezTo>
                  <a:cubicBezTo>
                    <a:pt x="667" y="297"/>
                    <a:pt x="667" y="297"/>
                    <a:pt x="667" y="297"/>
                  </a:cubicBezTo>
                  <a:cubicBezTo>
                    <a:pt x="683" y="308"/>
                    <a:pt x="703" y="314"/>
                    <a:pt x="724" y="314"/>
                  </a:cubicBezTo>
                  <a:cubicBezTo>
                    <a:pt x="745" y="314"/>
                    <a:pt x="765" y="308"/>
                    <a:pt x="782" y="297"/>
                  </a:cubicBezTo>
                  <a:cubicBezTo>
                    <a:pt x="866" y="381"/>
                    <a:pt x="866" y="381"/>
                    <a:pt x="866" y="381"/>
                  </a:cubicBezTo>
                  <a:cubicBezTo>
                    <a:pt x="908" y="487"/>
                    <a:pt x="1012" y="558"/>
                    <a:pt x="1125" y="558"/>
                  </a:cubicBezTo>
                  <a:cubicBezTo>
                    <a:pt x="1262" y="558"/>
                    <a:pt x="1376" y="459"/>
                    <a:pt x="1400" y="329"/>
                  </a:cubicBezTo>
                  <a:cubicBezTo>
                    <a:pt x="1439" y="329"/>
                    <a:pt x="1439" y="329"/>
                    <a:pt x="1439" y="329"/>
                  </a:cubicBezTo>
                  <a:cubicBezTo>
                    <a:pt x="1447" y="329"/>
                    <a:pt x="1453" y="323"/>
                    <a:pt x="1453" y="316"/>
                  </a:cubicBezTo>
                  <a:cubicBezTo>
                    <a:pt x="1453" y="242"/>
                    <a:pt x="1453" y="242"/>
                    <a:pt x="1453" y="242"/>
                  </a:cubicBezTo>
                  <a:cubicBezTo>
                    <a:pt x="1453" y="235"/>
                    <a:pt x="1447" y="229"/>
                    <a:pt x="1439" y="229"/>
                  </a:cubicBezTo>
                  <a:close/>
                  <a:moveTo>
                    <a:pt x="28" y="302"/>
                  </a:moveTo>
                  <a:cubicBezTo>
                    <a:pt x="28" y="256"/>
                    <a:pt x="28" y="256"/>
                    <a:pt x="28" y="256"/>
                  </a:cubicBezTo>
                  <a:cubicBezTo>
                    <a:pt x="50" y="256"/>
                    <a:pt x="50" y="256"/>
                    <a:pt x="50" y="256"/>
                  </a:cubicBezTo>
                  <a:cubicBezTo>
                    <a:pt x="49" y="264"/>
                    <a:pt x="49" y="271"/>
                    <a:pt x="49" y="279"/>
                  </a:cubicBezTo>
                  <a:cubicBezTo>
                    <a:pt x="49" y="287"/>
                    <a:pt x="49" y="294"/>
                    <a:pt x="50" y="302"/>
                  </a:cubicBezTo>
                  <a:lnTo>
                    <a:pt x="28" y="302"/>
                  </a:lnTo>
                  <a:close/>
                  <a:moveTo>
                    <a:pt x="328" y="530"/>
                  </a:moveTo>
                  <a:cubicBezTo>
                    <a:pt x="189" y="530"/>
                    <a:pt x="76" y="418"/>
                    <a:pt x="76" y="279"/>
                  </a:cubicBezTo>
                  <a:cubicBezTo>
                    <a:pt x="76" y="141"/>
                    <a:pt x="189" y="28"/>
                    <a:pt x="328" y="28"/>
                  </a:cubicBezTo>
                  <a:cubicBezTo>
                    <a:pt x="466" y="28"/>
                    <a:pt x="579" y="141"/>
                    <a:pt x="579" y="279"/>
                  </a:cubicBezTo>
                  <a:cubicBezTo>
                    <a:pt x="579" y="418"/>
                    <a:pt x="466" y="530"/>
                    <a:pt x="328" y="530"/>
                  </a:cubicBezTo>
                  <a:close/>
                  <a:moveTo>
                    <a:pt x="578" y="157"/>
                  </a:moveTo>
                  <a:cubicBezTo>
                    <a:pt x="631" y="105"/>
                    <a:pt x="631" y="105"/>
                    <a:pt x="631" y="105"/>
                  </a:cubicBezTo>
                  <a:cubicBezTo>
                    <a:pt x="656" y="80"/>
                    <a:pt x="689" y="66"/>
                    <a:pt x="724" y="66"/>
                  </a:cubicBezTo>
                  <a:cubicBezTo>
                    <a:pt x="760" y="66"/>
                    <a:pt x="793" y="80"/>
                    <a:pt x="818" y="105"/>
                  </a:cubicBezTo>
                  <a:cubicBezTo>
                    <a:pt x="873" y="160"/>
                    <a:pt x="873" y="160"/>
                    <a:pt x="873" y="160"/>
                  </a:cubicBezTo>
                  <a:cubicBezTo>
                    <a:pt x="856" y="196"/>
                    <a:pt x="847" y="237"/>
                    <a:pt x="847" y="279"/>
                  </a:cubicBezTo>
                  <a:cubicBezTo>
                    <a:pt x="847" y="295"/>
                    <a:pt x="848" y="311"/>
                    <a:pt x="851" y="327"/>
                  </a:cubicBezTo>
                  <a:cubicBezTo>
                    <a:pt x="804" y="280"/>
                    <a:pt x="804" y="280"/>
                    <a:pt x="804" y="280"/>
                  </a:cubicBezTo>
                  <a:cubicBezTo>
                    <a:pt x="823" y="260"/>
                    <a:pt x="834" y="233"/>
                    <a:pt x="834" y="204"/>
                  </a:cubicBezTo>
                  <a:cubicBezTo>
                    <a:pt x="834" y="143"/>
                    <a:pt x="785" y="94"/>
                    <a:pt x="724" y="94"/>
                  </a:cubicBezTo>
                  <a:cubicBezTo>
                    <a:pt x="664" y="94"/>
                    <a:pt x="614" y="143"/>
                    <a:pt x="614" y="204"/>
                  </a:cubicBezTo>
                  <a:cubicBezTo>
                    <a:pt x="614" y="233"/>
                    <a:pt x="626" y="260"/>
                    <a:pt x="645" y="280"/>
                  </a:cubicBezTo>
                  <a:cubicBezTo>
                    <a:pt x="603" y="322"/>
                    <a:pt x="603" y="322"/>
                    <a:pt x="603" y="322"/>
                  </a:cubicBezTo>
                  <a:cubicBezTo>
                    <a:pt x="605" y="308"/>
                    <a:pt x="606" y="293"/>
                    <a:pt x="606" y="279"/>
                  </a:cubicBezTo>
                  <a:cubicBezTo>
                    <a:pt x="606" y="235"/>
                    <a:pt x="596" y="194"/>
                    <a:pt x="578" y="157"/>
                  </a:cubicBezTo>
                  <a:close/>
                  <a:moveTo>
                    <a:pt x="642" y="204"/>
                  </a:moveTo>
                  <a:cubicBezTo>
                    <a:pt x="642" y="158"/>
                    <a:pt x="679" y="122"/>
                    <a:pt x="724" y="122"/>
                  </a:cubicBezTo>
                  <a:cubicBezTo>
                    <a:pt x="770" y="122"/>
                    <a:pt x="807" y="158"/>
                    <a:pt x="807" y="204"/>
                  </a:cubicBezTo>
                  <a:cubicBezTo>
                    <a:pt x="807" y="249"/>
                    <a:pt x="770" y="286"/>
                    <a:pt x="724" y="286"/>
                  </a:cubicBezTo>
                  <a:cubicBezTo>
                    <a:pt x="679" y="286"/>
                    <a:pt x="642" y="249"/>
                    <a:pt x="642" y="204"/>
                  </a:cubicBezTo>
                  <a:close/>
                  <a:moveTo>
                    <a:pt x="1125" y="530"/>
                  </a:moveTo>
                  <a:cubicBezTo>
                    <a:pt x="1022" y="530"/>
                    <a:pt x="928" y="465"/>
                    <a:pt x="891" y="369"/>
                  </a:cubicBezTo>
                  <a:cubicBezTo>
                    <a:pt x="891" y="369"/>
                    <a:pt x="891" y="369"/>
                    <a:pt x="891" y="369"/>
                  </a:cubicBezTo>
                  <a:cubicBezTo>
                    <a:pt x="880" y="340"/>
                    <a:pt x="874" y="310"/>
                    <a:pt x="874" y="279"/>
                  </a:cubicBezTo>
                  <a:cubicBezTo>
                    <a:pt x="874" y="141"/>
                    <a:pt x="987" y="28"/>
                    <a:pt x="1125" y="28"/>
                  </a:cubicBezTo>
                  <a:cubicBezTo>
                    <a:pt x="1264" y="28"/>
                    <a:pt x="1377" y="141"/>
                    <a:pt x="1377" y="279"/>
                  </a:cubicBezTo>
                  <a:cubicBezTo>
                    <a:pt x="1377" y="418"/>
                    <a:pt x="1264" y="530"/>
                    <a:pt x="1125" y="530"/>
                  </a:cubicBezTo>
                  <a:close/>
                  <a:moveTo>
                    <a:pt x="1425" y="302"/>
                  </a:moveTo>
                  <a:cubicBezTo>
                    <a:pt x="1403" y="302"/>
                    <a:pt x="1403" y="302"/>
                    <a:pt x="1403" y="302"/>
                  </a:cubicBezTo>
                  <a:cubicBezTo>
                    <a:pt x="1404" y="294"/>
                    <a:pt x="1404" y="287"/>
                    <a:pt x="1404" y="279"/>
                  </a:cubicBezTo>
                  <a:cubicBezTo>
                    <a:pt x="1404" y="271"/>
                    <a:pt x="1404" y="264"/>
                    <a:pt x="1403" y="256"/>
                  </a:cubicBezTo>
                  <a:cubicBezTo>
                    <a:pt x="1425" y="256"/>
                    <a:pt x="1425" y="256"/>
                    <a:pt x="1425" y="256"/>
                  </a:cubicBezTo>
                  <a:lnTo>
                    <a:pt x="1425"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7" name="Rechteck 6">
            <a:extLst>
              <a:ext uri="{FF2B5EF4-FFF2-40B4-BE49-F238E27FC236}">
                <a16:creationId xmlns:a16="http://schemas.microsoft.com/office/drawing/2014/main" id="{6C23E918-5E5F-41B5-8468-92050E2F4CD9}"/>
              </a:ext>
            </a:extLst>
          </p:cNvPr>
          <p:cNvSpPr/>
          <p:nvPr/>
        </p:nvSpPr>
        <p:spPr>
          <a:xfrm>
            <a:off x="304798" y="1271801"/>
            <a:ext cx="11581200" cy="4569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Clr>
                <a:srgbClr val="3E4875"/>
              </a:buClr>
            </a:pPr>
            <a:endParaRPr lang="de-DE" sz="1200" b="1" dirty="0">
              <a:solidFill>
                <a:schemeClr val="tx1">
                  <a:lumMod val="75000"/>
                </a:schemeClr>
              </a:solidFill>
            </a:endParaRPr>
          </a:p>
          <a:p>
            <a:pPr>
              <a:buClr>
                <a:srgbClr val="3E4875"/>
              </a:buClr>
            </a:pPr>
            <a:endParaRPr lang="de-DE" sz="1200" b="1" dirty="0">
              <a:solidFill>
                <a:schemeClr val="tx1">
                  <a:lumMod val="75000"/>
                </a:schemeClr>
              </a:solidFill>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a:buClr>
                <a:srgbClr val="3E4875"/>
              </a:buClr>
            </a:pPr>
            <a:endParaRPr lang="de-DE" sz="1200" b="1" dirty="0">
              <a:solidFill>
                <a:schemeClr val="tx1">
                  <a:lumMod val="75000"/>
                </a:schemeClr>
              </a:solidFill>
              <a:sym typeface="Wingdings" panose="05000000000000000000" pitchFamily="2" charset="2"/>
            </a:endParaRPr>
          </a:p>
        </p:txBody>
      </p:sp>
      <p:grpSp>
        <p:nvGrpSpPr>
          <p:cNvPr id="19" name="Gruppieren 18">
            <a:extLst>
              <a:ext uri="{FF2B5EF4-FFF2-40B4-BE49-F238E27FC236}">
                <a16:creationId xmlns:a16="http://schemas.microsoft.com/office/drawing/2014/main" id="{92437804-CA2F-445F-A24A-5D670B0AC29B}"/>
              </a:ext>
            </a:extLst>
          </p:cNvPr>
          <p:cNvGrpSpPr/>
          <p:nvPr/>
        </p:nvGrpSpPr>
        <p:grpSpPr>
          <a:xfrm>
            <a:off x="505939" y="2428646"/>
            <a:ext cx="11184512" cy="3161827"/>
            <a:chOff x="457200" y="2341877"/>
            <a:chExt cx="11276278" cy="3205500"/>
          </a:xfrm>
        </p:grpSpPr>
        <p:sp>
          <p:nvSpPr>
            <p:cNvPr id="13" name="Rechteck 12">
              <a:extLst>
                <a:ext uri="{FF2B5EF4-FFF2-40B4-BE49-F238E27FC236}">
                  <a16:creationId xmlns:a16="http://schemas.microsoft.com/office/drawing/2014/main" id="{1F480F4B-2713-4F4A-829F-B2BEF100A740}"/>
                </a:ext>
              </a:extLst>
            </p:cNvPr>
            <p:cNvSpPr/>
            <p:nvPr/>
          </p:nvSpPr>
          <p:spPr>
            <a:xfrm>
              <a:off x="4275126" y="2346958"/>
              <a:ext cx="3728011" cy="31982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3E4875"/>
                </a:buClr>
              </a:pPr>
              <a:r>
                <a:rPr lang="de-DE" sz="1200" b="1" dirty="0" err="1">
                  <a:solidFill>
                    <a:schemeClr val="accent6"/>
                  </a:solidFill>
                </a:rPr>
                <a:t>Social</a:t>
              </a:r>
              <a:endParaRPr lang="de-DE" sz="1200" b="1" dirty="0">
                <a:solidFill>
                  <a:schemeClr val="accent6"/>
                </a:solidFill>
              </a:endParaRPr>
            </a:p>
            <a:p>
              <a:pPr>
                <a:buClr>
                  <a:srgbClr val="3E4875"/>
                </a:buClr>
              </a:pPr>
              <a:endParaRPr lang="de-DE" sz="1200" b="1" dirty="0">
                <a:solidFill>
                  <a:schemeClr val="accent4"/>
                </a:solidFill>
              </a:endParaRPr>
            </a:p>
            <a:p>
              <a:pPr marL="171450" indent="-171450">
                <a:buClr>
                  <a:srgbClr val="3E4875"/>
                </a:buClr>
                <a:buFont typeface="Wingdings" panose="05000000000000000000" pitchFamily="2" charset="2"/>
                <a:buChar char="§"/>
              </a:pPr>
              <a:r>
                <a:rPr lang="en-US" sz="1200" dirty="0">
                  <a:solidFill>
                    <a:schemeClr val="bg2">
                      <a:lumMod val="10000"/>
                    </a:schemeClr>
                  </a:solidFill>
                </a:rPr>
                <a:t>Staff turnover, health and safety in the workplace, human rights compliance, employee diversity, etc. can affect a company's ability to maintain its competitive advantage.</a:t>
              </a:r>
            </a:p>
            <a:p>
              <a:pPr marL="171450" indent="-171450">
                <a:buClr>
                  <a:srgbClr val="3E4875"/>
                </a:buClr>
                <a:buFont typeface="Wingdings" panose="05000000000000000000" pitchFamily="2" charset="2"/>
                <a:buChar char="§"/>
              </a:pPr>
              <a:endParaRPr lang="en-US" sz="1200" dirty="0">
                <a:solidFill>
                  <a:schemeClr val="bg2">
                    <a:lumMod val="10000"/>
                  </a:schemeClr>
                </a:solidFill>
              </a:endParaRPr>
            </a:p>
            <a:p>
              <a:pPr marL="182563" indent="-182563">
                <a:buClr>
                  <a:srgbClr val="3E4875"/>
                </a:buClr>
              </a:pPr>
              <a:r>
                <a:rPr lang="en-US" sz="1200" dirty="0">
                  <a:solidFill>
                    <a:schemeClr val="accent6"/>
                  </a:solidFill>
                  <a:sym typeface="Wingdings" panose="05000000000000000000" pitchFamily="2" charset="2"/>
                </a:rPr>
                <a:t></a:t>
              </a:r>
              <a:r>
                <a:rPr lang="en-US" sz="1200" dirty="0">
                  <a:solidFill>
                    <a:schemeClr val="bg2">
                      <a:lumMod val="10000"/>
                    </a:schemeClr>
                  </a:solidFill>
                  <a:sym typeface="Wingdings" panose="05000000000000000000" pitchFamily="2" charset="2"/>
                </a:rPr>
                <a:t> </a:t>
              </a:r>
              <a:r>
                <a:rPr lang="en-US" sz="1200" dirty="0" err="1">
                  <a:solidFill>
                    <a:schemeClr val="bg2">
                      <a:lumMod val="10000"/>
                    </a:schemeClr>
                  </a:solidFill>
                </a:rPr>
                <a:t>Analyse</a:t>
              </a:r>
              <a:r>
                <a:rPr lang="en-US" sz="1200" dirty="0">
                  <a:solidFill>
                    <a:schemeClr val="bg2">
                      <a:lumMod val="10000"/>
                    </a:schemeClr>
                  </a:solidFill>
                </a:rPr>
                <a:t> the </a:t>
              </a:r>
              <a:r>
                <a:rPr lang="en-US" sz="1200" b="1" dirty="0">
                  <a:solidFill>
                    <a:schemeClr val="bg2">
                      <a:lumMod val="10000"/>
                    </a:schemeClr>
                  </a:solidFill>
                </a:rPr>
                <a:t>risks and costs that may arise from future social measures </a:t>
              </a:r>
              <a:r>
                <a:rPr lang="en-US" sz="1200" dirty="0">
                  <a:solidFill>
                    <a:schemeClr val="bg2">
                      <a:lumMod val="10000"/>
                    </a:schemeClr>
                  </a:solidFill>
                </a:rPr>
                <a:t>(e.g. recruitment).</a:t>
              </a:r>
            </a:p>
            <a:p>
              <a:pPr marL="171450" indent="-171450">
                <a:buClr>
                  <a:srgbClr val="3E4875"/>
                </a:buClr>
                <a:buFont typeface="Wingdings" panose="05000000000000000000" pitchFamily="2" charset="2"/>
                <a:buChar char="§"/>
              </a:pPr>
              <a:endParaRPr lang="en-US" sz="1200" dirty="0">
                <a:solidFill>
                  <a:schemeClr val="bg2">
                    <a:lumMod val="10000"/>
                  </a:schemeClr>
                </a:solidFill>
              </a:endParaRPr>
            </a:p>
            <a:p>
              <a:pPr marL="182563" indent="-182563">
                <a:buClr>
                  <a:srgbClr val="3E4875"/>
                </a:buClr>
              </a:pPr>
              <a:r>
                <a:rPr lang="en-US" sz="1200" dirty="0">
                  <a:solidFill>
                    <a:schemeClr val="accent6"/>
                  </a:solidFill>
                  <a:sym typeface="Wingdings" panose="05000000000000000000" pitchFamily="2" charset="2"/>
                </a:rPr>
                <a:t></a:t>
              </a:r>
              <a:r>
                <a:rPr lang="en-US" sz="1200" dirty="0">
                  <a:solidFill>
                    <a:schemeClr val="bg2">
                      <a:lumMod val="10000"/>
                    </a:schemeClr>
                  </a:solidFill>
                  <a:sym typeface="Wingdings" panose="05000000000000000000" pitchFamily="2" charset="2"/>
                </a:rPr>
                <a:t> </a:t>
              </a:r>
              <a:r>
                <a:rPr lang="en-US" sz="1200" dirty="0">
                  <a:solidFill>
                    <a:schemeClr val="bg2">
                      <a:lumMod val="10000"/>
                    </a:schemeClr>
                  </a:solidFill>
                </a:rPr>
                <a:t>Investigate </a:t>
              </a:r>
              <a:r>
                <a:rPr lang="en-US" sz="1200" b="1" dirty="0">
                  <a:solidFill>
                    <a:schemeClr val="bg2">
                      <a:lumMod val="10000"/>
                    </a:schemeClr>
                  </a:solidFill>
                </a:rPr>
                <a:t>future sales or efficiency losses </a:t>
              </a:r>
              <a:r>
                <a:rPr lang="en-US" sz="1200" dirty="0">
                  <a:solidFill>
                    <a:schemeClr val="bg2">
                      <a:lumMod val="10000"/>
                    </a:schemeClr>
                  </a:solidFill>
                </a:rPr>
                <a:t>if social requirements are not met.</a:t>
              </a:r>
            </a:p>
          </p:txBody>
        </p:sp>
        <p:sp>
          <p:nvSpPr>
            <p:cNvPr id="14" name="Rechteck 13">
              <a:extLst>
                <a:ext uri="{FF2B5EF4-FFF2-40B4-BE49-F238E27FC236}">
                  <a16:creationId xmlns:a16="http://schemas.microsoft.com/office/drawing/2014/main" id="{48910CDB-18B6-4479-A1A3-32701FCDC6C6}"/>
                </a:ext>
              </a:extLst>
            </p:cNvPr>
            <p:cNvSpPr/>
            <p:nvPr/>
          </p:nvSpPr>
          <p:spPr>
            <a:xfrm>
              <a:off x="8093052" y="2341877"/>
              <a:ext cx="3640426" cy="32055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3E4875"/>
                </a:buClr>
              </a:pPr>
              <a:endParaRPr lang="de-DE" sz="1200" dirty="0">
                <a:solidFill>
                  <a:schemeClr val="tx1"/>
                </a:solidFill>
              </a:endParaRPr>
            </a:p>
            <a:p>
              <a:pPr>
                <a:buClr>
                  <a:srgbClr val="3E4875"/>
                </a:buClr>
              </a:pPr>
              <a:r>
                <a:rPr lang="de-DE" sz="1200" b="1" dirty="0" err="1">
                  <a:solidFill>
                    <a:schemeClr val="accent6"/>
                  </a:solidFill>
                </a:rPr>
                <a:t>Governance</a:t>
              </a:r>
              <a:endParaRPr lang="de-DE" sz="1200" b="1" dirty="0">
                <a:solidFill>
                  <a:schemeClr val="accent6"/>
                </a:solidFill>
              </a:endParaRPr>
            </a:p>
            <a:p>
              <a:pPr>
                <a:buClr>
                  <a:srgbClr val="3E4875"/>
                </a:buClr>
              </a:pPr>
              <a:endParaRPr lang="de-DE" sz="1200" dirty="0">
                <a:solidFill>
                  <a:schemeClr val="tx1"/>
                </a:solidFill>
              </a:endParaRPr>
            </a:p>
            <a:p>
              <a:pPr marL="171450" indent="-171450">
                <a:buClr>
                  <a:schemeClr val="accent6"/>
                </a:buClr>
                <a:buFont typeface="Wingdings" panose="05000000000000000000" pitchFamily="2" charset="2"/>
                <a:buChar char="§"/>
              </a:pPr>
              <a:r>
                <a:rPr lang="en-US" sz="1200" dirty="0">
                  <a:solidFill>
                    <a:schemeClr val="bg2">
                      <a:lumMod val="10000"/>
                    </a:schemeClr>
                  </a:solidFill>
                </a:rPr>
                <a:t>Inadequate implementation of and compliance with management and control processes (corporate governance), can lead to significant costs</a:t>
              </a:r>
            </a:p>
            <a:p>
              <a:pPr marL="171450" indent="-171450">
                <a:buClr>
                  <a:schemeClr val="accent6"/>
                </a:buClr>
                <a:buFont typeface="Wingdings" panose="05000000000000000000" pitchFamily="2" charset="2"/>
                <a:buChar char="§"/>
              </a:pPr>
              <a:r>
                <a:rPr lang="en-US" sz="1200" dirty="0">
                  <a:solidFill>
                    <a:schemeClr val="bg2">
                      <a:lumMod val="10000"/>
                    </a:schemeClr>
                  </a:solidFill>
                </a:rPr>
                <a:t>Factors such as ownership structure, independence and composition of the supervisory and management board as well as their remuneration, IT infrastructure, corruption risks can help as performance indicators when examining risks. </a:t>
              </a:r>
            </a:p>
            <a:p>
              <a:pPr marL="171450" indent="-171450">
                <a:buClr>
                  <a:schemeClr val="accent6"/>
                </a:buClr>
                <a:buFont typeface="Wingdings" panose="05000000000000000000" pitchFamily="2" charset="2"/>
                <a:buChar char="§"/>
              </a:pPr>
              <a:endParaRPr lang="en-US" sz="1200" dirty="0">
                <a:solidFill>
                  <a:schemeClr val="bg2">
                    <a:lumMod val="10000"/>
                  </a:schemeClr>
                </a:solidFill>
              </a:endParaRPr>
            </a:p>
            <a:p>
              <a:pPr marL="182563" indent="-182563">
                <a:buClr>
                  <a:schemeClr val="accent6"/>
                </a:buClr>
              </a:pPr>
              <a:r>
                <a:rPr lang="en-US" sz="1200" dirty="0">
                  <a:solidFill>
                    <a:schemeClr val="accent6"/>
                  </a:solidFill>
                  <a:sym typeface="Wingdings" panose="05000000000000000000" pitchFamily="2" charset="2"/>
                </a:rPr>
                <a:t></a:t>
              </a:r>
              <a:r>
                <a:rPr lang="en-US" sz="1200" dirty="0">
                  <a:solidFill>
                    <a:schemeClr val="bg2">
                      <a:lumMod val="10000"/>
                    </a:schemeClr>
                  </a:solidFill>
                  <a:sym typeface="Wingdings" panose="05000000000000000000" pitchFamily="2" charset="2"/>
                </a:rPr>
                <a:t> </a:t>
              </a:r>
              <a:r>
                <a:rPr lang="en-US" sz="1200" dirty="0">
                  <a:solidFill>
                    <a:schemeClr val="bg2">
                      <a:lumMod val="10000"/>
                    </a:schemeClr>
                  </a:solidFill>
                </a:rPr>
                <a:t>In particular, </a:t>
              </a:r>
              <a:r>
                <a:rPr lang="en-US" sz="1200" b="1" dirty="0">
                  <a:solidFill>
                    <a:schemeClr val="bg2">
                      <a:lumMod val="10000"/>
                    </a:schemeClr>
                  </a:solidFill>
                </a:rPr>
                <a:t>analysis of the past and current status </a:t>
              </a:r>
              <a:r>
                <a:rPr lang="en-US" sz="1200" dirty="0">
                  <a:solidFill>
                    <a:schemeClr val="bg2">
                      <a:lumMod val="10000"/>
                    </a:schemeClr>
                  </a:solidFill>
                </a:rPr>
                <a:t>of the target</a:t>
              </a:r>
              <a:endParaRPr lang="de-DE" sz="1200" dirty="0">
                <a:solidFill>
                  <a:schemeClr val="bg2">
                    <a:lumMod val="10000"/>
                  </a:schemeClr>
                </a:solidFill>
              </a:endParaRPr>
            </a:p>
          </p:txBody>
        </p:sp>
        <p:sp>
          <p:nvSpPr>
            <p:cNvPr id="18" name="Rechteck 17">
              <a:extLst>
                <a:ext uri="{FF2B5EF4-FFF2-40B4-BE49-F238E27FC236}">
                  <a16:creationId xmlns:a16="http://schemas.microsoft.com/office/drawing/2014/main" id="{8776ED0E-A498-432A-9F41-4A1F69E02E0C}"/>
                </a:ext>
              </a:extLst>
            </p:cNvPr>
            <p:cNvSpPr/>
            <p:nvPr/>
          </p:nvSpPr>
          <p:spPr>
            <a:xfrm>
              <a:off x="457200" y="2377232"/>
              <a:ext cx="3663121" cy="31679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accent6"/>
                  </a:solidFill>
                </a:rPr>
                <a:t>Environmental</a:t>
              </a:r>
            </a:p>
            <a:p>
              <a:endParaRPr lang="de-DE" sz="1200" dirty="0"/>
            </a:p>
            <a:p>
              <a:pPr marL="171450" indent="-171450">
                <a:buClr>
                  <a:schemeClr val="accent6"/>
                </a:buClr>
                <a:buFont typeface="Wingdings" panose="05000000000000000000" pitchFamily="2" charset="2"/>
                <a:buChar char="§"/>
              </a:pPr>
              <a:r>
                <a:rPr lang="en-US" sz="1200" dirty="0">
                  <a:solidFill>
                    <a:schemeClr val="bg2">
                      <a:lumMod val="10000"/>
                    </a:schemeClr>
                  </a:solidFill>
                </a:rPr>
                <a:t>Greenhouse gas emissions, high energy and water consumption, ecological waste risks, oil spills, depletion of local resources are examples of risks to sustainable business models.</a:t>
              </a:r>
            </a:p>
            <a:p>
              <a:pPr marL="171450" indent="-171450">
                <a:buClr>
                  <a:schemeClr val="accent6"/>
                </a:buClr>
                <a:buFont typeface="Wingdings" panose="05000000000000000000" pitchFamily="2" charset="2"/>
                <a:buChar char="§"/>
              </a:pPr>
              <a:endParaRPr lang="en-US" sz="1200" dirty="0">
                <a:solidFill>
                  <a:schemeClr val="bg2">
                    <a:lumMod val="10000"/>
                  </a:schemeClr>
                </a:solidFill>
              </a:endParaRPr>
            </a:p>
            <a:p>
              <a:pPr marL="182563" indent="-182563">
                <a:buClr>
                  <a:schemeClr val="accent6"/>
                </a:buClr>
              </a:pPr>
              <a:r>
                <a:rPr lang="en-US" sz="1200" dirty="0">
                  <a:solidFill>
                    <a:schemeClr val="accent6"/>
                  </a:solidFill>
                  <a:sym typeface="Wingdings" panose="05000000000000000000" pitchFamily="2" charset="2"/>
                </a:rPr>
                <a:t></a:t>
              </a:r>
              <a:r>
                <a:rPr lang="en-US" sz="1200" dirty="0">
                  <a:solidFill>
                    <a:schemeClr val="bg2">
                      <a:lumMod val="10000"/>
                    </a:schemeClr>
                  </a:solidFill>
                  <a:sym typeface="Wingdings" panose="05000000000000000000" pitchFamily="2" charset="2"/>
                </a:rPr>
                <a:t> </a:t>
              </a:r>
              <a:r>
                <a:rPr lang="en-US" sz="1200" dirty="0" err="1">
                  <a:solidFill>
                    <a:schemeClr val="bg2">
                      <a:lumMod val="10000"/>
                    </a:schemeClr>
                  </a:solidFill>
                </a:rPr>
                <a:t>Analyse</a:t>
              </a:r>
              <a:r>
                <a:rPr lang="en-US" sz="1200" dirty="0">
                  <a:solidFill>
                    <a:schemeClr val="bg2">
                      <a:lumMod val="10000"/>
                    </a:schemeClr>
                  </a:solidFill>
                </a:rPr>
                <a:t> which </a:t>
              </a:r>
              <a:r>
                <a:rPr lang="en-US" sz="1200" b="1" dirty="0">
                  <a:solidFill>
                    <a:schemeClr val="bg2">
                      <a:lumMod val="10000"/>
                    </a:schemeClr>
                  </a:solidFill>
                </a:rPr>
                <a:t>costs arise from environmental measures </a:t>
              </a:r>
              <a:r>
                <a:rPr lang="en-US" sz="1200" dirty="0">
                  <a:solidFill>
                    <a:schemeClr val="bg2">
                      <a:lumMod val="10000"/>
                    </a:schemeClr>
                  </a:solidFill>
                </a:rPr>
                <a:t>and how much can be saved in the future.</a:t>
              </a:r>
            </a:p>
            <a:p>
              <a:pPr marL="171450" indent="-171450">
                <a:buClr>
                  <a:schemeClr val="accent6"/>
                </a:buClr>
                <a:buFont typeface="Wingdings" panose="05000000000000000000" pitchFamily="2" charset="2"/>
                <a:buChar char="§"/>
              </a:pPr>
              <a:endParaRPr lang="en-US" sz="1200" dirty="0">
                <a:solidFill>
                  <a:schemeClr val="bg2">
                    <a:lumMod val="10000"/>
                  </a:schemeClr>
                </a:solidFill>
              </a:endParaRPr>
            </a:p>
            <a:p>
              <a:pPr marL="182563" indent="-182563">
                <a:buClr>
                  <a:schemeClr val="accent6"/>
                </a:buClr>
              </a:pPr>
              <a:r>
                <a:rPr lang="en-US" sz="1200" dirty="0">
                  <a:solidFill>
                    <a:schemeClr val="accent6"/>
                  </a:solidFill>
                  <a:sym typeface="Wingdings" panose="05000000000000000000" pitchFamily="2" charset="2"/>
                </a:rPr>
                <a:t></a:t>
              </a:r>
              <a:r>
                <a:rPr lang="en-US" sz="1200" dirty="0">
                  <a:solidFill>
                    <a:schemeClr val="bg2">
                      <a:lumMod val="10000"/>
                    </a:schemeClr>
                  </a:solidFill>
                  <a:sym typeface="Wingdings" panose="05000000000000000000" pitchFamily="2" charset="2"/>
                </a:rPr>
                <a:t> </a:t>
              </a:r>
              <a:r>
                <a:rPr lang="en-US" sz="1200" dirty="0">
                  <a:solidFill>
                    <a:schemeClr val="bg2">
                      <a:lumMod val="10000"/>
                    </a:schemeClr>
                  </a:solidFill>
                </a:rPr>
                <a:t>Example: Energy targets in the steel and glass industry</a:t>
              </a:r>
              <a:endParaRPr lang="de-DE" sz="1200" dirty="0">
                <a:solidFill>
                  <a:schemeClr val="bg2">
                    <a:lumMod val="10000"/>
                  </a:schemeClr>
                </a:solidFill>
              </a:endParaRPr>
            </a:p>
          </p:txBody>
        </p:sp>
      </p:grpSp>
      <p:grpSp>
        <p:nvGrpSpPr>
          <p:cNvPr id="6" name="Gruppieren 5">
            <a:extLst>
              <a:ext uri="{FF2B5EF4-FFF2-40B4-BE49-F238E27FC236}">
                <a16:creationId xmlns:a16="http://schemas.microsoft.com/office/drawing/2014/main" id="{FAAA838A-9001-47CC-96A8-0FF34E75AB5E}"/>
              </a:ext>
            </a:extLst>
          </p:cNvPr>
          <p:cNvGrpSpPr/>
          <p:nvPr/>
        </p:nvGrpSpPr>
        <p:grpSpPr>
          <a:xfrm>
            <a:off x="1764272" y="2259131"/>
            <a:ext cx="8505139" cy="767492"/>
            <a:chOff x="1872000" y="1968294"/>
            <a:chExt cx="8413190" cy="720002"/>
          </a:xfrm>
        </p:grpSpPr>
        <p:sp>
          <p:nvSpPr>
            <p:cNvPr id="51" name="Ellipse 50">
              <a:extLst>
                <a:ext uri="{FF2B5EF4-FFF2-40B4-BE49-F238E27FC236}">
                  <a16:creationId xmlns:a16="http://schemas.microsoft.com/office/drawing/2014/main" id="{C85E5235-0E40-4199-A6E3-A396D49975F7}"/>
                </a:ext>
              </a:extLst>
            </p:cNvPr>
            <p:cNvSpPr/>
            <p:nvPr/>
          </p:nvSpPr>
          <p:spPr>
            <a:xfrm>
              <a:off x="9565190" y="1968296"/>
              <a:ext cx="720000" cy="7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000" b="1" dirty="0">
                  <a:solidFill>
                    <a:schemeClr val="accent6"/>
                  </a:solidFill>
                </a:rPr>
                <a:t>G</a:t>
              </a:r>
            </a:p>
          </p:txBody>
        </p:sp>
        <p:sp>
          <p:nvSpPr>
            <p:cNvPr id="9" name="Ellipse 8">
              <a:extLst>
                <a:ext uri="{FF2B5EF4-FFF2-40B4-BE49-F238E27FC236}">
                  <a16:creationId xmlns:a16="http://schemas.microsoft.com/office/drawing/2014/main" id="{5C692C22-C4EC-4BBE-A02B-7C45C075BDFC}"/>
                </a:ext>
              </a:extLst>
            </p:cNvPr>
            <p:cNvSpPr/>
            <p:nvPr/>
          </p:nvSpPr>
          <p:spPr>
            <a:xfrm>
              <a:off x="5734136" y="1968296"/>
              <a:ext cx="720000" cy="7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000" b="1" dirty="0">
                  <a:solidFill>
                    <a:schemeClr val="accent6"/>
                  </a:solidFill>
                </a:rPr>
                <a:t>S</a:t>
              </a:r>
            </a:p>
          </p:txBody>
        </p:sp>
        <p:sp>
          <p:nvSpPr>
            <p:cNvPr id="50" name="Ellipse 49">
              <a:extLst>
                <a:ext uri="{FF2B5EF4-FFF2-40B4-BE49-F238E27FC236}">
                  <a16:creationId xmlns:a16="http://schemas.microsoft.com/office/drawing/2014/main" id="{A0E06337-1751-451F-BED9-8699391A9E0E}"/>
                </a:ext>
              </a:extLst>
            </p:cNvPr>
            <p:cNvSpPr/>
            <p:nvPr/>
          </p:nvSpPr>
          <p:spPr>
            <a:xfrm>
              <a:off x="1872000" y="1968294"/>
              <a:ext cx="720000" cy="72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000" b="1" dirty="0">
                  <a:solidFill>
                    <a:schemeClr val="accent6"/>
                  </a:solidFill>
                </a:rPr>
                <a:t>E</a:t>
              </a:r>
            </a:p>
          </p:txBody>
        </p:sp>
      </p:grpSp>
      <p:grpSp>
        <p:nvGrpSpPr>
          <p:cNvPr id="52" name="Gruppieren 433">
            <a:extLst>
              <a:ext uri="{FF2B5EF4-FFF2-40B4-BE49-F238E27FC236}">
                <a16:creationId xmlns:a16="http://schemas.microsoft.com/office/drawing/2014/main" id="{D65AF786-5B46-48D8-9A05-247CCF40FD04}"/>
              </a:ext>
            </a:extLst>
          </p:cNvPr>
          <p:cNvGrpSpPr>
            <a:grpSpLocks noChangeAspect="1"/>
          </p:cNvGrpSpPr>
          <p:nvPr/>
        </p:nvGrpSpPr>
        <p:grpSpPr>
          <a:xfrm>
            <a:off x="10555508" y="668903"/>
            <a:ext cx="1132469" cy="434604"/>
            <a:chOff x="-2212975" y="2557463"/>
            <a:chExt cx="2014538" cy="773112"/>
          </a:xfrm>
          <a:solidFill>
            <a:schemeClr val="tx1"/>
          </a:solidFill>
        </p:grpSpPr>
        <p:sp>
          <p:nvSpPr>
            <p:cNvPr id="53" name="Freeform 170">
              <a:extLst>
                <a:ext uri="{FF2B5EF4-FFF2-40B4-BE49-F238E27FC236}">
                  <a16:creationId xmlns:a16="http://schemas.microsoft.com/office/drawing/2014/main" id="{D4B901B1-C2AA-49C6-B489-052949315BBD}"/>
                </a:ext>
              </a:extLst>
            </p:cNvPr>
            <p:cNvSpPr>
              <a:spLocks noEditPoints="1"/>
            </p:cNvSpPr>
            <p:nvPr/>
          </p:nvSpPr>
          <p:spPr bwMode="auto">
            <a:xfrm>
              <a:off x="-1298575" y="2749550"/>
              <a:ext cx="179388" cy="180975"/>
            </a:xfrm>
            <a:custGeom>
              <a:avLst/>
              <a:gdLst>
                <a:gd name="T0" fmla="*/ 64 w 129"/>
                <a:gd name="T1" fmla="*/ 0 h 130"/>
                <a:gd name="T2" fmla="*/ 0 w 129"/>
                <a:gd name="T3" fmla="*/ 65 h 130"/>
                <a:gd name="T4" fmla="*/ 64 w 129"/>
                <a:gd name="T5" fmla="*/ 130 h 130"/>
                <a:gd name="T6" fmla="*/ 129 w 129"/>
                <a:gd name="T7" fmla="*/ 65 h 130"/>
                <a:gd name="T8" fmla="*/ 64 w 129"/>
                <a:gd name="T9" fmla="*/ 0 h 130"/>
                <a:gd name="T10" fmla="*/ 64 w 129"/>
                <a:gd name="T11" fmla="*/ 102 h 130"/>
                <a:gd name="T12" fmla="*/ 27 w 129"/>
                <a:gd name="T13" fmla="*/ 65 h 130"/>
                <a:gd name="T14" fmla="*/ 64 w 129"/>
                <a:gd name="T15" fmla="*/ 28 h 130"/>
                <a:gd name="T16" fmla="*/ 101 w 129"/>
                <a:gd name="T17" fmla="*/ 65 h 130"/>
                <a:gd name="T18" fmla="*/ 64 w 129"/>
                <a:gd name="T19" fmla="*/ 10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64" y="0"/>
                  </a:moveTo>
                  <a:cubicBezTo>
                    <a:pt x="29" y="0"/>
                    <a:pt x="0" y="29"/>
                    <a:pt x="0" y="65"/>
                  </a:cubicBezTo>
                  <a:cubicBezTo>
                    <a:pt x="0" y="101"/>
                    <a:pt x="29" y="130"/>
                    <a:pt x="64" y="130"/>
                  </a:cubicBezTo>
                  <a:cubicBezTo>
                    <a:pt x="100" y="130"/>
                    <a:pt x="129" y="101"/>
                    <a:pt x="129" y="65"/>
                  </a:cubicBezTo>
                  <a:cubicBezTo>
                    <a:pt x="129" y="29"/>
                    <a:pt x="100" y="0"/>
                    <a:pt x="64" y="0"/>
                  </a:cubicBezTo>
                  <a:close/>
                  <a:moveTo>
                    <a:pt x="64" y="102"/>
                  </a:moveTo>
                  <a:cubicBezTo>
                    <a:pt x="44" y="102"/>
                    <a:pt x="27" y="85"/>
                    <a:pt x="27" y="65"/>
                  </a:cubicBezTo>
                  <a:cubicBezTo>
                    <a:pt x="27" y="44"/>
                    <a:pt x="44" y="28"/>
                    <a:pt x="64" y="28"/>
                  </a:cubicBezTo>
                  <a:cubicBezTo>
                    <a:pt x="85" y="28"/>
                    <a:pt x="101" y="44"/>
                    <a:pt x="101" y="65"/>
                  </a:cubicBezTo>
                  <a:cubicBezTo>
                    <a:pt x="101" y="85"/>
                    <a:pt x="85" y="102"/>
                    <a:pt x="6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54" name="Freeform 171">
              <a:extLst>
                <a:ext uri="{FF2B5EF4-FFF2-40B4-BE49-F238E27FC236}">
                  <a16:creationId xmlns:a16="http://schemas.microsoft.com/office/drawing/2014/main" id="{D03191DA-844C-4AB8-8C7E-BC9A17D95850}"/>
                </a:ext>
              </a:extLst>
            </p:cNvPr>
            <p:cNvSpPr>
              <a:spLocks noEditPoints="1"/>
            </p:cNvSpPr>
            <p:nvPr/>
          </p:nvSpPr>
          <p:spPr bwMode="auto">
            <a:xfrm>
              <a:off x="-2055813" y="2647950"/>
              <a:ext cx="592138" cy="592137"/>
            </a:xfrm>
            <a:custGeom>
              <a:avLst/>
              <a:gdLst>
                <a:gd name="T0" fmla="*/ 214 w 427"/>
                <a:gd name="T1" fmla="*/ 0 h 428"/>
                <a:gd name="T2" fmla="*/ 0 w 427"/>
                <a:gd name="T3" fmla="*/ 214 h 428"/>
                <a:gd name="T4" fmla="*/ 214 w 427"/>
                <a:gd name="T5" fmla="*/ 428 h 428"/>
                <a:gd name="T6" fmla="*/ 427 w 427"/>
                <a:gd name="T7" fmla="*/ 214 h 428"/>
                <a:gd name="T8" fmla="*/ 214 w 427"/>
                <a:gd name="T9" fmla="*/ 0 h 428"/>
                <a:gd name="T10" fmla="*/ 214 w 427"/>
                <a:gd name="T11" fmla="*/ 400 h 428"/>
                <a:gd name="T12" fmla="*/ 28 w 427"/>
                <a:gd name="T13" fmla="*/ 214 h 428"/>
                <a:gd name="T14" fmla="*/ 214 w 427"/>
                <a:gd name="T15" fmla="*/ 28 h 428"/>
                <a:gd name="T16" fmla="*/ 400 w 427"/>
                <a:gd name="T17" fmla="*/ 214 h 428"/>
                <a:gd name="T18" fmla="*/ 214 w 427"/>
                <a:gd name="T19"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428">
                  <a:moveTo>
                    <a:pt x="214" y="0"/>
                  </a:moveTo>
                  <a:cubicBezTo>
                    <a:pt x="96" y="0"/>
                    <a:pt x="0" y="96"/>
                    <a:pt x="0" y="214"/>
                  </a:cubicBezTo>
                  <a:cubicBezTo>
                    <a:pt x="0" y="332"/>
                    <a:pt x="96" y="428"/>
                    <a:pt x="214" y="428"/>
                  </a:cubicBezTo>
                  <a:cubicBezTo>
                    <a:pt x="331" y="428"/>
                    <a:pt x="427" y="332"/>
                    <a:pt x="427" y="214"/>
                  </a:cubicBezTo>
                  <a:cubicBezTo>
                    <a:pt x="427" y="96"/>
                    <a:pt x="331" y="0"/>
                    <a:pt x="214" y="0"/>
                  </a:cubicBezTo>
                  <a:close/>
                  <a:moveTo>
                    <a:pt x="214" y="400"/>
                  </a:moveTo>
                  <a:cubicBezTo>
                    <a:pt x="111" y="400"/>
                    <a:pt x="28" y="317"/>
                    <a:pt x="28" y="214"/>
                  </a:cubicBezTo>
                  <a:cubicBezTo>
                    <a:pt x="28" y="112"/>
                    <a:pt x="111" y="28"/>
                    <a:pt x="214" y="28"/>
                  </a:cubicBezTo>
                  <a:cubicBezTo>
                    <a:pt x="316" y="28"/>
                    <a:pt x="400" y="112"/>
                    <a:pt x="400" y="214"/>
                  </a:cubicBezTo>
                  <a:cubicBezTo>
                    <a:pt x="400" y="317"/>
                    <a:pt x="316" y="400"/>
                    <a:pt x="214"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0" name="Freeform 172">
              <a:extLst>
                <a:ext uri="{FF2B5EF4-FFF2-40B4-BE49-F238E27FC236}">
                  <a16:creationId xmlns:a16="http://schemas.microsoft.com/office/drawing/2014/main" id="{6020E4EF-AFBC-4D94-BFAB-0CFD2C4BDC33}"/>
                </a:ext>
              </a:extLst>
            </p:cNvPr>
            <p:cNvSpPr>
              <a:spLocks/>
            </p:cNvSpPr>
            <p:nvPr/>
          </p:nvSpPr>
          <p:spPr bwMode="auto">
            <a:xfrm>
              <a:off x="-1965325" y="2738438"/>
              <a:ext cx="225425" cy="225425"/>
            </a:xfrm>
            <a:custGeom>
              <a:avLst/>
              <a:gdLst>
                <a:gd name="T0" fmla="*/ 149 w 162"/>
                <a:gd name="T1" fmla="*/ 0 h 162"/>
                <a:gd name="T2" fmla="*/ 0 w 162"/>
                <a:gd name="T3" fmla="*/ 148 h 162"/>
                <a:gd name="T4" fmla="*/ 14 w 162"/>
                <a:gd name="T5" fmla="*/ 162 h 162"/>
                <a:gd name="T6" fmla="*/ 28 w 162"/>
                <a:gd name="T7" fmla="*/ 148 h 162"/>
                <a:gd name="T8" fmla="*/ 149 w 162"/>
                <a:gd name="T9" fmla="*/ 27 h 162"/>
                <a:gd name="T10" fmla="*/ 162 w 162"/>
                <a:gd name="T11" fmla="*/ 14 h 162"/>
                <a:gd name="T12" fmla="*/ 149 w 16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62" h="162">
                  <a:moveTo>
                    <a:pt x="149" y="0"/>
                  </a:moveTo>
                  <a:cubicBezTo>
                    <a:pt x="67" y="0"/>
                    <a:pt x="0" y="66"/>
                    <a:pt x="0" y="148"/>
                  </a:cubicBezTo>
                  <a:cubicBezTo>
                    <a:pt x="0" y="156"/>
                    <a:pt x="7" y="162"/>
                    <a:pt x="14" y="162"/>
                  </a:cubicBezTo>
                  <a:cubicBezTo>
                    <a:pt x="22" y="162"/>
                    <a:pt x="28" y="156"/>
                    <a:pt x="28" y="148"/>
                  </a:cubicBezTo>
                  <a:cubicBezTo>
                    <a:pt x="28" y="81"/>
                    <a:pt x="82" y="27"/>
                    <a:pt x="149" y="27"/>
                  </a:cubicBezTo>
                  <a:cubicBezTo>
                    <a:pt x="156" y="27"/>
                    <a:pt x="162" y="21"/>
                    <a:pt x="162" y="14"/>
                  </a:cubicBezTo>
                  <a:cubicBezTo>
                    <a:pt x="162" y="6"/>
                    <a:pt x="156"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1" name="Freeform 173">
              <a:extLst>
                <a:ext uri="{FF2B5EF4-FFF2-40B4-BE49-F238E27FC236}">
                  <a16:creationId xmlns:a16="http://schemas.microsoft.com/office/drawing/2014/main" id="{4A1CBFE5-C4A7-48AF-8E10-3634FA33275C}"/>
                </a:ext>
              </a:extLst>
            </p:cNvPr>
            <p:cNvSpPr>
              <a:spLocks noEditPoints="1"/>
            </p:cNvSpPr>
            <p:nvPr/>
          </p:nvSpPr>
          <p:spPr bwMode="auto">
            <a:xfrm>
              <a:off x="-947738" y="2647950"/>
              <a:ext cx="592138" cy="592137"/>
            </a:xfrm>
            <a:custGeom>
              <a:avLst/>
              <a:gdLst>
                <a:gd name="T0" fmla="*/ 213 w 427"/>
                <a:gd name="T1" fmla="*/ 0 h 428"/>
                <a:gd name="T2" fmla="*/ 0 w 427"/>
                <a:gd name="T3" fmla="*/ 214 h 428"/>
                <a:gd name="T4" fmla="*/ 213 w 427"/>
                <a:gd name="T5" fmla="*/ 428 h 428"/>
                <a:gd name="T6" fmla="*/ 427 w 427"/>
                <a:gd name="T7" fmla="*/ 214 h 428"/>
                <a:gd name="T8" fmla="*/ 213 w 427"/>
                <a:gd name="T9" fmla="*/ 0 h 428"/>
                <a:gd name="T10" fmla="*/ 213 w 427"/>
                <a:gd name="T11" fmla="*/ 400 h 428"/>
                <a:gd name="T12" fmla="*/ 27 w 427"/>
                <a:gd name="T13" fmla="*/ 214 h 428"/>
                <a:gd name="T14" fmla="*/ 213 w 427"/>
                <a:gd name="T15" fmla="*/ 28 h 428"/>
                <a:gd name="T16" fmla="*/ 399 w 427"/>
                <a:gd name="T17" fmla="*/ 214 h 428"/>
                <a:gd name="T18" fmla="*/ 213 w 427"/>
                <a:gd name="T19"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428">
                  <a:moveTo>
                    <a:pt x="213" y="0"/>
                  </a:moveTo>
                  <a:cubicBezTo>
                    <a:pt x="96" y="0"/>
                    <a:pt x="0" y="96"/>
                    <a:pt x="0" y="214"/>
                  </a:cubicBezTo>
                  <a:cubicBezTo>
                    <a:pt x="0" y="332"/>
                    <a:pt x="96" y="428"/>
                    <a:pt x="213" y="428"/>
                  </a:cubicBezTo>
                  <a:cubicBezTo>
                    <a:pt x="331" y="428"/>
                    <a:pt x="427" y="332"/>
                    <a:pt x="427" y="214"/>
                  </a:cubicBezTo>
                  <a:cubicBezTo>
                    <a:pt x="427" y="96"/>
                    <a:pt x="331" y="0"/>
                    <a:pt x="213" y="0"/>
                  </a:cubicBezTo>
                  <a:close/>
                  <a:moveTo>
                    <a:pt x="213" y="400"/>
                  </a:moveTo>
                  <a:cubicBezTo>
                    <a:pt x="111" y="400"/>
                    <a:pt x="27" y="317"/>
                    <a:pt x="27" y="214"/>
                  </a:cubicBezTo>
                  <a:cubicBezTo>
                    <a:pt x="27" y="112"/>
                    <a:pt x="111" y="28"/>
                    <a:pt x="213" y="28"/>
                  </a:cubicBezTo>
                  <a:cubicBezTo>
                    <a:pt x="316" y="28"/>
                    <a:pt x="399" y="112"/>
                    <a:pt x="399" y="214"/>
                  </a:cubicBezTo>
                  <a:cubicBezTo>
                    <a:pt x="399" y="317"/>
                    <a:pt x="316" y="400"/>
                    <a:pt x="213"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2" name="Freeform 174">
              <a:extLst>
                <a:ext uri="{FF2B5EF4-FFF2-40B4-BE49-F238E27FC236}">
                  <a16:creationId xmlns:a16="http://schemas.microsoft.com/office/drawing/2014/main" id="{1C479834-E5CB-4C7F-9504-1CB81D6C79D2}"/>
                </a:ext>
              </a:extLst>
            </p:cNvPr>
            <p:cNvSpPr>
              <a:spLocks/>
            </p:cNvSpPr>
            <p:nvPr/>
          </p:nvSpPr>
          <p:spPr bwMode="auto">
            <a:xfrm>
              <a:off x="-858838" y="2738438"/>
              <a:ext cx="225425" cy="225425"/>
            </a:xfrm>
            <a:custGeom>
              <a:avLst/>
              <a:gdLst>
                <a:gd name="T0" fmla="*/ 148 w 162"/>
                <a:gd name="T1" fmla="*/ 0 h 162"/>
                <a:gd name="T2" fmla="*/ 0 w 162"/>
                <a:gd name="T3" fmla="*/ 148 h 162"/>
                <a:gd name="T4" fmla="*/ 14 w 162"/>
                <a:gd name="T5" fmla="*/ 162 h 162"/>
                <a:gd name="T6" fmla="*/ 28 w 162"/>
                <a:gd name="T7" fmla="*/ 148 h 162"/>
                <a:gd name="T8" fmla="*/ 148 w 162"/>
                <a:gd name="T9" fmla="*/ 27 h 162"/>
                <a:gd name="T10" fmla="*/ 162 w 162"/>
                <a:gd name="T11" fmla="*/ 14 h 162"/>
                <a:gd name="T12" fmla="*/ 148 w 16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62" h="162">
                  <a:moveTo>
                    <a:pt x="148" y="0"/>
                  </a:moveTo>
                  <a:cubicBezTo>
                    <a:pt x="67" y="0"/>
                    <a:pt x="0" y="66"/>
                    <a:pt x="0" y="148"/>
                  </a:cubicBezTo>
                  <a:cubicBezTo>
                    <a:pt x="0" y="156"/>
                    <a:pt x="6" y="162"/>
                    <a:pt x="14" y="162"/>
                  </a:cubicBezTo>
                  <a:cubicBezTo>
                    <a:pt x="22" y="162"/>
                    <a:pt x="28" y="156"/>
                    <a:pt x="28" y="148"/>
                  </a:cubicBezTo>
                  <a:cubicBezTo>
                    <a:pt x="28" y="81"/>
                    <a:pt x="82" y="27"/>
                    <a:pt x="148" y="27"/>
                  </a:cubicBezTo>
                  <a:cubicBezTo>
                    <a:pt x="156" y="27"/>
                    <a:pt x="162" y="21"/>
                    <a:pt x="162" y="14"/>
                  </a:cubicBezTo>
                  <a:cubicBezTo>
                    <a:pt x="162" y="6"/>
                    <a:pt x="156" y="0"/>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3" name="Freeform 175">
              <a:extLst>
                <a:ext uri="{FF2B5EF4-FFF2-40B4-BE49-F238E27FC236}">
                  <a16:creationId xmlns:a16="http://schemas.microsoft.com/office/drawing/2014/main" id="{0EC8B7A6-F7BA-452E-B540-597D3F68832B}"/>
                </a:ext>
              </a:extLst>
            </p:cNvPr>
            <p:cNvSpPr>
              <a:spLocks noEditPoints="1"/>
            </p:cNvSpPr>
            <p:nvPr/>
          </p:nvSpPr>
          <p:spPr bwMode="auto">
            <a:xfrm>
              <a:off x="-2212975" y="2557463"/>
              <a:ext cx="2014538" cy="773112"/>
            </a:xfrm>
            <a:custGeom>
              <a:avLst/>
              <a:gdLst>
                <a:gd name="T0" fmla="*/ 1400 w 1453"/>
                <a:gd name="T1" fmla="*/ 229 h 558"/>
                <a:gd name="T2" fmla="*/ 887 w 1453"/>
                <a:gd name="T3" fmla="*/ 135 h 558"/>
                <a:gd name="T4" fmla="*/ 724 w 1453"/>
                <a:gd name="T5" fmla="*/ 39 h 558"/>
                <a:gd name="T6" fmla="*/ 565 w 1453"/>
                <a:gd name="T7" fmla="*/ 132 h 558"/>
                <a:gd name="T8" fmla="*/ 54 w 1453"/>
                <a:gd name="T9" fmla="*/ 229 h 558"/>
                <a:gd name="T10" fmla="*/ 0 w 1453"/>
                <a:gd name="T11" fmla="*/ 242 h 558"/>
                <a:gd name="T12" fmla="*/ 14 w 1453"/>
                <a:gd name="T13" fmla="*/ 329 h 558"/>
                <a:gd name="T14" fmla="*/ 328 w 1453"/>
                <a:gd name="T15" fmla="*/ 558 h 558"/>
                <a:gd name="T16" fmla="*/ 592 w 1453"/>
                <a:gd name="T17" fmla="*/ 372 h 558"/>
                <a:gd name="T18" fmla="*/ 724 w 1453"/>
                <a:gd name="T19" fmla="*/ 314 h 558"/>
                <a:gd name="T20" fmla="*/ 866 w 1453"/>
                <a:gd name="T21" fmla="*/ 381 h 558"/>
                <a:gd name="T22" fmla="*/ 1400 w 1453"/>
                <a:gd name="T23" fmla="*/ 329 h 558"/>
                <a:gd name="T24" fmla="*/ 1453 w 1453"/>
                <a:gd name="T25" fmla="*/ 316 h 558"/>
                <a:gd name="T26" fmla="*/ 1439 w 1453"/>
                <a:gd name="T27" fmla="*/ 229 h 558"/>
                <a:gd name="T28" fmla="*/ 28 w 1453"/>
                <a:gd name="T29" fmla="*/ 256 h 558"/>
                <a:gd name="T30" fmla="*/ 49 w 1453"/>
                <a:gd name="T31" fmla="*/ 279 h 558"/>
                <a:gd name="T32" fmla="*/ 28 w 1453"/>
                <a:gd name="T33" fmla="*/ 302 h 558"/>
                <a:gd name="T34" fmla="*/ 76 w 1453"/>
                <a:gd name="T35" fmla="*/ 279 h 558"/>
                <a:gd name="T36" fmla="*/ 579 w 1453"/>
                <a:gd name="T37" fmla="*/ 279 h 558"/>
                <a:gd name="T38" fmla="*/ 578 w 1453"/>
                <a:gd name="T39" fmla="*/ 157 h 558"/>
                <a:gd name="T40" fmla="*/ 724 w 1453"/>
                <a:gd name="T41" fmla="*/ 66 h 558"/>
                <a:gd name="T42" fmla="*/ 873 w 1453"/>
                <a:gd name="T43" fmla="*/ 160 h 558"/>
                <a:gd name="T44" fmla="*/ 851 w 1453"/>
                <a:gd name="T45" fmla="*/ 327 h 558"/>
                <a:gd name="T46" fmla="*/ 834 w 1453"/>
                <a:gd name="T47" fmla="*/ 204 h 558"/>
                <a:gd name="T48" fmla="*/ 614 w 1453"/>
                <a:gd name="T49" fmla="*/ 204 h 558"/>
                <a:gd name="T50" fmla="*/ 603 w 1453"/>
                <a:gd name="T51" fmla="*/ 322 h 558"/>
                <a:gd name="T52" fmla="*/ 578 w 1453"/>
                <a:gd name="T53" fmla="*/ 157 h 558"/>
                <a:gd name="T54" fmla="*/ 724 w 1453"/>
                <a:gd name="T55" fmla="*/ 122 h 558"/>
                <a:gd name="T56" fmla="*/ 724 w 1453"/>
                <a:gd name="T57" fmla="*/ 286 h 558"/>
                <a:gd name="T58" fmla="*/ 1125 w 1453"/>
                <a:gd name="T59" fmla="*/ 530 h 558"/>
                <a:gd name="T60" fmla="*/ 891 w 1453"/>
                <a:gd name="T61" fmla="*/ 369 h 558"/>
                <a:gd name="T62" fmla="*/ 1125 w 1453"/>
                <a:gd name="T63" fmla="*/ 28 h 558"/>
                <a:gd name="T64" fmla="*/ 1125 w 1453"/>
                <a:gd name="T65" fmla="*/ 530 h 558"/>
                <a:gd name="T66" fmla="*/ 1403 w 1453"/>
                <a:gd name="T67" fmla="*/ 302 h 558"/>
                <a:gd name="T68" fmla="*/ 1403 w 1453"/>
                <a:gd name="T69" fmla="*/ 256 h 558"/>
                <a:gd name="T70" fmla="*/ 1425 w 1453"/>
                <a:gd name="T71" fmla="*/ 30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3" h="558">
                  <a:moveTo>
                    <a:pt x="1439" y="229"/>
                  </a:moveTo>
                  <a:cubicBezTo>
                    <a:pt x="1400" y="229"/>
                    <a:pt x="1400" y="229"/>
                    <a:pt x="1400" y="229"/>
                  </a:cubicBezTo>
                  <a:cubicBezTo>
                    <a:pt x="1376" y="99"/>
                    <a:pt x="1262" y="0"/>
                    <a:pt x="1125" y="0"/>
                  </a:cubicBezTo>
                  <a:cubicBezTo>
                    <a:pt x="1024" y="0"/>
                    <a:pt x="936" y="54"/>
                    <a:pt x="887" y="135"/>
                  </a:cubicBezTo>
                  <a:cubicBezTo>
                    <a:pt x="837" y="85"/>
                    <a:pt x="837" y="85"/>
                    <a:pt x="837" y="85"/>
                  </a:cubicBezTo>
                  <a:cubicBezTo>
                    <a:pt x="807" y="55"/>
                    <a:pt x="767" y="39"/>
                    <a:pt x="724" y="39"/>
                  </a:cubicBezTo>
                  <a:cubicBezTo>
                    <a:pt x="682" y="39"/>
                    <a:pt x="641" y="55"/>
                    <a:pt x="611" y="85"/>
                  </a:cubicBezTo>
                  <a:cubicBezTo>
                    <a:pt x="565" y="132"/>
                    <a:pt x="565" y="132"/>
                    <a:pt x="565" y="132"/>
                  </a:cubicBezTo>
                  <a:cubicBezTo>
                    <a:pt x="515" y="53"/>
                    <a:pt x="428" y="0"/>
                    <a:pt x="328" y="0"/>
                  </a:cubicBezTo>
                  <a:cubicBezTo>
                    <a:pt x="191" y="0"/>
                    <a:pt x="77" y="99"/>
                    <a:pt x="54" y="229"/>
                  </a:cubicBezTo>
                  <a:cubicBezTo>
                    <a:pt x="14" y="229"/>
                    <a:pt x="14" y="229"/>
                    <a:pt x="14" y="229"/>
                  </a:cubicBezTo>
                  <a:cubicBezTo>
                    <a:pt x="6" y="229"/>
                    <a:pt x="0" y="235"/>
                    <a:pt x="0" y="242"/>
                  </a:cubicBezTo>
                  <a:cubicBezTo>
                    <a:pt x="0" y="316"/>
                    <a:pt x="0" y="316"/>
                    <a:pt x="0" y="316"/>
                  </a:cubicBezTo>
                  <a:cubicBezTo>
                    <a:pt x="0" y="323"/>
                    <a:pt x="6" y="329"/>
                    <a:pt x="14" y="329"/>
                  </a:cubicBezTo>
                  <a:cubicBezTo>
                    <a:pt x="54" y="329"/>
                    <a:pt x="54" y="329"/>
                    <a:pt x="54" y="329"/>
                  </a:cubicBezTo>
                  <a:cubicBezTo>
                    <a:pt x="77" y="459"/>
                    <a:pt x="191" y="558"/>
                    <a:pt x="328" y="558"/>
                  </a:cubicBezTo>
                  <a:cubicBezTo>
                    <a:pt x="449" y="558"/>
                    <a:pt x="553" y="479"/>
                    <a:pt x="591" y="370"/>
                  </a:cubicBezTo>
                  <a:cubicBezTo>
                    <a:pt x="592" y="372"/>
                    <a:pt x="592" y="372"/>
                    <a:pt x="592" y="372"/>
                  </a:cubicBezTo>
                  <a:cubicBezTo>
                    <a:pt x="667" y="297"/>
                    <a:pt x="667" y="297"/>
                    <a:pt x="667" y="297"/>
                  </a:cubicBezTo>
                  <a:cubicBezTo>
                    <a:pt x="683" y="308"/>
                    <a:pt x="703" y="314"/>
                    <a:pt x="724" y="314"/>
                  </a:cubicBezTo>
                  <a:cubicBezTo>
                    <a:pt x="745" y="314"/>
                    <a:pt x="765" y="308"/>
                    <a:pt x="782" y="297"/>
                  </a:cubicBezTo>
                  <a:cubicBezTo>
                    <a:pt x="866" y="381"/>
                    <a:pt x="866" y="381"/>
                    <a:pt x="866" y="381"/>
                  </a:cubicBezTo>
                  <a:cubicBezTo>
                    <a:pt x="908" y="487"/>
                    <a:pt x="1012" y="558"/>
                    <a:pt x="1125" y="558"/>
                  </a:cubicBezTo>
                  <a:cubicBezTo>
                    <a:pt x="1262" y="558"/>
                    <a:pt x="1376" y="459"/>
                    <a:pt x="1400" y="329"/>
                  </a:cubicBezTo>
                  <a:cubicBezTo>
                    <a:pt x="1439" y="329"/>
                    <a:pt x="1439" y="329"/>
                    <a:pt x="1439" y="329"/>
                  </a:cubicBezTo>
                  <a:cubicBezTo>
                    <a:pt x="1447" y="329"/>
                    <a:pt x="1453" y="323"/>
                    <a:pt x="1453" y="316"/>
                  </a:cubicBezTo>
                  <a:cubicBezTo>
                    <a:pt x="1453" y="242"/>
                    <a:pt x="1453" y="242"/>
                    <a:pt x="1453" y="242"/>
                  </a:cubicBezTo>
                  <a:cubicBezTo>
                    <a:pt x="1453" y="235"/>
                    <a:pt x="1447" y="229"/>
                    <a:pt x="1439" y="229"/>
                  </a:cubicBezTo>
                  <a:close/>
                  <a:moveTo>
                    <a:pt x="28" y="302"/>
                  </a:moveTo>
                  <a:cubicBezTo>
                    <a:pt x="28" y="256"/>
                    <a:pt x="28" y="256"/>
                    <a:pt x="28" y="256"/>
                  </a:cubicBezTo>
                  <a:cubicBezTo>
                    <a:pt x="50" y="256"/>
                    <a:pt x="50" y="256"/>
                    <a:pt x="50" y="256"/>
                  </a:cubicBezTo>
                  <a:cubicBezTo>
                    <a:pt x="49" y="264"/>
                    <a:pt x="49" y="271"/>
                    <a:pt x="49" y="279"/>
                  </a:cubicBezTo>
                  <a:cubicBezTo>
                    <a:pt x="49" y="287"/>
                    <a:pt x="49" y="294"/>
                    <a:pt x="50" y="302"/>
                  </a:cubicBezTo>
                  <a:lnTo>
                    <a:pt x="28" y="302"/>
                  </a:lnTo>
                  <a:close/>
                  <a:moveTo>
                    <a:pt x="328" y="530"/>
                  </a:moveTo>
                  <a:cubicBezTo>
                    <a:pt x="189" y="530"/>
                    <a:pt x="76" y="418"/>
                    <a:pt x="76" y="279"/>
                  </a:cubicBezTo>
                  <a:cubicBezTo>
                    <a:pt x="76" y="141"/>
                    <a:pt x="189" y="28"/>
                    <a:pt x="328" y="28"/>
                  </a:cubicBezTo>
                  <a:cubicBezTo>
                    <a:pt x="466" y="28"/>
                    <a:pt x="579" y="141"/>
                    <a:pt x="579" y="279"/>
                  </a:cubicBezTo>
                  <a:cubicBezTo>
                    <a:pt x="579" y="418"/>
                    <a:pt x="466" y="530"/>
                    <a:pt x="328" y="530"/>
                  </a:cubicBezTo>
                  <a:close/>
                  <a:moveTo>
                    <a:pt x="578" y="157"/>
                  </a:moveTo>
                  <a:cubicBezTo>
                    <a:pt x="631" y="105"/>
                    <a:pt x="631" y="105"/>
                    <a:pt x="631" y="105"/>
                  </a:cubicBezTo>
                  <a:cubicBezTo>
                    <a:pt x="656" y="80"/>
                    <a:pt x="689" y="66"/>
                    <a:pt x="724" y="66"/>
                  </a:cubicBezTo>
                  <a:cubicBezTo>
                    <a:pt x="760" y="66"/>
                    <a:pt x="793" y="80"/>
                    <a:pt x="818" y="105"/>
                  </a:cubicBezTo>
                  <a:cubicBezTo>
                    <a:pt x="873" y="160"/>
                    <a:pt x="873" y="160"/>
                    <a:pt x="873" y="160"/>
                  </a:cubicBezTo>
                  <a:cubicBezTo>
                    <a:pt x="856" y="196"/>
                    <a:pt x="847" y="237"/>
                    <a:pt x="847" y="279"/>
                  </a:cubicBezTo>
                  <a:cubicBezTo>
                    <a:pt x="847" y="295"/>
                    <a:pt x="848" y="311"/>
                    <a:pt x="851" y="327"/>
                  </a:cubicBezTo>
                  <a:cubicBezTo>
                    <a:pt x="804" y="280"/>
                    <a:pt x="804" y="280"/>
                    <a:pt x="804" y="280"/>
                  </a:cubicBezTo>
                  <a:cubicBezTo>
                    <a:pt x="823" y="260"/>
                    <a:pt x="834" y="233"/>
                    <a:pt x="834" y="204"/>
                  </a:cubicBezTo>
                  <a:cubicBezTo>
                    <a:pt x="834" y="143"/>
                    <a:pt x="785" y="94"/>
                    <a:pt x="724" y="94"/>
                  </a:cubicBezTo>
                  <a:cubicBezTo>
                    <a:pt x="664" y="94"/>
                    <a:pt x="614" y="143"/>
                    <a:pt x="614" y="204"/>
                  </a:cubicBezTo>
                  <a:cubicBezTo>
                    <a:pt x="614" y="233"/>
                    <a:pt x="626" y="260"/>
                    <a:pt x="645" y="280"/>
                  </a:cubicBezTo>
                  <a:cubicBezTo>
                    <a:pt x="603" y="322"/>
                    <a:pt x="603" y="322"/>
                    <a:pt x="603" y="322"/>
                  </a:cubicBezTo>
                  <a:cubicBezTo>
                    <a:pt x="605" y="308"/>
                    <a:pt x="606" y="293"/>
                    <a:pt x="606" y="279"/>
                  </a:cubicBezTo>
                  <a:cubicBezTo>
                    <a:pt x="606" y="235"/>
                    <a:pt x="596" y="194"/>
                    <a:pt x="578" y="157"/>
                  </a:cubicBezTo>
                  <a:close/>
                  <a:moveTo>
                    <a:pt x="642" y="204"/>
                  </a:moveTo>
                  <a:cubicBezTo>
                    <a:pt x="642" y="158"/>
                    <a:pt x="679" y="122"/>
                    <a:pt x="724" y="122"/>
                  </a:cubicBezTo>
                  <a:cubicBezTo>
                    <a:pt x="770" y="122"/>
                    <a:pt x="807" y="158"/>
                    <a:pt x="807" y="204"/>
                  </a:cubicBezTo>
                  <a:cubicBezTo>
                    <a:pt x="807" y="249"/>
                    <a:pt x="770" y="286"/>
                    <a:pt x="724" y="286"/>
                  </a:cubicBezTo>
                  <a:cubicBezTo>
                    <a:pt x="679" y="286"/>
                    <a:pt x="642" y="249"/>
                    <a:pt x="642" y="204"/>
                  </a:cubicBezTo>
                  <a:close/>
                  <a:moveTo>
                    <a:pt x="1125" y="530"/>
                  </a:moveTo>
                  <a:cubicBezTo>
                    <a:pt x="1022" y="530"/>
                    <a:pt x="928" y="465"/>
                    <a:pt x="891" y="369"/>
                  </a:cubicBezTo>
                  <a:cubicBezTo>
                    <a:pt x="891" y="369"/>
                    <a:pt x="891" y="369"/>
                    <a:pt x="891" y="369"/>
                  </a:cubicBezTo>
                  <a:cubicBezTo>
                    <a:pt x="880" y="340"/>
                    <a:pt x="874" y="310"/>
                    <a:pt x="874" y="279"/>
                  </a:cubicBezTo>
                  <a:cubicBezTo>
                    <a:pt x="874" y="141"/>
                    <a:pt x="987" y="28"/>
                    <a:pt x="1125" y="28"/>
                  </a:cubicBezTo>
                  <a:cubicBezTo>
                    <a:pt x="1264" y="28"/>
                    <a:pt x="1377" y="141"/>
                    <a:pt x="1377" y="279"/>
                  </a:cubicBezTo>
                  <a:cubicBezTo>
                    <a:pt x="1377" y="418"/>
                    <a:pt x="1264" y="530"/>
                    <a:pt x="1125" y="530"/>
                  </a:cubicBezTo>
                  <a:close/>
                  <a:moveTo>
                    <a:pt x="1425" y="302"/>
                  </a:moveTo>
                  <a:cubicBezTo>
                    <a:pt x="1403" y="302"/>
                    <a:pt x="1403" y="302"/>
                    <a:pt x="1403" y="302"/>
                  </a:cubicBezTo>
                  <a:cubicBezTo>
                    <a:pt x="1404" y="294"/>
                    <a:pt x="1404" y="287"/>
                    <a:pt x="1404" y="279"/>
                  </a:cubicBezTo>
                  <a:cubicBezTo>
                    <a:pt x="1404" y="271"/>
                    <a:pt x="1404" y="264"/>
                    <a:pt x="1403" y="256"/>
                  </a:cubicBezTo>
                  <a:cubicBezTo>
                    <a:pt x="1425" y="256"/>
                    <a:pt x="1425" y="256"/>
                    <a:pt x="1425" y="256"/>
                  </a:cubicBezTo>
                  <a:lnTo>
                    <a:pt x="1425"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46" name="Rechteck 45">
            <a:extLst>
              <a:ext uri="{FF2B5EF4-FFF2-40B4-BE49-F238E27FC236}">
                <a16:creationId xmlns:a16="http://schemas.microsoft.com/office/drawing/2014/main" id="{EEF92670-65F0-4FB5-A98C-0920626F6D4C}"/>
              </a:ext>
            </a:extLst>
          </p:cNvPr>
          <p:cNvSpPr/>
          <p:nvPr/>
        </p:nvSpPr>
        <p:spPr>
          <a:xfrm>
            <a:off x="504598" y="1503708"/>
            <a:ext cx="111816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285750" indent="-285750">
              <a:buClr>
                <a:srgbClr val="3E4875"/>
              </a:buClr>
              <a:buFont typeface="Wingdings" panose="05000000000000000000" pitchFamily="2" charset="2"/>
              <a:buChar char="§"/>
            </a:pPr>
            <a:r>
              <a:rPr lang="en-US" sz="1200" dirty="0">
                <a:solidFill>
                  <a:schemeClr val="tx1">
                    <a:lumMod val="75000"/>
                  </a:schemeClr>
                </a:solidFill>
              </a:rPr>
              <a:t>The objective of an ESG due diligence is to </a:t>
            </a:r>
            <a:r>
              <a:rPr lang="en-US" sz="1200" dirty="0" err="1">
                <a:solidFill>
                  <a:schemeClr val="tx1">
                    <a:lumMod val="75000"/>
                  </a:schemeClr>
                </a:solidFill>
              </a:rPr>
              <a:t>analyse</a:t>
            </a:r>
            <a:r>
              <a:rPr lang="en-US" sz="1200" dirty="0">
                <a:solidFill>
                  <a:schemeClr val="tx1">
                    <a:lumMod val="75000"/>
                  </a:schemeClr>
                </a:solidFill>
              </a:rPr>
              <a:t> the target for </a:t>
            </a:r>
            <a:r>
              <a:rPr lang="en-US" sz="1200" b="1" dirty="0">
                <a:solidFill>
                  <a:schemeClr val="tx1">
                    <a:lumMod val="75000"/>
                  </a:schemeClr>
                </a:solidFill>
              </a:rPr>
              <a:t>reputational risks</a:t>
            </a:r>
            <a:r>
              <a:rPr lang="en-US" sz="1200" dirty="0">
                <a:solidFill>
                  <a:schemeClr val="tx1">
                    <a:lumMod val="75000"/>
                  </a:schemeClr>
                </a:solidFill>
              </a:rPr>
              <a:t>, the identification of </a:t>
            </a:r>
            <a:r>
              <a:rPr lang="en-US" sz="1200" b="1" dirty="0">
                <a:solidFill>
                  <a:schemeClr val="tx1">
                    <a:lumMod val="75000"/>
                  </a:schemeClr>
                </a:solidFill>
              </a:rPr>
              <a:t>liability risks</a:t>
            </a:r>
            <a:r>
              <a:rPr lang="en-US" sz="1200" dirty="0">
                <a:solidFill>
                  <a:schemeClr val="tx1">
                    <a:lumMod val="75000"/>
                  </a:schemeClr>
                </a:solidFill>
              </a:rPr>
              <a:t>, the determination/quantification of </a:t>
            </a:r>
            <a:r>
              <a:rPr lang="en-US" sz="1200" b="1" dirty="0">
                <a:solidFill>
                  <a:schemeClr val="tx1">
                    <a:lumMod val="75000"/>
                  </a:schemeClr>
                </a:solidFill>
              </a:rPr>
              <a:t>potential value increases </a:t>
            </a:r>
            <a:r>
              <a:rPr lang="en-US" sz="1200" dirty="0">
                <a:solidFill>
                  <a:schemeClr val="tx1">
                    <a:lumMod val="75000"/>
                  </a:schemeClr>
                </a:solidFill>
              </a:rPr>
              <a:t>or </a:t>
            </a:r>
            <a:r>
              <a:rPr lang="en-US" sz="1200" b="1" dirty="0">
                <a:solidFill>
                  <a:schemeClr val="tx1">
                    <a:lumMod val="75000"/>
                  </a:schemeClr>
                </a:solidFill>
              </a:rPr>
              <a:t>future costs</a:t>
            </a:r>
            <a:r>
              <a:rPr lang="en-US" sz="1200" dirty="0">
                <a:solidFill>
                  <a:schemeClr val="tx1">
                    <a:lumMod val="75000"/>
                  </a:schemeClr>
                </a:solidFill>
              </a:rPr>
              <a:t>.</a:t>
            </a:r>
          </a:p>
          <a:p>
            <a:pPr marL="285750" indent="-285750">
              <a:buClr>
                <a:srgbClr val="3E4875"/>
              </a:buClr>
              <a:buFont typeface="Wingdings" panose="05000000000000000000" pitchFamily="2" charset="2"/>
              <a:buChar char="§"/>
            </a:pPr>
            <a:endParaRPr lang="en-US" sz="1200" dirty="0">
              <a:solidFill>
                <a:schemeClr val="tx1">
                  <a:lumMod val="75000"/>
                </a:schemeClr>
              </a:solidFill>
            </a:endParaRPr>
          </a:p>
          <a:p>
            <a:pPr>
              <a:buClr>
                <a:srgbClr val="3E4875"/>
              </a:buClr>
            </a:pPr>
            <a:r>
              <a:rPr lang="en-US" sz="1200" dirty="0">
                <a:solidFill>
                  <a:schemeClr val="accent6">
                    <a:lumMod val="75000"/>
                  </a:schemeClr>
                </a:solidFill>
                <a:sym typeface="Wingdings" panose="05000000000000000000" pitchFamily="2" charset="2"/>
              </a:rPr>
              <a:t></a:t>
            </a:r>
            <a:r>
              <a:rPr lang="en-US" sz="1200" dirty="0">
                <a:solidFill>
                  <a:schemeClr val="tx1">
                    <a:lumMod val="75000"/>
                  </a:schemeClr>
                </a:solidFill>
                <a:sym typeface="Wingdings" panose="05000000000000000000" pitchFamily="2" charset="2"/>
              </a:rPr>
              <a:t> </a:t>
            </a:r>
            <a:r>
              <a:rPr lang="en-US" sz="1200" dirty="0">
                <a:solidFill>
                  <a:schemeClr val="tx1">
                    <a:lumMod val="75000"/>
                  </a:schemeClr>
                </a:solidFill>
              </a:rPr>
              <a:t>Analysis of ESG opportunities and risks (identification of investments made/planned/missing) in the past and in the target's business plan.</a:t>
            </a:r>
            <a:endParaRPr lang="de-DE" sz="1200" dirty="0">
              <a:solidFill>
                <a:schemeClr val="tx1">
                  <a:lumMod val="75000"/>
                </a:schemeClr>
              </a:solidFill>
            </a:endParaRPr>
          </a:p>
        </p:txBody>
      </p:sp>
      <p:sp>
        <p:nvSpPr>
          <p:cNvPr id="17" name="Fußzeilenplatzhalter 16">
            <a:extLst>
              <a:ext uri="{FF2B5EF4-FFF2-40B4-BE49-F238E27FC236}">
                <a16:creationId xmlns:a16="http://schemas.microsoft.com/office/drawing/2014/main" id="{6C9E9892-E5FE-4431-0C35-B588732054C5}"/>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spTree>
    <p:extLst>
      <p:ext uri="{BB962C8B-B14F-4D97-AF65-F5344CB8AC3E}">
        <p14:creationId xmlns:p14="http://schemas.microsoft.com/office/powerpoint/2010/main" val="423608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5A2338-68C1-42C7-95E8-FB47541D9D3E}"/>
              </a:ext>
            </a:extLst>
          </p:cNvPr>
          <p:cNvSpPr>
            <a:spLocks noGrp="1"/>
          </p:cNvSpPr>
          <p:nvPr>
            <p:ph type="sldNum" sz="quarter" idx="12"/>
          </p:nvPr>
        </p:nvSpPr>
        <p:spPr/>
        <p:txBody>
          <a:bodyPr/>
          <a:lstStyle/>
          <a:p>
            <a:pPr lvl="0"/>
            <a:fld id="{731A1681-B67C-634E-B9F8-D054051C2089}" type="slidenum">
              <a:rPr lang="en-US" noProof="0" smtClean="0"/>
              <a:pPr lvl="0"/>
              <a:t>8</a:t>
            </a:fld>
            <a:endParaRPr lang="en-US" noProof="0"/>
          </a:p>
        </p:txBody>
      </p:sp>
      <p:sp>
        <p:nvSpPr>
          <p:cNvPr id="9" name="Textplatzhalter 8">
            <a:extLst>
              <a:ext uri="{FF2B5EF4-FFF2-40B4-BE49-F238E27FC236}">
                <a16:creationId xmlns:a16="http://schemas.microsoft.com/office/drawing/2014/main" id="{3E804356-5E68-9C88-5698-612F2CB69114}"/>
              </a:ext>
            </a:extLst>
          </p:cNvPr>
          <p:cNvSpPr>
            <a:spLocks noGrp="1"/>
          </p:cNvSpPr>
          <p:nvPr>
            <p:ph type="body" sz="quarter" idx="18"/>
          </p:nvPr>
        </p:nvSpPr>
        <p:spPr/>
        <p:txBody>
          <a:bodyPr/>
          <a:lstStyle/>
          <a:p>
            <a:endParaRPr lang="de-DE"/>
          </a:p>
        </p:txBody>
      </p:sp>
      <p:sp>
        <p:nvSpPr>
          <p:cNvPr id="10" name="Textplatzhalter 9">
            <a:extLst>
              <a:ext uri="{FF2B5EF4-FFF2-40B4-BE49-F238E27FC236}">
                <a16:creationId xmlns:a16="http://schemas.microsoft.com/office/drawing/2014/main" id="{555A2F55-13BB-3381-8F86-2706760AD535}"/>
              </a:ext>
            </a:extLst>
          </p:cNvPr>
          <p:cNvSpPr>
            <a:spLocks noGrp="1"/>
          </p:cNvSpPr>
          <p:nvPr>
            <p:ph type="body" sz="quarter" idx="23"/>
          </p:nvPr>
        </p:nvSpPr>
        <p:spPr/>
        <p:txBody>
          <a:bodyPr/>
          <a:lstStyle/>
          <a:p>
            <a:endParaRPr lang="de-DE"/>
          </a:p>
        </p:txBody>
      </p:sp>
      <p:sp>
        <p:nvSpPr>
          <p:cNvPr id="11" name="Textplatzhalter 10">
            <a:extLst>
              <a:ext uri="{FF2B5EF4-FFF2-40B4-BE49-F238E27FC236}">
                <a16:creationId xmlns:a16="http://schemas.microsoft.com/office/drawing/2014/main" id="{5F78F297-9C2F-37E2-5A05-CCAE42C39580}"/>
              </a:ext>
            </a:extLst>
          </p:cNvPr>
          <p:cNvSpPr>
            <a:spLocks noGrp="1"/>
          </p:cNvSpPr>
          <p:nvPr>
            <p:ph type="body" sz="quarter" idx="27"/>
          </p:nvPr>
        </p:nvSpPr>
        <p:spPr/>
        <p:txBody>
          <a:bodyPr/>
          <a:lstStyle/>
          <a:p>
            <a:endParaRPr lang="de-DE"/>
          </a:p>
        </p:txBody>
      </p:sp>
      <p:sp>
        <p:nvSpPr>
          <p:cNvPr id="4" name="Text Placeholder 3">
            <a:extLst>
              <a:ext uri="{FF2B5EF4-FFF2-40B4-BE49-F238E27FC236}">
                <a16:creationId xmlns:a16="http://schemas.microsoft.com/office/drawing/2014/main" id="{E1324265-70E5-44D4-AAC5-01042C7064B8}"/>
              </a:ext>
            </a:extLst>
          </p:cNvPr>
          <p:cNvSpPr>
            <a:spLocks noGrp="1"/>
          </p:cNvSpPr>
          <p:nvPr>
            <p:ph type="body" sz="quarter" idx="13"/>
          </p:nvPr>
        </p:nvSpPr>
        <p:spPr/>
        <p:txBody>
          <a:bodyPr/>
          <a:lstStyle/>
          <a:p>
            <a:r>
              <a:rPr lang="de-DE" dirty="0">
                <a:solidFill>
                  <a:schemeClr val="bg2">
                    <a:lumMod val="10000"/>
                  </a:schemeClr>
                </a:solidFill>
              </a:rPr>
              <a:t>ESG Due Diligence</a:t>
            </a:r>
          </a:p>
        </p:txBody>
      </p:sp>
      <p:sp>
        <p:nvSpPr>
          <p:cNvPr id="8" name="Textplatzhalter 7">
            <a:extLst>
              <a:ext uri="{FF2B5EF4-FFF2-40B4-BE49-F238E27FC236}">
                <a16:creationId xmlns:a16="http://schemas.microsoft.com/office/drawing/2014/main" id="{9BBE6631-81DF-F821-B409-70BB3D93661A}"/>
              </a:ext>
            </a:extLst>
          </p:cNvPr>
          <p:cNvSpPr>
            <a:spLocks noGrp="1"/>
          </p:cNvSpPr>
          <p:nvPr>
            <p:ph type="body" sz="quarter" idx="14"/>
          </p:nvPr>
        </p:nvSpPr>
        <p:spPr/>
        <p:txBody>
          <a:bodyPr/>
          <a:lstStyle/>
          <a:p>
            <a:r>
              <a:rPr lang="de-DE" sz="2400" b="1" dirty="0"/>
              <a:t>Relevant </a:t>
            </a:r>
            <a:r>
              <a:rPr lang="de-DE" sz="2400" b="1" dirty="0" err="1"/>
              <a:t>documents</a:t>
            </a:r>
            <a:endParaRPr lang="de-DE" sz="2400" b="1" dirty="0"/>
          </a:p>
          <a:p>
            <a:endParaRPr lang="de-DE" dirty="0"/>
          </a:p>
        </p:txBody>
      </p:sp>
      <p:sp>
        <p:nvSpPr>
          <p:cNvPr id="12" name="Inhaltsplatzhalter 11">
            <a:extLst>
              <a:ext uri="{FF2B5EF4-FFF2-40B4-BE49-F238E27FC236}">
                <a16:creationId xmlns:a16="http://schemas.microsoft.com/office/drawing/2014/main" id="{E0286233-E29B-D988-98F3-AECFE56AC46B}"/>
              </a:ext>
            </a:extLst>
          </p:cNvPr>
          <p:cNvSpPr>
            <a:spLocks noGrp="1"/>
          </p:cNvSpPr>
          <p:nvPr>
            <p:ph sz="quarter" idx="29"/>
          </p:nvPr>
        </p:nvSpPr>
        <p:spPr/>
        <p:txBody>
          <a:bodyPr/>
          <a:lstStyle/>
          <a:p>
            <a:endParaRPr lang="de-DE"/>
          </a:p>
        </p:txBody>
      </p:sp>
      <p:sp>
        <p:nvSpPr>
          <p:cNvPr id="13" name="Inhaltsplatzhalter 12">
            <a:extLst>
              <a:ext uri="{FF2B5EF4-FFF2-40B4-BE49-F238E27FC236}">
                <a16:creationId xmlns:a16="http://schemas.microsoft.com/office/drawing/2014/main" id="{6AEAE64D-CFE7-4A4F-8912-B0F903F003A7}"/>
              </a:ext>
            </a:extLst>
          </p:cNvPr>
          <p:cNvSpPr>
            <a:spLocks noGrp="1"/>
          </p:cNvSpPr>
          <p:nvPr>
            <p:ph sz="quarter" idx="30"/>
          </p:nvPr>
        </p:nvSpPr>
        <p:spPr/>
        <p:txBody>
          <a:bodyPr/>
          <a:lstStyle/>
          <a:p>
            <a:endParaRPr lang="de-DE"/>
          </a:p>
        </p:txBody>
      </p:sp>
      <p:sp>
        <p:nvSpPr>
          <p:cNvPr id="16" name="Ellipse 15">
            <a:extLst>
              <a:ext uri="{FF2B5EF4-FFF2-40B4-BE49-F238E27FC236}">
                <a16:creationId xmlns:a16="http://schemas.microsoft.com/office/drawing/2014/main" id="{A4570BF3-6594-4268-8CF6-4B8D07B15056}"/>
              </a:ext>
            </a:extLst>
          </p:cNvPr>
          <p:cNvSpPr/>
          <p:nvPr/>
        </p:nvSpPr>
        <p:spPr>
          <a:xfrm>
            <a:off x="1300979" y="1704831"/>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200" dirty="0">
              <a:solidFill>
                <a:schemeClr val="bg2">
                  <a:lumMod val="10000"/>
                </a:schemeClr>
              </a:solidFill>
            </a:endParaRPr>
          </a:p>
        </p:txBody>
      </p:sp>
      <p:sp>
        <p:nvSpPr>
          <p:cNvPr id="27" name="Freeform 117">
            <a:extLst>
              <a:ext uri="{FF2B5EF4-FFF2-40B4-BE49-F238E27FC236}">
                <a16:creationId xmlns:a16="http://schemas.microsoft.com/office/drawing/2014/main" id="{53F028C5-2C93-4FA0-B96D-3F110FAA7E81}"/>
              </a:ext>
            </a:extLst>
          </p:cNvPr>
          <p:cNvSpPr>
            <a:spLocks noChangeAspect="1" noEditPoints="1"/>
          </p:cNvSpPr>
          <p:nvPr/>
        </p:nvSpPr>
        <p:spPr bwMode="auto">
          <a:xfrm>
            <a:off x="10816906" y="4652867"/>
            <a:ext cx="720000" cy="1188665"/>
          </a:xfrm>
          <a:custGeom>
            <a:avLst/>
            <a:gdLst>
              <a:gd name="T0" fmla="*/ 654 w 835"/>
              <a:gd name="T1" fmla="*/ 5 h 1375"/>
              <a:gd name="T2" fmla="*/ 16 w 835"/>
              <a:gd name="T3" fmla="*/ 0 h 1375"/>
              <a:gd name="T4" fmla="*/ 0 w 835"/>
              <a:gd name="T5" fmla="*/ 1126 h 1375"/>
              <a:gd name="T6" fmla="*/ 537 w 835"/>
              <a:gd name="T7" fmla="*/ 1142 h 1375"/>
              <a:gd name="T8" fmla="*/ 476 w 835"/>
              <a:gd name="T9" fmla="*/ 1337 h 1375"/>
              <a:gd name="T10" fmla="*/ 540 w 835"/>
              <a:gd name="T11" fmla="*/ 1318 h 1375"/>
              <a:gd name="T12" fmla="*/ 577 w 835"/>
              <a:gd name="T13" fmla="*/ 1375 h 1375"/>
              <a:gd name="T14" fmla="*/ 591 w 835"/>
              <a:gd name="T15" fmla="*/ 1364 h 1375"/>
              <a:gd name="T16" fmla="*/ 670 w 835"/>
              <a:gd name="T17" fmla="*/ 1364 h 1375"/>
              <a:gd name="T18" fmla="*/ 685 w 835"/>
              <a:gd name="T19" fmla="*/ 1375 h 1375"/>
              <a:gd name="T20" fmla="*/ 721 w 835"/>
              <a:gd name="T21" fmla="*/ 1318 h 1375"/>
              <a:gd name="T22" fmla="*/ 786 w 835"/>
              <a:gd name="T23" fmla="*/ 1337 h 1375"/>
              <a:gd name="T24" fmla="*/ 725 w 835"/>
              <a:gd name="T25" fmla="*/ 1142 h 1375"/>
              <a:gd name="T26" fmla="*/ 835 w 835"/>
              <a:gd name="T27" fmla="*/ 1126 h 1375"/>
              <a:gd name="T28" fmla="*/ 831 w 835"/>
              <a:gd name="T29" fmla="*/ 183 h 1375"/>
              <a:gd name="T30" fmla="*/ 781 w 835"/>
              <a:gd name="T31" fmla="*/ 178 h 1375"/>
              <a:gd name="T32" fmla="*/ 647 w 835"/>
              <a:gd name="T33" fmla="*/ 42 h 1375"/>
              <a:gd name="T34" fmla="*/ 528 w 835"/>
              <a:gd name="T35" fmla="*/ 967 h 1375"/>
              <a:gd name="T36" fmla="*/ 734 w 835"/>
              <a:gd name="T37" fmla="*/ 967 h 1375"/>
              <a:gd name="T38" fmla="*/ 575 w 835"/>
              <a:gd name="T39" fmla="*/ 1317 h 1375"/>
              <a:gd name="T40" fmla="*/ 541 w 835"/>
              <a:gd name="T41" fmla="*/ 1283 h 1375"/>
              <a:gd name="T42" fmla="*/ 580 w 835"/>
              <a:gd name="T43" fmla="*/ 1116 h 1375"/>
              <a:gd name="T44" fmla="*/ 575 w 835"/>
              <a:gd name="T45" fmla="*/ 1317 h 1375"/>
              <a:gd name="T46" fmla="*/ 699 w 835"/>
              <a:gd name="T47" fmla="*/ 1290 h 1375"/>
              <a:gd name="T48" fmla="*/ 607 w 835"/>
              <a:gd name="T49" fmla="*/ 1099 h 1375"/>
              <a:gd name="T50" fmla="*/ 674 w 835"/>
              <a:gd name="T51" fmla="*/ 1094 h 1375"/>
              <a:gd name="T52" fmla="*/ 720 w 835"/>
              <a:gd name="T53" fmla="*/ 1283 h 1375"/>
              <a:gd name="T54" fmla="*/ 714 w 835"/>
              <a:gd name="T55" fmla="*/ 1110 h 1375"/>
              <a:gd name="T56" fmla="*/ 765 w 835"/>
              <a:gd name="T57" fmla="*/ 967 h 1375"/>
              <a:gd name="T58" fmla="*/ 496 w 835"/>
              <a:gd name="T59" fmla="*/ 967 h 1375"/>
              <a:gd name="T60" fmla="*/ 548 w 835"/>
              <a:gd name="T61" fmla="*/ 1110 h 1375"/>
              <a:gd name="T62" fmla="*/ 31 w 835"/>
              <a:gd name="T63" fmla="*/ 32 h 1375"/>
              <a:gd name="T64" fmla="*/ 615 w 835"/>
              <a:gd name="T65" fmla="*/ 194 h 1375"/>
              <a:gd name="T66" fmla="*/ 804 w 835"/>
              <a:gd name="T67" fmla="*/ 21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5" h="1375">
                <a:moveTo>
                  <a:pt x="831" y="183"/>
                </a:moveTo>
                <a:cubicBezTo>
                  <a:pt x="654" y="5"/>
                  <a:pt x="654" y="5"/>
                  <a:pt x="654" y="5"/>
                </a:cubicBezTo>
                <a:cubicBezTo>
                  <a:pt x="651" y="2"/>
                  <a:pt x="647" y="0"/>
                  <a:pt x="643" y="0"/>
                </a:cubicBezTo>
                <a:cubicBezTo>
                  <a:pt x="16" y="0"/>
                  <a:pt x="16" y="0"/>
                  <a:pt x="16" y="0"/>
                </a:cubicBezTo>
                <a:cubicBezTo>
                  <a:pt x="7" y="0"/>
                  <a:pt x="0" y="7"/>
                  <a:pt x="0" y="16"/>
                </a:cubicBezTo>
                <a:cubicBezTo>
                  <a:pt x="0" y="1126"/>
                  <a:pt x="0" y="1126"/>
                  <a:pt x="0" y="1126"/>
                </a:cubicBezTo>
                <a:cubicBezTo>
                  <a:pt x="0" y="1135"/>
                  <a:pt x="7" y="1142"/>
                  <a:pt x="16" y="1142"/>
                </a:cubicBezTo>
                <a:cubicBezTo>
                  <a:pt x="537" y="1142"/>
                  <a:pt x="537" y="1142"/>
                  <a:pt x="537" y="1142"/>
                </a:cubicBezTo>
                <a:cubicBezTo>
                  <a:pt x="471" y="1320"/>
                  <a:pt x="471" y="1320"/>
                  <a:pt x="471" y="1320"/>
                </a:cubicBezTo>
                <a:cubicBezTo>
                  <a:pt x="469" y="1326"/>
                  <a:pt x="471" y="1333"/>
                  <a:pt x="476" y="1337"/>
                </a:cubicBezTo>
                <a:cubicBezTo>
                  <a:pt x="480" y="1342"/>
                  <a:pt x="487" y="1343"/>
                  <a:pt x="493" y="1340"/>
                </a:cubicBezTo>
                <a:cubicBezTo>
                  <a:pt x="540" y="1318"/>
                  <a:pt x="540" y="1318"/>
                  <a:pt x="540" y="1318"/>
                </a:cubicBezTo>
                <a:cubicBezTo>
                  <a:pt x="562" y="1365"/>
                  <a:pt x="562" y="1365"/>
                  <a:pt x="562" y="1365"/>
                </a:cubicBezTo>
                <a:cubicBezTo>
                  <a:pt x="565" y="1371"/>
                  <a:pt x="570" y="1375"/>
                  <a:pt x="577" y="1375"/>
                </a:cubicBezTo>
                <a:cubicBezTo>
                  <a:pt x="577" y="1375"/>
                  <a:pt x="577" y="1375"/>
                  <a:pt x="577" y="1375"/>
                </a:cubicBezTo>
                <a:cubicBezTo>
                  <a:pt x="584" y="1374"/>
                  <a:pt x="589" y="1370"/>
                  <a:pt x="591" y="1364"/>
                </a:cubicBezTo>
                <a:cubicBezTo>
                  <a:pt x="631" y="1256"/>
                  <a:pt x="631" y="1256"/>
                  <a:pt x="631" y="1256"/>
                </a:cubicBezTo>
                <a:cubicBezTo>
                  <a:pt x="670" y="1364"/>
                  <a:pt x="670" y="1364"/>
                  <a:pt x="670" y="1364"/>
                </a:cubicBezTo>
                <a:cubicBezTo>
                  <a:pt x="672" y="1370"/>
                  <a:pt x="678" y="1374"/>
                  <a:pt x="684" y="1375"/>
                </a:cubicBezTo>
                <a:cubicBezTo>
                  <a:pt x="685" y="1375"/>
                  <a:pt x="685" y="1375"/>
                  <a:pt x="685" y="1375"/>
                </a:cubicBezTo>
                <a:cubicBezTo>
                  <a:pt x="691" y="1375"/>
                  <a:pt x="697" y="1371"/>
                  <a:pt x="699" y="1365"/>
                </a:cubicBezTo>
                <a:cubicBezTo>
                  <a:pt x="721" y="1318"/>
                  <a:pt x="721" y="1318"/>
                  <a:pt x="721" y="1318"/>
                </a:cubicBezTo>
                <a:cubicBezTo>
                  <a:pt x="769" y="1340"/>
                  <a:pt x="769" y="1340"/>
                  <a:pt x="769" y="1340"/>
                </a:cubicBezTo>
                <a:cubicBezTo>
                  <a:pt x="774" y="1343"/>
                  <a:pt x="781" y="1342"/>
                  <a:pt x="786" y="1337"/>
                </a:cubicBezTo>
                <a:cubicBezTo>
                  <a:pt x="791" y="1333"/>
                  <a:pt x="792" y="1326"/>
                  <a:pt x="790" y="1320"/>
                </a:cubicBezTo>
                <a:cubicBezTo>
                  <a:pt x="725" y="1142"/>
                  <a:pt x="725" y="1142"/>
                  <a:pt x="725" y="1142"/>
                </a:cubicBezTo>
                <a:cubicBezTo>
                  <a:pt x="819" y="1142"/>
                  <a:pt x="819" y="1142"/>
                  <a:pt x="819" y="1142"/>
                </a:cubicBezTo>
                <a:cubicBezTo>
                  <a:pt x="828" y="1142"/>
                  <a:pt x="835" y="1135"/>
                  <a:pt x="835" y="1126"/>
                </a:cubicBezTo>
                <a:cubicBezTo>
                  <a:pt x="835" y="194"/>
                  <a:pt x="835" y="194"/>
                  <a:pt x="835" y="194"/>
                </a:cubicBezTo>
                <a:cubicBezTo>
                  <a:pt x="835" y="190"/>
                  <a:pt x="834" y="186"/>
                  <a:pt x="831" y="183"/>
                </a:cubicBezTo>
                <a:close/>
                <a:moveTo>
                  <a:pt x="647" y="42"/>
                </a:moveTo>
                <a:cubicBezTo>
                  <a:pt x="781" y="178"/>
                  <a:pt x="781" y="178"/>
                  <a:pt x="781" y="178"/>
                </a:cubicBezTo>
                <a:cubicBezTo>
                  <a:pt x="647" y="178"/>
                  <a:pt x="647" y="178"/>
                  <a:pt x="647" y="178"/>
                </a:cubicBezTo>
                <a:lnTo>
                  <a:pt x="647" y="42"/>
                </a:lnTo>
                <a:close/>
                <a:moveTo>
                  <a:pt x="631" y="1069"/>
                </a:moveTo>
                <a:cubicBezTo>
                  <a:pt x="574" y="1069"/>
                  <a:pt x="528" y="1023"/>
                  <a:pt x="528" y="967"/>
                </a:cubicBezTo>
                <a:cubicBezTo>
                  <a:pt x="528" y="910"/>
                  <a:pt x="574" y="864"/>
                  <a:pt x="631" y="864"/>
                </a:cubicBezTo>
                <a:cubicBezTo>
                  <a:pt x="688" y="864"/>
                  <a:pt x="734" y="910"/>
                  <a:pt x="734" y="967"/>
                </a:cubicBezTo>
                <a:cubicBezTo>
                  <a:pt x="734" y="1023"/>
                  <a:pt x="688" y="1069"/>
                  <a:pt x="631" y="1069"/>
                </a:cubicBezTo>
                <a:close/>
                <a:moveTo>
                  <a:pt x="575" y="1317"/>
                </a:moveTo>
                <a:cubicBezTo>
                  <a:pt x="562" y="1290"/>
                  <a:pt x="562" y="1290"/>
                  <a:pt x="562" y="1290"/>
                </a:cubicBezTo>
                <a:cubicBezTo>
                  <a:pt x="559" y="1283"/>
                  <a:pt x="549" y="1279"/>
                  <a:pt x="541" y="1283"/>
                </a:cubicBezTo>
                <a:cubicBezTo>
                  <a:pt x="514" y="1295"/>
                  <a:pt x="514" y="1295"/>
                  <a:pt x="514" y="1295"/>
                </a:cubicBezTo>
                <a:cubicBezTo>
                  <a:pt x="580" y="1116"/>
                  <a:pt x="580" y="1116"/>
                  <a:pt x="580" y="1116"/>
                </a:cubicBezTo>
                <a:cubicBezTo>
                  <a:pt x="614" y="1210"/>
                  <a:pt x="614" y="1210"/>
                  <a:pt x="614" y="1210"/>
                </a:cubicBezTo>
                <a:lnTo>
                  <a:pt x="575" y="1317"/>
                </a:lnTo>
                <a:close/>
                <a:moveTo>
                  <a:pt x="720" y="1283"/>
                </a:moveTo>
                <a:cubicBezTo>
                  <a:pt x="712" y="1279"/>
                  <a:pt x="703" y="1283"/>
                  <a:pt x="699" y="1290"/>
                </a:cubicBezTo>
                <a:cubicBezTo>
                  <a:pt x="687" y="1317"/>
                  <a:pt x="687" y="1317"/>
                  <a:pt x="687" y="1317"/>
                </a:cubicBezTo>
                <a:cubicBezTo>
                  <a:pt x="607" y="1099"/>
                  <a:pt x="607" y="1099"/>
                  <a:pt x="607" y="1099"/>
                </a:cubicBezTo>
                <a:cubicBezTo>
                  <a:pt x="615" y="1100"/>
                  <a:pt x="623" y="1101"/>
                  <a:pt x="631" y="1101"/>
                </a:cubicBezTo>
                <a:cubicBezTo>
                  <a:pt x="646" y="1101"/>
                  <a:pt x="660" y="1098"/>
                  <a:pt x="674" y="1094"/>
                </a:cubicBezTo>
                <a:cubicBezTo>
                  <a:pt x="747" y="1295"/>
                  <a:pt x="747" y="1295"/>
                  <a:pt x="747" y="1295"/>
                </a:cubicBezTo>
                <a:lnTo>
                  <a:pt x="720" y="1283"/>
                </a:lnTo>
                <a:close/>
                <a:moveTo>
                  <a:pt x="804" y="1110"/>
                </a:moveTo>
                <a:cubicBezTo>
                  <a:pt x="714" y="1110"/>
                  <a:pt x="714" y="1110"/>
                  <a:pt x="714" y="1110"/>
                </a:cubicBezTo>
                <a:cubicBezTo>
                  <a:pt x="703" y="1080"/>
                  <a:pt x="703" y="1080"/>
                  <a:pt x="703" y="1080"/>
                </a:cubicBezTo>
                <a:cubicBezTo>
                  <a:pt x="740" y="1056"/>
                  <a:pt x="765" y="1014"/>
                  <a:pt x="765" y="967"/>
                </a:cubicBezTo>
                <a:cubicBezTo>
                  <a:pt x="765" y="893"/>
                  <a:pt x="705" y="832"/>
                  <a:pt x="631" y="832"/>
                </a:cubicBezTo>
                <a:cubicBezTo>
                  <a:pt x="557" y="832"/>
                  <a:pt x="496" y="893"/>
                  <a:pt x="496" y="967"/>
                </a:cubicBezTo>
                <a:cubicBezTo>
                  <a:pt x="496" y="1014"/>
                  <a:pt x="521" y="1056"/>
                  <a:pt x="559" y="1080"/>
                </a:cubicBezTo>
                <a:cubicBezTo>
                  <a:pt x="548" y="1110"/>
                  <a:pt x="548" y="1110"/>
                  <a:pt x="548" y="1110"/>
                </a:cubicBezTo>
                <a:cubicBezTo>
                  <a:pt x="31" y="1110"/>
                  <a:pt x="31" y="1110"/>
                  <a:pt x="31" y="1110"/>
                </a:cubicBezTo>
                <a:cubicBezTo>
                  <a:pt x="31" y="32"/>
                  <a:pt x="31" y="32"/>
                  <a:pt x="31" y="32"/>
                </a:cubicBezTo>
                <a:cubicBezTo>
                  <a:pt x="615" y="32"/>
                  <a:pt x="615" y="32"/>
                  <a:pt x="615" y="32"/>
                </a:cubicBezTo>
                <a:cubicBezTo>
                  <a:pt x="615" y="194"/>
                  <a:pt x="615" y="194"/>
                  <a:pt x="615" y="194"/>
                </a:cubicBezTo>
                <a:cubicBezTo>
                  <a:pt x="615" y="203"/>
                  <a:pt x="622" y="210"/>
                  <a:pt x="631" y="210"/>
                </a:cubicBezTo>
                <a:cubicBezTo>
                  <a:pt x="804" y="210"/>
                  <a:pt x="804" y="210"/>
                  <a:pt x="804" y="210"/>
                </a:cubicBezTo>
                <a:lnTo>
                  <a:pt x="804" y="1110"/>
                </a:lnTo>
                <a:close/>
              </a:path>
            </a:pathLst>
          </a:custGeom>
          <a:solidFill>
            <a:schemeClr val="tx1"/>
          </a:solidFill>
          <a:ln>
            <a:noFill/>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nvGrpSpPr>
          <p:cNvPr id="30" name="Gruppieren 433">
            <a:extLst>
              <a:ext uri="{FF2B5EF4-FFF2-40B4-BE49-F238E27FC236}">
                <a16:creationId xmlns:a16="http://schemas.microsoft.com/office/drawing/2014/main" id="{2C33E5A0-C7B3-4590-AF88-0CC26368E873}"/>
              </a:ext>
            </a:extLst>
          </p:cNvPr>
          <p:cNvGrpSpPr>
            <a:grpSpLocks noChangeAspect="1"/>
          </p:cNvGrpSpPr>
          <p:nvPr/>
        </p:nvGrpSpPr>
        <p:grpSpPr>
          <a:xfrm>
            <a:off x="2122552" y="5078132"/>
            <a:ext cx="1143161" cy="438707"/>
            <a:chOff x="-2212975" y="2557463"/>
            <a:chExt cx="2014538" cy="773112"/>
          </a:xfrm>
          <a:solidFill>
            <a:schemeClr val="tx1"/>
          </a:solidFill>
        </p:grpSpPr>
        <p:sp>
          <p:nvSpPr>
            <p:cNvPr id="34" name="Freeform 170">
              <a:extLst>
                <a:ext uri="{FF2B5EF4-FFF2-40B4-BE49-F238E27FC236}">
                  <a16:creationId xmlns:a16="http://schemas.microsoft.com/office/drawing/2014/main" id="{EA34322C-7BAE-4A96-B1CB-5D0D7647366E}"/>
                </a:ext>
              </a:extLst>
            </p:cNvPr>
            <p:cNvSpPr>
              <a:spLocks noEditPoints="1"/>
            </p:cNvSpPr>
            <p:nvPr/>
          </p:nvSpPr>
          <p:spPr bwMode="auto">
            <a:xfrm>
              <a:off x="-1298575" y="2749550"/>
              <a:ext cx="179388" cy="180975"/>
            </a:xfrm>
            <a:custGeom>
              <a:avLst/>
              <a:gdLst>
                <a:gd name="T0" fmla="*/ 64 w 129"/>
                <a:gd name="T1" fmla="*/ 0 h 130"/>
                <a:gd name="T2" fmla="*/ 0 w 129"/>
                <a:gd name="T3" fmla="*/ 65 h 130"/>
                <a:gd name="T4" fmla="*/ 64 w 129"/>
                <a:gd name="T5" fmla="*/ 130 h 130"/>
                <a:gd name="T6" fmla="*/ 129 w 129"/>
                <a:gd name="T7" fmla="*/ 65 h 130"/>
                <a:gd name="T8" fmla="*/ 64 w 129"/>
                <a:gd name="T9" fmla="*/ 0 h 130"/>
                <a:gd name="T10" fmla="*/ 64 w 129"/>
                <a:gd name="T11" fmla="*/ 102 h 130"/>
                <a:gd name="T12" fmla="*/ 27 w 129"/>
                <a:gd name="T13" fmla="*/ 65 h 130"/>
                <a:gd name="T14" fmla="*/ 64 w 129"/>
                <a:gd name="T15" fmla="*/ 28 h 130"/>
                <a:gd name="T16" fmla="*/ 101 w 129"/>
                <a:gd name="T17" fmla="*/ 65 h 130"/>
                <a:gd name="T18" fmla="*/ 64 w 129"/>
                <a:gd name="T19" fmla="*/ 10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64" y="0"/>
                  </a:moveTo>
                  <a:cubicBezTo>
                    <a:pt x="29" y="0"/>
                    <a:pt x="0" y="29"/>
                    <a:pt x="0" y="65"/>
                  </a:cubicBezTo>
                  <a:cubicBezTo>
                    <a:pt x="0" y="101"/>
                    <a:pt x="29" y="130"/>
                    <a:pt x="64" y="130"/>
                  </a:cubicBezTo>
                  <a:cubicBezTo>
                    <a:pt x="100" y="130"/>
                    <a:pt x="129" y="101"/>
                    <a:pt x="129" y="65"/>
                  </a:cubicBezTo>
                  <a:cubicBezTo>
                    <a:pt x="129" y="29"/>
                    <a:pt x="100" y="0"/>
                    <a:pt x="64" y="0"/>
                  </a:cubicBezTo>
                  <a:close/>
                  <a:moveTo>
                    <a:pt x="64" y="102"/>
                  </a:moveTo>
                  <a:cubicBezTo>
                    <a:pt x="44" y="102"/>
                    <a:pt x="27" y="85"/>
                    <a:pt x="27" y="65"/>
                  </a:cubicBezTo>
                  <a:cubicBezTo>
                    <a:pt x="27" y="44"/>
                    <a:pt x="44" y="28"/>
                    <a:pt x="64" y="28"/>
                  </a:cubicBezTo>
                  <a:cubicBezTo>
                    <a:pt x="85" y="28"/>
                    <a:pt x="101" y="44"/>
                    <a:pt x="101" y="65"/>
                  </a:cubicBezTo>
                  <a:cubicBezTo>
                    <a:pt x="101" y="85"/>
                    <a:pt x="85" y="102"/>
                    <a:pt x="6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5" name="Freeform 171">
              <a:extLst>
                <a:ext uri="{FF2B5EF4-FFF2-40B4-BE49-F238E27FC236}">
                  <a16:creationId xmlns:a16="http://schemas.microsoft.com/office/drawing/2014/main" id="{C9C4F626-FD01-447B-88F4-3BCEE5364DF2}"/>
                </a:ext>
              </a:extLst>
            </p:cNvPr>
            <p:cNvSpPr>
              <a:spLocks noEditPoints="1"/>
            </p:cNvSpPr>
            <p:nvPr/>
          </p:nvSpPr>
          <p:spPr bwMode="auto">
            <a:xfrm>
              <a:off x="-2055813" y="2647950"/>
              <a:ext cx="592138" cy="592137"/>
            </a:xfrm>
            <a:custGeom>
              <a:avLst/>
              <a:gdLst>
                <a:gd name="T0" fmla="*/ 214 w 427"/>
                <a:gd name="T1" fmla="*/ 0 h 428"/>
                <a:gd name="T2" fmla="*/ 0 w 427"/>
                <a:gd name="T3" fmla="*/ 214 h 428"/>
                <a:gd name="T4" fmla="*/ 214 w 427"/>
                <a:gd name="T5" fmla="*/ 428 h 428"/>
                <a:gd name="T6" fmla="*/ 427 w 427"/>
                <a:gd name="T7" fmla="*/ 214 h 428"/>
                <a:gd name="T8" fmla="*/ 214 w 427"/>
                <a:gd name="T9" fmla="*/ 0 h 428"/>
                <a:gd name="T10" fmla="*/ 214 w 427"/>
                <a:gd name="T11" fmla="*/ 400 h 428"/>
                <a:gd name="T12" fmla="*/ 28 w 427"/>
                <a:gd name="T13" fmla="*/ 214 h 428"/>
                <a:gd name="T14" fmla="*/ 214 w 427"/>
                <a:gd name="T15" fmla="*/ 28 h 428"/>
                <a:gd name="T16" fmla="*/ 400 w 427"/>
                <a:gd name="T17" fmla="*/ 214 h 428"/>
                <a:gd name="T18" fmla="*/ 214 w 427"/>
                <a:gd name="T19"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428">
                  <a:moveTo>
                    <a:pt x="214" y="0"/>
                  </a:moveTo>
                  <a:cubicBezTo>
                    <a:pt x="96" y="0"/>
                    <a:pt x="0" y="96"/>
                    <a:pt x="0" y="214"/>
                  </a:cubicBezTo>
                  <a:cubicBezTo>
                    <a:pt x="0" y="332"/>
                    <a:pt x="96" y="428"/>
                    <a:pt x="214" y="428"/>
                  </a:cubicBezTo>
                  <a:cubicBezTo>
                    <a:pt x="331" y="428"/>
                    <a:pt x="427" y="332"/>
                    <a:pt x="427" y="214"/>
                  </a:cubicBezTo>
                  <a:cubicBezTo>
                    <a:pt x="427" y="96"/>
                    <a:pt x="331" y="0"/>
                    <a:pt x="214" y="0"/>
                  </a:cubicBezTo>
                  <a:close/>
                  <a:moveTo>
                    <a:pt x="214" y="400"/>
                  </a:moveTo>
                  <a:cubicBezTo>
                    <a:pt x="111" y="400"/>
                    <a:pt x="28" y="317"/>
                    <a:pt x="28" y="214"/>
                  </a:cubicBezTo>
                  <a:cubicBezTo>
                    <a:pt x="28" y="112"/>
                    <a:pt x="111" y="28"/>
                    <a:pt x="214" y="28"/>
                  </a:cubicBezTo>
                  <a:cubicBezTo>
                    <a:pt x="316" y="28"/>
                    <a:pt x="400" y="112"/>
                    <a:pt x="400" y="214"/>
                  </a:cubicBezTo>
                  <a:cubicBezTo>
                    <a:pt x="400" y="317"/>
                    <a:pt x="316" y="400"/>
                    <a:pt x="214"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38" name="Freeform 172">
              <a:extLst>
                <a:ext uri="{FF2B5EF4-FFF2-40B4-BE49-F238E27FC236}">
                  <a16:creationId xmlns:a16="http://schemas.microsoft.com/office/drawing/2014/main" id="{F5E924ED-00D9-4927-BB46-94E393F5D0AB}"/>
                </a:ext>
              </a:extLst>
            </p:cNvPr>
            <p:cNvSpPr>
              <a:spLocks/>
            </p:cNvSpPr>
            <p:nvPr/>
          </p:nvSpPr>
          <p:spPr bwMode="auto">
            <a:xfrm>
              <a:off x="-1965325" y="2738438"/>
              <a:ext cx="225425" cy="225425"/>
            </a:xfrm>
            <a:custGeom>
              <a:avLst/>
              <a:gdLst>
                <a:gd name="T0" fmla="*/ 149 w 162"/>
                <a:gd name="T1" fmla="*/ 0 h 162"/>
                <a:gd name="T2" fmla="*/ 0 w 162"/>
                <a:gd name="T3" fmla="*/ 148 h 162"/>
                <a:gd name="T4" fmla="*/ 14 w 162"/>
                <a:gd name="T5" fmla="*/ 162 h 162"/>
                <a:gd name="T6" fmla="*/ 28 w 162"/>
                <a:gd name="T7" fmla="*/ 148 h 162"/>
                <a:gd name="T8" fmla="*/ 149 w 162"/>
                <a:gd name="T9" fmla="*/ 27 h 162"/>
                <a:gd name="T10" fmla="*/ 162 w 162"/>
                <a:gd name="T11" fmla="*/ 14 h 162"/>
                <a:gd name="T12" fmla="*/ 149 w 16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62" h="162">
                  <a:moveTo>
                    <a:pt x="149" y="0"/>
                  </a:moveTo>
                  <a:cubicBezTo>
                    <a:pt x="67" y="0"/>
                    <a:pt x="0" y="66"/>
                    <a:pt x="0" y="148"/>
                  </a:cubicBezTo>
                  <a:cubicBezTo>
                    <a:pt x="0" y="156"/>
                    <a:pt x="7" y="162"/>
                    <a:pt x="14" y="162"/>
                  </a:cubicBezTo>
                  <a:cubicBezTo>
                    <a:pt x="22" y="162"/>
                    <a:pt x="28" y="156"/>
                    <a:pt x="28" y="148"/>
                  </a:cubicBezTo>
                  <a:cubicBezTo>
                    <a:pt x="28" y="81"/>
                    <a:pt x="82" y="27"/>
                    <a:pt x="149" y="27"/>
                  </a:cubicBezTo>
                  <a:cubicBezTo>
                    <a:pt x="156" y="27"/>
                    <a:pt x="162" y="21"/>
                    <a:pt x="162" y="14"/>
                  </a:cubicBezTo>
                  <a:cubicBezTo>
                    <a:pt x="162" y="6"/>
                    <a:pt x="156" y="0"/>
                    <a:pt x="1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0" name="Freeform 173">
              <a:extLst>
                <a:ext uri="{FF2B5EF4-FFF2-40B4-BE49-F238E27FC236}">
                  <a16:creationId xmlns:a16="http://schemas.microsoft.com/office/drawing/2014/main" id="{3B8C852F-E1D2-4545-9226-FF5DE4F5392C}"/>
                </a:ext>
              </a:extLst>
            </p:cNvPr>
            <p:cNvSpPr>
              <a:spLocks noEditPoints="1"/>
            </p:cNvSpPr>
            <p:nvPr/>
          </p:nvSpPr>
          <p:spPr bwMode="auto">
            <a:xfrm>
              <a:off x="-947738" y="2647950"/>
              <a:ext cx="592138" cy="592137"/>
            </a:xfrm>
            <a:custGeom>
              <a:avLst/>
              <a:gdLst>
                <a:gd name="T0" fmla="*/ 213 w 427"/>
                <a:gd name="T1" fmla="*/ 0 h 428"/>
                <a:gd name="T2" fmla="*/ 0 w 427"/>
                <a:gd name="T3" fmla="*/ 214 h 428"/>
                <a:gd name="T4" fmla="*/ 213 w 427"/>
                <a:gd name="T5" fmla="*/ 428 h 428"/>
                <a:gd name="T6" fmla="*/ 427 w 427"/>
                <a:gd name="T7" fmla="*/ 214 h 428"/>
                <a:gd name="T8" fmla="*/ 213 w 427"/>
                <a:gd name="T9" fmla="*/ 0 h 428"/>
                <a:gd name="T10" fmla="*/ 213 w 427"/>
                <a:gd name="T11" fmla="*/ 400 h 428"/>
                <a:gd name="T12" fmla="*/ 27 w 427"/>
                <a:gd name="T13" fmla="*/ 214 h 428"/>
                <a:gd name="T14" fmla="*/ 213 w 427"/>
                <a:gd name="T15" fmla="*/ 28 h 428"/>
                <a:gd name="T16" fmla="*/ 399 w 427"/>
                <a:gd name="T17" fmla="*/ 214 h 428"/>
                <a:gd name="T18" fmla="*/ 213 w 427"/>
                <a:gd name="T19" fmla="*/ 40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7" h="428">
                  <a:moveTo>
                    <a:pt x="213" y="0"/>
                  </a:moveTo>
                  <a:cubicBezTo>
                    <a:pt x="96" y="0"/>
                    <a:pt x="0" y="96"/>
                    <a:pt x="0" y="214"/>
                  </a:cubicBezTo>
                  <a:cubicBezTo>
                    <a:pt x="0" y="332"/>
                    <a:pt x="96" y="428"/>
                    <a:pt x="213" y="428"/>
                  </a:cubicBezTo>
                  <a:cubicBezTo>
                    <a:pt x="331" y="428"/>
                    <a:pt x="427" y="332"/>
                    <a:pt x="427" y="214"/>
                  </a:cubicBezTo>
                  <a:cubicBezTo>
                    <a:pt x="427" y="96"/>
                    <a:pt x="331" y="0"/>
                    <a:pt x="213" y="0"/>
                  </a:cubicBezTo>
                  <a:close/>
                  <a:moveTo>
                    <a:pt x="213" y="400"/>
                  </a:moveTo>
                  <a:cubicBezTo>
                    <a:pt x="111" y="400"/>
                    <a:pt x="27" y="317"/>
                    <a:pt x="27" y="214"/>
                  </a:cubicBezTo>
                  <a:cubicBezTo>
                    <a:pt x="27" y="112"/>
                    <a:pt x="111" y="28"/>
                    <a:pt x="213" y="28"/>
                  </a:cubicBezTo>
                  <a:cubicBezTo>
                    <a:pt x="316" y="28"/>
                    <a:pt x="399" y="112"/>
                    <a:pt x="399" y="214"/>
                  </a:cubicBezTo>
                  <a:cubicBezTo>
                    <a:pt x="399" y="317"/>
                    <a:pt x="316" y="400"/>
                    <a:pt x="213"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1" name="Freeform 174">
              <a:extLst>
                <a:ext uri="{FF2B5EF4-FFF2-40B4-BE49-F238E27FC236}">
                  <a16:creationId xmlns:a16="http://schemas.microsoft.com/office/drawing/2014/main" id="{FFD9D2E8-C0A3-43C2-A604-E2E3938405CB}"/>
                </a:ext>
              </a:extLst>
            </p:cNvPr>
            <p:cNvSpPr>
              <a:spLocks/>
            </p:cNvSpPr>
            <p:nvPr/>
          </p:nvSpPr>
          <p:spPr bwMode="auto">
            <a:xfrm>
              <a:off x="-858838" y="2738438"/>
              <a:ext cx="225425" cy="225425"/>
            </a:xfrm>
            <a:custGeom>
              <a:avLst/>
              <a:gdLst>
                <a:gd name="T0" fmla="*/ 148 w 162"/>
                <a:gd name="T1" fmla="*/ 0 h 162"/>
                <a:gd name="T2" fmla="*/ 0 w 162"/>
                <a:gd name="T3" fmla="*/ 148 h 162"/>
                <a:gd name="T4" fmla="*/ 14 w 162"/>
                <a:gd name="T5" fmla="*/ 162 h 162"/>
                <a:gd name="T6" fmla="*/ 28 w 162"/>
                <a:gd name="T7" fmla="*/ 148 h 162"/>
                <a:gd name="T8" fmla="*/ 148 w 162"/>
                <a:gd name="T9" fmla="*/ 27 h 162"/>
                <a:gd name="T10" fmla="*/ 162 w 162"/>
                <a:gd name="T11" fmla="*/ 14 h 162"/>
                <a:gd name="T12" fmla="*/ 148 w 16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62" h="162">
                  <a:moveTo>
                    <a:pt x="148" y="0"/>
                  </a:moveTo>
                  <a:cubicBezTo>
                    <a:pt x="67" y="0"/>
                    <a:pt x="0" y="66"/>
                    <a:pt x="0" y="148"/>
                  </a:cubicBezTo>
                  <a:cubicBezTo>
                    <a:pt x="0" y="156"/>
                    <a:pt x="6" y="162"/>
                    <a:pt x="14" y="162"/>
                  </a:cubicBezTo>
                  <a:cubicBezTo>
                    <a:pt x="22" y="162"/>
                    <a:pt x="28" y="156"/>
                    <a:pt x="28" y="148"/>
                  </a:cubicBezTo>
                  <a:cubicBezTo>
                    <a:pt x="28" y="81"/>
                    <a:pt x="82" y="27"/>
                    <a:pt x="148" y="27"/>
                  </a:cubicBezTo>
                  <a:cubicBezTo>
                    <a:pt x="156" y="27"/>
                    <a:pt x="162" y="21"/>
                    <a:pt x="162" y="14"/>
                  </a:cubicBezTo>
                  <a:cubicBezTo>
                    <a:pt x="162" y="6"/>
                    <a:pt x="156" y="0"/>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3" name="Freeform 175">
              <a:extLst>
                <a:ext uri="{FF2B5EF4-FFF2-40B4-BE49-F238E27FC236}">
                  <a16:creationId xmlns:a16="http://schemas.microsoft.com/office/drawing/2014/main" id="{E33679A5-8AE0-4BBD-81A8-B88BDE586676}"/>
                </a:ext>
              </a:extLst>
            </p:cNvPr>
            <p:cNvSpPr>
              <a:spLocks noEditPoints="1"/>
            </p:cNvSpPr>
            <p:nvPr/>
          </p:nvSpPr>
          <p:spPr bwMode="auto">
            <a:xfrm>
              <a:off x="-2212975" y="2557463"/>
              <a:ext cx="2014538" cy="773112"/>
            </a:xfrm>
            <a:custGeom>
              <a:avLst/>
              <a:gdLst>
                <a:gd name="T0" fmla="*/ 1400 w 1453"/>
                <a:gd name="T1" fmla="*/ 229 h 558"/>
                <a:gd name="T2" fmla="*/ 887 w 1453"/>
                <a:gd name="T3" fmla="*/ 135 h 558"/>
                <a:gd name="T4" fmla="*/ 724 w 1453"/>
                <a:gd name="T5" fmla="*/ 39 h 558"/>
                <a:gd name="T6" fmla="*/ 565 w 1453"/>
                <a:gd name="T7" fmla="*/ 132 h 558"/>
                <a:gd name="T8" fmla="*/ 54 w 1453"/>
                <a:gd name="T9" fmla="*/ 229 h 558"/>
                <a:gd name="T10" fmla="*/ 0 w 1453"/>
                <a:gd name="T11" fmla="*/ 242 h 558"/>
                <a:gd name="T12" fmla="*/ 14 w 1453"/>
                <a:gd name="T13" fmla="*/ 329 h 558"/>
                <a:gd name="T14" fmla="*/ 328 w 1453"/>
                <a:gd name="T15" fmla="*/ 558 h 558"/>
                <a:gd name="T16" fmla="*/ 592 w 1453"/>
                <a:gd name="T17" fmla="*/ 372 h 558"/>
                <a:gd name="T18" fmla="*/ 724 w 1453"/>
                <a:gd name="T19" fmla="*/ 314 h 558"/>
                <a:gd name="T20" fmla="*/ 866 w 1453"/>
                <a:gd name="T21" fmla="*/ 381 h 558"/>
                <a:gd name="T22" fmla="*/ 1400 w 1453"/>
                <a:gd name="T23" fmla="*/ 329 h 558"/>
                <a:gd name="T24" fmla="*/ 1453 w 1453"/>
                <a:gd name="T25" fmla="*/ 316 h 558"/>
                <a:gd name="T26" fmla="*/ 1439 w 1453"/>
                <a:gd name="T27" fmla="*/ 229 h 558"/>
                <a:gd name="T28" fmla="*/ 28 w 1453"/>
                <a:gd name="T29" fmla="*/ 256 h 558"/>
                <a:gd name="T30" fmla="*/ 49 w 1453"/>
                <a:gd name="T31" fmla="*/ 279 h 558"/>
                <a:gd name="T32" fmla="*/ 28 w 1453"/>
                <a:gd name="T33" fmla="*/ 302 h 558"/>
                <a:gd name="T34" fmla="*/ 76 w 1453"/>
                <a:gd name="T35" fmla="*/ 279 h 558"/>
                <a:gd name="T36" fmla="*/ 579 w 1453"/>
                <a:gd name="T37" fmla="*/ 279 h 558"/>
                <a:gd name="T38" fmla="*/ 578 w 1453"/>
                <a:gd name="T39" fmla="*/ 157 h 558"/>
                <a:gd name="T40" fmla="*/ 724 w 1453"/>
                <a:gd name="T41" fmla="*/ 66 h 558"/>
                <a:gd name="T42" fmla="*/ 873 w 1453"/>
                <a:gd name="T43" fmla="*/ 160 h 558"/>
                <a:gd name="T44" fmla="*/ 851 w 1453"/>
                <a:gd name="T45" fmla="*/ 327 h 558"/>
                <a:gd name="T46" fmla="*/ 834 w 1453"/>
                <a:gd name="T47" fmla="*/ 204 h 558"/>
                <a:gd name="T48" fmla="*/ 614 w 1453"/>
                <a:gd name="T49" fmla="*/ 204 h 558"/>
                <a:gd name="T50" fmla="*/ 603 w 1453"/>
                <a:gd name="T51" fmla="*/ 322 h 558"/>
                <a:gd name="T52" fmla="*/ 578 w 1453"/>
                <a:gd name="T53" fmla="*/ 157 h 558"/>
                <a:gd name="T54" fmla="*/ 724 w 1453"/>
                <a:gd name="T55" fmla="*/ 122 h 558"/>
                <a:gd name="T56" fmla="*/ 724 w 1453"/>
                <a:gd name="T57" fmla="*/ 286 h 558"/>
                <a:gd name="T58" fmla="*/ 1125 w 1453"/>
                <a:gd name="T59" fmla="*/ 530 h 558"/>
                <a:gd name="T60" fmla="*/ 891 w 1453"/>
                <a:gd name="T61" fmla="*/ 369 h 558"/>
                <a:gd name="T62" fmla="*/ 1125 w 1453"/>
                <a:gd name="T63" fmla="*/ 28 h 558"/>
                <a:gd name="T64" fmla="*/ 1125 w 1453"/>
                <a:gd name="T65" fmla="*/ 530 h 558"/>
                <a:gd name="T66" fmla="*/ 1403 w 1453"/>
                <a:gd name="T67" fmla="*/ 302 h 558"/>
                <a:gd name="T68" fmla="*/ 1403 w 1453"/>
                <a:gd name="T69" fmla="*/ 256 h 558"/>
                <a:gd name="T70" fmla="*/ 1425 w 1453"/>
                <a:gd name="T71" fmla="*/ 30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3" h="558">
                  <a:moveTo>
                    <a:pt x="1439" y="229"/>
                  </a:moveTo>
                  <a:cubicBezTo>
                    <a:pt x="1400" y="229"/>
                    <a:pt x="1400" y="229"/>
                    <a:pt x="1400" y="229"/>
                  </a:cubicBezTo>
                  <a:cubicBezTo>
                    <a:pt x="1376" y="99"/>
                    <a:pt x="1262" y="0"/>
                    <a:pt x="1125" y="0"/>
                  </a:cubicBezTo>
                  <a:cubicBezTo>
                    <a:pt x="1024" y="0"/>
                    <a:pt x="936" y="54"/>
                    <a:pt x="887" y="135"/>
                  </a:cubicBezTo>
                  <a:cubicBezTo>
                    <a:pt x="837" y="85"/>
                    <a:pt x="837" y="85"/>
                    <a:pt x="837" y="85"/>
                  </a:cubicBezTo>
                  <a:cubicBezTo>
                    <a:pt x="807" y="55"/>
                    <a:pt x="767" y="39"/>
                    <a:pt x="724" y="39"/>
                  </a:cubicBezTo>
                  <a:cubicBezTo>
                    <a:pt x="682" y="39"/>
                    <a:pt x="641" y="55"/>
                    <a:pt x="611" y="85"/>
                  </a:cubicBezTo>
                  <a:cubicBezTo>
                    <a:pt x="565" y="132"/>
                    <a:pt x="565" y="132"/>
                    <a:pt x="565" y="132"/>
                  </a:cubicBezTo>
                  <a:cubicBezTo>
                    <a:pt x="515" y="53"/>
                    <a:pt x="428" y="0"/>
                    <a:pt x="328" y="0"/>
                  </a:cubicBezTo>
                  <a:cubicBezTo>
                    <a:pt x="191" y="0"/>
                    <a:pt x="77" y="99"/>
                    <a:pt x="54" y="229"/>
                  </a:cubicBezTo>
                  <a:cubicBezTo>
                    <a:pt x="14" y="229"/>
                    <a:pt x="14" y="229"/>
                    <a:pt x="14" y="229"/>
                  </a:cubicBezTo>
                  <a:cubicBezTo>
                    <a:pt x="6" y="229"/>
                    <a:pt x="0" y="235"/>
                    <a:pt x="0" y="242"/>
                  </a:cubicBezTo>
                  <a:cubicBezTo>
                    <a:pt x="0" y="316"/>
                    <a:pt x="0" y="316"/>
                    <a:pt x="0" y="316"/>
                  </a:cubicBezTo>
                  <a:cubicBezTo>
                    <a:pt x="0" y="323"/>
                    <a:pt x="6" y="329"/>
                    <a:pt x="14" y="329"/>
                  </a:cubicBezTo>
                  <a:cubicBezTo>
                    <a:pt x="54" y="329"/>
                    <a:pt x="54" y="329"/>
                    <a:pt x="54" y="329"/>
                  </a:cubicBezTo>
                  <a:cubicBezTo>
                    <a:pt x="77" y="459"/>
                    <a:pt x="191" y="558"/>
                    <a:pt x="328" y="558"/>
                  </a:cubicBezTo>
                  <a:cubicBezTo>
                    <a:pt x="449" y="558"/>
                    <a:pt x="553" y="479"/>
                    <a:pt x="591" y="370"/>
                  </a:cubicBezTo>
                  <a:cubicBezTo>
                    <a:pt x="592" y="372"/>
                    <a:pt x="592" y="372"/>
                    <a:pt x="592" y="372"/>
                  </a:cubicBezTo>
                  <a:cubicBezTo>
                    <a:pt x="667" y="297"/>
                    <a:pt x="667" y="297"/>
                    <a:pt x="667" y="297"/>
                  </a:cubicBezTo>
                  <a:cubicBezTo>
                    <a:pt x="683" y="308"/>
                    <a:pt x="703" y="314"/>
                    <a:pt x="724" y="314"/>
                  </a:cubicBezTo>
                  <a:cubicBezTo>
                    <a:pt x="745" y="314"/>
                    <a:pt x="765" y="308"/>
                    <a:pt x="782" y="297"/>
                  </a:cubicBezTo>
                  <a:cubicBezTo>
                    <a:pt x="866" y="381"/>
                    <a:pt x="866" y="381"/>
                    <a:pt x="866" y="381"/>
                  </a:cubicBezTo>
                  <a:cubicBezTo>
                    <a:pt x="908" y="487"/>
                    <a:pt x="1012" y="558"/>
                    <a:pt x="1125" y="558"/>
                  </a:cubicBezTo>
                  <a:cubicBezTo>
                    <a:pt x="1262" y="558"/>
                    <a:pt x="1376" y="459"/>
                    <a:pt x="1400" y="329"/>
                  </a:cubicBezTo>
                  <a:cubicBezTo>
                    <a:pt x="1439" y="329"/>
                    <a:pt x="1439" y="329"/>
                    <a:pt x="1439" y="329"/>
                  </a:cubicBezTo>
                  <a:cubicBezTo>
                    <a:pt x="1447" y="329"/>
                    <a:pt x="1453" y="323"/>
                    <a:pt x="1453" y="316"/>
                  </a:cubicBezTo>
                  <a:cubicBezTo>
                    <a:pt x="1453" y="242"/>
                    <a:pt x="1453" y="242"/>
                    <a:pt x="1453" y="242"/>
                  </a:cubicBezTo>
                  <a:cubicBezTo>
                    <a:pt x="1453" y="235"/>
                    <a:pt x="1447" y="229"/>
                    <a:pt x="1439" y="229"/>
                  </a:cubicBezTo>
                  <a:close/>
                  <a:moveTo>
                    <a:pt x="28" y="302"/>
                  </a:moveTo>
                  <a:cubicBezTo>
                    <a:pt x="28" y="256"/>
                    <a:pt x="28" y="256"/>
                    <a:pt x="28" y="256"/>
                  </a:cubicBezTo>
                  <a:cubicBezTo>
                    <a:pt x="50" y="256"/>
                    <a:pt x="50" y="256"/>
                    <a:pt x="50" y="256"/>
                  </a:cubicBezTo>
                  <a:cubicBezTo>
                    <a:pt x="49" y="264"/>
                    <a:pt x="49" y="271"/>
                    <a:pt x="49" y="279"/>
                  </a:cubicBezTo>
                  <a:cubicBezTo>
                    <a:pt x="49" y="287"/>
                    <a:pt x="49" y="294"/>
                    <a:pt x="50" y="302"/>
                  </a:cubicBezTo>
                  <a:lnTo>
                    <a:pt x="28" y="302"/>
                  </a:lnTo>
                  <a:close/>
                  <a:moveTo>
                    <a:pt x="328" y="530"/>
                  </a:moveTo>
                  <a:cubicBezTo>
                    <a:pt x="189" y="530"/>
                    <a:pt x="76" y="418"/>
                    <a:pt x="76" y="279"/>
                  </a:cubicBezTo>
                  <a:cubicBezTo>
                    <a:pt x="76" y="141"/>
                    <a:pt x="189" y="28"/>
                    <a:pt x="328" y="28"/>
                  </a:cubicBezTo>
                  <a:cubicBezTo>
                    <a:pt x="466" y="28"/>
                    <a:pt x="579" y="141"/>
                    <a:pt x="579" y="279"/>
                  </a:cubicBezTo>
                  <a:cubicBezTo>
                    <a:pt x="579" y="418"/>
                    <a:pt x="466" y="530"/>
                    <a:pt x="328" y="530"/>
                  </a:cubicBezTo>
                  <a:close/>
                  <a:moveTo>
                    <a:pt x="578" y="157"/>
                  </a:moveTo>
                  <a:cubicBezTo>
                    <a:pt x="631" y="105"/>
                    <a:pt x="631" y="105"/>
                    <a:pt x="631" y="105"/>
                  </a:cubicBezTo>
                  <a:cubicBezTo>
                    <a:pt x="656" y="80"/>
                    <a:pt x="689" y="66"/>
                    <a:pt x="724" y="66"/>
                  </a:cubicBezTo>
                  <a:cubicBezTo>
                    <a:pt x="760" y="66"/>
                    <a:pt x="793" y="80"/>
                    <a:pt x="818" y="105"/>
                  </a:cubicBezTo>
                  <a:cubicBezTo>
                    <a:pt x="873" y="160"/>
                    <a:pt x="873" y="160"/>
                    <a:pt x="873" y="160"/>
                  </a:cubicBezTo>
                  <a:cubicBezTo>
                    <a:pt x="856" y="196"/>
                    <a:pt x="847" y="237"/>
                    <a:pt x="847" y="279"/>
                  </a:cubicBezTo>
                  <a:cubicBezTo>
                    <a:pt x="847" y="295"/>
                    <a:pt x="848" y="311"/>
                    <a:pt x="851" y="327"/>
                  </a:cubicBezTo>
                  <a:cubicBezTo>
                    <a:pt x="804" y="280"/>
                    <a:pt x="804" y="280"/>
                    <a:pt x="804" y="280"/>
                  </a:cubicBezTo>
                  <a:cubicBezTo>
                    <a:pt x="823" y="260"/>
                    <a:pt x="834" y="233"/>
                    <a:pt x="834" y="204"/>
                  </a:cubicBezTo>
                  <a:cubicBezTo>
                    <a:pt x="834" y="143"/>
                    <a:pt x="785" y="94"/>
                    <a:pt x="724" y="94"/>
                  </a:cubicBezTo>
                  <a:cubicBezTo>
                    <a:pt x="664" y="94"/>
                    <a:pt x="614" y="143"/>
                    <a:pt x="614" y="204"/>
                  </a:cubicBezTo>
                  <a:cubicBezTo>
                    <a:pt x="614" y="233"/>
                    <a:pt x="626" y="260"/>
                    <a:pt x="645" y="280"/>
                  </a:cubicBezTo>
                  <a:cubicBezTo>
                    <a:pt x="603" y="322"/>
                    <a:pt x="603" y="322"/>
                    <a:pt x="603" y="322"/>
                  </a:cubicBezTo>
                  <a:cubicBezTo>
                    <a:pt x="605" y="308"/>
                    <a:pt x="606" y="293"/>
                    <a:pt x="606" y="279"/>
                  </a:cubicBezTo>
                  <a:cubicBezTo>
                    <a:pt x="606" y="235"/>
                    <a:pt x="596" y="194"/>
                    <a:pt x="578" y="157"/>
                  </a:cubicBezTo>
                  <a:close/>
                  <a:moveTo>
                    <a:pt x="642" y="204"/>
                  </a:moveTo>
                  <a:cubicBezTo>
                    <a:pt x="642" y="158"/>
                    <a:pt x="679" y="122"/>
                    <a:pt x="724" y="122"/>
                  </a:cubicBezTo>
                  <a:cubicBezTo>
                    <a:pt x="770" y="122"/>
                    <a:pt x="807" y="158"/>
                    <a:pt x="807" y="204"/>
                  </a:cubicBezTo>
                  <a:cubicBezTo>
                    <a:pt x="807" y="249"/>
                    <a:pt x="770" y="286"/>
                    <a:pt x="724" y="286"/>
                  </a:cubicBezTo>
                  <a:cubicBezTo>
                    <a:pt x="679" y="286"/>
                    <a:pt x="642" y="249"/>
                    <a:pt x="642" y="204"/>
                  </a:cubicBezTo>
                  <a:close/>
                  <a:moveTo>
                    <a:pt x="1125" y="530"/>
                  </a:moveTo>
                  <a:cubicBezTo>
                    <a:pt x="1022" y="530"/>
                    <a:pt x="928" y="465"/>
                    <a:pt x="891" y="369"/>
                  </a:cubicBezTo>
                  <a:cubicBezTo>
                    <a:pt x="891" y="369"/>
                    <a:pt x="891" y="369"/>
                    <a:pt x="891" y="369"/>
                  </a:cubicBezTo>
                  <a:cubicBezTo>
                    <a:pt x="880" y="340"/>
                    <a:pt x="874" y="310"/>
                    <a:pt x="874" y="279"/>
                  </a:cubicBezTo>
                  <a:cubicBezTo>
                    <a:pt x="874" y="141"/>
                    <a:pt x="987" y="28"/>
                    <a:pt x="1125" y="28"/>
                  </a:cubicBezTo>
                  <a:cubicBezTo>
                    <a:pt x="1264" y="28"/>
                    <a:pt x="1377" y="141"/>
                    <a:pt x="1377" y="279"/>
                  </a:cubicBezTo>
                  <a:cubicBezTo>
                    <a:pt x="1377" y="418"/>
                    <a:pt x="1264" y="530"/>
                    <a:pt x="1125" y="530"/>
                  </a:cubicBezTo>
                  <a:close/>
                  <a:moveTo>
                    <a:pt x="1425" y="302"/>
                  </a:moveTo>
                  <a:cubicBezTo>
                    <a:pt x="1403" y="302"/>
                    <a:pt x="1403" y="302"/>
                    <a:pt x="1403" y="302"/>
                  </a:cubicBezTo>
                  <a:cubicBezTo>
                    <a:pt x="1404" y="294"/>
                    <a:pt x="1404" y="287"/>
                    <a:pt x="1404" y="279"/>
                  </a:cubicBezTo>
                  <a:cubicBezTo>
                    <a:pt x="1404" y="271"/>
                    <a:pt x="1404" y="264"/>
                    <a:pt x="1403" y="256"/>
                  </a:cubicBezTo>
                  <a:cubicBezTo>
                    <a:pt x="1425" y="256"/>
                    <a:pt x="1425" y="256"/>
                    <a:pt x="1425" y="256"/>
                  </a:cubicBezTo>
                  <a:lnTo>
                    <a:pt x="1425"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
        <p:nvSpPr>
          <p:cNvPr id="7" name="Rechteck 6">
            <a:extLst>
              <a:ext uri="{FF2B5EF4-FFF2-40B4-BE49-F238E27FC236}">
                <a16:creationId xmlns:a16="http://schemas.microsoft.com/office/drawing/2014/main" id="{6C23E918-5E5F-41B5-8468-92050E2F4CD9}"/>
              </a:ext>
            </a:extLst>
          </p:cNvPr>
          <p:cNvSpPr/>
          <p:nvPr/>
        </p:nvSpPr>
        <p:spPr>
          <a:xfrm>
            <a:off x="304798" y="1271801"/>
            <a:ext cx="11581200" cy="48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Clr>
                <a:srgbClr val="3E4875"/>
              </a:buClr>
            </a:pPr>
            <a:endParaRPr lang="de-DE" sz="1200" b="1" dirty="0">
              <a:solidFill>
                <a:schemeClr val="tx1">
                  <a:lumMod val="75000"/>
                </a:schemeClr>
              </a:solidFill>
            </a:endParaRPr>
          </a:p>
          <a:p>
            <a:pPr>
              <a:buClr>
                <a:srgbClr val="3E4875"/>
              </a:buClr>
            </a:pPr>
            <a:endParaRPr lang="de-DE" sz="1200" b="1" dirty="0">
              <a:solidFill>
                <a:schemeClr val="tx1">
                  <a:lumMod val="75000"/>
                </a:schemeClr>
              </a:solidFill>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marL="285750" indent="-285750">
              <a:buClr>
                <a:srgbClr val="3E4875"/>
              </a:buClr>
              <a:buFont typeface="Wingdings" panose="05000000000000000000" pitchFamily="2" charset="2"/>
              <a:buChar char="§"/>
            </a:pPr>
            <a:endParaRPr lang="de-DE" sz="1200" b="1" dirty="0">
              <a:solidFill>
                <a:schemeClr val="tx1">
                  <a:lumMod val="75000"/>
                </a:schemeClr>
              </a:solidFill>
              <a:sym typeface="Wingdings" panose="05000000000000000000" pitchFamily="2" charset="2"/>
            </a:endParaRPr>
          </a:p>
          <a:p>
            <a:pPr>
              <a:buClr>
                <a:srgbClr val="3E4875"/>
              </a:buClr>
            </a:pPr>
            <a:endParaRPr lang="de-DE" sz="1200" b="1" dirty="0">
              <a:solidFill>
                <a:schemeClr val="tx1">
                  <a:lumMod val="75000"/>
                </a:schemeClr>
              </a:solidFill>
              <a:sym typeface="Wingdings" panose="05000000000000000000" pitchFamily="2" charset="2"/>
            </a:endParaRPr>
          </a:p>
        </p:txBody>
      </p:sp>
      <p:sp>
        <p:nvSpPr>
          <p:cNvPr id="46" name="Rechteck 45">
            <a:extLst>
              <a:ext uri="{FF2B5EF4-FFF2-40B4-BE49-F238E27FC236}">
                <a16:creationId xmlns:a16="http://schemas.microsoft.com/office/drawing/2014/main" id="{EEF92670-65F0-4FB5-A98C-0920626F6D4C}"/>
              </a:ext>
            </a:extLst>
          </p:cNvPr>
          <p:cNvSpPr/>
          <p:nvPr/>
        </p:nvSpPr>
        <p:spPr>
          <a:xfrm>
            <a:off x="504598" y="1434818"/>
            <a:ext cx="11181600" cy="455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a:buClr>
                <a:srgbClr val="3E4875"/>
              </a:buClr>
            </a:pPr>
            <a:r>
              <a:rPr lang="en-US" sz="1200" dirty="0">
                <a:solidFill>
                  <a:schemeClr val="bg2">
                    <a:lumMod val="10000"/>
                  </a:schemeClr>
                </a:solidFill>
                <a:sym typeface="Wingdings" panose="05000000000000000000" pitchFamily="2" charset="2"/>
              </a:rPr>
              <a:t>When implementing financial </a:t>
            </a:r>
            <a:r>
              <a:rPr lang="en-US" sz="1200" b="1" dirty="0">
                <a:solidFill>
                  <a:schemeClr val="bg2">
                    <a:lumMod val="10000"/>
                  </a:schemeClr>
                </a:solidFill>
                <a:sym typeface="Wingdings" panose="05000000000000000000" pitchFamily="2" charset="2"/>
              </a:rPr>
              <a:t>ESG due diligence</a:t>
            </a:r>
            <a:r>
              <a:rPr lang="en-US" sz="1200" dirty="0">
                <a:solidFill>
                  <a:schemeClr val="bg2">
                    <a:lumMod val="10000"/>
                  </a:schemeClr>
                </a:solidFill>
                <a:sym typeface="Wingdings" panose="05000000000000000000" pitchFamily="2" charset="2"/>
              </a:rPr>
              <a:t>, the scope </a:t>
            </a:r>
            <a:r>
              <a:rPr lang="en-US" sz="1200" b="1" dirty="0">
                <a:solidFill>
                  <a:schemeClr val="bg2">
                    <a:lumMod val="10000"/>
                  </a:schemeClr>
                </a:solidFill>
                <a:sym typeface="Wingdings" panose="05000000000000000000" pitchFamily="2" charset="2"/>
              </a:rPr>
              <a:t>and quality of the ESG relevant documents </a:t>
            </a:r>
            <a:r>
              <a:rPr lang="en-US" sz="1200" dirty="0">
                <a:solidFill>
                  <a:schemeClr val="bg2">
                    <a:lumMod val="10000"/>
                  </a:schemeClr>
                </a:solidFill>
                <a:sym typeface="Wingdings" panose="05000000000000000000" pitchFamily="2" charset="2"/>
              </a:rPr>
              <a:t>provided are crucial. The following documents can provide initial indications when analyzing relevant risks and opportunities:</a:t>
            </a:r>
          </a:p>
          <a:p>
            <a:pPr>
              <a:buClr>
                <a:srgbClr val="3E4875"/>
              </a:buClr>
            </a:pPr>
            <a:endParaRPr lang="en-US"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a:buClr>
                <a:srgbClr val="3E4875"/>
              </a:buClr>
            </a:pPr>
            <a:endParaRPr lang="de-DE" sz="1200" dirty="0">
              <a:solidFill>
                <a:schemeClr val="bg2">
                  <a:lumMod val="10000"/>
                </a:schemeClr>
              </a:solidFill>
              <a:sym typeface="Wingdings" panose="05000000000000000000" pitchFamily="2" charset="2"/>
            </a:endParaRPr>
          </a:p>
          <a:p>
            <a:pPr marL="171450" indent="-171450">
              <a:buClr>
                <a:srgbClr val="3E4875"/>
              </a:buClr>
              <a:buFont typeface="Wingdings" panose="05000000000000000000" pitchFamily="2" charset="2"/>
              <a:buChar char="à"/>
            </a:pPr>
            <a:r>
              <a:rPr lang="en-US" sz="1200" dirty="0">
                <a:solidFill>
                  <a:schemeClr val="bg2">
                    <a:lumMod val="10000"/>
                  </a:schemeClr>
                </a:solidFill>
                <a:sym typeface="Wingdings" panose="05000000000000000000" pitchFamily="2" charset="2"/>
              </a:rPr>
              <a:t>Screening of </a:t>
            </a:r>
            <a:r>
              <a:rPr lang="en-US" sz="1200" b="1" dirty="0">
                <a:solidFill>
                  <a:schemeClr val="bg2">
                    <a:lumMod val="10000"/>
                  </a:schemeClr>
                </a:solidFill>
                <a:sym typeface="Wingdings" panose="05000000000000000000" pitchFamily="2" charset="2"/>
              </a:rPr>
              <a:t>sector and company specific ESG risks and opportunitie</a:t>
            </a:r>
            <a:r>
              <a:rPr lang="en-US" sz="1200" dirty="0">
                <a:solidFill>
                  <a:schemeClr val="bg2">
                    <a:lumMod val="10000"/>
                  </a:schemeClr>
                </a:solidFill>
                <a:sym typeface="Wingdings" panose="05000000000000000000" pitchFamily="2" charset="2"/>
              </a:rPr>
              <a:t>s based on KPIs. Consideration of the ESG-relevant topics of the target company and the sector. The buyer's interest profile can also be important.</a:t>
            </a:r>
          </a:p>
          <a:p>
            <a:pPr marL="171450" indent="-171450">
              <a:buClr>
                <a:srgbClr val="3E4875"/>
              </a:buClr>
              <a:buFont typeface="Wingdings" panose="05000000000000000000" pitchFamily="2" charset="2"/>
              <a:buChar char="à"/>
            </a:pPr>
            <a:endParaRPr lang="en-US" sz="1200" dirty="0">
              <a:solidFill>
                <a:schemeClr val="bg2">
                  <a:lumMod val="10000"/>
                </a:schemeClr>
              </a:solidFill>
              <a:sym typeface="Wingdings" panose="05000000000000000000" pitchFamily="2" charset="2"/>
            </a:endParaRPr>
          </a:p>
          <a:p>
            <a:pPr marL="176213" indent="-176213">
              <a:buClr>
                <a:srgbClr val="3E4875"/>
              </a:buClr>
            </a:pPr>
            <a:r>
              <a:rPr lang="en-US" sz="1200" dirty="0">
                <a:solidFill>
                  <a:schemeClr val="bg2">
                    <a:lumMod val="10000"/>
                  </a:schemeClr>
                </a:solidFill>
                <a:sym typeface="Wingdings" panose="05000000000000000000" pitchFamily="2" charset="2"/>
              </a:rPr>
              <a:t> Based on the documents provided by the target company and the interviews, ESG aspects can be identified in detail along the value chain and evaluated using KPIs.</a:t>
            </a:r>
            <a:endParaRPr lang="de-DE" sz="1200" dirty="0">
              <a:solidFill>
                <a:schemeClr val="bg2">
                  <a:lumMod val="10000"/>
                </a:schemeClr>
              </a:solidFill>
              <a:sym typeface="Wingdings" panose="05000000000000000000" pitchFamily="2" charset="2"/>
            </a:endParaRPr>
          </a:p>
        </p:txBody>
      </p:sp>
      <p:sp>
        <p:nvSpPr>
          <p:cNvPr id="2" name="Rechteck 1">
            <a:extLst>
              <a:ext uri="{FF2B5EF4-FFF2-40B4-BE49-F238E27FC236}">
                <a16:creationId xmlns:a16="http://schemas.microsoft.com/office/drawing/2014/main" id="{9E109128-808B-4488-8E83-B123913187E8}"/>
              </a:ext>
            </a:extLst>
          </p:cNvPr>
          <p:cNvSpPr/>
          <p:nvPr/>
        </p:nvSpPr>
        <p:spPr>
          <a:xfrm>
            <a:off x="574320" y="2252804"/>
            <a:ext cx="10931855" cy="23146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ESG, environmental or sustainability guidelines/principles,</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ESG-relevant approvals (such as environmental approvals),</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Evaluation of ESG key performance indicators,</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All sustainability related reports,</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Incentive programs for employees and management to promote the achievement of ESG targets,</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Code of Conduct in the supply chain,</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Documents on the Anti-Corruption Ordinance,</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Documents relating to labor law and social issues,</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Management system certificates and information, audit reports (in accordance with ISO 9001, ISO 14001, ISO 50001, OHSAS 18001 or EMAS),</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Report on ESG-relevant incidents (especially if there have been public reports in the past, but also e.g. complaints from employees, residents, customers, etc.)</a:t>
            </a:r>
          </a:p>
          <a:p>
            <a:pPr marL="171450" indent="-171450">
              <a:buClr>
                <a:schemeClr val="tx2"/>
              </a:buClr>
              <a:buFont typeface="Wingdings" panose="05000000000000000000" pitchFamily="2" charset="2"/>
              <a:buChar char="§"/>
            </a:pPr>
            <a:r>
              <a:rPr lang="en-US" sz="1200" dirty="0">
                <a:solidFill>
                  <a:schemeClr val="bg2">
                    <a:lumMod val="10000"/>
                  </a:schemeClr>
                </a:solidFill>
                <a:sym typeface="Wingdings" panose="05000000000000000000" pitchFamily="2" charset="2"/>
              </a:rPr>
              <a:t>....</a:t>
            </a:r>
            <a:endParaRPr lang="de-DE" sz="1200" dirty="0">
              <a:solidFill>
                <a:schemeClr val="bg2">
                  <a:lumMod val="10000"/>
                </a:schemeClr>
              </a:solidFill>
              <a:sym typeface="Wingdings" panose="05000000000000000000" pitchFamily="2" charset="2"/>
            </a:endParaRPr>
          </a:p>
        </p:txBody>
      </p:sp>
      <p:sp>
        <p:nvSpPr>
          <p:cNvPr id="15" name="Ellipse 14">
            <a:extLst>
              <a:ext uri="{FF2B5EF4-FFF2-40B4-BE49-F238E27FC236}">
                <a16:creationId xmlns:a16="http://schemas.microsoft.com/office/drawing/2014/main" id="{70A1A888-5E56-C0D1-7FD6-3ADC12149564}"/>
              </a:ext>
            </a:extLst>
          </p:cNvPr>
          <p:cNvSpPr/>
          <p:nvPr/>
        </p:nvSpPr>
        <p:spPr>
          <a:xfrm>
            <a:off x="9961775" y="2300454"/>
            <a:ext cx="1440000" cy="1440000"/>
          </a:xfrm>
          <a:prstGeom prst="ellipse">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5" name="Text Placeholder 3">
            <a:extLst>
              <a:ext uri="{FF2B5EF4-FFF2-40B4-BE49-F238E27FC236}">
                <a16:creationId xmlns:a16="http://schemas.microsoft.com/office/drawing/2014/main" id="{4983AC37-68FD-0162-C2A1-194732DCF0CC}"/>
              </a:ext>
            </a:extLst>
          </p:cNvPr>
          <p:cNvSpPr txBox="1">
            <a:spLocks/>
          </p:cNvSpPr>
          <p:nvPr/>
        </p:nvSpPr>
        <p:spPr>
          <a:xfrm>
            <a:off x="304800" y="304800"/>
            <a:ext cx="11232107" cy="360000"/>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ESG Due Diligence</a:t>
            </a:r>
          </a:p>
          <a:p>
            <a:endParaRPr lang="en-GB" dirty="0"/>
          </a:p>
        </p:txBody>
      </p:sp>
      <p:sp>
        <p:nvSpPr>
          <p:cNvPr id="14" name="Fußzeilenplatzhalter 13">
            <a:extLst>
              <a:ext uri="{FF2B5EF4-FFF2-40B4-BE49-F238E27FC236}">
                <a16:creationId xmlns:a16="http://schemas.microsoft.com/office/drawing/2014/main" id="{73A1A507-74C5-15B9-13D5-429D1596205A}"/>
              </a:ext>
            </a:extLst>
          </p:cNvPr>
          <p:cNvSpPr>
            <a:spLocks noGrp="1"/>
          </p:cNvSpPr>
          <p:nvPr>
            <p:ph type="ftr" sz="quarter" idx="3"/>
          </p:nvPr>
        </p:nvSpPr>
        <p:spPr/>
        <p:txBody>
          <a:bodyPr/>
          <a:lstStyle/>
          <a:p>
            <a:r>
              <a:rPr lang="en-US" dirty="0"/>
              <a:t>X International Business Valuation Conference </a:t>
            </a:r>
          </a:p>
          <a:p>
            <a:r>
              <a:rPr lang="en-US" dirty="0"/>
              <a:t>Milan, 22 January 2024</a:t>
            </a:r>
            <a:endParaRPr lang="en-GB" dirty="0"/>
          </a:p>
        </p:txBody>
      </p:sp>
      <p:grpSp>
        <p:nvGrpSpPr>
          <p:cNvPr id="42" name="Gruppieren 165">
            <a:extLst>
              <a:ext uri="{FF2B5EF4-FFF2-40B4-BE49-F238E27FC236}">
                <a16:creationId xmlns:a16="http://schemas.microsoft.com/office/drawing/2014/main" id="{6FC83722-3D04-4520-B7FD-074994D89BD9}"/>
              </a:ext>
            </a:extLst>
          </p:cNvPr>
          <p:cNvGrpSpPr>
            <a:grpSpLocks noChangeAspect="1"/>
          </p:cNvGrpSpPr>
          <p:nvPr/>
        </p:nvGrpSpPr>
        <p:grpSpPr>
          <a:xfrm>
            <a:off x="10760734" y="2497164"/>
            <a:ext cx="366735" cy="555888"/>
            <a:chOff x="-2000250" y="4146550"/>
            <a:chExt cx="1308100" cy="1982788"/>
          </a:xfrm>
          <a:solidFill>
            <a:schemeClr val="tx1"/>
          </a:solidFill>
        </p:grpSpPr>
        <p:sp>
          <p:nvSpPr>
            <p:cNvPr id="44" name="Freeform 6">
              <a:extLst>
                <a:ext uri="{FF2B5EF4-FFF2-40B4-BE49-F238E27FC236}">
                  <a16:creationId xmlns:a16="http://schemas.microsoft.com/office/drawing/2014/main" id="{8AA901E9-3E3F-49A7-9B9A-767759BB9159}"/>
                </a:ext>
              </a:extLst>
            </p:cNvPr>
            <p:cNvSpPr>
              <a:spLocks noEditPoints="1"/>
            </p:cNvSpPr>
            <p:nvPr/>
          </p:nvSpPr>
          <p:spPr bwMode="auto">
            <a:xfrm>
              <a:off x="-2000250" y="4146550"/>
              <a:ext cx="1308100" cy="1982788"/>
            </a:xfrm>
            <a:custGeom>
              <a:avLst/>
              <a:gdLst>
                <a:gd name="T0" fmla="*/ 712 w 725"/>
                <a:gd name="T1" fmla="*/ 99 h 1101"/>
                <a:gd name="T2" fmla="*/ 658 w 725"/>
                <a:gd name="T3" fmla="*/ 99 h 1101"/>
                <a:gd name="T4" fmla="*/ 658 w 725"/>
                <a:gd name="T5" fmla="*/ 14 h 1101"/>
                <a:gd name="T6" fmla="*/ 653 w 725"/>
                <a:gd name="T7" fmla="*/ 4 h 1101"/>
                <a:gd name="T8" fmla="*/ 642 w 725"/>
                <a:gd name="T9" fmla="*/ 1 h 1101"/>
                <a:gd name="T10" fmla="*/ 11 w 725"/>
                <a:gd name="T11" fmla="*/ 100 h 1101"/>
                <a:gd name="T12" fmla="*/ 10 w 725"/>
                <a:gd name="T13" fmla="*/ 100 h 1101"/>
                <a:gd name="T14" fmla="*/ 7 w 725"/>
                <a:gd name="T15" fmla="*/ 101 h 1101"/>
                <a:gd name="T16" fmla="*/ 5 w 725"/>
                <a:gd name="T17" fmla="*/ 103 h 1101"/>
                <a:gd name="T18" fmla="*/ 4 w 725"/>
                <a:gd name="T19" fmla="*/ 104 h 1101"/>
                <a:gd name="T20" fmla="*/ 2 w 725"/>
                <a:gd name="T21" fmla="*/ 106 h 1101"/>
                <a:gd name="T22" fmla="*/ 1 w 725"/>
                <a:gd name="T23" fmla="*/ 109 h 1101"/>
                <a:gd name="T24" fmla="*/ 1 w 725"/>
                <a:gd name="T25" fmla="*/ 111 h 1101"/>
                <a:gd name="T26" fmla="*/ 0 w 725"/>
                <a:gd name="T27" fmla="*/ 113 h 1101"/>
                <a:gd name="T28" fmla="*/ 0 w 725"/>
                <a:gd name="T29" fmla="*/ 1088 h 1101"/>
                <a:gd name="T30" fmla="*/ 14 w 725"/>
                <a:gd name="T31" fmla="*/ 1101 h 1101"/>
                <a:gd name="T32" fmla="*/ 712 w 725"/>
                <a:gd name="T33" fmla="*/ 1101 h 1101"/>
                <a:gd name="T34" fmla="*/ 725 w 725"/>
                <a:gd name="T35" fmla="*/ 1088 h 1101"/>
                <a:gd name="T36" fmla="*/ 725 w 725"/>
                <a:gd name="T37" fmla="*/ 113 h 1101"/>
                <a:gd name="T38" fmla="*/ 712 w 725"/>
                <a:gd name="T39" fmla="*/ 99 h 1101"/>
                <a:gd name="T40" fmla="*/ 631 w 725"/>
                <a:gd name="T41" fmla="*/ 99 h 1101"/>
                <a:gd name="T42" fmla="*/ 185 w 725"/>
                <a:gd name="T43" fmla="*/ 99 h 1101"/>
                <a:gd name="T44" fmla="*/ 631 w 725"/>
                <a:gd name="T45" fmla="*/ 30 h 1101"/>
                <a:gd name="T46" fmla="*/ 631 w 725"/>
                <a:gd name="T47" fmla="*/ 99 h 1101"/>
                <a:gd name="T48" fmla="*/ 699 w 725"/>
                <a:gd name="T49" fmla="*/ 1074 h 1101"/>
                <a:gd name="T50" fmla="*/ 27 w 725"/>
                <a:gd name="T51" fmla="*/ 1074 h 1101"/>
                <a:gd name="T52" fmla="*/ 27 w 725"/>
                <a:gd name="T53" fmla="*/ 126 h 1101"/>
                <a:gd name="T54" fmla="*/ 644 w 725"/>
                <a:gd name="T55" fmla="*/ 126 h 1101"/>
                <a:gd name="T56" fmla="*/ 644 w 725"/>
                <a:gd name="T57" fmla="*/ 126 h 1101"/>
                <a:gd name="T58" fmla="*/ 644 w 725"/>
                <a:gd name="T59" fmla="*/ 126 h 1101"/>
                <a:gd name="T60" fmla="*/ 699 w 725"/>
                <a:gd name="T61" fmla="*/ 126 h 1101"/>
                <a:gd name="T62" fmla="*/ 699 w 725"/>
                <a:gd name="T63" fmla="*/ 107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5" h="1101">
                  <a:moveTo>
                    <a:pt x="712" y="99"/>
                  </a:moveTo>
                  <a:cubicBezTo>
                    <a:pt x="658" y="99"/>
                    <a:pt x="658" y="99"/>
                    <a:pt x="658" y="99"/>
                  </a:cubicBezTo>
                  <a:cubicBezTo>
                    <a:pt x="658" y="14"/>
                    <a:pt x="658" y="14"/>
                    <a:pt x="658" y="14"/>
                  </a:cubicBezTo>
                  <a:cubicBezTo>
                    <a:pt x="658" y="10"/>
                    <a:pt x="656" y="7"/>
                    <a:pt x="653" y="4"/>
                  </a:cubicBezTo>
                  <a:cubicBezTo>
                    <a:pt x="650" y="1"/>
                    <a:pt x="646" y="0"/>
                    <a:pt x="642" y="1"/>
                  </a:cubicBezTo>
                  <a:cubicBezTo>
                    <a:pt x="11" y="100"/>
                    <a:pt x="11" y="100"/>
                    <a:pt x="11" y="100"/>
                  </a:cubicBezTo>
                  <a:cubicBezTo>
                    <a:pt x="11" y="100"/>
                    <a:pt x="11" y="100"/>
                    <a:pt x="10" y="100"/>
                  </a:cubicBezTo>
                  <a:cubicBezTo>
                    <a:pt x="9" y="100"/>
                    <a:pt x="8" y="101"/>
                    <a:pt x="7" y="101"/>
                  </a:cubicBezTo>
                  <a:cubicBezTo>
                    <a:pt x="7" y="102"/>
                    <a:pt x="6" y="102"/>
                    <a:pt x="5" y="103"/>
                  </a:cubicBezTo>
                  <a:cubicBezTo>
                    <a:pt x="5" y="103"/>
                    <a:pt x="4" y="104"/>
                    <a:pt x="4" y="104"/>
                  </a:cubicBezTo>
                  <a:cubicBezTo>
                    <a:pt x="3" y="105"/>
                    <a:pt x="3" y="106"/>
                    <a:pt x="2" y="106"/>
                  </a:cubicBezTo>
                  <a:cubicBezTo>
                    <a:pt x="2" y="107"/>
                    <a:pt x="1" y="108"/>
                    <a:pt x="1" y="109"/>
                  </a:cubicBezTo>
                  <a:cubicBezTo>
                    <a:pt x="1" y="109"/>
                    <a:pt x="1" y="110"/>
                    <a:pt x="1" y="111"/>
                  </a:cubicBezTo>
                  <a:cubicBezTo>
                    <a:pt x="0" y="112"/>
                    <a:pt x="0" y="112"/>
                    <a:pt x="0" y="113"/>
                  </a:cubicBezTo>
                  <a:cubicBezTo>
                    <a:pt x="0" y="1088"/>
                    <a:pt x="0" y="1088"/>
                    <a:pt x="0" y="1088"/>
                  </a:cubicBezTo>
                  <a:cubicBezTo>
                    <a:pt x="0" y="1095"/>
                    <a:pt x="6" y="1101"/>
                    <a:pt x="14" y="1101"/>
                  </a:cubicBezTo>
                  <a:cubicBezTo>
                    <a:pt x="712" y="1101"/>
                    <a:pt x="712" y="1101"/>
                    <a:pt x="712" y="1101"/>
                  </a:cubicBezTo>
                  <a:cubicBezTo>
                    <a:pt x="719" y="1101"/>
                    <a:pt x="725" y="1095"/>
                    <a:pt x="725" y="1088"/>
                  </a:cubicBezTo>
                  <a:cubicBezTo>
                    <a:pt x="725" y="113"/>
                    <a:pt x="725" y="113"/>
                    <a:pt x="725" y="113"/>
                  </a:cubicBezTo>
                  <a:cubicBezTo>
                    <a:pt x="725" y="105"/>
                    <a:pt x="719" y="99"/>
                    <a:pt x="712" y="99"/>
                  </a:cubicBezTo>
                  <a:close/>
                  <a:moveTo>
                    <a:pt x="631" y="99"/>
                  </a:moveTo>
                  <a:cubicBezTo>
                    <a:pt x="185" y="99"/>
                    <a:pt x="185" y="99"/>
                    <a:pt x="185" y="99"/>
                  </a:cubicBezTo>
                  <a:cubicBezTo>
                    <a:pt x="631" y="30"/>
                    <a:pt x="631" y="30"/>
                    <a:pt x="631" y="30"/>
                  </a:cubicBezTo>
                  <a:lnTo>
                    <a:pt x="631" y="99"/>
                  </a:lnTo>
                  <a:close/>
                  <a:moveTo>
                    <a:pt x="699" y="1074"/>
                  </a:moveTo>
                  <a:cubicBezTo>
                    <a:pt x="27" y="1074"/>
                    <a:pt x="27" y="1074"/>
                    <a:pt x="27" y="1074"/>
                  </a:cubicBezTo>
                  <a:cubicBezTo>
                    <a:pt x="27" y="126"/>
                    <a:pt x="27" y="126"/>
                    <a:pt x="27" y="126"/>
                  </a:cubicBezTo>
                  <a:cubicBezTo>
                    <a:pt x="644" y="126"/>
                    <a:pt x="644" y="126"/>
                    <a:pt x="644" y="126"/>
                  </a:cubicBezTo>
                  <a:cubicBezTo>
                    <a:pt x="644" y="126"/>
                    <a:pt x="644" y="126"/>
                    <a:pt x="644" y="126"/>
                  </a:cubicBezTo>
                  <a:cubicBezTo>
                    <a:pt x="644" y="126"/>
                    <a:pt x="644" y="126"/>
                    <a:pt x="644" y="126"/>
                  </a:cubicBezTo>
                  <a:cubicBezTo>
                    <a:pt x="699" y="126"/>
                    <a:pt x="699" y="126"/>
                    <a:pt x="699" y="126"/>
                  </a:cubicBezTo>
                  <a:lnTo>
                    <a:pt x="699" y="1074"/>
                  </a:ln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48" name="Freeform 7">
              <a:extLst>
                <a:ext uri="{FF2B5EF4-FFF2-40B4-BE49-F238E27FC236}">
                  <a16:creationId xmlns:a16="http://schemas.microsoft.com/office/drawing/2014/main" id="{091FBD30-C0DE-492F-8638-26D096CF5286}"/>
                </a:ext>
              </a:extLst>
            </p:cNvPr>
            <p:cNvSpPr>
              <a:spLocks noEditPoints="1"/>
            </p:cNvSpPr>
            <p:nvPr/>
          </p:nvSpPr>
          <p:spPr bwMode="auto">
            <a:xfrm>
              <a:off x="-1879600" y="4579938"/>
              <a:ext cx="1068387" cy="393700"/>
            </a:xfrm>
            <a:custGeom>
              <a:avLst/>
              <a:gdLst>
                <a:gd name="T0" fmla="*/ 578 w 592"/>
                <a:gd name="T1" fmla="*/ 218 h 218"/>
                <a:gd name="T2" fmla="*/ 13 w 592"/>
                <a:gd name="T3" fmla="*/ 218 h 218"/>
                <a:gd name="T4" fmla="*/ 0 w 592"/>
                <a:gd name="T5" fmla="*/ 205 h 218"/>
                <a:gd name="T6" fmla="*/ 0 w 592"/>
                <a:gd name="T7" fmla="*/ 13 h 218"/>
                <a:gd name="T8" fmla="*/ 13 w 592"/>
                <a:gd name="T9" fmla="*/ 0 h 218"/>
                <a:gd name="T10" fmla="*/ 578 w 592"/>
                <a:gd name="T11" fmla="*/ 0 h 218"/>
                <a:gd name="T12" fmla="*/ 592 w 592"/>
                <a:gd name="T13" fmla="*/ 13 h 218"/>
                <a:gd name="T14" fmla="*/ 592 w 592"/>
                <a:gd name="T15" fmla="*/ 205 h 218"/>
                <a:gd name="T16" fmla="*/ 578 w 592"/>
                <a:gd name="T17" fmla="*/ 218 h 218"/>
                <a:gd name="T18" fmla="*/ 27 w 592"/>
                <a:gd name="T19" fmla="*/ 191 h 218"/>
                <a:gd name="T20" fmla="*/ 565 w 592"/>
                <a:gd name="T21" fmla="*/ 191 h 218"/>
                <a:gd name="T22" fmla="*/ 565 w 592"/>
                <a:gd name="T23" fmla="*/ 26 h 218"/>
                <a:gd name="T24" fmla="*/ 27 w 592"/>
                <a:gd name="T25" fmla="*/ 26 h 218"/>
                <a:gd name="T26" fmla="*/ 27 w 592"/>
                <a:gd name="T27" fmla="*/ 19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2" h="218">
                  <a:moveTo>
                    <a:pt x="578" y="218"/>
                  </a:moveTo>
                  <a:cubicBezTo>
                    <a:pt x="13" y="218"/>
                    <a:pt x="13" y="218"/>
                    <a:pt x="13" y="218"/>
                  </a:cubicBezTo>
                  <a:cubicBezTo>
                    <a:pt x="6" y="218"/>
                    <a:pt x="0" y="212"/>
                    <a:pt x="0" y="205"/>
                  </a:cubicBezTo>
                  <a:cubicBezTo>
                    <a:pt x="0" y="13"/>
                    <a:pt x="0" y="13"/>
                    <a:pt x="0" y="13"/>
                  </a:cubicBezTo>
                  <a:cubicBezTo>
                    <a:pt x="0" y="6"/>
                    <a:pt x="6" y="0"/>
                    <a:pt x="13" y="0"/>
                  </a:cubicBezTo>
                  <a:cubicBezTo>
                    <a:pt x="578" y="0"/>
                    <a:pt x="578" y="0"/>
                    <a:pt x="578" y="0"/>
                  </a:cubicBezTo>
                  <a:cubicBezTo>
                    <a:pt x="586" y="0"/>
                    <a:pt x="592" y="6"/>
                    <a:pt x="592" y="13"/>
                  </a:cubicBezTo>
                  <a:cubicBezTo>
                    <a:pt x="592" y="205"/>
                    <a:pt x="592" y="205"/>
                    <a:pt x="592" y="205"/>
                  </a:cubicBezTo>
                  <a:cubicBezTo>
                    <a:pt x="592" y="212"/>
                    <a:pt x="586" y="218"/>
                    <a:pt x="578" y="218"/>
                  </a:cubicBezTo>
                  <a:close/>
                  <a:moveTo>
                    <a:pt x="27" y="191"/>
                  </a:moveTo>
                  <a:cubicBezTo>
                    <a:pt x="565" y="191"/>
                    <a:pt x="565" y="191"/>
                    <a:pt x="565" y="191"/>
                  </a:cubicBezTo>
                  <a:cubicBezTo>
                    <a:pt x="565" y="26"/>
                    <a:pt x="565" y="26"/>
                    <a:pt x="565" y="26"/>
                  </a:cubicBezTo>
                  <a:cubicBezTo>
                    <a:pt x="27" y="26"/>
                    <a:pt x="27" y="26"/>
                    <a:pt x="27" y="26"/>
                  </a:cubicBezTo>
                  <a:lnTo>
                    <a:pt x="27" y="191"/>
                  </a:ln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49" name="Freeform 8">
              <a:extLst>
                <a:ext uri="{FF2B5EF4-FFF2-40B4-BE49-F238E27FC236}">
                  <a16:creationId xmlns:a16="http://schemas.microsoft.com/office/drawing/2014/main" id="{8807F237-A5AB-46BA-9736-FD01B4A433E7}"/>
                </a:ext>
              </a:extLst>
            </p:cNvPr>
            <p:cNvSpPr>
              <a:spLocks/>
            </p:cNvSpPr>
            <p:nvPr/>
          </p:nvSpPr>
          <p:spPr bwMode="auto">
            <a:xfrm>
              <a:off x="-1879600" y="4471988"/>
              <a:ext cx="1068387" cy="49213"/>
            </a:xfrm>
            <a:custGeom>
              <a:avLst/>
              <a:gdLst>
                <a:gd name="T0" fmla="*/ 578 w 592"/>
                <a:gd name="T1" fmla="*/ 27 h 27"/>
                <a:gd name="T2" fmla="*/ 13 w 592"/>
                <a:gd name="T3" fmla="*/ 27 h 27"/>
                <a:gd name="T4" fmla="*/ 0 w 592"/>
                <a:gd name="T5" fmla="*/ 13 h 27"/>
                <a:gd name="T6" fmla="*/ 13 w 592"/>
                <a:gd name="T7" fmla="*/ 0 h 27"/>
                <a:gd name="T8" fmla="*/ 578 w 592"/>
                <a:gd name="T9" fmla="*/ 0 h 27"/>
                <a:gd name="T10" fmla="*/ 592 w 592"/>
                <a:gd name="T11" fmla="*/ 13 h 27"/>
                <a:gd name="T12" fmla="*/ 578 w 59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92" h="27">
                  <a:moveTo>
                    <a:pt x="578" y="27"/>
                  </a:moveTo>
                  <a:cubicBezTo>
                    <a:pt x="13" y="27"/>
                    <a:pt x="13" y="27"/>
                    <a:pt x="13" y="27"/>
                  </a:cubicBezTo>
                  <a:cubicBezTo>
                    <a:pt x="6" y="27"/>
                    <a:pt x="0" y="21"/>
                    <a:pt x="0" y="13"/>
                  </a:cubicBezTo>
                  <a:cubicBezTo>
                    <a:pt x="0" y="6"/>
                    <a:pt x="6" y="0"/>
                    <a:pt x="13" y="0"/>
                  </a:cubicBezTo>
                  <a:cubicBezTo>
                    <a:pt x="578" y="0"/>
                    <a:pt x="578" y="0"/>
                    <a:pt x="578" y="0"/>
                  </a:cubicBezTo>
                  <a:cubicBezTo>
                    <a:pt x="586" y="0"/>
                    <a:pt x="592" y="6"/>
                    <a:pt x="592" y="13"/>
                  </a:cubicBezTo>
                  <a:cubicBezTo>
                    <a:pt x="592" y="21"/>
                    <a:pt x="586" y="27"/>
                    <a:pt x="578"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66" name="Freeform 9">
              <a:extLst>
                <a:ext uri="{FF2B5EF4-FFF2-40B4-BE49-F238E27FC236}">
                  <a16:creationId xmlns:a16="http://schemas.microsoft.com/office/drawing/2014/main" id="{414BBB7A-A38F-4334-AB33-74A643CBFCC9}"/>
                </a:ext>
              </a:extLst>
            </p:cNvPr>
            <p:cNvSpPr>
              <a:spLocks/>
            </p:cNvSpPr>
            <p:nvPr/>
          </p:nvSpPr>
          <p:spPr bwMode="auto">
            <a:xfrm>
              <a:off x="-1879600" y="5114925"/>
              <a:ext cx="501650" cy="47625"/>
            </a:xfrm>
            <a:custGeom>
              <a:avLst/>
              <a:gdLst>
                <a:gd name="T0" fmla="*/ 265 w 278"/>
                <a:gd name="T1" fmla="*/ 26 h 26"/>
                <a:gd name="T2" fmla="*/ 13 w 278"/>
                <a:gd name="T3" fmla="*/ 26 h 26"/>
                <a:gd name="T4" fmla="*/ 0 w 278"/>
                <a:gd name="T5" fmla="*/ 13 h 26"/>
                <a:gd name="T6" fmla="*/ 13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3" y="26"/>
                    <a:pt x="13" y="26"/>
                    <a:pt x="13" y="26"/>
                  </a:cubicBezTo>
                  <a:cubicBezTo>
                    <a:pt x="6" y="26"/>
                    <a:pt x="0" y="20"/>
                    <a:pt x="0" y="13"/>
                  </a:cubicBezTo>
                  <a:cubicBezTo>
                    <a:pt x="0" y="6"/>
                    <a:pt x="6" y="0"/>
                    <a:pt x="13"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7" name="Freeform 10">
              <a:extLst>
                <a:ext uri="{FF2B5EF4-FFF2-40B4-BE49-F238E27FC236}">
                  <a16:creationId xmlns:a16="http://schemas.microsoft.com/office/drawing/2014/main" id="{222784F0-FCF4-410B-AA95-9B9791E54E4A}"/>
                </a:ext>
              </a:extLst>
            </p:cNvPr>
            <p:cNvSpPr>
              <a:spLocks/>
            </p:cNvSpPr>
            <p:nvPr/>
          </p:nvSpPr>
          <p:spPr bwMode="auto">
            <a:xfrm>
              <a:off x="-1314450" y="5114925"/>
              <a:ext cx="503237" cy="47625"/>
            </a:xfrm>
            <a:custGeom>
              <a:avLst/>
              <a:gdLst>
                <a:gd name="T0" fmla="*/ 265 w 279"/>
                <a:gd name="T1" fmla="*/ 26 h 26"/>
                <a:gd name="T2" fmla="*/ 14 w 279"/>
                <a:gd name="T3" fmla="*/ 26 h 26"/>
                <a:gd name="T4" fmla="*/ 0 w 279"/>
                <a:gd name="T5" fmla="*/ 13 h 26"/>
                <a:gd name="T6" fmla="*/ 14 w 279"/>
                <a:gd name="T7" fmla="*/ 0 h 26"/>
                <a:gd name="T8" fmla="*/ 265 w 279"/>
                <a:gd name="T9" fmla="*/ 0 h 26"/>
                <a:gd name="T10" fmla="*/ 279 w 279"/>
                <a:gd name="T11" fmla="*/ 13 h 26"/>
                <a:gd name="T12" fmla="*/ 265 w 27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9" h="26">
                  <a:moveTo>
                    <a:pt x="265" y="26"/>
                  </a:moveTo>
                  <a:cubicBezTo>
                    <a:pt x="14" y="26"/>
                    <a:pt x="14" y="26"/>
                    <a:pt x="14" y="26"/>
                  </a:cubicBezTo>
                  <a:cubicBezTo>
                    <a:pt x="6" y="26"/>
                    <a:pt x="0" y="20"/>
                    <a:pt x="0" y="13"/>
                  </a:cubicBezTo>
                  <a:cubicBezTo>
                    <a:pt x="0" y="6"/>
                    <a:pt x="6" y="0"/>
                    <a:pt x="14" y="0"/>
                  </a:cubicBezTo>
                  <a:cubicBezTo>
                    <a:pt x="265" y="0"/>
                    <a:pt x="265" y="0"/>
                    <a:pt x="265" y="0"/>
                  </a:cubicBezTo>
                  <a:cubicBezTo>
                    <a:pt x="273" y="0"/>
                    <a:pt x="279" y="6"/>
                    <a:pt x="279" y="13"/>
                  </a:cubicBezTo>
                  <a:cubicBezTo>
                    <a:pt x="279" y="20"/>
                    <a:pt x="273"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8" name="Freeform 11">
              <a:extLst>
                <a:ext uri="{FF2B5EF4-FFF2-40B4-BE49-F238E27FC236}">
                  <a16:creationId xmlns:a16="http://schemas.microsoft.com/office/drawing/2014/main" id="{1A731B1F-F0C0-41AE-81EC-E96EAEFD1333}"/>
                </a:ext>
              </a:extLst>
            </p:cNvPr>
            <p:cNvSpPr>
              <a:spLocks/>
            </p:cNvSpPr>
            <p:nvPr/>
          </p:nvSpPr>
          <p:spPr bwMode="auto">
            <a:xfrm>
              <a:off x="-1879600" y="5222875"/>
              <a:ext cx="501650" cy="49213"/>
            </a:xfrm>
            <a:custGeom>
              <a:avLst/>
              <a:gdLst>
                <a:gd name="T0" fmla="*/ 265 w 278"/>
                <a:gd name="T1" fmla="*/ 27 h 27"/>
                <a:gd name="T2" fmla="*/ 13 w 278"/>
                <a:gd name="T3" fmla="*/ 27 h 27"/>
                <a:gd name="T4" fmla="*/ 0 w 278"/>
                <a:gd name="T5" fmla="*/ 14 h 27"/>
                <a:gd name="T6" fmla="*/ 13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4"/>
                  </a:cubicBezTo>
                  <a:cubicBezTo>
                    <a:pt x="0" y="6"/>
                    <a:pt x="6" y="0"/>
                    <a:pt x="13"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69" name="Freeform 12">
              <a:extLst>
                <a:ext uri="{FF2B5EF4-FFF2-40B4-BE49-F238E27FC236}">
                  <a16:creationId xmlns:a16="http://schemas.microsoft.com/office/drawing/2014/main" id="{208AF8C8-5BF9-4C06-B53F-9B893E021D99}"/>
                </a:ext>
              </a:extLst>
            </p:cNvPr>
            <p:cNvSpPr>
              <a:spLocks/>
            </p:cNvSpPr>
            <p:nvPr/>
          </p:nvSpPr>
          <p:spPr bwMode="auto">
            <a:xfrm>
              <a:off x="-1314450" y="5222875"/>
              <a:ext cx="503237" cy="49213"/>
            </a:xfrm>
            <a:custGeom>
              <a:avLst/>
              <a:gdLst>
                <a:gd name="T0" fmla="*/ 265 w 279"/>
                <a:gd name="T1" fmla="*/ 27 h 27"/>
                <a:gd name="T2" fmla="*/ 14 w 279"/>
                <a:gd name="T3" fmla="*/ 27 h 27"/>
                <a:gd name="T4" fmla="*/ 0 w 279"/>
                <a:gd name="T5" fmla="*/ 14 h 27"/>
                <a:gd name="T6" fmla="*/ 14 w 279"/>
                <a:gd name="T7" fmla="*/ 0 h 27"/>
                <a:gd name="T8" fmla="*/ 265 w 279"/>
                <a:gd name="T9" fmla="*/ 0 h 27"/>
                <a:gd name="T10" fmla="*/ 279 w 279"/>
                <a:gd name="T11" fmla="*/ 14 h 27"/>
                <a:gd name="T12" fmla="*/ 265 w 27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9" h="27">
                  <a:moveTo>
                    <a:pt x="265" y="27"/>
                  </a:moveTo>
                  <a:cubicBezTo>
                    <a:pt x="14" y="27"/>
                    <a:pt x="14" y="27"/>
                    <a:pt x="14" y="27"/>
                  </a:cubicBezTo>
                  <a:cubicBezTo>
                    <a:pt x="6" y="27"/>
                    <a:pt x="0" y="21"/>
                    <a:pt x="0" y="14"/>
                  </a:cubicBezTo>
                  <a:cubicBezTo>
                    <a:pt x="0" y="6"/>
                    <a:pt x="6" y="0"/>
                    <a:pt x="14" y="0"/>
                  </a:cubicBezTo>
                  <a:cubicBezTo>
                    <a:pt x="265" y="0"/>
                    <a:pt x="265" y="0"/>
                    <a:pt x="265" y="0"/>
                  </a:cubicBezTo>
                  <a:cubicBezTo>
                    <a:pt x="273" y="0"/>
                    <a:pt x="279" y="6"/>
                    <a:pt x="279" y="14"/>
                  </a:cubicBezTo>
                  <a:cubicBezTo>
                    <a:pt x="279" y="21"/>
                    <a:pt x="273"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0" name="Freeform 13">
              <a:extLst>
                <a:ext uri="{FF2B5EF4-FFF2-40B4-BE49-F238E27FC236}">
                  <a16:creationId xmlns:a16="http://schemas.microsoft.com/office/drawing/2014/main" id="{4266E209-2F1D-4CB7-A390-68952CA79EBC}"/>
                </a:ext>
              </a:extLst>
            </p:cNvPr>
            <p:cNvSpPr>
              <a:spLocks/>
            </p:cNvSpPr>
            <p:nvPr/>
          </p:nvSpPr>
          <p:spPr bwMode="auto">
            <a:xfrm>
              <a:off x="-1879600" y="5334000"/>
              <a:ext cx="501650" cy="46038"/>
            </a:xfrm>
            <a:custGeom>
              <a:avLst/>
              <a:gdLst>
                <a:gd name="T0" fmla="*/ 265 w 278"/>
                <a:gd name="T1" fmla="*/ 26 h 26"/>
                <a:gd name="T2" fmla="*/ 13 w 278"/>
                <a:gd name="T3" fmla="*/ 26 h 26"/>
                <a:gd name="T4" fmla="*/ 0 w 278"/>
                <a:gd name="T5" fmla="*/ 13 h 26"/>
                <a:gd name="T6" fmla="*/ 13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3" y="26"/>
                    <a:pt x="13" y="26"/>
                    <a:pt x="13" y="26"/>
                  </a:cubicBezTo>
                  <a:cubicBezTo>
                    <a:pt x="6" y="26"/>
                    <a:pt x="0" y="20"/>
                    <a:pt x="0" y="13"/>
                  </a:cubicBezTo>
                  <a:cubicBezTo>
                    <a:pt x="0" y="6"/>
                    <a:pt x="6" y="0"/>
                    <a:pt x="13"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71" name="Freeform 14">
              <a:extLst>
                <a:ext uri="{FF2B5EF4-FFF2-40B4-BE49-F238E27FC236}">
                  <a16:creationId xmlns:a16="http://schemas.microsoft.com/office/drawing/2014/main" id="{E572A7C3-D309-4367-B9AE-7954951170B2}"/>
                </a:ext>
              </a:extLst>
            </p:cNvPr>
            <p:cNvSpPr>
              <a:spLocks/>
            </p:cNvSpPr>
            <p:nvPr/>
          </p:nvSpPr>
          <p:spPr bwMode="auto">
            <a:xfrm>
              <a:off x="-1314450" y="5334000"/>
              <a:ext cx="503237" cy="46038"/>
            </a:xfrm>
            <a:custGeom>
              <a:avLst/>
              <a:gdLst>
                <a:gd name="T0" fmla="*/ 265 w 279"/>
                <a:gd name="T1" fmla="*/ 26 h 26"/>
                <a:gd name="T2" fmla="*/ 14 w 279"/>
                <a:gd name="T3" fmla="*/ 26 h 26"/>
                <a:gd name="T4" fmla="*/ 0 w 279"/>
                <a:gd name="T5" fmla="*/ 13 h 26"/>
                <a:gd name="T6" fmla="*/ 14 w 279"/>
                <a:gd name="T7" fmla="*/ 0 h 26"/>
                <a:gd name="T8" fmla="*/ 265 w 279"/>
                <a:gd name="T9" fmla="*/ 0 h 26"/>
                <a:gd name="T10" fmla="*/ 279 w 279"/>
                <a:gd name="T11" fmla="*/ 13 h 26"/>
                <a:gd name="T12" fmla="*/ 265 w 27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9" h="26">
                  <a:moveTo>
                    <a:pt x="265" y="26"/>
                  </a:moveTo>
                  <a:cubicBezTo>
                    <a:pt x="14" y="26"/>
                    <a:pt x="14" y="26"/>
                    <a:pt x="14" y="26"/>
                  </a:cubicBezTo>
                  <a:cubicBezTo>
                    <a:pt x="6" y="26"/>
                    <a:pt x="0" y="20"/>
                    <a:pt x="0" y="13"/>
                  </a:cubicBezTo>
                  <a:cubicBezTo>
                    <a:pt x="0" y="6"/>
                    <a:pt x="6" y="0"/>
                    <a:pt x="14" y="0"/>
                  </a:cubicBezTo>
                  <a:cubicBezTo>
                    <a:pt x="265" y="0"/>
                    <a:pt x="265" y="0"/>
                    <a:pt x="265" y="0"/>
                  </a:cubicBezTo>
                  <a:cubicBezTo>
                    <a:pt x="273" y="0"/>
                    <a:pt x="279" y="6"/>
                    <a:pt x="279" y="13"/>
                  </a:cubicBezTo>
                  <a:cubicBezTo>
                    <a:pt x="279" y="20"/>
                    <a:pt x="273"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72" name="Freeform 15">
              <a:extLst>
                <a:ext uri="{FF2B5EF4-FFF2-40B4-BE49-F238E27FC236}">
                  <a16:creationId xmlns:a16="http://schemas.microsoft.com/office/drawing/2014/main" id="{79F052BD-CDB3-4274-84D9-46F0A17FEE9B}"/>
                </a:ext>
              </a:extLst>
            </p:cNvPr>
            <p:cNvSpPr>
              <a:spLocks/>
            </p:cNvSpPr>
            <p:nvPr/>
          </p:nvSpPr>
          <p:spPr bwMode="auto">
            <a:xfrm>
              <a:off x="-1879600" y="5441950"/>
              <a:ext cx="501650" cy="47625"/>
            </a:xfrm>
            <a:custGeom>
              <a:avLst/>
              <a:gdLst>
                <a:gd name="T0" fmla="*/ 265 w 278"/>
                <a:gd name="T1" fmla="*/ 27 h 27"/>
                <a:gd name="T2" fmla="*/ 13 w 278"/>
                <a:gd name="T3" fmla="*/ 27 h 27"/>
                <a:gd name="T4" fmla="*/ 0 w 278"/>
                <a:gd name="T5" fmla="*/ 14 h 27"/>
                <a:gd name="T6" fmla="*/ 13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4"/>
                  </a:cubicBezTo>
                  <a:cubicBezTo>
                    <a:pt x="0" y="6"/>
                    <a:pt x="6" y="0"/>
                    <a:pt x="13"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73" name="Freeform 16">
              <a:extLst>
                <a:ext uri="{FF2B5EF4-FFF2-40B4-BE49-F238E27FC236}">
                  <a16:creationId xmlns:a16="http://schemas.microsoft.com/office/drawing/2014/main" id="{A2DE2FA0-4FCB-4332-8FCF-8B9AAE51E322}"/>
                </a:ext>
              </a:extLst>
            </p:cNvPr>
            <p:cNvSpPr>
              <a:spLocks/>
            </p:cNvSpPr>
            <p:nvPr/>
          </p:nvSpPr>
          <p:spPr bwMode="auto">
            <a:xfrm>
              <a:off x="-1314450" y="5441950"/>
              <a:ext cx="503237" cy="47625"/>
            </a:xfrm>
            <a:custGeom>
              <a:avLst/>
              <a:gdLst>
                <a:gd name="T0" fmla="*/ 265 w 279"/>
                <a:gd name="T1" fmla="*/ 27 h 27"/>
                <a:gd name="T2" fmla="*/ 14 w 279"/>
                <a:gd name="T3" fmla="*/ 27 h 27"/>
                <a:gd name="T4" fmla="*/ 0 w 279"/>
                <a:gd name="T5" fmla="*/ 14 h 27"/>
                <a:gd name="T6" fmla="*/ 14 w 279"/>
                <a:gd name="T7" fmla="*/ 0 h 27"/>
                <a:gd name="T8" fmla="*/ 265 w 279"/>
                <a:gd name="T9" fmla="*/ 0 h 27"/>
                <a:gd name="T10" fmla="*/ 279 w 279"/>
                <a:gd name="T11" fmla="*/ 14 h 27"/>
                <a:gd name="T12" fmla="*/ 265 w 27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9" h="27">
                  <a:moveTo>
                    <a:pt x="265" y="27"/>
                  </a:moveTo>
                  <a:cubicBezTo>
                    <a:pt x="14" y="27"/>
                    <a:pt x="14" y="27"/>
                    <a:pt x="14" y="27"/>
                  </a:cubicBezTo>
                  <a:cubicBezTo>
                    <a:pt x="6" y="27"/>
                    <a:pt x="0" y="21"/>
                    <a:pt x="0" y="14"/>
                  </a:cubicBezTo>
                  <a:cubicBezTo>
                    <a:pt x="0" y="6"/>
                    <a:pt x="6" y="0"/>
                    <a:pt x="14" y="0"/>
                  </a:cubicBezTo>
                  <a:cubicBezTo>
                    <a:pt x="265" y="0"/>
                    <a:pt x="265" y="0"/>
                    <a:pt x="265" y="0"/>
                  </a:cubicBezTo>
                  <a:cubicBezTo>
                    <a:pt x="273" y="0"/>
                    <a:pt x="279" y="6"/>
                    <a:pt x="279" y="14"/>
                  </a:cubicBezTo>
                  <a:cubicBezTo>
                    <a:pt x="279" y="21"/>
                    <a:pt x="273"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74" name="Freeform 17">
              <a:extLst>
                <a:ext uri="{FF2B5EF4-FFF2-40B4-BE49-F238E27FC236}">
                  <a16:creationId xmlns:a16="http://schemas.microsoft.com/office/drawing/2014/main" id="{CF7F8A4A-0887-4CC1-9398-65FF6EA02126}"/>
                </a:ext>
              </a:extLst>
            </p:cNvPr>
            <p:cNvSpPr>
              <a:spLocks/>
            </p:cNvSpPr>
            <p:nvPr/>
          </p:nvSpPr>
          <p:spPr bwMode="auto">
            <a:xfrm>
              <a:off x="-1879600" y="5551488"/>
              <a:ext cx="501650" cy="47625"/>
            </a:xfrm>
            <a:custGeom>
              <a:avLst/>
              <a:gdLst>
                <a:gd name="T0" fmla="*/ 265 w 278"/>
                <a:gd name="T1" fmla="*/ 27 h 27"/>
                <a:gd name="T2" fmla="*/ 13 w 278"/>
                <a:gd name="T3" fmla="*/ 27 h 27"/>
                <a:gd name="T4" fmla="*/ 0 w 278"/>
                <a:gd name="T5" fmla="*/ 13 h 27"/>
                <a:gd name="T6" fmla="*/ 13 w 278"/>
                <a:gd name="T7" fmla="*/ 0 h 27"/>
                <a:gd name="T8" fmla="*/ 265 w 278"/>
                <a:gd name="T9" fmla="*/ 0 h 27"/>
                <a:gd name="T10" fmla="*/ 278 w 278"/>
                <a:gd name="T11" fmla="*/ 13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3"/>
                  </a:cubicBezTo>
                  <a:cubicBezTo>
                    <a:pt x="0" y="6"/>
                    <a:pt x="6" y="0"/>
                    <a:pt x="13" y="0"/>
                  </a:cubicBezTo>
                  <a:cubicBezTo>
                    <a:pt x="265" y="0"/>
                    <a:pt x="265" y="0"/>
                    <a:pt x="265" y="0"/>
                  </a:cubicBezTo>
                  <a:cubicBezTo>
                    <a:pt x="272" y="0"/>
                    <a:pt x="278" y="6"/>
                    <a:pt x="278" y="13"/>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5" name="Freeform 18">
              <a:extLst>
                <a:ext uri="{FF2B5EF4-FFF2-40B4-BE49-F238E27FC236}">
                  <a16:creationId xmlns:a16="http://schemas.microsoft.com/office/drawing/2014/main" id="{FE4A3639-C60A-4669-8DBA-C5016C75C217}"/>
                </a:ext>
              </a:extLst>
            </p:cNvPr>
            <p:cNvSpPr>
              <a:spLocks/>
            </p:cNvSpPr>
            <p:nvPr/>
          </p:nvSpPr>
          <p:spPr bwMode="auto">
            <a:xfrm>
              <a:off x="-1314450" y="5551488"/>
              <a:ext cx="503237" cy="47625"/>
            </a:xfrm>
            <a:custGeom>
              <a:avLst/>
              <a:gdLst>
                <a:gd name="T0" fmla="*/ 265 w 279"/>
                <a:gd name="T1" fmla="*/ 27 h 27"/>
                <a:gd name="T2" fmla="*/ 14 w 279"/>
                <a:gd name="T3" fmla="*/ 27 h 27"/>
                <a:gd name="T4" fmla="*/ 0 w 279"/>
                <a:gd name="T5" fmla="*/ 13 h 27"/>
                <a:gd name="T6" fmla="*/ 14 w 279"/>
                <a:gd name="T7" fmla="*/ 0 h 27"/>
                <a:gd name="T8" fmla="*/ 265 w 279"/>
                <a:gd name="T9" fmla="*/ 0 h 27"/>
                <a:gd name="T10" fmla="*/ 279 w 279"/>
                <a:gd name="T11" fmla="*/ 13 h 27"/>
                <a:gd name="T12" fmla="*/ 265 w 27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9" h="27">
                  <a:moveTo>
                    <a:pt x="265" y="27"/>
                  </a:moveTo>
                  <a:cubicBezTo>
                    <a:pt x="14" y="27"/>
                    <a:pt x="14" y="27"/>
                    <a:pt x="14" y="27"/>
                  </a:cubicBezTo>
                  <a:cubicBezTo>
                    <a:pt x="6" y="27"/>
                    <a:pt x="0" y="21"/>
                    <a:pt x="0" y="13"/>
                  </a:cubicBezTo>
                  <a:cubicBezTo>
                    <a:pt x="0" y="6"/>
                    <a:pt x="6" y="0"/>
                    <a:pt x="14" y="0"/>
                  </a:cubicBezTo>
                  <a:cubicBezTo>
                    <a:pt x="265" y="0"/>
                    <a:pt x="265" y="0"/>
                    <a:pt x="265" y="0"/>
                  </a:cubicBezTo>
                  <a:cubicBezTo>
                    <a:pt x="273" y="0"/>
                    <a:pt x="279" y="6"/>
                    <a:pt x="279" y="13"/>
                  </a:cubicBezTo>
                  <a:cubicBezTo>
                    <a:pt x="279" y="21"/>
                    <a:pt x="273"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76" name="Freeform 19">
              <a:extLst>
                <a:ext uri="{FF2B5EF4-FFF2-40B4-BE49-F238E27FC236}">
                  <a16:creationId xmlns:a16="http://schemas.microsoft.com/office/drawing/2014/main" id="{89AE1CFE-D985-4CD5-B29B-BC346A48C6D4}"/>
                </a:ext>
              </a:extLst>
            </p:cNvPr>
            <p:cNvSpPr>
              <a:spLocks/>
            </p:cNvSpPr>
            <p:nvPr/>
          </p:nvSpPr>
          <p:spPr bwMode="auto">
            <a:xfrm>
              <a:off x="-1879600" y="5659438"/>
              <a:ext cx="501650" cy="49213"/>
            </a:xfrm>
            <a:custGeom>
              <a:avLst/>
              <a:gdLst>
                <a:gd name="T0" fmla="*/ 265 w 278"/>
                <a:gd name="T1" fmla="*/ 27 h 27"/>
                <a:gd name="T2" fmla="*/ 13 w 278"/>
                <a:gd name="T3" fmla="*/ 27 h 27"/>
                <a:gd name="T4" fmla="*/ 0 w 278"/>
                <a:gd name="T5" fmla="*/ 14 h 27"/>
                <a:gd name="T6" fmla="*/ 13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4"/>
                  </a:cubicBezTo>
                  <a:cubicBezTo>
                    <a:pt x="0" y="6"/>
                    <a:pt x="6" y="0"/>
                    <a:pt x="13"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7" name="Freeform 20">
              <a:extLst>
                <a:ext uri="{FF2B5EF4-FFF2-40B4-BE49-F238E27FC236}">
                  <a16:creationId xmlns:a16="http://schemas.microsoft.com/office/drawing/2014/main" id="{455606AA-ECE6-478F-BEBA-10012479D9AB}"/>
                </a:ext>
              </a:extLst>
            </p:cNvPr>
            <p:cNvSpPr>
              <a:spLocks/>
            </p:cNvSpPr>
            <p:nvPr/>
          </p:nvSpPr>
          <p:spPr bwMode="auto">
            <a:xfrm>
              <a:off x="-1314450" y="5659438"/>
              <a:ext cx="501650" cy="49213"/>
            </a:xfrm>
            <a:custGeom>
              <a:avLst/>
              <a:gdLst>
                <a:gd name="T0" fmla="*/ 265 w 278"/>
                <a:gd name="T1" fmla="*/ 27 h 27"/>
                <a:gd name="T2" fmla="*/ 14 w 278"/>
                <a:gd name="T3" fmla="*/ 27 h 27"/>
                <a:gd name="T4" fmla="*/ 0 w 278"/>
                <a:gd name="T5" fmla="*/ 14 h 27"/>
                <a:gd name="T6" fmla="*/ 14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4" y="27"/>
                    <a:pt x="14" y="27"/>
                    <a:pt x="14" y="27"/>
                  </a:cubicBezTo>
                  <a:cubicBezTo>
                    <a:pt x="6" y="27"/>
                    <a:pt x="0" y="21"/>
                    <a:pt x="0" y="14"/>
                  </a:cubicBezTo>
                  <a:cubicBezTo>
                    <a:pt x="0" y="6"/>
                    <a:pt x="6" y="0"/>
                    <a:pt x="14"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8" name="Freeform 21">
              <a:extLst>
                <a:ext uri="{FF2B5EF4-FFF2-40B4-BE49-F238E27FC236}">
                  <a16:creationId xmlns:a16="http://schemas.microsoft.com/office/drawing/2014/main" id="{B253E71E-F308-4AF3-BEB7-BCAA3138CAB0}"/>
                </a:ext>
              </a:extLst>
            </p:cNvPr>
            <p:cNvSpPr>
              <a:spLocks/>
            </p:cNvSpPr>
            <p:nvPr/>
          </p:nvSpPr>
          <p:spPr bwMode="auto">
            <a:xfrm>
              <a:off x="-1879600" y="5768975"/>
              <a:ext cx="501650" cy="49213"/>
            </a:xfrm>
            <a:custGeom>
              <a:avLst/>
              <a:gdLst>
                <a:gd name="T0" fmla="*/ 265 w 278"/>
                <a:gd name="T1" fmla="*/ 27 h 27"/>
                <a:gd name="T2" fmla="*/ 13 w 278"/>
                <a:gd name="T3" fmla="*/ 27 h 27"/>
                <a:gd name="T4" fmla="*/ 0 w 278"/>
                <a:gd name="T5" fmla="*/ 13 h 27"/>
                <a:gd name="T6" fmla="*/ 13 w 278"/>
                <a:gd name="T7" fmla="*/ 0 h 27"/>
                <a:gd name="T8" fmla="*/ 265 w 278"/>
                <a:gd name="T9" fmla="*/ 0 h 27"/>
                <a:gd name="T10" fmla="*/ 278 w 278"/>
                <a:gd name="T11" fmla="*/ 13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3"/>
                  </a:cubicBezTo>
                  <a:cubicBezTo>
                    <a:pt x="0" y="6"/>
                    <a:pt x="6" y="0"/>
                    <a:pt x="13" y="0"/>
                  </a:cubicBezTo>
                  <a:cubicBezTo>
                    <a:pt x="265" y="0"/>
                    <a:pt x="265" y="0"/>
                    <a:pt x="265" y="0"/>
                  </a:cubicBezTo>
                  <a:cubicBezTo>
                    <a:pt x="272" y="0"/>
                    <a:pt x="278" y="6"/>
                    <a:pt x="278" y="13"/>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79" name="Freeform 22">
              <a:extLst>
                <a:ext uri="{FF2B5EF4-FFF2-40B4-BE49-F238E27FC236}">
                  <a16:creationId xmlns:a16="http://schemas.microsoft.com/office/drawing/2014/main" id="{24041D0F-B7A6-49F5-8289-C5E702B13589}"/>
                </a:ext>
              </a:extLst>
            </p:cNvPr>
            <p:cNvSpPr>
              <a:spLocks/>
            </p:cNvSpPr>
            <p:nvPr/>
          </p:nvSpPr>
          <p:spPr bwMode="auto">
            <a:xfrm>
              <a:off x="-1314450" y="5768975"/>
              <a:ext cx="501650" cy="49213"/>
            </a:xfrm>
            <a:custGeom>
              <a:avLst/>
              <a:gdLst>
                <a:gd name="T0" fmla="*/ 265 w 278"/>
                <a:gd name="T1" fmla="*/ 27 h 27"/>
                <a:gd name="T2" fmla="*/ 14 w 278"/>
                <a:gd name="T3" fmla="*/ 27 h 27"/>
                <a:gd name="T4" fmla="*/ 0 w 278"/>
                <a:gd name="T5" fmla="*/ 13 h 27"/>
                <a:gd name="T6" fmla="*/ 14 w 278"/>
                <a:gd name="T7" fmla="*/ 0 h 27"/>
                <a:gd name="T8" fmla="*/ 265 w 278"/>
                <a:gd name="T9" fmla="*/ 0 h 27"/>
                <a:gd name="T10" fmla="*/ 278 w 278"/>
                <a:gd name="T11" fmla="*/ 13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4" y="27"/>
                    <a:pt x="14" y="27"/>
                    <a:pt x="14" y="27"/>
                  </a:cubicBezTo>
                  <a:cubicBezTo>
                    <a:pt x="6" y="27"/>
                    <a:pt x="0" y="21"/>
                    <a:pt x="0" y="13"/>
                  </a:cubicBezTo>
                  <a:cubicBezTo>
                    <a:pt x="0" y="6"/>
                    <a:pt x="6" y="0"/>
                    <a:pt x="14" y="0"/>
                  </a:cubicBezTo>
                  <a:cubicBezTo>
                    <a:pt x="265" y="0"/>
                    <a:pt x="265" y="0"/>
                    <a:pt x="265" y="0"/>
                  </a:cubicBezTo>
                  <a:cubicBezTo>
                    <a:pt x="272" y="0"/>
                    <a:pt x="278" y="6"/>
                    <a:pt x="278" y="13"/>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0" name="Freeform 23">
              <a:extLst>
                <a:ext uri="{FF2B5EF4-FFF2-40B4-BE49-F238E27FC236}">
                  <a16:creationId xmlns:a16="http://schemas.microsoft.com/office/drawing/2014/main" id="{F6CCE285-D99F-49EC-9B62-6C2C4DFE197E}"/>
                </a:ext>
              </a:extLst>
            </p:cNvPr>
            <p:cNvSpPr>
              <a:spLocks/>
            </p:cNvSpPr>
            <p:nvPr/>
          </p:nvSpPr>
          <p:spPr bwMode="auto">
            <a:xfrm>
              <a:off x="-1879600" y="5878513"/>
              <a:ext cx="501650" cy="47625"/>
            </a:xfrm>
            <a:custGeom>
              <a:avLst/>
              <a:gdLst>
                <a:gd name="T0" fmla="*/ 265 w 278"/>
                <a:gd name="T1" fmla="*/ 26 h 26"/>
                <a:gd name="T2" fmla="*/ 13 w 278"/>
                <a:gd name="T3" fmla="*/ 26 h 26"/>
                <a:gd name="T4" fmla="*/ 0 w 278"/>
                <a:gd name="T5" fmla="*/ 13 h 26"/>
                <a:gd name="T6" fmla="*/ 13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3" y="26"/>
                    <a:pt x="13" y="26"/>
                    <a:pt x="13" y="26"/>
                  </a:cubicBezTo>
                  <a:cubicBezTo>
                    <a:pt x="6" y="26"/>
                    <a:pt x="0" y="20"/>
                    <a:pt x="0" y="13"/>
                  </a:cubicBezTo>
                  <a:cubicBezTo>
                    <a:pt x="0" y="6"/>
                    <a:pt x="6" y="0"/>
                    <a:pt x="13"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81" name="Freeform 24">
              <a:extLst>
                <a:ext uri="{FF2B5EF4-FFF2-40B4-BE49-F238E27FC236}">
                  <a16:creationId xmlns:a16="http://schemas.microsoft.com/office/drawing/2014/main" id="{7BE4DE3D-EF32-463A-B4FF-629D9AF48B37}"/>
                </a:ext>
              </a:extLst>
            </p:cNvPr>
            <p:cNvSpPr>
              <a:spLocks/>
            </p:cNvSpPr>
            <p:nvPr/>
          </p:nvSpPr>
          <p:spPr bwMode="auto">
            <a:xfrm>
              <a:off x="-1314450" y="5878513"/>
              <a:ext cx="501650" cy="47625"/>
            </a:xfrm>
            <a:custGeom>
              <a:avLst/>
              <a:gdLst>
                <a:gd name="T0" fmla="*/ 265 w 278"/>
                <a:gd name="T1" fmla="*/ 26 h 26"/>
                <a:gd name="T2" fmla="*/ 14 w 278"/>
                <a:gd name="T3" fmla="*/ 26 h 26"/>
                <a:gd name="T4" fmla="*/ 0 w 278"/>
                <a:gd name="T5" fmla="*/ 13 h 26"/>
                <a:gd name="T6" fmla="*/ 14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4" y="26"/>
                    <a:pt x="14" y="26"/>
                    <a:pt x="14" y="26"/>
                  </a:cubicBezTo>
                  <a:cubicBezTo>
                    <a:pt x="6" y="26"/>
                    <a:pt x="0" y="20"/>
                    <a:pt x="0" y="13"/>
                  </a:cubicBezTo>
                  <a:cubicBezTo>
                    <a:pt x="0" y="6"/>
                    <a:pt x="6" y="0"/>
                    <a:pt x="14"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b="0" i="0" u="none" strike="noStrike" kern="1200" cap="none" spc="0" normalizeH="0" baseline="0" noProof="0">
                <a:ln>
                  <a:noFill/>
                </a:ln>
                <a:solidFill>
                  <a:srgbClr val="777877"/>
                </a:solidFill>
                <a:effectLst/>
                <a:uLnTx/>
                <a:uFillTx/>
                <a:latin typeface="Arial" panose="020B0604020202020204"/>
                <a:ea typeface="+mn-ea"/>
                <a:cs typeface="+mn-cs"/>
              </a:endParaRPr>
            </a:p>
          </p:txBody>
        </p:sp>
      </p:grpSp>
      <p:grpSp>
        <p:nvGrpSpPr>
          <p:cNvPr id="82" name="Gruppieren 165">
            <a:extLst>
              <a:ext uri="{FF2B5EF4-FFF2-40B4-BE49-F238E27FC236}">
                <a16:creationId xmlns:a16="http://schemas.microsoft.com/office/drawing/2014/main" id="{03F0C63E-1A06-4D42-A108-9BC5271C9F21}"/>
              </a:ext>
            </a:extLst>
          </p:cNvPr>
          <p:cNvGrpSpPr>
            <a:grpSpLocks noChangeAspect="1"/>
          </p:cNvGrpSpPr>
          <p:nvPr/>
        </p:nvGrpSpPr>
        <p:grpSpPr>
          <a:xfrm>
            <a:off x="10224221" y="2734102"/>
            <a:ext cx="483058" cy="732208"/>
            <a:chOff x="-2000250" y="4146550"/>
            <a:chExt cx="1308100" cy="1982788"/>
          </a:xfrm>
          <a:solidFill>
            <a:schemeClr val="tx1"/>
          </a:solidFill>
        </p:grpSpPr>
        <p:sp>
          <p:nvSpPr>
            <p:cNvPr id="83" name="Freeform 6">
              <a:extLst>
                <a:ext uri="{FF2B5EF4-FFF2-40B4-BE49-F238E27FC236}">
                  <a16:creationId xmlns:a16="http://schemas.microsoft.com/office/drawing/2014/main" id="{0DBBB8A9-20CC-44C0-A390-65B6A2972DA4}"/>
                </a:ext>
              </a:extLst>
            </p:cNvPr>
            <p:cNvSpPr>
              <a:spLocks noEditPoints="1"/>
            </p:cNvSpPr>
            <p:nvPr/>
          </p:nvSpPr>
          <p:spPr bwMode="auto">
            <a:xfrm>
              <a:off x="-2000250" y="4146550"/>
              <a:ext cx="1308100" cy="1982788"/>
            </a:xfrm>
            <a:custGeom>
              <a:avLst/>
              <a:gdLst>
                <a:gd name="T0" fmla="*/ 712 w 725"/>
                <a:gd name="T1" fmla="*/ 99 h 1101"/>
                <a:gd name="T2" fmla="*/ 658 w 725"/>
                <a:gd name="T3" fmla="*/ 99 h 1101"/>
                <a:gd name="T4" fmla="*/ 658 w 725"/>
                <a:gd name="T5" fmla="*/ 14 h 1101"/>
                <a:gd name="T6" fmla="*/ 653 w 725"/>
                <a:gd name="T7" fmla="*/ 4 h 1101"/>
                <a:gd name="T8" fmla="*/ 642 w 725"/>
                <a:gd name="T9" fmla="*/ 1 h 1101"/>
                <a:gd name="T10" fmla="*/ 11 w 725"/>
                <a:gd name="T11" fmla="*/ 100 h 1101"/>
                <a:gd name="T12" fmla="*/ 10 w 725"/>
                <a:gd name="T13" fmla="*/ 100 h 1101"/>
                <a:gd name="T14" fmla="*/ 7 w 725"/>
                <a:gd name="T15" fmla="*/ 101 h 1101"/>
                <a:gd name="T16" fmla="*/ 5 w 725"/>
                <a:gd name="T17" fmla="*/ 103 h 1101"/>
                <a:gd name="T18" fmla="*/ 4 w 725"/>
                <a:gd name="T19" fmla="*/ 104 h 1101"/>
                <a:gd name="T20" fmla="*/ 2 w 725"/>
                <a:gd name="T21" fmla="*/ 106 h 1101"/>
                <a:gd name="T22" fmla="*/ 1 w 725"/>
                <a:gd name="T23" fmla="*/ 109 h 1101"/>
                <a:gd name="T24" fmla="*/ 1 w 725"/>
                <a:gd name="T25" fmla="*/ 111 h 1101"/>
                <a:gd name="T26" fmla="*/ 0 w 725"/>
                <a:gd name="T27" fmla="*/ 113 h 1101"/>
                <a:gd name="T28" fmla="*/ 0 w 725"/>
                <a:gd name="T29" fmla="*/ 1088 h 1101"/>
                <a:gd name="T30" fmla="*/ 14 w 725"/>
                <a:gd name="T31" fmla="*/ 1101 h 1101"/>
                <a:gd name="T32" fmla="*/ 712 w 725"/>
                <a:gd name="T33" fmla="*/ 1101 h 1101"/>
                <a:gd name="T34" fmla="*/ 725 w 725"/>
                <a:gd name="T35" fmla="*/ 1088 h 1101"/>
                <a:gd name="T36" fmla="*/ 725 w 725"/>
                <a:gd name="T37" fmla="*/ 113 h 1101"/>
                <a:gd name="T38" fmla="*/ 712 w 725"/>
                <a:gd name="T39" fmla="*/ 99 h 1101"/>
                <a:gd name="T40" fmla="*/ 631 w 725"/>
                <a:gd name="T41" fmla="*/ 99 h 1101"/>
                <a:gd name="T42" fmla="*/ 185 w 725"/>
                <a:gd name="T43" fmla="*/ 99 h 1101"/>
                <a:gd name="T44" fmla="*/ 631 w 725"/>
                <a:gd name="T45" fmla="*/ 30 h 1101"/>
                <a:gd name="T46" fmla="*/ 631 w 725"/>
                <a:gd name="T47" fmla="*/ 99 h 1101"/>
                <a:gd name="T48" fmla="*/ 699 w 725"/>
                <a:gd name="T49" fmla="*/ 1074 h 1101"/>
                <a:gd name="T50" fmla="*/ 27 w 725"/>
                <a:gd name="T51" fmla="*/ 1074 h 1101"/>
                <a:gd name="T52" fmla="*/ 27 w 725"/>
                <a:gd name="T53" fmla="*/ 126 h 1101"/>
                <a:gd name="T54" fmla="*/ 644 w 725"/>
                <a:gd name="T55" fmla="*/ 126 h 1101"/>
                <a:gd name="T56" fmla="*/ 644 w 725"/>
                <a:gd name="T57" fmla="*/ 126 h 1101"/>
                <a:gd name="T58" fmla="*/ 644 w 725"/>
                <a:gd name="T59" fmla="*/ 126 h 1101"/>
                <a:gd name="T60" fmla="*/ 699 w 725"/>
                <a:gd name="T61" fmla="*/ 126 h 1101"/>
                <a:gd name="T62" fmla="*/ 699 w 725"/>
                <a:gd name="T63" fmla="*/ 107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5" h="1101">
                  <a:moveTo>
                    <a:pt x="712" y="99"/>
                  </a:moveTo>
                  <a:cubicBezTo>
                    <a:pt x="658" y="99"/>
                    <a:pt x="658" y="99"/>
                    <a:pt x="658" y="99"/>
                  </a:cubicBezTo>
                  <a:cubicBezTo>
                    <a:pt x="658" y="14"/>
                    <a:pt x="658" y="14"/>
                    <a:pt x="658" y="14"/>
                  </a:cubicBezTo>
                  <a:cubicBezTo>
                    <a:pt x="658" y="10"/>
                    <a:pt x="656" y="7"/>
                    <a:pt x="653" y="4"/>
                  </a:cubicBezTo>
                  <a:cubicBezTo>
                    <a:pt x="650" y="1"/>
                    <a:pt x="646" y="0"/>
                    <a:pt x="642" y="1"/>
                  </a:cubicBezTo>
                  <a:cubicBezTo>
                    <a:pt x="11" y="100"/>
                    <a:pt x="11" y="100"/>
                    <a:pt x="11" y="100"/>
                  </a:cubicBezTo>
                  <a:cubicBezTo>
                    <a:pt x="11" y="100"/>
                    <a:pt x="11" y="100"/>
                    <a:pt x="10" y="100"/>
                  </a:cubicBezTo>
                  <a:cubicBezTo>
                    <a:pt x="9" y="100"/>
                    <a:pt x="8" y="101"/>
                    <a:pt x="7" y="101"/>
                  </a:cubicBezTo>
                  <a:cubicBezTo>
                    <a:pt x="7" y="102"/>
                    <a:pt x="6" y="102"/>
                    <a:pt x="5" y="103"/>
                  </a:cubicBezTo>
                  <a:cubicBezTo>
                    <a:pt x="5" y="103"/>
                    <a:pt x="4" y="104"/>
                    <a:pt x="4" y="104"/>
                  </a:cubicBezTo>
                  <a:cubicBezTo>
                    <a:pt x="3" y="105"/>
                    <a:pt x="3" y="106"/>
                    <a:pt x="2" y="106"/>
                  </a:cubicBezTo>
                  <a:cubicBezTo>
                    <a:pt x="2" y="107"/>
                    <a:pt x="1" y="108"/>
                    <a:pt x="1" y="109"/>
                  </a:cubicBezTo>
                  <a:cubicBezTo>
                    <a:pt x="1" y="109"/>
                    <a:pt x="1" y="110"/>
                    <a:pt x="1" y="111"/>
                  </a:cubicBezTo>
                  <a:cubicBezTo>
                    <a:pt x="0" y="112"/>
                    <a:pt x="0" y="112"/>
                    <a:pt x="0" y="113"/>
                  </a:cubicBezTo>
                  <a:cubicBezTo>
                    <a:pt x="0" y="1088"/>
                    <a:pt x="0" y="1088"/>
                    <a:pt x="0" y="1088"/>
                  </a:cubicBezTo>
                  <a:cubicBezTo>
                    <a:pt x="0" y="1095"/>
                    <a:pt x="6" y="1101"/>
                    <a:pt x="14" y="1101"/>
                  </a:cubicBezTo>
                  <a:cubicBezTo>
                    <a:pt x="712" y="1101"/>
                    <a:pt x="712" y="1101"/>
                    <a:pt x="712" y="1101"/>
                  </a:cubicBezTo>
                  <a:cubicBezTo>
                    <a:pt x="719" y="1101"/>
                    <a:pt x="725" y="1095"/>
                    <a:pt x="725" y="1088"/>
                  </a:cubicBezTo>
                  <a:cubicBezTo>
                    <a:pt x="725" y="113"/>
                    <a:pt x="725" y="113"/>
                    <a:pt x="725" y="113"/>
                  </a:cubicBezTo>
                  <a:cubicBezTo>
                    <a:pt x="725" y="105"/>
                    <a:pt x="719" y="99"/>
                    <a:pt x="712" y="99"/>
                  </a:cubicBezTo>
                  <a:close/>
                  <a:moveTo>
                    <a:pt x="631" y="99"/>
                  </a:moveTo>
                  <a:cubicBezTo>
                    <a:pt x="185" y="99"/>
                    <a:pt x="185" y="99"/>
                    <a:pt x="185" y="99"/>
                  </a:cubicBezTo>
                  <a:cubicBezTo>
                    <a:pt x="631" y="30"/>
                    <a:pt x="631" y="30"/>
                    <a:pt x="631" y="30"/>
                  </a:cubicBezTo>
                  <a:lnTo>
                    <a:pt x="631" y="99"/>
                  </a:lnTo>
                  <a:close/>
                  <a:moveTo>
                    <a:pt x="699" y="1074"/>
                  </a:moveTo>
                  <a:cubicBezTo>
                    <a:pt x="27" y="1074"/>
                    <a:pt x="27" y="1074"/>
                    <a:pt x="27" y="1074"/>
                  </a:cubicBezTo>
                  <a:cubicBezTo>
                    <a:pt x="27" y="126"/>
                    <a:pt x="27" y="126"/>
                    <a:pt x="27" y="126"/>
                  </a:cubicBezTo>
                  <a:cubicBezTo>
                    <a:pt x="644" y="126"/>
                    <a:pt x="644" y="126"/>
                    <a:pt x="644" y="126"/>
                  </a:cubicBezTo>
                  <a:cubicBezTo>
                    <a:pt x="644" y="126"/>
                    <a:pt x="644" y="126"/>
                    <a:pt x="644" y="126"/>
                  </a:cubicBezTo>
                  <a:cubicBezTo>
                    <a:pt x="644" y="126"/>
                    <a:pt x="644" y="126"/>
                    <a:pt x="644" y="126"/>
                  </a:cubicBezTo>
                  <a:cubicBezTo>
                    <a:pt x="699" y="126"/>
                    <a:pt x="699" y="126"/>
                    <a:pt x="699" y="126"/>
                  </a:cubicBezTo>
                  <a:lnTo>
                    <a:pt x="699" y="1074"/>
                  </a:ln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84" name="Freeform 7">
              <a:extLst>
                <a:ext uri="{FF2B5EF4-FFF2-40B4-BE49-F238E27FC236}">
                  <a16:creationId xmlns:a16="http://schemas.microsoft.com/office/drawing/2014/main" id="{1D252457-DC3C-4F0A-A3F7-4DEE84E0796F}"/>
                </a:ext>
              </a:extLst>
            </p:cNvPr>
            <p:cNvSpPr>
              <a:spLocks noEditPoints="1"/>
            </p:cNvSpPr>
            <p:nvPr/>
          </p:nvSpPr>
          <p:spPr bwMode="auto">
            <a:xfrm>
              <a:off x="-1879600" y="4579938"/>
              <a:ext cx="1068387" cy="393700"/>
            </a:xfrm>
            <a:custGeom>
              <a:avLst/>
              <a:gdLst>
                <a:gd name="T0" fmla="*/ 578 w 592"/>
                <a:gd name="T1" fmla="*/ 218 h 218"/>
                <a:gd name="T2" fmla="*/ 13 w 592"/>
                <a:gd name="T3" fmla="*/ 218 h 218"/>
                <a:gd name="T4" fmla="*/ 0 w 592"/>
                <a:gd name="T5" fmla="*/ 205 h 218"/>
                <a:gd name="T6" fmla="*/ 0 w 592"/>
                <a:gd name="T7" fmla="*/ 13 h 218"/>
                <a:gd name="T8" fmla="*/ 13 w 592"/>
                <a:gd name="T9" fmla="*/ 0 h 218"/>
                <a:gd name="T10" fmla="*/ 578 w 592"/>
                <a:gd name="T11" fmla="*/ 0 h 218"/>
                <a:gd name="T12" fmla="*/ 592 w 592"/>
                <a:gd name="T13" fmla="*/ 13 h 218"/>
                <a:gd name="T14" fmla="*/ 592 w 592"/>
                <a:gd name="T15" fmla="*/ 205 h 218"/>
                <a:gd name="T16" fmla="*/ 578 w 592"/>
                <a:gd name="T17" fmla="*/ 218 h 218"/>
                <a:gd name="T18" fmla="*/ 27 w 592"/>
                <a:gd name="T19" fmla="*/ 191 h 218"/>
                <a:gd name="T20" fmla="*/ 565 w 592"/>
                <a:gd name="T21" fmla="*/ 191 h 218"/>
                <a:gd name="T22" fmla="*/ 565 w 592"/>
                <a:gd name="T23" fmla="*/ 26 h 218"/>
                <a:gd name="T24" fmla="*/ 27 w 592"/>
                <a:gd name="T25" fmla="*/ 26 h 218"/>
                <a:gd name="T26" fmla="*/ 27 w 592"/>
                <a:gd name="T27" fmla="*/ 19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2" h="218">
                  <a:moveTo>
                    <a:pt x="578" y="218"/>
                  </a:moveTo>
                  <a:cubicBezTo>
                    <a:pt x="13" y="218"/>
                    <a:pt x="13" y="218"/>
                    <a:pt x="13" y="218"/>
                  </a:cubicBezTo>
                  <a:cubicBezTo>
                    <a:pt x="6" y="218"/>
                    <a:pt x="0" y="212"/>
                    <a:pt x="0" y="205"/>
                  </a:cubicBezTo>
                  <a:cubicBezTo>
                    <a:pt x="0" y="13"/>
                    <a:pt x="0" y="13"/>
                    <a:pt x="0" y="13"/>
                  </a:cubicBezTo>
                  <a:cubicBezTo>
                    <a:pt x="0" y="6"/>
                    <a:pt x="6" y="0"/>
                    <a:pt x="13" y="0"/>
                  </a:cubicBezTo>
                  <a:cubicBezTo>
                    <a:pt x="578" y="0"/>
                    <a:pt x="578" y="0"/>
                    <a:pt x="578" y="0"/>
                  </a:cubicBezTo>
                  <a:cubicBezTo>
                    <a:pt x="586" y="0"/>
                    <a:pt x="592" y="6"/>
                    <a:pt x="592" y="13"/>
                  </a:cubicBezTo>
                  <a:cubicBezTo>
                    <a:pt x="592" y="205"/>
                    <a:pt x="592" y="205"/>
                    <a:pt x="592" y="205"/>
                  </a:cubicBezTo>
                  <a:cubicBezTo>
                    <a:pt x="592" y="212"/>
                    <a:pt x="586" y="218"/>
                    <a:pt x="578" y="218"/>
                  </a:cubicBezTo>
                  <a:close/>
                  <a:moveTo>
                    <a:pt x="27" y="191"/>
                  </a:moveTo>
                  <a:cubicBezTo>
                    <a:pt x="565" y="191"/>
                    <a:pt x="565" y="191"/>
                    <a:pt x="565" y="191"/>
                  </a:cubicBezTo>
                  <a:cubicBezTo>
                    <a:pt x="565" y="26"/>
                    <a:pt x="565" y="26"/>
                    <a:pt x="565" y="26"/>
                  </a:cubicBezTo>
                  <a:cubicBezTo>
                    <a:pt x="27" y="26"/>
                    <a:pt x="27" y="26"/>
                    <a:pt x="27" y="26"/>
                  </a:cubicBezTo>
                  <a:lnTo>
                    <a:pt x="27" y="191"/>
                  </a:ln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5" name="Freeform 8">
              <a:extLst>
                <a:ext uri="{FF2B5EF4-FFF2-40B4-BE49-F238E27FC236}">
                  <a16:creationId xmlns:a16="http://schemas.microsoft.com/office/drawing/2014/main" id="{6423F91F-F4C6-460A-A583-B988FA365A14}"/>
                </a:ext>
              </a:extLst>
            </p:cNvPr>
            <p:cNvSpPr>
              <a:spLocks/>
            </p:cNvSpPr>
            <p:nvPr/>
          </p:nvSpPr>
          <p:spPr bwMode="auto">
            <a:xfrm>
              <a:off x="-1879600" y="4471988"/>
              <a:ext cx="1068387" cy="49213"/>
            </a:xfrm>
            <a:custGeom>
              <a:avLst/>
              <a:gdLst>
                <a:gd name="T0" fmla="*/ 578 w 592"/>
                <a:gd name="T1" fmla="*/ 27 h 27"/>
                <a:gd name="T2" fmla="*/ 13 w 592"/>
                <a:gd name="T3" fmla="*/ 27 h 27"/>
                <a:gd name="T4" fmla="*/ 0 w 592"/>
                <a:gd name="T5" fmla="*/ 13 h 27"/>
                <a:gd name="T6" fmla="*/ 13 w 592"/>
                <a:gd name="T7" fmla="*/ 0 h 27"/>
                <a:gd name="T8" fmla="*/ 578 w 592"/>
                <a:gd name="T9" fmla="*/ 0 h 27"/>
                <a:gd name="T10" fmla="*/ 592 w 592"/>
                <a:gd name="T11" fmla="*/ 13 h 27"/>
                <a:gd name="T12" fmla="*/ 578 w 59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92" h="27">
                  <a:moveTo>
                    <a:pt x="578" y="27"/>
                  </a:moveTo>
                  <a:cubicBezTo>
                    <a:pt x="13" y="27"/>
                    <a:pt x="13" y="27"/>
                    <a:pt x="13" y="27"/>
                  </a:cubicBezTo>
                  <a:cubicBezTo>
                    <a:pt x="6" y="27"/>
                    <a:pt x="0" y="21"/>
                    <a:pt x="0" y="13"/>
                  </a:cubicBezTo>
                  <a:cubicBezTo>
                    <a:pt x="0" y="6"/>
                    <a:pt x="6" y="0"/>
                    <a:pt x="13" y="0"/>
                  </a:cubicBezTo>
                  <a:cubicBezTo>
                    <a:pt x="578" y="0"/>
                    <a:pt x="578" y="0"/>
                    <a:pt x="578" y="0"/>
                  </a:cubicBezTo>
                  <a:cubicBezTo>
                    <a:pt x="586" y="0"/>
                    <a:pt x="592" y="6"/>
                    <a:pt x="592" y="13"/>
                  </a:cubicBezTo>
                  <a:cubicBezTo>
                    <a:pt x="592" y="21"/>
                    <a:pt x="586" y="27"/>
                    <a:pt x="578"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86" name="Freeform 9">
              <a:extLst>
                <a:ext uri="{FF2B5EF4-FFF2-40B4-BE49-F238E27FC236}">
                  <a16:creationId xmlns:a16="http://schemas.microsoft.com/office/drawing/2014/main" id="{C1DF7A06-107C-4A26-9DA5-A6071FC3F24B}"/>
                </a:ext>
              </a:extLst>
            </p:cNvPr>
            <p:cNvSpPr>
              <a:spLocks/>
            </p:cNvSpPr>
            <p:nvPr/>
          </p:nvSpPr>
          <p:spPr bwMode="auto">
            <a:xfrm>
              <a:off x="-1879600" y="5114925"/>
              <a:ext cx="501650" cy="47625"/>
            </a:xfrm>
            <a:custGeom>
              <a:avLst/>
              <a:gdLst>
                <a:gd name="T0" fmla="*/ 265 w 278"/>
                <a:gd name="T1" fmla="*/ 26 h 26"/>
                <a:gd name="T2" fmla="*/ 13 w 278"/>
                <a:gd name="T3" fmla="*/ 26 h 26"/>
                <a:gd name="T4" fmla="*/ 0 w 278"/>
                <a:gd name="T5" fmla="*/ 13 h 26"/>
                <a:gd name="T6" fmla="*/ 13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3" y="26"/>
                    <a:pt x="13" y="26"/>
                    <a:pt x="13" y="26"/>
                  </a:cubicBezTo>
                  <a:cubicBezTo>
                    <a:pt x="6" y="26"/>
                    <a:pt x="0" y="20"/>
                    <a:pt x="0" y="13"/>
                  </a:cubicBezTo>
                  <a:cubicBezTo>
                    <a:pt x="0" y="6"/>
                    <a:pt x="6" y="0"/>
                    <a:pt x="13"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7" name="Freeform 10">
              <a:extLst>
                <a:ext uri="{FF2B5EF4-FFF2-40B4-BE49-F238E27FC236}">
                  <a16:creationId xmlns:a16="http://schemas.microsoft.com/office/drawing/2014/main" id="{ACA84A22-BD21-4085-A293-0D2AE404B434}"/>
                </a:ext>
              </a:extLst>
            </p:cNvPr>
            <p:cNvSpPr>
              <a:spLocks/>
            </p:cNvSpPr>
            <p:nvPr/>
          </p:nvSpPr>
          <p:spPr bwMode="auto">
            <a:xfrm>
              <a:off x="-1314450" y="5114925"/>
              <a:ext cx="503237" cy="47625"/>
            </a:xfrm>
            <a:custGeom>
              <a:avLst/>
              <a:gdLst>
                <a:gd name="T0" fmla="*/ 265 w 279"/>
                <a:gd name="T1" fmla="*/ 26 h 26"/>
                <a:gd name="T2" fmla="*/ 14 w 279"/>
                <a:gd name="T3" fmla="*/ 26 h 26"/>
                <a:gd name="T4" fmla="*/ 0 w 279"/>
                <a:gd name="T5" fmla="*/ 13 h 26"/>
                <a:gd name="T6" fmla="*/ 14 w 279"/>
                <a:gd name="T7" fmla="*/ 0 h 26"/>
                <a:gd name="T8" fmla="*/ 265 w 279"/>
                <a:gd name="T9" fmla="*/ 0 h 26"/>
                <a:gd name="T10" fmla="*/ 279 w 279"/>
                <a:gd name="T11" fmla="*/ 13 h 26"/>
                <a:gd name="T12" fmla="*/ 265 w 27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9" h="26">
                  <a:moveTo>
                    <a:pt x="265" y="26"/>
                  </a:moveTo>
                  <a:cubicBezTo>
                    <a:pt x="14" y="26"/>
                    <a:pt x="14" y="26"/>
                    <a:pt x="14" y="26"/>
                  </a:cubicBezTo>
                  <a:cubicBezTo>
                    <a:pt x="6" y="26"/>
                    <a:pt x="0" y="20"/>
                    <a:pt x="0" y="13"/>
                  </a:cubicBezTo>
                  <a:cubicBezTo>
                    <a:pt x="0" y="6"/>
                    <a:pt x="6" y="0"/>
                    <a:pt x="14" y="0"/>
                  </a:cubicBezTo>
                  <a:cubicBezTo>
                    <a:pt x="265" y="0"/>
                    <a:pt x="265" y="0"/>
                    <a:pt x="265" y="0"/>
                  </a:cubicBezTo>
                  <a:cubicBezTo>
                    <a:pt x="273" y="0"/>
                    <a:pt x="279" y="6"/>
                    <a:pt x="279" y="13"/>
                  </a:cubicBezTo>
                  <a:cubicBezTo>
                    <a:pt x="279" y="20"/>
                    <a:pt x="273"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8" name="Freeform 11">
              <a:extLst>
                <a:ext uri="{FF2B5EF4-FFF2-40B4-BE49-F238E27FC236}">
                  <a16:creationId xmlns:a16="http://schemas.microsoft.com/office/drawing/2014/main" id="{754886CD-67BF-42D9-8F4C-3B8E267DC0D1}"/>
                </a:ext>
              </a:extLst>
            </p:cNvPr>
            <p:cNvSpPr>
              <a:spLocks/>
            </p:cNvSpPr>
            <p:nvPr/>
          </p:nvSpPr>
          <p:spPr bwMode="auto">
            <a:xfrm>
              <a:off x="-1879600" y="5222875"/>
              <a:ext cx="501650" cy="49213"/>
            </a:xfrm>
            <a:custGeom>
              <a:avLst/>
              <a:gdLst>
                <a:gd name="T0" fmla="*/ 265 w 278"/>
                <a:gd name="T1" fmla="*/ 27 h 27"/>
                <a:gd name="T2" fmla="*/ 13 w 278"/>
                <a:gd name="T3" fmla="*/ 27 h 27"/>
                <a:gd name="T4" fmla="*/ 0 w 278"/>
                <a:gd name="T5" fmla="*/ 14 h 27"/>
                <a:gd name="T6" fmla="*/ 13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4"/>
                  </a:cubicBezTo>
                  <a:cubicBezTo>
                    <a:pt x="0" y="6"/>
                    <a:pt x="6" y="0"/>
                    <a:pt x="13"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89" name="Freeform 12">
              <a:extLst>
                <a:ext uri="{FF2B5EF4-FFF2-40B4-BE49-F238E27FC236}">
                  <a16:creationId xmlns:a16="http://schemas.microsoft.com/office/drawing/2014/main" id="{17FFAF07-4156-49EB-B21E-E4D31A1FED8A}"/>
                </a:ext>
              </a:extLst>
            </p:cNvPr>
            <p:cNvSpPr>
              <a:spLocks/>
            </p:cNvSpPr>
            <p:nvPr/>
          </p:nvSpPr>
          <p:spPr bwMode="auto">
            <a:xfrm>
              <a:off x="-1314450" y="5222875"/>
              <a:ext cx="503237" cy="49213"/>
            </a:xfrm>
            <a:custGeom>
              <a:avLst/>
              <a:gdLst>
                <a:gd name="T0" fmla="*/ 265 w 279"/>
                <a:gd name="T1" fmla="*/ 27 h 27"/>
                <a:gd name="T2" fmla="*/ 14 w 279"/>
                <a:gd name="T3" fmla="*/ 27 h 27"/>
                <a:gd name="T4" fmla="*/ 0 w 279"/>
                <a:gd name="T5" fmla="*/ 14 h 27"/>
                <a:gd name="T6" fmla="*/ 14 w 279"/>
                <a:gd name="T7" fmla="*/ 0 h 27"/>
                <a:gd name="T8" fmla="*/ 265 w 279"/>
                <a:gd name="T9" fmla="*/ 0 h 27"/>
                <a:gd name="T10" fmla="*/ 279 w 279"/>
                <a:gd name="T11" fmla="*/ 14 h 27"/>
                <a:gd name="T12" fmla="*/ 265 w 27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9" h="27">
                  <a:moveTo>
                    <a:pt x="265" y="27"/>
                  </a:moveTo>
                  <a:cubicBezTo>
                    <a:pt x="14" y="27"/>
                    <a:pt x="14" y="27"/>
                    <a:pt x="14" y="27"/>
                  </a:cubicBezTo>
                  <a:cubicBezTo>
                    <a:pt x="6" y="27"/>
                    <a:pt x="0" y="21"/>
                    <a:pt x="0" y="14"/>
                  </a:cubicBezTo>
                  <a:cubicBezTo>
                    <a:pt x="0" y="6"/>
                    <a:pt x="6" y="0"/>
                    <a:pt x="14" y="0"/>
                  </a:cubicBezTo>
                  <a:cubicBezTo>
                    <a:pt x="265" y="0"/>
                    <a:pt x="265" y="0"/>
                    <a:pt x="265" y="0"/>
                  </a:cubicBezTo>
                  <a:cubicBezTo>
                    <a:pt x="273" y="0"/>
                    <a:pt x="279" y="6"/>
                    <a:pt x="279" y="14"/>
                  </a:cubicBezTo>
                  <a:cubicBezTo>
                    <a:pt x="279" y="21"/>
                    <a:pt x="273"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0" name="Freeform 13">
              <a:extLst>
                <a:ext uri="{FF2B5EF4-FFF2-40B4-BE49-F238E27FC236}">
                  <a16:creationId xmlns:a16="http://schemas.microsoft.com/office/drawing/2014/main" id="{A15A31D1-4A83-44E2-B5B6-B1592B02D218}"/>
                </a:ext>
              </a:extLst>
            </p:cNvPr>
            <p:cNvSpPr>
              <a:spLocks/>
            </p:cNvSpPr>
            <p:nvPr/>
          </p:nvSpPr>
          <p:spPr bwMode="auto">
            <a:xfrm>
              <a:off x="-1879600" y="5334000"/>
              <a:ext cx="501650" cy="46038"/>
            </a:xfrm>
            <a:custGeom>
              <a:avLst/>
              <a:gdLst>
                <a:gd name="T0" fmla="*/ 265 w 278"/>
                <a:gd name="T1" fmla="*/ 26 h 26"/>
                <a:gd name="T2" fmla="*/ 13 w 278"/>
                <a:gd name="T3" fmla="*/ 26 h 26"/>
                <a:gd name="T4" fmla="*/ 0 w 278"/>
                <a:gd name="T5" fmla="*/ 13 h 26"/>
                <a:gd name="T6" fmla="*/ 13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3" y="26"/>
                    <a:pt x="13" y="26"/>
                    <a:pt x="13" y="26"/>
                  </a:cubicBezTo>
                  <a:cubicBezTo>
                    <a:pt x="6" y="26"/>
                    <a:pt x="0" y="20"/>
                    <a:pt x="0" y="13"/>
                  </a:cubicBezTo>
                  <a:cubicBezTo>
                    <a:pt x="0" y="6"/>
                    <a:pt x="6" y="0"/>
                    <a:pt x="13"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91" name="Freeform 14">
              <a:extLst>
                <a:ext uri="{FF2B5EF4-FFF2-40B4-BE49-F238E27FC236}">
                  <a16:creationId xmlns:a16="http://schemas.microsoft.com/office/drawing/2014/main" id="{B442A81B-2AA5-4BE6-8606-B17B6EC6CFE2}"/>
                </a:ext>
              </a:extLst>
            </p:cNvPr>
            <p:cNvSpPr>
              <a:spLocks/>
            </p:cNvSpPr>
            <p:nvPr/>
          </p:nvSpPr>
          <p:spPr bwMode="auto">
            <a:xfrm>
              <a:off x="-1314450" y="5334000"/>
              <a:ext cx="503237" cy="46038"/>
            </a:xfrm>
            <a:custGeom>
              <a:avLst/>
              <a:gdLst>
                <a:gd name="T0" fmla="*/ 265 w 279"/>
                <a:gd name="T1" fmla="*/ 26 h 26"/>
                <a:gd name="T2" fmla="*/ 14 w 279"/>
                <a:gd name="T3" fmla="*/ 26 h 26"/>
                <a:gd name="T4" fmla="*/ 0 w 279"/>
                <a:gd name="T5" fmla="*/ 13 h 26"/>
                <a:gd name="T6" fmla="*/ 14 w 279"/>
                <a:gd name="T7" fmla="*/ 0 h 26"/>
                <a:gd name="T8" fmla="*/ 265 w 279"/>
                <a:gd name="T9" fmla="*/ 0 h 26"/>
                <a:gd name="T10" fmla="*/ 279 w 279"/>
                <a:gd name="T11" fmla="*/ 13 h 26"/>
                <a:gd name="T12" fmla="*/ 265 w 27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9" h="26">
                  <a:moveTo>
                    <a:pt x="265" y="26"/>
                  </a:moveTo>
                  <a:cubicBezTo>
                    <a:pt x="14" y="26"/>
                    <a:pt x="14" y="26"/>
                    <a:pt x="14" y="26"/>
                  </a:cubicBezTo>
                  <a:cubicBezTo>
                    <a:pt x="6" y="26"/>
                    <a:pt x="0" y="20"/>
                    <a:pt x="0" y="13"/>
                  </a:cubicBezTo>
                  <a:cubicBezTo>
                    <a:pt x="0" y="6"/>
                    <a:pt x="6" y="0"/>
                    <a:pt x="14" y="0"/>
                  </a:cubicBezTo>
                  <a:cubicBezTo>
                    <a:pt x="265" y="0"/>
                    <a:pt x="265" y="0"/>
                    <a:pt x="265" y="0"/>
                  </a:cubicBezTo>
                  <a:cubicBezTo>
                    <a:pt x="273" y="0"/>
                    <a:pt x="279" y="6"/>
                    <a:pt x="279" y="13"/>
                  </a:cubicBezTo>
                  <a:cubicBezTo>
                    <a:pt x="279" y="20"/>
                    <a:pt x="273"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92" name="Freeform 15">
              <a:extLst>
                <a:ext uri="{FF2B5EF4-FFF2-40B4-BE49-F238E27FC236}">
                  <a16:creationId xmlns:a16="http://schemas.microsoft.com/office/drawing/2014/main" id="{91E50C32-D61D-46EC-A19E-C4B590089315}"/>
                </a:ext>
              </a:extLst>
            </p:cNvPr>
            <p:cNvSpPr>
              <a:spLocks/>
            </p:cNvSpPr>
            <p:nvPr/>
          </p:nvSpPr>
          <p:spPr bwMode="auto">
            <a:xfrm>
              <a:off x="-1879600" y="5441950"/>
              <a:ext cx="501650" cy="47625"/>
            </a:xfrm>
            <a:custGeom>
              <a:avLst/>
              <a:gdLst>
                <a:gd name="T0" fmla="*/ 265 w 278"/>
                <a:gd name="T1" fmla="*/ 27 h 27"/>
                <a:gd name="T2" fmla="*/ 13 w 278"/>
                <a:gd name="T3" fmla="*/ 27 h 27"/>
                <a:gd name="T4" fmla="*/ 0 w 278"/>
                <a:gd name="T5" fmla="*/ 14 h 27"/>
                <a:gd name="T6" fmla="*/ 13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4"/>
                  </a:cubicBezTo>
                  <a:cubicBezTo>
                    <a:pt x="0" y="6"/>
                    <a:pt x="6" y="0"/>
                    <a:pt x="13"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93" name="Freeform 16">
              <a:extLst>
                <a:ext uri="{FF2B5EF4-FFF2-40B4-BE49-F238E27FC236}">
                  <a16:creationId xmlns:a16="http://schemas.microsoft.com/office/drawing/2014/main" id="{72CA1ADD-7649-45A6-8FF0-1AC1F75CC7F5}"/>
                </a:ext>
              </a:extLst>
            </p:cNvPr>
            <p:cNvSpPr>
              <a:spLocks/>
            </p:cNvSpPr>
            <p:nvPr/>
          </p:nvSpPr>
          <p:spPr bwMode="auto">
            <a:xfrm>
              <a:off x="-1314450" y="5441950"/>
              <a:ext cx="503237" cy="47625"/>
            </a:xfrm>
            <a:custGeom>
              <a:avLst/>
              <a:gdLst>
                <a:gd name="T0" fmla="*/ 265 w 279"/>
                <a:gd name="T1" fmla="*/ 27 h 27"/>
                <a:gd name="T2" fmla="*/ 14 w 279"/>
                <a:gd name="T3" fmla="*/ 27 h 27"/>
                <a:gd name="T4" fmla="*/ 0 w 279"/>
                <a:gd name="T5" fmla="*/ 14 h 27"/>
                <a:gd name="T6" fmla="*/ 14 w 279"/>
                <a:gd name="T7" fmla="*/ 0 h 27"/>
                <a:gd name="T8" fmla="*/ 265 w 279"/>
                <a:gd name="T9" fmla="*/ 0 h 27"/>
                <a:gd name="T10" fmla="*/ 279 w 279"/>
                <a:gd name="T11" fmla="*/ 14 h 27"/>
                <a:gd name="T12" fmla="*/ 265 w 27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9" h="27">
                  <a:moveTo>
                    <a:pt x="265" y="27"/>
                  </a:moveTo>
                  <a:cubicBezTo>
                    <a:pt x="14" y="27"/>
                    <a:pt x="14" y="27"/>
                    <a:pt x="14" y="27"/>
                  </a:cubicBezTo>
                  <a:cubicBezTo>
                    <a:pt x="6" y="27"/>
                    <a:pt x="0" y="21"/>
                    <a:pt x="0" y="14"/>
                  </a:cubicBezTo>
                  <a:cubicBezTo>
                    <a:pt x="0" y="6"/>
                    <a:pt x="6" y="0"/>
                    <a:pt x="14" y="0"/>
                  </a:cubicBezTo>
                  <a:cubicBezTo>
                    <a:pt x="265" y="0"/>
                    <a:pt x="265" y="0"/>
                    <a:pt x="265" y="0"/>
                  </a:cubicBezTo>
                  <a:cubicBezTo>
                    <a:pt x="273" y="0"/>
                    <a:pt x="279" y="6"/>
                    <a:pt x="279" y="14"/>
                  </a:cubicBezTo>
                  <a:cubicBezTo>
                    <a:pt x="279" y="21"/>
                    <a:pt x="273"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94" name="Freeform 17">
              <a:extLst>
                <a:ext uri="{FF2B5EF4-FFF2-40B4-BE49-F238E27FC236}">
                  <a16:creationId xmlns:a16="http://schemas.microsoft.com/office/drawing/2014/main" id="{D0726B93-8725-45D2-BE5A-6EEC3D5D2F2E}"/>
                </a:ext>
              </a:extLst>
            </p:cNvPr>
            <p:cNvSpPr>
              <a:spLocks/>
            </p:cNvSpPr>
            <p:nvPr/>
          </p:nvSpPr>
          <p:spPr bwMode="auto">
            <a:xfrm>
              <a:off x="-1879600" y="5551488"/>
              <a:ext cx="501650" cy="47625"/>
            </a:xfrm>
            <a:custGeom>
              <a:avLst/>
              <a:gdLst>
                <a:gd name="T0" fmla="*/ 265 w 278"/>
                <a:gd name="T1" fmla="*/ 27 h 27"/>
                <a:gd name="T2" fmla="*/ 13 w 278"/>
                <a:gd name="T3" fmla="*/ 27 h 27"/>
                <a:gd name="T4" fmla="*/ 0 w 278"/>
                <a:gd name="T5" fmla="*/ 13 h 27"/>
                <a:gd name="T6" fmla="*/ 13 w 278"/>
                <a:gd name="T7" fmla="*/ 0 h 27"/>
                <a:gd name="T8" fmla="*/ 265 w 278"/>
                <a:gd name="T9" fmla="*/ 0 h 27"/>
                <a:gd name="T10" fmla="*/ 278 w 278"/>
                <a:gd name="T11" fmla="*/ 13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3"/>
                  </a:cubicBezTo>
                  <a:cubicBezTo>
                    <a:pt x="0" y="6"/>
                    <a:pt x="6" y="0"/>
                    <a:pt x="13" y="0"/>
                  </a:cubicBezTo>
                  <a:cubicBezTo>
                    <a:pt x="265" y="0"/>
                    <a:pt x="265" y="0"/>
                    <a:pt x="265" y="0"/>
                  </a:cubicBezTo>
                  <a:cubicBezTo>
                    <a:pt x="272" y="0"/>
                    <a:pt x="278" y="6"/>
                    <a:pt x="278" y="13"/>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5" name="Freeform 18">
              <a:extLst>
                <a:ext uri="{FF2B5EF4-FFF2-40B4-BE49-F238E27FC236}">
                  <a16:creationId xmlns:a16="http://schemas.microsoft.com/office/drawing/2014/main" id="{5A69C2B6-3EC5-434F-A655-C827F999AB9E}"/>
                </a:ext>
              </a:extLst>
            </p:cNvPr>
            <p:cNvSpPr>
              <a:spLocks/>
            </p:cNvSpPr>
            <p:nvPr/>
          </p:nvSpPr>
          <p:spPr bwMode="auto">
            <a:xfrm>
              <a:off x="-1314450" y="5551488"/>
              <a:ext cx="503237" cy="47625"/>
            </a:xfrm>
            <a:custGeom>
              <a:avLst/>
              <a:gdLst>
                <a:gd name="T0" fmla="*/ 265 w 279"/>
                <a:gd name="T1" fmla="*/ 27 h 27"/>
                <a:gd name="T2" fmla="*/ 14 w 279"/>
                <a:gd name="T3" fmla="*/ 27 h 27"/>
                <a:gd name="T4" fmla="*/ 0 w 279"/>
                <a:gd name="T5" fmla="*/ 13 h 27"/>
                <a:gd name="T6" fmla="*/ 14 w 279"/>
                <a:gd name="T7" fmla="*/ 0 h 27"/>
                <a:gd name="T8" fmla="*/ 265 w 279"/>
                <a:gd name="T9" fmla="*/ 0 h 27"/>
                <a:gd name="T10" fmla="*/ 279 w 279"/>
                <a:gd name="T11" fmla="*/ 13 h 27"/>
                <a:gd name="T12" fmla="*/ 265 w 27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9" h="27">
                  <a:moveTo>
                    <a:pt x="265" y="27"/>
                  </a:moveTo>
                  <a:cubicBezTo>
                    <a:pt x="14" y="27"/>
                    <a:pt x="14" y="27"/>
                    <a:pt x="14" y="27"/>
                  </a:cubicBezTo>
                  <a:cubicBezTo>
                    <a:pt x="6" y="27"/>
                    <a:pt x="0" y="21"/>
                    <a:pt x="0" y="13"/>
                  </a:cubicBezTo>
                  <a:cubicBezTo>
                    <a:pt x="0" y="6"/>
                    <a:pt x="6" y="0"/>
                    <a:pt x="14" y="0"/>
                  </a:cubicBezTo>
                  <a:cubicBezTo>
                    <a:pt x="265" y="0"/>
                    <a:pt x="265" y="0"/>
                    <a:pt x="265" y="0"/>
                  </a:cubicBezTo>
                  <a:cubicBezTo>
                    <a:pt x="273" y="0"/>
                    <a:pt x="279" y="6"/>
                    <a:pt x="279" y="13"/>
                  </a:cubicBezTo>
                  <a:cubicBezTo>
                    <a:pt x="279" y="21"/>
                    <a:pt x="273"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96" name="Freeform 19">
              <a:extLst>
                <a:ext uri="{FF2B5EF4-FFF2-40B4-BE49-F238E27FC236}">
                  <a16:creationId xmlns:a16="http://schemas.microsoft.com/office/drawing/2014/main" id="{2DE0B4B4-537C-4FFE-9D4A-58949B53C8CD}"/>
                </a:ext>
              </a:extLst>
            </p:cNvPr>
            <p:cNvSpPr>
              <a:spLocks/>
            </p:cNvSpPr>
            <p:nvPr/>
          </p:nvSpPr>
          <p:spPr bwMode="auto">
            <a:xfrm>
              <a:off x="-1879600" y="5659438"/>
              <a:ext cx="501650" cy="49213"/>
            </a:xfrm>
            <a:custGeom>
              <a:avLst/>
              <a:gdLst>
                <a:gd name="T0" fmla="*/ 265 w 278"/>
                <a:gd name="T1" fmla="*/ 27 h 27"/>
                <a:gd name="T2" fmla="*/ 13 w 278"/>
                <a:gd name="T3" fmla="*/ 27 h 27"/>
                <a:gd name="T4" fmla="*/ 0 w 278"/>
                <a:gd name="T5" fmla="*/ 14 h 27"/>
                <a:gd name="T6" fmla="*/ 13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4"/>
                  </a:cubicBezTo>
                  <a:cubicBezTo>
                    <a:pt x="0" y="6"/>
                    <a:pt x="6" y="0"/>
                    <a:pt x="13"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7" name="Freeform 20">
              <a:extLst>
                <a:ext uri="{FF2B5EF4-FFF2-40B4-BE49-F238E27FC236}">
                  <a16:creationId xmlns:a16="http://schemas.microsoft.com/office/drawing/2014/main" id="{C88BE3C7-9B1B-4E77-B5FB-DA17A713438A}"/>
                </a:ext>
              </a:extLst>
            </p:cNvPr>
            <p:cNvSpPr>
              <a:spLocks/>
            </p:cNvSpPr>
            <p:nvPr/>
          </p:nvSpPr>
          <p:spPr bwMode="auto">
            <a:xfrm>
              <a:off x="-1314450" y="5659438"/>
              <a:ext cx="501650" cy="49213"/>
            </a:xfrm>
            <a:custGeom>
              <a:avLst/>
              <a:gdLst>
                <a:gd name="T0" fmla="*/ 265 w 278"/>
                <a:gd name="T1" fmla="*/ 27 h 27"/>
                <a:gd name="T2" fmla="*/ 14 w 278"/>
                <a:gd name="T3" fmla="*/ 27 h 27"/>
                <a:gd name="T4" fmla="*/ 0 w 278"/>
                <a:gd name="T5" fmla="*/ 14 h 27"/>
                <a:gd name="T6" fmla="*/ 14 w 278"/>
                <a:gd name="T7" fmla="*/ 0 h 27"/>
                <a:gd name="T8" fmla="*/ 265 w 278"/>
                <a:gd name="T9" fmla="*/ 0 h 27"/>
                <a:gd name="T10" fmla="*/ 278 w 278"/>
                <a:gd name="T11" fmla="*/ 14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4" y="27"/>
                    <a:pt x="14" y="27"/>
                    <a:pt x="14" y="27"/>
                  </a:cubicBezTo>
                  <a:cubicBezTo>
                    <a:pt x="6" y="27"/>
                    <a:pt x="0" y="21"/>
                    <a:pt x="0" y="14"/>
                  </a:cubicBezTo>
                  <a:cubicBezTo>
                    <a:pt x="0" y="6"/>
                    <a:pt x="6" y="0"/>
                    <a:pt x="14" y="0"/>
                  </a:cubicBezTo>
                  <a:cubicBezTo>
                    <a:pt x="265" y="0"/>
                    <a:pt x="265" y="0"/>
                    <a:pt x="265" y="0"/>
                  </a:cubicBezTo>
                  <a:cubicBezTo>
                    <a:pt x="272" y="0"/>
                    <a:pt x="278" y="6"/>
                    <a:pt x="278" y="14"/>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8" name="Freeform 21">
              <a:extLst>
                <a:ext uri="{FF2B5EF4-FFF2-40B4-BE49-F238E27FC236}">
                  <a16:creationId xmlns:a16="http://schemas.microsoft.com/office/drawing/2014/main" id="{D4685585-F9DE-4D9E-BA69-FA99CDC582C3}"/>
                </a:ext>
              </a:extLst>
            </p:cNvPr>
            <p:cNvSpPr>
              <a:spLocks/>
            </p:cNvSpPr>
            <p:nvPr/>
          </p:nvSpPr>
          <p:spPr bwMode="auto">
            <a:xfrm>
              <a:off x="-1879600" y="5768975"/>
              <a:ext cx="501650" cy="49213"/>
            </a:xfrm>
            <a:custGeom>
              <a:avLst/>
              <a:gdLst>
                <a:gd name="T0" fmla="*/ 265 w 278"/>
                <a:gd name="T1" fmla="*/ 27 h 27"/>
                <a:gd name="T2" fmla="*/ 13 w 278"/>
                <a:gd name="T3" fmla="*/ 27 h 27"/>
                <a:gd name="T4" fmla="*/ 0 w 278"/>
                <a:gd name="T5" fmla="*/ 13 h 27"/>
                <a:gd name="T6" fmla="*/ 13 w 278"/>
                <a:gd name="T7" fmla="*/ 0 h 27"/>
                <a:gd name="T8" fmla="*/ 265 w 278"/>
                <a:gd name="T9" fmla="*/ 0 h 27"/>
                <a:gd name="T10" fmla="*/ 278 w 278"/>
                <a:gd name="T11" fmla="*/ 13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3" y="27"/>
                    <a:pt x="13" y="27"/>
                    <a:pt x="13" y="27"/>
                  </a:cubicBezTo>
                  <a:cubicBezTo>
                    <a:pt x="6" y="27"/>
                    <a:pt x="0" y="21"/>
                    <a:pt x="0" y="13"/>
                  </a:cubicBezTo>
                  <a:cubicBezTo>
                    <a:pt x="0" y="6"/>
                    <a:pt x="6" y="0"/>
                    <a:pt x="13" y="0"/>
                  </a:cubicBezTo>
                  <a:cubicBezTo>
                    <a:pt x="265" y="0"/>
                    <a:pt x="265" y="0"/>
                    <a:pt x="265" y="0"/>
                  </a:cubicBezTo>
                  <a:cubicBezTo>
                    <a:pt x="272" y="0"/>
                    <a:pt x="278" y="6"/>
                    <a:pt x="278" y="13"/>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99" name="Freeform 22">
              <a:extLst>
                <a:ext uri="{FF2B5EF4-FFF2-40B4-BE49-F238E27FC236}">
                  <a16:creationId xmlns:a16="http://schemas.microsoft.com/office/drawing/2014/main" id="{273B2132-2ED3-4D2C-8A50-F57DBE67F7CC}"/>
                </a:ext>
              </a:extLst>
            </p:cNvPr>
            <p:cNvSpPr>
              <a:spLocks/>
            </p:cNvSpPr>
            <p:nvPr/>
          </p:nvSpPr>
          <p:spPr bwMode="auto">
            <a:xfrm>
              <a:off x="-1314450" y="5768975"/>
              <a:ext cx="501650" cy="49213"/>
            </a:xfrm>
            <a:custGeom>
              <a:avLst/>
              <a:gdLst>
                <a:gd name="T0" fmla="*/ 265 w 278"/>
                <a:gd name="T1" fmla="*/ 27 h 27"/>
                <a:gd name="T2" fmla="*/ 14 w 278"/>
                <a:gd name="T3" fmla="*/ 27 h 27"/>
                <a:gd name="T4" fmla="*/ 0 w 278"/>
                <a:gd name="T5" fmla="*/ 13 h 27"/>
                <a:gd name="T6" fmla="*/ 14 w 278"/>
                <a:gd name="T7" fmla="*/ 0 h 27"/>
                <a:gd name="T8" fmla="*/ 265 w 278"/>
                <a:gd name="T9" fmla="*/ 0 h 27"/>
                <a:gd name="T10" fmla="*/ 278 w 278"/>
                <a:gd name="T11" fmla="*/ 13 h 27"/>
                <a:gd name="T12" fmla="*/ 265 w 27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8" h="27">
                  <a:moveTo>
                    <a:pt x="265" y="27"/>
                  </a:moveTo>
                  <a:cubicBezTo>
                    <a:pt x="14" y="27"/>
                    <a:pt x="14" y="27"/>
                    <a:pt x="14" y="27"/>
                  </a:cubicBezTo>
                  <a:cubicBezTo>
                    <a:pt x="6" y="27"/>
                    <a:pt x="0" y="21"/>
                    <a:pt x="0" y="13"/>
                  </a:cubicBezTo>
                  <a:cubicBezTo>
                    <a:pt x="0" y="6"/>
                    <a:pt x="6" y="0"/>
                    <a:pt x="14" y="0"/>
                  </a:cubicBezTo>
                  <a:cubicBezTo>
                    <a:pt x="265" y="0"/>
                    <a:pt x="265" y="0"/>
                    <a:pt x="265" y="0"/>
                  </a:cubicBezTo>
                  <a:cubicBezTo>
                    <a:pt x="272" y="0"/>
                    <a:pt x="278" y="6"/>
                    <a:pt x="278" y="13"/>
                  </a:cubicBezTo>
                  <a:cubicBezTo>
                    <a:pt x="278" y="21"/>
                    <a:pt x="272" y="27"/>
                    <a:pt x="265" y="27"/>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sp>
          <p:nvSpPr>
            <p:cNvPr id="100" name="Freeform 23">
              <a:extLst>
                <a:ext uri="{FF2B5EF4-FFF2-40B4-BE49-F238E27FC236}">
                  <a16:creationId xmlns:a16="http://schemas.microsoft.com/office/drawing/2014/main" id="{A6F12F17-346A-4382-AC16-54E73536DDAF}"/>
                </a:ext>
              </a:extLst>
            </p:cNvPr>
            <p:cNvSpPr>
              <a:spLocks/>
            </p:cNvSpPr>
            <p:nvPr/>
          </p:nvSpPr>
          <p:spPr bwMode="auto">
            <a:xfrm>
              <a:off x="-1879600" y="5878513"/>
              <a:ext cx="501650" cy="47625"/>
            </a:xfrm>
            <a:custGeom>
              <a:avLst/>
              <a:gdLst>
                <a:gd name="T0" fmla="*/ 265 w 278"/>
                <a:gd name="T1" fmla="*/ 26 h 26"/>
                <a:gd name="T2" fmla="*/ 13 w 278"/>
                <a:gd name="T3" fmla="*/ 26 h 26"/>
                <a:gd name="T4" fmla="*/ 0 w 278"/>
                <a:gd name="T5" fmla="*/ 13 h 26"/>
                <a:gd name="T6" fmla="*/ 13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3" y="26"/>
                    <a:pt x="13" y="26"/>
                    <a:pt x="13" y="26"/>
                  </a:cubicBezTo>
                  <a:cubicBezTo>
                    <a:pt x="6" y="26"/>
                    <a:pt x="0" y="20"/>
                    <a:pt x="0" y="13"/>
                  </a:cubicBezTo>
                  <a:cubicBezTo>
                    <a:pt x="0" y="6"/>
                    <a:pt x="6" y="0"/>
                    <a:pt x="13"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dirty="0">
                <a:ln>
                  <a:noFill/>
                </a:ln>
                <a:solidFill>
                  <a:srgbClr val="777877"/>
                </a:solidFill>
                <a:effectLst/>
                <a:uLnTx/>
                <a:uFillTx/>
                <a:latin typeface="Arial" panose="020B0604020202020204"/>
                <a:ea typeface="+mn-ea"/>
                <a:cs typeface="+mn-cs"/>
              </a:endParaRPr>
            </a:p>
          </p:txBody>
        </p:sp>
        <p:sp>
          <p:nvSpPr>
            <p:cNvPr id="101" name="Freeform 24">
              <a:extLst>
                <a:ext uri="{FF2B5EF4-FFF2-40B4-BE49-F238E27FC236}">
                  <a16:creationId xmlns:a16="http://schemas.microsoft.com/office/drawing/2014/main" id="{56C87732-6582-47D5-B295-A795F3864CA5}"/>
                </a:ext>
              </a:extLst>
            </p:cNvPr>
            <p:cNvSpPr>
              <a:spLocks/>
            </p:cNvSpPr>
            <p:nvPr/>
          </p:nvSpPr>
          <p:spPr bwMode="auto">
            <a:xfrm>
              <a:off x="-1314450" y="5878513"/>
              <a:ext cx="501650" cy="47625"/>
            </a:xfrm>
            <a:custGeom>
              <a:avLst/>
              <a:gdLst>
                <a:gd name="T0" fmla="*/ 265 w 278"/>
                <a:gd name="T1" fmla="*/ 26 h 26"/>
                <a:gd name="T2" fmla="*/ 14 w 278"/>
                <a:gd name="T3" fmla="*/ 26 h 26"/>
                <a:gd name="T4" fmla="*/ 0 w 278"/>
                <a:gd name="T5" fmla="*/ 13 h 26"/>
                <a:gd name="T6" fmla="*/ 14 w 278"/>
                <a:gd name="T7" fmla="*/ 0 h 26"/>
                <a:gd name="T8" fmla="*/ 265 w 278"/>
                <a:gd name="T9" fmla="*/ 0 h 26"/>
                <a:gd name="T10" fmla="*/ 278 w 278"/>
                <a:gd name="T11" fmla="*/ 13 h 26"/>
                <a:gd name="T12" fmla="*/ 265 w 27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78" h="26">
                  <a:moveTo>
                    <a:pt x="265" y="26"/>
                  </a:moveTo>
                  <a:cubicBezTo>
                    <a:pt x="14" y="26"/>
                    <a:pt x="14" y="26"/>
                    <a:pt x="14" y="26"/>
                  </a:cubicBezTo>
                  <a:cubicBezTo>
                    <a:pt x="6" y="26"/>
                    <a:pt x="0" y="20"/>
                    <a:pt x="0" y="13"/>
                  </a:cubicBezTo>
                  <a:cubicBezTo>
                    <a:pt x="0" y="6"/>
                    <a:pt x="6" y="0"/>
                    <a:pt x="14" y="0"/>
                  </a:cubicBezTo>
                  <a:cubicBezTo>
                    <a:pt x="265" y="0"/>
                    <a:pt x="265" y="0"/>
                    <a:pt x="265" y="0"/>
                  </a:cubicBezTo>
                  <a:cubicBezTo>
                    <a:pt x="272" y="0"/>
                    <a:pt x="278" y="6"/>
                    <a:pt x="278" y="13"/>
                  </a:cubicBezTo>
                  <a:cubicBezTo>
                    <a:pt x="278" y="20"/>
                    <a:pt x="272" y="26"/>
                    <a:pt x="265" y="26"/>
                  </a:cubicBezTo>
                  <a:close/>
                </a:path>
              </a:pathLst>
            </a:custGeom>
            <a:grpFill/>
            <a:ln w="3175">
              <a:noFill/>
              <a:round/>
              <a:headEnd/>
              <a:tailEnd/>
            </a:ln>
          </p:spPr>
          <p:txBody>
            <a:bodyPr vert="horz" wrap="square" lIns="82935" tIns="41468" rIns="82935" bIns="4146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45" i="0" u="none" strike="noStrike" kern="1200" cap="none" spc="0" normalizeH="0" baseline="0" noProof="0">
                <a:ln>
                  <a:noFill/>
                </a:ln>
                <a:solidFill>
                  <a:srgbClr val="777877"/>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5735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58A80DD-D931-6FB2-B810-7EBF14F2091E}"/>
              </a:ext>
            </a:extLst>
          </p:cNvPr>
          <p:cNvSpPr>
            <a:spLocks noGrp="1"/>
          </p:cNvSpPr>
          <p:nvPr>
            <p:ph type="body" sz="quarter" idx="13"/>
          </p:nvPr>
        </p:nvSpPr>
        <p:spPr/>
        <p:txBody>
          <a:bodyPr/>
          <a:lstStyle/>
          <a:p>
            <a:r>
              <a:rPr lang="de-DE" dirty="0"/>
              <a:t>Business </a:t>
            </a:r>
            <a:r>
              <a:rPr lang="de-DE" dirty="0" err="1"/>
              <a:t>valuation</a:t>
            </a:r>
            <a:endParaRPr lang="de-DE" dirty="0"/>
          </a:p>
        </p:txBody>
      </p:sp>
    </p:spTree>
    <p:extLst>
      <p:ext uri="{BB962C8B-B14F-4D97-AF65-F5344CB8AC3E}">
        <p14:creationId xmlns:p14="http://schemas.microsoft.com/office/powerpoint/2010/main" val="3134959098"/>
      </p:ext>
    </p:extLst>
  </p:cSld>
  <p:clrMapOvr>
    <a:masterClrMapping/>
  </p:clrMapOvr>
</p:sld>
</file>

<file path=ppt/theme/theme1.xml><?xml version="1.0" encoding="utf-8"?>
<a:theme xmlns:a="http://schemas.openxmlformats.org/drawingml/2006/main" name="Content slides">
  <a:themeElements>
    <a:clrScheme name="Mazars Brand Colours">
      <a:dk1>
        <a:srgbClr val="777777"/>
      </a:dk1>
      <a:lt1>
        <a:sysClr val="window" lastClr="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070CD"/>
      </a:hlink>
      <a:folHlink>
        <a:srgbClr val="6F4C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TEMPLATE EDIT - Verwendung_Basisvorlage.potm" id="{8A616551-BABD-41F4-856B-9F3F1DDDF78C}" vid="{6D30F460-BE44-4B5A-B92B-5A06C80811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53DAC2600694DAEA78D715C61A770" ma:contentTypeVersion="9" ma:contentTypeDescription="Create a new document." ma:contentTypeScope="" ma:versionID="65937f8fd5acaf0b5c42c6672eda712a">
  <xsd:schema xmlns:xsd="http://www.w3.org/2001/XMLSchema" xmlns:xs="http://www.w3.org/2001/XMLSchema" xmlns:p="http://schemas.microsoft.com/office/2006/metadata/properties" xmlns:ns2="c245dfd6-af2f-4315-a3a4-605a3e3d6f77" targetNamespace="http://schemas.microsoft.com/office/2006/metadata/properties" ma:root="true" ma:fieldsID="5f952b3fa33819e03f11201e9a6e50fb" ns2:_="">
    <xsd:import namespace="c245dfd6-af2f-4315-a3a4-605a3e3d6f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5dfd6-af2f-4315-a3a4-605a3e3d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53C186-CE95-4EAF-B87C-596BFD016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5dfd6-af2f-4315-a3a4-605a3e3d6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526F3F-9EB0-4674-AF70-BF95490A69EE}">
  <ds:schemaRefs>
    <ds:schemaRef ds:uri="http://schemas.microsoft.com/sharepoint/v3/contenttype/forms"/>
  </ds:schemaRefs>
</ds:datastoreItem>
</file>

<file path=customXml/itemProps3.xml><?xml version="1.0" encoding="utf-8"?>
<ds:datastoreItem xmlns:ds="http://schemas.openxmlformats.org/officeDocument/2006/customXml" ds:itemID="{E7C976ED-E90B-42EB-9E7A-174F8678284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245dfd6-af2f-4315-a3a4-605a3e3d6f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1760</Words>
  <Application>Microsoft Office PowerPoint</Application>
  <PresentationFormat>Breitbild</PresentationFormat>
  <Paragraphs>344</Paragraphs>
  <Slides>16</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Symbol</vt:lpstr>
      <vt:lpstr>Wingdings</vt:lpstr>
      <vt:lpstr>Content slides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Guckes, Jennifer</dc:creator>
  <cp:lastModifiedBy>Guckes, Jennifer</cp:lastModifiedBy>
  <cp:revision>258</cp:revision>
  <dcterms:created xsi:type="dcterms:W3CDTF">2021-10-11T09:32:45Z</dcterms:created>
  <dcterms:modified xsi:type="dcterms:W3CDTF">2024-01-10T09:38:29Z</dcterms:modified>
</cp:coreProperties>
</file>