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Lst>
  <p:notesMasterIdLst>
    <p:notesMasterId r:id="rId62"/>
  </p:notesMasterIdLst>
  <p:handoutMasterIdLst>
    <p:handoutMasterId r:id="rId63"/>
  </p:handoutMasterIdLst>
  <p:sldIdLst>
    <p:sldId id="256" r:id="rId6"/>
    <p:sldId id="2802" r:id="rId7"/>
    <p:sldId id="2662" r:id="rId8"/>
    <p:sldId id="2602" r:id="rId9"/>
    <p:sldId id="2667" r:id="rId10"/>
    <p:sldId id="2668" r:id="rId11"/>
    <p:sldId id="2679" r:id="rId12"/>
    <p:sldId id="2702" r:id="rId13"/>
    <p:sldId id="2749" r:id="rId14"/>
    <p:sldId id="2750" r:id="rId15"/>
    <p:sldId id="2678" r:id="rId16"/>
    <p:sldId id="2603" r:id="rId17"/>
    <p:sldId id="2604" r:id="rId18"/>
    <p:sldId id="2793" r:id="rId19"/>
    <p:sldId id="2791" r:id="rId20"/>
    <p:sldId id="2790" r:id="rId21"/>
    <p:sldId id="2792" r:id="rId22"/>
    <p:sldId id="2805" r:id="rId23"/>
    <p:sldId id="2634" r:id="rId24"/>
    <p:sldId id="2806" r:id="rId25"/>
    <p:sldId id="2635" r:id="rId26"/>
    <p:sldId id="2626" r:id="rId27"/>
    <p:sldId id="2807" r:id="rId28"/>
    <p:sldId id="2808" r:id="rId29"/>
    <p:sldId id="2809" r:id="rId30"/>
    <p:sldId id="2810" r:id="rId31"/>
    <p:sldId id="2811" r:id="rId32"/>
    <p:sldId id="2814" r:id="rId33"/>
    <p:sldId id="2819" r:id="rId34"/>
    <p:sldId id="2815" r:id="rId35"/>
    <p:sldId id="2816" r:id="rId36"/>
    <p:sldId id="2817" r:id="rId37"/>
    <p:sldId id="2820" r:id="rId38"/>
    <p:sldId id="2752" r:id="rId39"/>
    <p:sldId id="2804" r:id="rId40"/>
    <p:sldId id="2650" r:id="rId41"/>
    <p:sldId id="2651" r:id="rId42"/>
    <p:sldId id="2652" r:id="rId43"/>
    <p:sldId id="2653" r:id="rId44"/>
    <p:sldId id="2801" r:id="rId45"/>
    <p:sldId id="2812" r:id="rId46"/>
    <p:sldId id="2813" r:id="rId47"/>
    <p:sldId id="2776" r:id="rId48"/>
    <p:sldId id="2781" r:id="rId49"/>
    <p:sldId id="2782" r:id="rId50"/>
    <p:sldId id="2783" r:id="rId51"/>
    <p:sldId id="2784" r:id="rId52"/>
    <p:sldId id="2785" r:id="rId53"/>
    <p:sldId id="2786" r:id="rId54"/>
    <p:sldId id="2779" r:id="rId55"/>
    <p:sldId id="2787" r:id="rId56"/>
    <p:sldId id="2788" r:id="rId57"/>
    <p:sldId id="2687" r:id="rId58"/>
    <p:sldId id="1286" r:id="rId59"/>
    <p:sldId id="2762" r:id="rId60"/>
    <p:sldId id="2803" r:id="rId6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C75"/>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FF695-8CB9-43E3-9252-D28DCF8EF254}" v="756" dt="2024-01-10T16:58:43.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8"/>
    <p:restoredTop sz="96327"/>
  </p:normalViewPr>
  <p:slideViewPr>
    <p:cSldViewPr snapToGrid="0">
      <p:cViewPr varScale="1">
        <p:scale>
          <a:sx n="74" d="100"/>
          <a:sy n="74" d="100"/>
        </p:scale>
        <p:origin x="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ella Puca" userId="0907e0de-4f57-4675-807d-266f3440111d" providerId="ADAL" clId="{1CCFF695-8CB9-43E3-9252-D28DCF8EF254}"/>
    <pc:docChg chg="undo custSel delSld modSld">
      <pc:chgData name="Antonella Puca" userId="0907e0de-4f57-4675-807d-266f3440111d" providerId="ADAL" clId="{1CCFF695-8CB9-43E3-9252-D28DCF8EF254}" dt="2024-01-10T17:08:02.759" v="1777" actId="20577"/>
      <pc:docMkLst>
        <pc:docMk/>
      </pc:docMkLst>
      <pc:sldChg chg="modSp mod">
        <pc:chgData name="Antonella Puca" userId="0907e0de-4f57-4675-807d-266f3440111d" providerId="ADAL" clId="{1CCFF695-8CB9-43E3-9252-D28DCF8EF254}" dt="2024-01-10T17:01:45.669" v="1716" actId="20577"/>
        <pc:sldMkLst>
          <pc:docMk/>
          <pc:sldMk cId="1541771994" sldId="2604"/>
        </pc:sldMkLst>
        <pc:spChg chg="mod">
          <ac:chgData name="Antonella Puca" userId="0907e0de-4f57-4675-807d-266f3440111d" providerId="ADAL" clId="{1CCFF695-8CB9-43E3-9252-D28DCF8EF254}" dt="2024-01-10T17:01:45.669" v="1716" actId="20577"/>
          <ac:spMkLst>
            <pc:docMk/>
            <pc:sldMk cId="1541771994" sldId="2604"/>
            <ac:spMk id="9" creationId="{7ED4EDB4-6977-5926-337D-74998D4ABBA2}"/>
          </ac:spMkLst>
        </pc:spChg>
      </pc:sldChg>
      <pc:sldChg chg="del">
        <pc:chgData name="Antonella Puca" userId="0907e0de-4f57-4675-807d-266f3440111d" providerId="ADAL" clId="{1CCFF695-8CB9-43E3-9252-D28DCF8EF254}" dt="2024-01-10T16:25:38.627" v="1" actId="2696"/>
        <pc:sldMkLst>
          <pc:docMk/>
          <pc:sldMk cId="1523978940" sldId="2632"/>
        </pc:sldMkLst>
      </pc:sldChg>
      <pc:sldChg chg="del">
        <pc:chgData name="Antonella Puca" userId="0907e0de-4f57-4675-807d-266f3440111d" providerId="ADAL" clId="{1CCFF695-8CB9-43E3-9252-D28DCF8EF254}" dt="2024-01-10T16:25:38.627" v="1" actId="2696"/>
        <pc:sldMkLst>
          <pc:docMk/>
          <pc:sldMk cId="1287400265" sldId="2637"/>
        </pc:sldMkLst>
      </pc:sldChg>
      <pc:sldChg chg="del">
        <pc:chgData name="Antonella Puca" userId="0907e0de-4f57-4675-807d-266f3440111d" providerId="ADAL" clId="{1CCFF695-8CB9-43E3-9252-D28DCF8EF254}" dt="2024-01-10T16:25:38.627" v="1" actId="2696"/>
        <pc:sldMkLst>
          <pc:docMk/>
          <pc:sldMk cId="446726719" sldId="2638"/>
        </pc:sldMkLst>
      </pc:sldChg>
      <pc:sldChg chg="del">
        <pc:chgData name="Antonella Puca" userId="0907e0de-4f57-4675-807d-266f3440111d" providerId="ADAL" clId="{1CCFF695-8CB9-43E3-9252-D28DCF8EF254}" dt="2024-01-10T16:25:38.627" v="1" actId="2696"/>
        <pc:sldMkLst>
          <pc:docMk/>
          <pc:sldMk cId="475634981" sldId="2639"/>
        </pc:sldMkLst>
      </pc:sldChg>
      <pc:sldChg chg="del">
        <pc:chgData name="Antonella Puca" userId="0907e0de-4f57-4675-807d-266f3440111d" providerId="ADAL" clId="{1CCFF695-8CB9-43E3-9252-D28DCF8EF254}" dt="2024-01-10T16:25:38.627" v="1" actId="2696"/>
        <pc:sldMkLst>
          <pc:docMk/>
          <pc:sldMk cId="2763290114" sldId="2640"/>
        </pc:sldMkLst>
      </pc:sldChg>
      <pc:sldChg chg="del">
        <pc:chgData name="Antonella Puca" userId="0907e0de-4f57-4675-807d-266f3440111d" providerId="ADAL" clId="{1CCFF695-8CB9-43E3-9252-D28DCF8EF254}" dt="2024-01-10T16:25:38.627" v="1" actId="2696"/>
        <pc:sldMkLst>
          <pc:docMk/>
          <pc:sldMk cId="3895039193" sldId="2641"/>
        </pc:sldMkLst>
      </pc:sldChg>
      <pc:sldChg chg="del">
        <pc:chgData name="Antonella Puca" userId="0907e0de-4f57-4675-807d-266f3440111d" providerId="ADAL" clId="{1CCFF695-8CB9-43E3-9252-D28DCF8EF254}" dt="2024-01-10T16:25:38.627" v="1" actId="2696"/>
        <pc:sldMkLst>
          <pc:docMk/>
          <pc:sldMk cId="1991259899" sldId="2642"/>
        </pc:sldMkLst>
      </pc:sldChg>
      <pc:sldChg chg="del">
        <pc:chgData name="Antonella Puca" userId="0907e0de-4f57-4675-807d-266f3440111d" providerId="ADAL" clId="{1CCFF695-8CB9-43E3-9252-D28DCF8EF254}" dt="2024-01-10T16:25:38.627" v="1" actId="2696"/>
        <pc:sldMkLst>
          <pc:docMk/>
          <pc:sldMk cId="1370364777" sldId="2643"/>
        </pc:sldMkLst>
      </pc:sldChg>
      <pc:sldChg chg="modSp del mod">
        <pc:chgData name="Antonella Puca" userId="0907e0de-4f57-4675-807d-266f3440111d" providerId="ADAL" clId="{1CCFF695-8CB9-43E3-9252-D28DCF8EF254}" dt="2024-01-10T16:48:52.379" v="888" actId="2696"/>
        <pc:sldMkLst>
          <pc:docMk/>
          <pc:sldMk cId="3039676003" sldId="2649"/>
        </pc:sldMkLst>
        <pc:spChg chg="mod">
          <ac:chgData name="Antonella Puca" userId="0907e0de-4f57-4675-807d-266f3440111d" providerId="ADAL" clId="{1CCFF695-8CB9-43E3-9252-D28DCF8EF254}" dt="2024-01-10T16:47:43.099" v="766" actId="6549"/>
          <ac:spMkLst>
            <pc:docMk/>
            <pc:sldMk cId="3039676003" sldId="2649"/>
            <ac:spMk id="4" creationId="{472D18DB-9E94-C25A-A184-0767FA1407ED}"/>
          </ac:spMkLst>
        </pc:spChg>
      </pc:sldChg>
      <pc:sldChg chg="modSp mod">
        <pc:chgData name="Antonella Puca" userId="0907e0de-4f57-4675-807d-266f3440111d" providerId="ADAL" clId="{1CCFF695-8CB9-43E3-9252-D28DCF8EF254}" dt="2024-01-10T17:00:41.384" v="1702" actId="6549"/>
        <pc:sldMkLst>
          <pc:docMk/>
          <pc:sldMk cId="838159765" sldId="2650"/>
        </pc:sldMkLst>
        <pc:spChg chg="mod">
          <ac:chgData name="Antonella Puca" userId="0907e0de-4f57-4675-807d-266f3440111d" providerId="ADAL" clId="{1CCFF695-8CB9-43E3-9252-D28DCF8EF254}" dt="2024-01-10T17:00:41.384" v="1702" actId="6549"/>
          <ac:spMkLst>
            <pc:docMk/>
            <pc:sldMk cId="838159765" sldId="2650"/>
            <ac:spMk id="6" creationId="{17864195-9F76-8CBD-3F3A-0408210597E6}"/>
          </ac:spMkLst>
        </pc:spChg>
      </pc:sldChg>
      <pc:sldChg chg="modSp mod">
        <pc:chgData name="Antonella Puca" userId="0907e0de-4f57-4675-807d-266f3440111d" providerId="ADAL" clId="{1CCFF695-8CB9-43E3-9252-D28DCF8EF254}" dt="2024-01-10T17:00:33.515" v="1696" actId="6549"/>
        <pc:sldMkLst>
          <pc:docMk/>
          <pc:sldMk cId="1116425662" sldId="2651"/>
        </pc:sldMkLst>
        <pc:spChg chg="mod">
          <ac:chgData name="Antonella Puca" userId="0907e0de-4f57-4675-807d-266f3440111d" providerId="ADAL" clId="{1CCFF695-8CB9-43E3-9252-D28DCF8EF254}" dt="2024-01-10T17:00:33.515" v="1696" actId="6549"/>
          <ac:spMkLst>
            <pc:docMk/>
            <pc:sldMk cId="1116425662" sldId="2651"/>
            <ac:spMk id="6" creationId="{17864195-9F76-8CBD-3F3A-0408210597E6}"/>
          </ac:spMkLst>
        </pc:spChg>
      </pc:sldChg>
      <pc:sldChg chg="modSp mod">
        <pc:chgData name="Antonella Puca" userId="0907e0de-4f57-4675-807d-266f3440111d" providerId="ADAL" clId="{1CCFF695-8CB9-43E3-9252-D28DCF8EF254}" dt="2024-01-10T17:00:25.129" v="1691" actId="6549"/>
        <pc:sldMkLst>
          <pc:docMk/>
          <pc:sldMk cId="937714939" sldId="2652"/>
        </pc:sldMkLst>
        <pc:spChg chg="mod">
          <ac:chgData name="Antonella Puca" userId="0907e0de-4f57-4675-807d-266f3440111d" providerId="ADAL" clId="{1CCFF695-8CB9-43E3-9252-D28DCF8EF254}" dt="2024-01-10T17:00:25.129" v="1691" actId="6549"/>
          <ac:spMkLst>
            <pc:docMk/>
            <pc:sldMk cId="937714939" sldId="2652"/>
            <ac:spMk id="6" creationId="{17864195-9F76-8CBD-3F3A-0408210597E6}"/>
          </ac:spMkLst>
        </pc:spChg>
      </pc:sldChg>
      <pc:sldChg chg="del">
        <pc:chgData name="Antonella Puca" userId="0907e0de-4f57-4675-807d-266f3440111d" providerId="ADAL" clId="{1CCFF695-8CB9-43E3-9252-D28DCF8EF254}" dt="2024-01-10T16:25:38.627" v="1" actId="2696"/>
        <pc:sldMkLst>
          <pc:docMk/>
          <pc:sldMk cId="643651244" sldId="2654"/>
        </pc:sldMkLst>
      </pc:sldChg>
      <pc:sldChg chg="del">
        <pc:chgData name="Antonella Puca" userId="0907e0de-4f57-4675-807d-266f3440111d" providerId="ADAL" clId="{1CCFF695-8CB9-43E3-9252-D28DCF8EF254}" dt="2024-01-10T16:25:38.627" v="1" actId="2696"/>
        <pc:sldMkLst>
          <pc:docMk/>
          <pc:sldMk cId="3593735514" sldId="2655"/>
        </pc:sldMkLst>
      </pc:sldChg>
      <pc:sldChg chg="del">
        <pc:chgData name="Antonella Puca" userId="0907e0de-4f57-4675-807d-266f3440111d" providerId="ADAL" clId="{1CCFF695-8CB9-43E3-9252-D28DCF8EF254}" dt="2024-01-10T16:25:38.627" v="1" actId="2696"/>
        <pc:sldMkLst>
          <pc:docMk/>
          <pc:sldMk cId="3000043631" sldId="2658"/>
        </pc:sldMkLst>
      </pc:sldChg>
      <pc:sldChg chg="del">
        <pc:chgData name="Antonella Puca" userId="0907e0de-4f57-4675-807d-266f3440111d" providerId="ADAL" clId="{1CCFF695-8CB9-43E3-9252-D28DCF8EF254}" dt="2024-01-10T16:25:38.627" v="1" actId="2696"/>
        <pc:sldMkLst>
          <pc:docMk/>
          <pc:sldMk cId="1028933910" sldId="2659"/>
        </pc:sldMkLst>
      </pc:sldChg>
      <pc:sldChg chg="modSp mod">
        <pc:chgData name="Antonella Puca" userId="0907e0de-4f57-4675-807d-266f3440111d" providerId="ADAL" clId="{1CCFF695-8CB9-43E3-9252-D28DCF8EF254}" dt="2024-01-10T16:36:11.103" v="586" actId="20577"/>
        <pc:sldMkLst>
          <pc:docMk/>
          <pc:sldMk cId="3556932820" sldId="2667"/>
        </pc:sldMkLst>
        <pc:spChg chg="mod">
          <ac:chgData name="Antonella Puca" userId="0907e0de-4f57-4675-807d-266f3440111d" providerId="ADAL" clId="{1CCFF695-8CB9-43E3-9252-D28DCF8EF254}" dt="2024-01-10T16:36:11.103" v="586" actId="20577"/>
          <ac:spMkLst>
            <pc:docMk/>
            <pc:sldMk cId="3556932820" sldId="2667"/>
            <ac:spMk id="12" creationId="{850C1364-37E2-A01E-19D9-7B55E4205BC1}"/>
          </ac:spMkLst>
        </pc:spChg>
      </pc:sldChg>
      <pc:sldChg chg="modSp mod">
        <pc:chgData name="Antonella Puca" userId="0907e0de-4f57-4675-807d-266f3440111d" providerId="ADAL" clId="{1CCFF695-8CB9-43E3-9252-D28DCF8EF254}" dt="2024-01-10T16:38:27.110" v="613"/>
        <pc:sldMkLst>
          <pc:docMk/>
          <pc:sldMk cId="3846493836" sldId="2678"/>
        </pc:sldMkLst>
        <pc:spChg chg="mod">
          <ac:chgData name="Antonella Puca" userId="0907e0de-4f57-4675-807d-266f3440111d" providerId="ADAL" clId="{1CCFF695-8CB9-43E3-9252-D28DCF8EF254}" dt="2024-01-10T16:38:27.110" v="613"/>
          <ac:spMkLst>
            <pc:docMk/>
            <pc:sldMk cId="3846493836" sldId="2678"/>
            <ac:spMk id="3" creationId="{183449DC-EEFE-AD0A-D963-507545EE3B07}"/>
          </ac:spMkLst>
        </pc:spChg>
      </pc:sldChg>
      <pc:sldChg chg="modSp mod">
        <pc:chgData name="Antonella Puca" userId="0907e0de-4f57-4675-807d-266f3440111d" providerId="ADAL" clId="{1CCFF695-8CB9-43E3-9252-D28DCF8EF254}" dt="2024-01-10T16:36:47.977" v="589" actId="20577"/>
        <pc:sldMkLst>
          <pc:docMk/>
          <pc:sldMk cId="1988737386" sldId="2679"/>
        </pc:sldMkLst>
        <pc:spChg chg="mod">
          <ac:chgData name="Antonella Puca" userId="0907e0de-4f57-4675-807d-266f3440111d" providerId="ADAL" clId="{1CCFF695-8CB9-43E3-9252-D28DCF8EF254}" dt="2024-01-10T16:36:47.977" v="589" actId="20577"/>
          <ac:spMkLst>
            <pc:docMk/>
            <pc:sldMk cId="1988737386" sldId="2679"/>
            <ac:spMk id="4" creationId="{DE133740-0D8F-F6BE-1483-29514E4BDF9B}"/>
          </ac:spMkLst>
        </pc:spChg>
      </pc:sldChg>
      <pc:sldChg chg="del">
        <pc:chgData name="Antonella Puca" userId="0907e0de-4f57-4675-807d-266f3440111d" providerId="ADAL" clId="{1CCFF695-8CB9-43E3-9252-D28DCF8EF254}" dt="2024-01-10T16:25:28.802" v="0" actId="2696"/>
        <pc:sldMkLst>
          <pc:docMk/>
          <pc:sldMk cId="845147579" sldId="2711"/>
        </pc:sldMkLst>
      </pc:sldChg>
      <pc:sldChg chg="del">
        <pc:chgData name="Antonella Puca" userId="0907e0de-4f57-4675-807d-266f3440111d" providerId="ADAL" clId="{1CCFF695-8CB9-43E3-9252-D28DCF8EF254}" dt="2024-01-10T16:25:28.802" v="0" actId="2696"/>
        <pc:sldMkLst>
          <pc:docMk/>
          <pc:sldMk cId="2229029335" sldId="2760"/>
        </pc:sldMkLst>
      </pc:sldChg>
      <pc:sldChg chg="del">
        <pc:chgData name="Antonella Puca" userId="0907e0de-4f57-4675-807d-266f3440111d" providerId="ADAL" clId="{1CCFF695-8CB9-43E3-9252-D28DCF8EF254}" dt="2024-01-10T16:25:28.802" v="0" actId="2696"/>
        <pc:sldMkLst>
          <pc:docMk/>
          <pc:sldMk cId="3978107131" sldId="2761"/>
        </pc:sldMkLst>
      </pc:sldChg>
      <pc:sldChg chg="del">
        <pc:chgData name="Antonella Puca" userId="0907e0de-4f57-4675-807d-266f3440111d" providerId="ADAL" clId="{1CCFF695-8CB9-43E3-9252-D28DCF8EF254}" dt="2024-01-10T16:25:28.802" v="0" actId="2696"/>
        <pc:sldMkLst>
          <pc:docMk/>
          <pc:sldMk cId="2639977521" sldId="2774"/>
        </pc:sldMkLst>
      </pc:sldChg>
      <pc:sldChg chg="modSp mod">
        <pc:chgData name="Antonella Puca" userId="0907e0de-4f57-4675-807d-266f3440111d" providerId="ADAL" clId="{1CCFF695-8CB9-43E3-9252-D28DCF8EF254}" dt="2024-01-10T16:58:43.176" v="1687" actId="20577"/>
        <pc:sldMkLst>
          <pc:docMk/>
          <pc:sldMk cId="4068444254" sldId="2782"/>
        </pc:sldMkLst>
        <pc:graphicFrameChg chg="mod">
          <ac:chgData name="Antonella Puca" userId="0907e0de-4f57-4675-807d-266f3440111d" providerId="ADAL" clId="{1CCFF695-8CB9-43E3-9252-D28DCF8EF254}" dt="2024-01-10T16:58:43.176" v="1687" actId="20577"/>
          <ac:graphicFrameMkLst>
            <pc:docMk/>
            <pc:sldMk cId="4068444254" sldId="2782"/>
            <ac:graphicFrameMk id="4" creationId="{9A5BA95A-9F22-5715-5732-4784FBCBFEC7}"/>
          </ac:graphicFrameMkLst>
        </pc:graphicFrameChg>
      </pc:sldChg>
      <pc:sldChg chg="modSp mod">
        <pc:chgData name="Antonella Puca" userId="0907e0de-4f57-4675-807d-266f3440111d" providerId="ADAL" clId="{1CCFF695-8CB9-43E3-9252-D28DCF8EF254}" dt="2024-01-10T17:02:18.166" v="1752" actId="1035"/>
        <pc:sldMkLst>
          <pc:docMk/>
          <pc:sldMk cId="3018173937" sldId="2791"/>
        </pc:sldMkLst>
        <pc:spChg chg="mod">
          <ac:chgData name="Antonella Puca" userId="0907e0de-4f57-4675-807d-266f3440111d" providerId="ADAL" clId="{1CCFF695-8CB9-43E3-9252-D28DCF8EF254}" dt="2024-01-10T17:02:18.166" v="1752" actId="1035"/>
          <ac:spMkLst>
            <pc:docMk/>
            <pc:sldMk cId="3018173937" sldId="2791"/>
            <ac:spMk id="3" creationId="{684D7973-C9DE-592A-9EA8-B5A968BD12D4}"/>
          </ac:spMkLst>
        </pc:spChg>
      </pc:sldChg>
      <pc:sldChg chg="del">
        <pc:chgData name="Antonella Puca" userId="0907e0de-4f57-4675-807d-266f3440111d" providerId="ADAL" clId="{1CCFF695-8CB9-43E3-9252-D28DCF8EF254}" dt="2024-01-10T16:25:51.582" v="2" actId="2696"/>
        <pc:sldMkLst>
          <pc:docMk/>
          <pc:sldMk cId="3138036359" sldId="2797"/>
        </pc:sldMkLst>
      </pc:sldChg>
      <pc:sldChg chg="del">
        <pc:chgData name="Antonella Puca" userId="0907e0de-4f57-4675-807d-266f3440111d" providerId="ADAL" clId="{1CCFF695-8CB9-43E3-9252-D28DCF8EF254}" dt="2024-01-10T16:25:28.802" v="0" actId="2696"/>
        <pc:sldMkLst>
          <pc:docMk/>
          <pc:sldMk cId="1899816947" sldId="2798"/>
        </pc:sldMkLst>
      </pc:sldChg>
      <pc:sldChg chg="del">
        <pc:chgData name="Antonella Puca" userId="0907e0de-4f57-4675-807d-266f3440111d" providerId="ADAL" clId="{1CCFF695-8CB9-43E3-9252-D28DCF8EF254}" dt="2024-01-10T16:25:28.802" v="0" actId="2696"/>
        <pc:sldMkLst>
          <pc:docMk/>
          <pc:sldMk cId="1563873924" sldId="2799"/>
        </pc:sldMkLst>
      </pc:sldChg>
      <pc:sldChg chg="del">
        <pc:chgData name="Antonella Puca" userId="0907e0de-4f57-4675-807d-266f3440111d" providerId="ADAL" clId="{1CCFF695-8CB9-43E3-9252-D28DCF8EF254}" dt="2024-01-10T16:25:28.802" v="0" actId="2696"/>
        <pc:sldMkLst>
          <pc:docMk/>
          <pc:sldMk cId="649285664" sldId="2800"/>
        </pc:sldMkLst>
      </pc:sldChg>
      <pc:sldChg chg="modSp mod">
        <pc:chgData name="Antonella Puca" userId="0907e0de-4f57-4675-807d-266f3440111d" providerId="ADAL" clId="{1CCFF695-8CB9-43E3-9252-D28DCF8EF254}" dt="2024-01-10T17:08:02.759" v="1777" actId="20577"/>
        <pc:sldMkLst>
          <pc:docMk/>
          <pc:sldMk cId="1900206275" sldId="2802"/>
        </pc:sldMkLst>
        <pc:spChg chg="mod">
          <ac:chgData name="Antonella Puca" userId="0907e0de-4f57-4675-807d-266f3440111d" providerId="ADAL" clId="{1CCFF695-8CB9-43E3-9252-D28DCF8EF254}" dt="2024-01-10T17:08:02.759" v="1777" actId="20577"/>
          <ac:spMkLst>
            <pc:docMk/>
            <pc:sldMk cId="1900206275" sldId="2802"/>
            <ac:spMk id="12" creationId="{850C1364-37E2-A01E-19D9-7B55E4205BC1}"/>
          </ac:spMkLst>
        </pc:spChg>
      </pc:sldChg>
      <pc:sldChg chg="addSp modSp mod">
        <pc:chgData name="Antonella Puca" userId="0907e0de-4f57-4675-807d-266f3440111d" providerId="ADAL" clId="{1CCFF695-8CB9-43E3-9252-D28DCF8EF254}" dt="2024-01-10T16:48:48.697" v="887" actId="20577"/>
        <pc:sldMkLst>
          <pc:docMk/>
          <pc:sldMk cId="104232155" sldId="2804"/>
        </pc:sldMkLst>
        <pc:spChg chg="add mod">
          <ac:chgData name="Antonella Puca" userId="0907e0de-4f57-4675-807d-266f3440111d" providerId="ADAL" clId="{1CCFF695-8CB9-43E3-9252-D28DCF8EF254}" dt="2024-01-10T16:48:48.697" v="887" actId="20577"/>
          <ac:spMkLst>
            <pc:docMk/>
            <pc:sldMk cId="104232155" sldId="2804"/>
            <ac:spMk id="6" creationId="{E32529FB-C033-9EB9-F557-E5E5BD7A329B}"/>
          </ac:spMkLst>
        </pc:spChg>
        <pc:picChg chg="mod">
          <ac:chgData name="Antonella Puca" userId="0907e0de-4f57-4675-807d-266f3440111d" providerId="ADAL" clId="{1CCFF695-8CB9-43E3-9252-D28DCF8EF254}" dt="2024-01-10T16:47:36.022" v="764" actId="1035"/>
          <ac:picMkLst>
            <pc:docMk/>
            <pc:sldMk cId="104232155" sldId="2804"/>
            <ac:picMk id="2" creationId="{2E0F8600-498E-B103-7B1C-59B76D6C8EFA}"/>
          </ac:picMkLst>
        </pc:picChg>
      </pc:sldChg>
      <pc:sldChg chg="modSp mod">
        <pc:chgData name="Antonella Puca" userId="0907e0de-4f57-4675-807d-266f3440111d" providerId="ADAL" clId="{1CCFF695-8CB9-43E3-9252-D28DCF8EF254}" dt="2024-01-10T16:40:11.496" v="670" actId="14100"/>
        <pc:sldMkLst>
          <pc:docMk/>
          <pc:sldMk cId="3843735017" sldId="2808"/>
        </pc:sldMkLst>
        <pc:spChg chg="mod">
          <ac:chgData name="Antonella Puca" userId="0907e0de-4f57-4675-807d-266f3440111d" providerId="ADAL" clId="{1CCFF695-8CB9-43E3-9252-D28DCF8EF254}" dt="2024-01-10T16:40:11.496" v="670" actId="14100"/>
          <ac:spMkLst>
            <pc:docMk/>
            <pc:sldMk cId="3843735017" sldId="2808"/>
            <ac:spMk id="9" creationId="{6BE2E218-685E-6846-A2EB-D9AD570FF695}"/>
          </ac:spMkLst>
        </pc:spChg>
      </pc:sldChg>
      <pc:sldChg chg="modSp mod">
        <pc:chgData name="Antonella Puca" userId="0907e0de-4f57-4675-807d-266f3440111d" providerId="ADAL" clId="{1CCFF695-8CB9-43E3-9252-D28DCF8EF254}" dt="2024-01-10T16:40:21.453" v="673" actId="14100"/>
        <pc:sldMkLst>
          <pc:docMk/>
          <pc:sldMk cId="3761147290" sldId="2809"/>
        </pc:sldMkLst>
        <pc:spChg chg="mod">
          <ac:chgData name="Antonella Puca" userId="0907e0de-4f57-4675-807d-266f3440111d" providerId="ADAL" clId="{1CCFF695-8CB9-43E3-9252-D28DCF8EF254}" dt="2024-01-10T16:40:21.453" v="673" actId="14100"/>
          <ac:spMkLst>
            <pc:docMk/>
            <pc:sldMk cId="3761147290" sldId="2809"/>
            <ac:spMk id="4" creationId="{E19B3834-B5C6-A236-4592-C2046D9652E1}"/>
          </ac:spMkLst>
        </pc:spChg>
      </pc:sldChg>
      <pc:sldChg chg="modSp mod">
        <pc:chgData name="Antonella Puca" userId="0907e0de-4f57-4675-807d-266f3440111d" providerId="ADAL" clId="{1CCFF695-8CB9-43E3-9252-D28DCF8EF254}" dt="2024-01-10T16:40:59.107" v="684" actId="20577"/>
        <pc:sldMkLst>
          <pc:docMk/>
          <pc:sldMk cId="2614099957" sldId="2810"/>
        </pc:sldMkLst>
        <pc:spChg chg="mod">
          <ac:chgData name="Antonella Puca" userId="0907e0de-4f57-4675-807d-266f3440111d" providerId="ADAL" clId="{1CCFF695-8CB9-43E3-9252-D28DCF8EF254}" dt="2024-01-10T16:40:59.107" v="684" actId="20577"/>
          <ac:spMkLst>
            <pc:docMk/>
            <pc:sldMk cId="2614099957" sldId="2810"/>
            <ac:spMk id="6" creationId="{748F584D-D018-900E-3D86-BACD883D7BD2}"/>
          </ac:spMkLst>
        </pc:spChg>
      </pc:sldChg>
      <pc:sldChg chg="modSp mod">
        <pc:chgData name="Antonella Puca" userId="0907e0de-4f57-4675-807d-266f3440111d" providerId="ADAL" clId="{1CCFF695-8CB9-43E3-9252-D28DCF8EF254}" dt="2024-01-10T16:49:32.800" v="901" actId="20577"/>
        <pc:sldMkLst>
          <pc:docMk/>
          <pc:sldMk cId="1163054851" sldId="2812"/>
        </pc:sldMkLst>
        <pc:spChg chg="mod">
          <ac:chgData name="Antonella Puca" userId="0907e0de-4f57-4675-807d-266f3440111d" providerId="ADAL" clId="{1CCFF695-8CB9-43E3-9252-D28DCF8EF254}" dt="2024-01-10T16:49:32.800" v="901" actId="20577"/>
          <ac:spMkLst>
            <pc:docMk/>
            <pc:sldMk cId="1163054851" sldId="2812"/>
            <ac:spMk id="3" creationId="{1B3D46AD-32B0-D1FD-20B1-2FD030427EC0}"/>
          </ac:spMkLst>
        </pc:spChg>
      </pc:sldChg>
      <pc:sldChg chg="modSp mod">
        <pc:chgData name="Antonella Puca" userId="0907e0de-4f57-4675-807d-266f3440111d" providerId="ADAL" clId="{1CCFF695-8CB9-43E3-9252-D28DCF8EF254}" dt="2024-01-10T16:49:43.588" v="931" actId="20577"/>
        <pc:sldMkLst>
          <pc:docMk/>
          <pc:sldMk cId="3890941883" sldId="2813"/>
        </pc:sldMkLst>
        <pc:spChg chg="mod">
          <ac:chgData name="Antonella Puca" userId="0907e0de-4f57-4675-807d-266f3440111d" providerId="ADAL" clId="{1CCFF695-8CB9-43E3-9252-D28DCF8EF254}" dt="2024-01-10T16:49:43.588" v="931" actId="20577"/>
          <ac:spMkLst>
            <pc:docMk/>
            <pc:sldMk cId="3890941883" sldId="2813"/>
            <ac:spMk id="3" creationId="{1B3D46AD-32B0-D1FD-20B1-2FD030427EC0}"/>
          </ac:spMkLst>
        </pc:spChg>
      </pc:sldChg>
      <pc:sldChg chg="modSp mod">
        <pc:chgData name="Antonella Puca" userId="0907e0de-4f57-4675-807d-266f3440111d" providerId="ADAL" clId="{1CCFF695-8CB9-43E3-9252-D28DCF8EF254}" dt="2024-01-10T16:45:43.507" v="744" actId="20577"/>
        <pc:sldMkLst>
          <pc:docMk/>
          <pc:sldMk cId="3701285092" sldId="2819"/>
        </pc:sldMkLst>
        <pc:spChg chg="mod">
          <ac:chgData name="Antonella Puca" userId="0907e0de-4f57-4675-807d-266f3440111d" providerId="ADAL" clId="{1CCFF695-8CB9-43E3-9252-D28DCF8EF254}" dt="2024-01-10T16:45:43.507" v="744" actId="20577"/>
          <ac:spMkLst>
            <pc:docMk/>
            <pc:sldMk cId="3701285092" sldId="2819"/>
            <ac:spMk id="4" creationId="{05148697-4FE6-89D3-98E2-87019E9FD4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4613A-24C7-46EA-A669-A6F0AC7039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66DA45-C56F-4DAD-BA22-8DD8D3F34F01}">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Little or No Revenue</a:t>
          </a:r>
        </a:p>
      </dgm:t>
    </dgm:pt>
    <dgm:pt modelId="{DCCA92C9-1BA9-44BB-911A-09C5325EAB60}" type="parTrans" cxnId="{E880F4FA-8748-4CB0-8D2B-BA26A3D9DE24}">
      <dgm:prSet/>
      <dgm:spPr/>
      <dgm:t>
        <a:bodyPr/>
        <a:lstStyle/>
        <a:p>
          <a:endParaRPr lang="en-US"/>
        </a:p>
      </dgm:t>
    </dgm:pt>
    <dgm:pt modelId="{70E258D7-9189-4F46-92DA-0548E9258AEE}" type="sibTrans" cxnId="{E880F4FA-8748-4CB0-8D2B-BA26A3D9DE24}">
      <dgm:prSet/>
      <dgm:spPr/>
      <dgm:t>
        <a:bodyPr/>
        <a:lstStyle/>
        <a:p>
          <a:endParaRPr lang="en-US"/>
        </a:p>
      </dgm:t>
    </dgm:pt>
    <dgm:pt modelId="{F910B0F7-489C-4A62-8E6E-E6183D622C38}">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Little Expense History</a:t>
          </a:r>
        </a:p>
      </dgm:t>
    </dgm:pt>
    <dgm:pt modelId="{D68BAB7C-A5CC-4F4D-B3F5-C68DDCFFD423}" type="parTrans" cxnId="{C84A8F94-724C-41F8-BF92-26AE3F3329F1}">
      <dgm:prSet/>
      <dgm:spPr/>
      <dgm:t>
        <a:bodyPr/>
        <a:lstStyle/>
        <a:p>
          <a:endParaRPr lang="en-US"/>
        </a:p>
      </dgm:t>
    </dgm:pt>
    <dgm:pt modelId="{B727EDAD-633D-4056-999B-90C1D5929C8F}" type="sibTrans" cxnId="{C84A8F94-724C-41F8-BF92-26AE3F3329F1}">
      <dgm:prSet/>
      <dgm:spPr/>
      <dgm:t>
        <a:bodyPr/>
        <a:lstStyle/>
        <a:p>
          <a:endParaRPr lang="en-US"/>
        </a:p>
      </dgm:t>
    </dgm:pt>
    <dgm:pt modelId="{DABD1E4C-AC96-4D6D-B349-42E9F90F897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Financing by friends and family or “angel” investors</a:t>
          </a:r>
        </a:p>
      </dgm:t>
    </dgm:pt>
    <dgm:pt modelId="{5D0C8F02-CD04-4EF1-BD60-6EBDBB233CA7}" type="parTrans" cxnId="{7E7D1723-2FA6-46E7-9F9A-C132725D1BA6}">
      <dgm:prSet/>
      <dgm:spPr/>
      <dgm:t>
        <a:bodyPr/>
        <a:lstStyle/>
        <a:p>
          <a:endParaRPr lang="en-US"/>
        </a:p>
      </dgm:t>
    </dgm:pt>
    <dgm:pt modelId="{E6E402A3-4C8A-4304-AD0B-813257521B31}" type="sibTrans" cxnId="{7E7D1723-2FA6-46E7-9F9A-C132725D1BA6}">
      <dgm:prSet/>
      <dgm:spPr/>
      <dgm:t>
        <a:bodyPr/>
        <a:lstStyle/>
        <a:p>
          <a:endParaRPr lang="en-US"/>
        </a:p>
      </dgm:t>
    </dgm:pt>
    <dgm:pt modelId="{DCC42288-7F2A-49D4-8A77-C19015A2837E}">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Small investments, often less than $100,000</a:t>
          </a:r>
        </a:p>
      </dgm:t>
    </dgm:pt>
    <dgm:pt modelId="{2D5B8695-4316-4BFA-A144-96BA35FED6FC}" type="parTrans" cxnId="{5DEC9A26-710E-48D7-9E24-3AFDBE94CFD1}">
      <dgm:prSet/>
      <dgm:spPr/>
      <dgm:t>
        <a:bodyPr/>
        <a:lstStyle/>
        <a:p>
          <a:endParaRPr lang="en-US"/>
        </a:p>
      </dgm:t>
    </dgm:pt>
    <dgm:pt modelId="{1C99F689-163F-45E1-B9A1-D394288FDF73}" type="sibTrans" cxnId="{5DEC9A26-710E-48D7-9E24-3AFDBE94CFD1}">
      <dgm:prSet/>
      <dgm:spPr/>
      <dgm:t>
        <a:bodyPr/>
        <a:lstStyle/>
        <a:p>
          <a:endParaRPr lang="en-US"/>
        </a:p>
      </dgm:t>
    </dgm:pt>
    <dgm:pt modelId="{3B055000-526A-4D88-9354-C7682807CB3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Rounds in the $0.2 - $3 million range</a:t>
          </a:r>
        </a:p>
      </dgm:t>
    </dgm:pt>
    <dgm:pt modelId="{15BA027C-6D28-4D2A-9C1C-D06E7E4889F0}" type="parTrans" cxnId="{EC59F4C0-83A2-48F9-8428-31E609B232B9}">
      <dgm:prSet/>
      <dgm:spPr/>
      <dgm:t>
        <a:bodyPr/>
        <a:lstStyle/>
        <a:p>
          <a:endParaRPr lang="en-US"/>
        </a:p>
      </dgm:t>
    </dgm:pt>
    <dgm:pt modelId="{3A785CC6-4726-4D40-9F27-AD6C78F30245}" type="sibTrans" cxnId="{EC59F4C0-83A2-48F9-8428-31E609B232B9}">
      <dgm:prSet/>
      <dgm:spPr/>
      <dgm:t>
        <a:bodyPr/>
        <a:lstStyle/>
        <a:p>
          <a:endParaRPr lang="en-US"/>
        </a:p>
      </dgm:t>
    </dgm:pt>
    <dgm:pt modelId="{51CB8BDE-028B-4864-B459-FAC539011EE4}" type="pres">
      <dgm:prSet presAssocID="{62C4613A-24C7-46EA-A669-A6F0AC7039EA}" presName="linear" presStyleCnt="0">
        <dgm:presLayoutVars>
          <dgm:animLvl val="lvl"/>
          <dgm:resizeHandles val="exact"/>
        </dgm:presLayoutVars>
      </dgm:prSet>
      <dgm:spPr/>
    </dgm:pt>
    <dgm:pt modelId="{C8AC6746-9BA2-4F28-AB6C-0FACDD90A583}" type="pres">
      <dgm:prSet presAssocID="{EF66DA45-C56F-4DAD-BA22-8DD8D3F34F01}" presName="parentText" presStyleLbl="node1" presStyleIdx="0" presStyleCnt="5">
        <dgm:presLayoutVars>
          <dgm:chMax val="0"/>
          <dgm:bulletEnabled val="1"/>
        </dgm:presLayoutVars>
      </dgm:prSet>
      <dgm:spPr/>
    </dgm:pt>
    <dgm:pt modelId="{9D2A34C6-C073-4F7A-8D9A-13C8F6D7F428}" type="pres">
      <dgm:prSet presAssocID="{70E258D7-9189-4F46-92DA-0548E9258AEE}" presName="spacer" presStyleCnt="0"/>
      <dgm:spPr/>
    </dgm:pt>
    <dgm:pt modelId="{6E0EB9D5-09EE-4D61-95FD-75A805CDF57C}" type="pres">
      <dgm:prSet presAssocID="{F910B0F7-489C-4A62-8E6E-E6183D622C38}" presName="parentText" presStyleLbl="node1" presStyleIdx="1" presStyleCnt="5">
        <dgm:presLayoutVars>
          <dgm:chMax val="0"/>
          <dgm:bulletEnabled val="1"/>
        </dgm:presLayoutVars>
      </dgm:prSet>
      <dgm:spPr/>
    </dgm:pt>
    <dgm:pt modelId="{EE9417A0-AB35-48C9-B1FB-22FA2B53346D}" type="pres">
      <dgm:prSet presAssocID="{B727EDAD-633D-4056-999B-90C1D5929C8F}" presName="spacer" presStyleCnt="0"/>
      <dgm:spPr/>
    </dgm:pt>
    <dgm:pt modelId="{08FE4166-8841-4EB0-918E-4F9ECDBEFB85}" type="pres">
      <dgm:prSet presAssocID="{DABD1E4C-AC96-4D6D-B349-42E9F90F897A}" presName="parentText" presStyleLbl="node1" presStyleIdx="2" presStyleCnt="5">
        <dgm:presLayoutVars>
          <dgm:chMax val="0"/>
          <dgm:bulletEnabled val="1"/>
        </dgm:presLayoutVars>
      </dgm:prSet>
      <dgm:spPr/>
    </dgm:pt>
    <dgm:pt modelId="{6CEB88EE-C14A-40A8-858B-77FD04F7898A}" type="pres">
      <dgm:prSet presAssocID="{E6E402A3-4C8A-4304-AD0B-813257521B31}" presName="spacer" presStyleCnt="0"/>
      <dgm:spPr/>
    </dgm:pt>
    <dgm:pt modelId="{39D18EFA-C883-49F6-843E-9EA58EBC1D92}" type="pres">
      <dgm:prSet presAssocID="{DCC42288-7F2A-49D4-8A77-C19015A2837E}" presName="parentText" presStyleLbl="node1" presStyleIdx="3" presStyleCnt="5">
        <dgm:presLayoutVars>
          <dgm:chMax val="0"/>
          <dgm:bulletEnabled val="1"/>
        </dgm:presLayoutVars>
      </dgm:prSet>
      <dgm:spPr/>
    </dgm:pt>
    <dgm:pt modelId="{9FFC46D5-7926-47AD-92A8-E4495C6831C3}" type="pres">
      <dgm:prSet presAssocID="{1C99F689-163F-45E1-B9A1-D394288FDF73}" presName="spacer" presStyleCnt="0"/>
      <dgm:spPr/>
    </dgm:pt>
    <dgm:pt modelId="{06793E1A-2BCE-4339-B664-792C7BF6A570}" type="pres">
      <dgm:prSet presAssocID="{3B055000-526A-4D88-9354-C7682807CB3A}" presName="parentText" presStyleLbl="node1" presStyleIdx="4" presStyleCnt="5">
        <dgm:presLayoutVars>
          <dgm:chMax val="0"/>
          <dgm:bulletEnabled val="1"/>
        </dgm:presLayoutVars>
      </dgm:prSet>
      <dgm:spPr/>
    </dgm:pt>
  </dgm:ptLst>
  <dgm:cxnLst>
    <dgm:cxn modelId="{EA9EC808-1478-49E8-B055-CA2755FD5AC7}" type="presOf" srcId="{3B055000-526A-4D88-9354-C7682807CB3A}" destId="{06793E1A-2BCE-4339-B664-792C7BF6A570}" srcOrd="0" destOrd="0" presId="urn:microsoft.com/office/officeart/2005/8/layout/vList2"/>
    <dgm:cxn modelId="{A8D5271F-F0E2-42F9-9150-3F63F022BDAC}" type="presOf" srcId="{F910B0F7-489C-4A62-8E6E-E6183D622C38}" destId="{6E0EB9D5-09EE-4D61-95FD-75A805CDF57C}" srcOrd="0" destOrd="0" presId="urn:microsoft.com/office/officeart/2005/8/layout/vList2"/>
    <dgm:cxn modelId="{7E7D1723-2FA6-46E7-9F9A-C132725D1BA6}" srcId="{62C4613A-24C7-46EA-A669-A6F0AC7039EA}" destId="{DABD1E4C-AC96-4D6D-B349-42E9F90F897A}" srcOrd="2" destOrd="0" parTransId="{5D0C8F02-CD04-4EF1-BD60-6EBDBB233CA7}" sibTransId="{E6E402A3-4C8A-4304-AD0B-813257521B31}"/>
    <dgm:cxn modelId="{5DEC9A26-710E-48D7-9E24-3AFDBE94CFD1}" srcId="{62C4613A-24C7-46EA-A669-A6F0AC7039EA}" destId="{DCC42288-7F2A-49D4-8A77-C19015A2837E}" srcOrd="3" destOrd="0" parTransId="{2D5B8695-4316-4BFA-A144-96BA35FED6FC}" sibTransId="{1C99F689-163F-45E1-B9A1-D394288FDF73}"/>
    <dgm:cxn modelId="{D570FE3C-9AD3-49EB-8768-1F40CD325130}" type="presOf" srcId="{62C4613A-24C7-46EA-A669-A6F0AC7039EA}" destId="{51CB8BDE-028B-4864-B459-FAC539011EE4}" srcOrd="0" destOrd="0" presId="urn:microsoft.com/office/officeart/2005/8/layout/vList2"/>
    <dgm:cxn modelId="{C84A8F94-724C-41F8-BF92-26AE3F3329F1}" srcId="{62C4613A-24C7-46EA-A669-A6F0AC7039EA}" destId="{F910B0F7-489C-4A62-8E6E-E6183D622C38}" srcOrd="1" destOrd="0" parTransId="{D68BAB7C-A5CC-4F4D-B3F5-C68DDCFFD423}" sibTransId="{B727EDAD-633D-4056-999B-90C1D5929C8F}"/>
    <dgm:cxn modelId="{66BE99B4-A11E-44C2-B9F0-F57760AD5A8E}" type="presOf" srcId="{DCC42288-7F2A-49D4-8A77-C19015A2837E}" destId="{39D18EFA-C883-49F6-843E-9EA58EBC1D92}" srcOrd="0" destOrd="0" presId="urn:microsoft.com/office/officeart/2005/8/layout/vList2"/>
    <dgm:cxn modelId="{EC59F4C0-83A2-48F9-8428-31E609B232B9}" srcId="{62C4613A-24C7-46EA-A669-A6F0AC7039EA}" destId="{3B055000-526A-4D88-9354-C7682807CB3A}" srcOrd="4" destOrd="0" parTransId="{15BA027C-6D28-4D2A-9C1C-D06E7E4889F0}" sibTransId="{3A785CC6-4726-4D40-9F27-AD6C78F30245}"/>
    <dgm:cxn modelId="{5B0863E7-30F7-4E8F-BFBF-98A6B03D0D93}" type="presOf" srcId="{EF66DA45-C56F-4DAD-BA22-8DD8D3F34F01}" destId="{C8AC6746-9BA2-4F28-AB6C-0FACDD90A583}" srcOrd="0" destOrd="0" presId="urn:microsoft.com/office/officeart/2005/8/layout/vList2"/>
    <dgm:cxn modelId="{4708ECEA-0716-4013-B6E1-387ABB10C205}" type="presOf" srcId="{DABD1E4C-AC96-4D6D-B349-42E9F90F897A}" destId="{08FE4166-8841-4EB0-918E-4F9ECDBEFB85}" srcOrd="0" destOrd="0" presId="urn:microsoft.com/office/officeart/2005/8/layout/vList2"/>
    <dgm:cxn modelId="{E880F4FA-8748-4CB0-8D2B-BA26A3D9DE24}" srcId="{62C4613A-24C7-46EA-A669-A6F0AC7039EA}" destId="{EF66DA45-C56F-4DAD-BA22-8DD8D3F34F01}" srcOrd="0" destOrd="0" parTransId="{DCCA92C9-1BA9-44BB-911A-09C5325EAB60}" sibTransId="{70E258D7-9189-4F46-92DA-0548E9258AEE}"/>
    <dgm:cxn modelId="{8F6165A5-B5EF-4424-90F6-B7D79ADF1949}" type="presParOf" srcId="{51CB8BDE-028B-4864-B459-FAC539011EE4}" destId="{C8AC6746-9BA2-4F28-AB6C-0FACDD90A583}" srcOrd="0" destOrd="0" presId="urn:microsoft.com/office/officeart/2005/8/layout/vList2"/>
    <dgm:cxn modelId="{CA415347-3A57-4F97-9299-94E420D9CBDC}" type="presParOf" srcId="{51CB8BDE-028B-4864-B459-FAC539011EE4}" destId="{9D2A34C6-C073-4F7A-8D9A-13C8F6D7F428}" srcOrd="1" destOrd="0" presId="urn:microsoft.com/office/officeart/2005/8/layout/vList2"/>
    <dgm:cxn modelId="{C2DB3776-6CF6-49E3-8C78-4ACA889D196C}" type="presParOf" srcId="{51CB8BDE-028B-4864-B459-FAC539011EE4}" destId="{6E0EB9D5-09EE-4D61-95FD-75A805CDF57C}" srcOrd="2" destOrd="0" presId="urn:microsoft.com/office/officeart/2005/8/layout/vList2"/>
    <dgm:cxn modelId="{0545E8B6-924F-4150-B709-B50475756FB8}" type="presParOf" srcId="{51CB8BDE-028B-4864-B459-FAC539011EE4}" destId="{EE9417A0-AB35-48C9-B1FB-22FA2B53346D}" srcOrd="3" destOrd="0" presId="urn:microsoft.com/office/officeart/2005/8/layout/vList2"/>
    <dgm:cxn modelId="{45964638-C0A9-486F-BEEC-8E529F782C7B}" type="presParOf" srcId="{51CB8BDE-028B-4864-B459-FAC539011EE4}" destId="{08FE4166-8841-4EB0-918E-4F9ECDBEFB85}" srcOrd="4" destOrd="0" presId="urn:microsoft.com/office/officeart/2005/8/layout/vList2"/>
    <dgm:cxn modelId="{2451AC94-C453-42B1-85F7-7A4615848A86}" type="presParOf" srcId="{51CB8BDE-028B-4864-B459-FAC539011EE4}" destId="{6CEB88EE-C14A-40A8-858B-77FD04F7898A}" srcOrd="5" destOrd="0" presId="urn:microsoft.com/office/officeart/2005/8/layout/vList2"/>
    <dgm:cxn modelId="{7D32DDE0-F2AB-4E02-BB2E-1951ED7B9E0B}" type="presParOf" srcId="{51CB8BDE-028B-4864-B459-FAC539011EE4}" destId="{39D18EFA-C883-49F6-843E-9EA58EBC1D92}" srcOrd="6" destOrd="0" presId="urn:microsoft.com/office/officeart/2005/8/layout/vList2"/>
    <dgm:cxn modelId="{B74608E4-3667-48A7-AD47-7A3996A04718}" type="presParOf" srcId="{51CB8BDE-028B-4864-B459-FAC539011EE4}" destId="{9FFC46D5-7926-47AD-92A8-E4495C6831C3}" srcOrd="7" destOrd="0" presId="urn:microsoft.com/office/officeart/2005/8/layout/vList2"/>
    <dgm:cxn modelId="{561E1DDA-F1F1-4D4F-8914-11C1A4CA8F4E}" type="presParOf" srcId="{51CB8BDE-028B-4864-B459-FAC539011EE4}" destId="{06793E1A-2BCE-4339-B664-792C7BF6A57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4613A-24C7-46EA-A669-A6F0AC7039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66DA45-C56F-4DAD-BA22-8DD8D3F34F01}">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Building its management team</a:t>
          </a:r>
        </a:p>
      </dgm:t>
    </dgm:pt>
    <dgm:pt modelId="{DCCA92C9-1BA9-44BB-911A-09C5325EAB60}" type="parTrans" cxnId="{E880F4FA-8748-4CB0-8D2B-BA26A3D9DE24}">
      <dgm:prSet/>
      <dgm:spPr/>
      <dgm:t>
        <a:bodyPr/>
        <a:lstStyle/>
        <a:p>
          <a:endParaRPr lang="en-US"/>
        </a:p>
      </dgm:t>
    </dgm:pt>
    <dgm:pt modelId="{70E258D7-9189-4F46-92DA-0548E9258AEE}" type="sibTrans" cxnId="{E880F4FA-8748-4CB0-8D2B-BA26A3D9DE24}">
      <dgm:prSet/>
      <dgm:spPr/>
      <dgm:t>
        <a:bodyPr/>
        <a:lstStyle/>
        <a:p>
          <a:endParaRPr lang="en-US"/>
        </a:p>
      </dgm:t>
    </dgm:pt>
    <dgm:pt modelId="{F910B0F7-489C-4A62-8E6E-E6183D622C38}">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Commercial operations have started</a:t>
          </a:r>
        </a:p>
      </dgm:t>
    </dgm:pt>
    <dgm:pt modelId="{D68BAB7C-A5CC-4F4D-B3F5-C68DDCFFD423}" type="parTrans" cxnId="{C84A8F94-724C-41F8-BF92-26AE3F3329F1}">
      <dgm:prSet/>
      <dgm:spPr/>
      <dgm:t>
        <a:bodyPr/>
        <a:lstStyle/>
        <a:p>
          <a:endParaRPr lang="en-US"/>
        </a:p>
      </dgm:t>
    </dgm:pt>
    <dgm:pt modelId="{B727EDAD-633D-4056-999B-90C1D5929C8F}" type="sibTrans" cxnId="{C84A8F94-724C-41F8-BF92-26AE3F3329F1}">
      <dgm:prSet/>
      <dgm:spPr/>
      <dgm:t>
        <a:bodyPr/>
        <a:lstStyle/>
        <a:p>
          <a:endParaRPr lang="en-US"/>
        </a:p>
      </dgm:t>
    </dgm:pt>
    <dgm:pt modelId="{DABD1E4C-AC96-4D6D-B349-42E9F90F897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R&amp;D and product development expenses</a:t>
          </a:r>
        </a:p>
      </dgm:t>
    </dgm:pt>
    <dgm:pt modelId="{5D0C8F02-CD04-4EF1-BD60-6EBDBB233CA7}" type="parTrans" cxnId="{7E7D1723-2FA6-46E7-9F9A-C132725D1BA6}">
      <dgm:prSet/>
      <dgm:spPr/>
      <dgm:t>
        <a:bodyPr/>
        <a:lstStyle/>
        <a:p>
          <a:endParaRPr lang="en-US"/>
        </a:p>
      </dgm:t>
    </dgm:pt>
    <dgm:pt modelId="{E6E402A3-4C8A-4304-AD0B-813257521B31}" type="sibTrans" cxnId="{7E7D1723-2FA6-46E7-9F9A-C132725D1BA6}">
      <dgm:prSet/>
      <dgm:spPr/>
      <dgm:t>
        <a:bodyPr/>
        <a:lstStyle/>
        <a:p>
          <a:endParaRPr lang="en-US"/>
        </a:p>
      </dgm:t>
    </dgm:pt>
    <dgm:pt modelId="{DCC42288-7F2A-49D4-8A77-C19015A2837E}">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Early VC Rounds of Series A and Series B preferred</a:t>
          </a:r>
        </a:p>
      </dgm:t>
    </dgm:pt>
    <dgm:pt modelId="{2D5B8695-4316-4BFA-A144-96BA35FED6FC}" type="parTrans" cxnId="{5DEC9A26-710E-48D7-9E24-3AFDBE94CFD1}">
      <dgm:prSet/>
      <dgm:spPr/>
      <dgm:t>
        <a:bodyPr/>
        <a:lstStyle/>
        <a:p>
          <a:endParaRPr lang="en-US"/>
        </a:p>
      </dgm:t>
    </dgm:pt>
    <dgm:pt modelId="{1C99F689-163F-45E1-B9A1-D394288FDF73}" type="sibTrans" cxnId="{5DEC9A26-710E-48D7-9E24-3AFDBE94CFD1}">
      <dgm:prSet/>
      <dgm:spPr/>
      <dgm:t>
        <a:bodyPr/>
        <a:lstStyle/>
        <a:p>
          <a:endParaRPr lang="en-US"/>
        </a:p>
      </dgm:t>
    </dgm:pt>
    <dgm:pt modelId="{3B055000-526A-4D88-9354-C7682807CB3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As it continues to grow: M&amp;A/Buyout transactions may be possible</a:t>
          </a:r>
        </a:p>
      </dgm:t>
    </dgm:pt>
    <dgm:pt modelId="{15BA027C-6D28-4D2A-9C1C-D06E7E4889F0}" type="parTrans" cxnId="{EC59F4C0-83A2-48F9-8428-31E609B232B9}">
      <dgm:prSet/>
      <dgm:spPr/>
      <dgm:t>
        <a:bodyPr/>
        <a:lstStyle/>
        <a:p>
          <a:endParaRPr lang="en-US"/>
        </a:p>
      </dgm:t>
    </dgm:pt>
    <dgm:pt modelId="{3A785CC6-4726-4D40-9F27-AD6C78F30245}" type="sibTrans" cxnId="{EC59F4C0-83A2-48F9-8428-31E609B232B9}">
      <dgm:prSet/>
      <dgm:spPr/>
      <dgm:t>
        <a:bodyPr/>
        <a:lstStyle/>
        <a:p>
          <a:endParaRPr lang="en-US"/>
        </a:p>
      </dgm:t>
    </dgm:pt>
    <dgm:pt modelId="{D9BD9156-97F4-FE40-BA67-CBBBC2A67E1D}">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Median Pre-Money Valuation: $39.8 Million (9/2023)</a:t>
          </a:r>
        </a:p>
      </dgm:t>
    </dgm:pt>
    <dgm:pt modelId="{C46E64F5-F9F8-6D47-9DE0-11E37E4DFE0E}" type="parTrans" cxnId="{8D32F773-62A0-BF4D-B291-ED0D022C29F4}">
      <dgm:prSet/>
      <dgm:spPr/>
      <dgm:t>
        <a:bodyPr/>
        <a:lstStyle/>
        <a:p>
          <a:endParaRPr lang="en-US"/>
        </a:p>
      </dgm:t>
    </dgm:pt>
    <dgm:pt modelId="{349D2179-D448-8346-811D-CC66D7939D76}" type="sibTrans" cxnId="{8D32F773-62A0-BF4D-B291-ED0D022C29F4}">
      <dgm:prSet/>
      <dgm:spPr/>
      <dgm:t>
        <a:bodyPr/>
        <a:lstStyle/>
        <a:p>
          <a:endParaRPr lang="en-US"/>
        </a:p>
      </dgm:t>
    </dgm:pt>
    <dgm:pt modelId="{51CB8BDE-028B-4864-B459-FAC539011EE4}" type="pres">
      <dgm:prSet presAssocID="{62C4613A-24C7-46EA-A669-A6F0AC7039EA}" presName="linear" presStyleCnt="0">
        <dgm:presLayoutVars>
          <dgm:animLvl val="lvl"/>
          <dgm:resizeHandles val="exact"/>
        </dgm:presLayoutVars>
      </dgm:prSet>
      <dgm:spPr/>
    </dgm:pt>
    <dgm:pt modelId="{C8AC6746-9BA2-4F28-AB6C-0FACDD90A583}" type="pres">
      <dgm:prSet presAssocID="{EF66DA45-C56F-4DAD-BA22-8DD8D3F34F01}" presName="parentText" presStyleLbl="node1" presStyleIdx="0" presStyleCnt="6">
        <dgm:presLayoutVars>
          <dgm:chMax val="0"/>
          <dgm:bulletEnabled val="1"/>
        </dgm:presLayoutVars>
      </dgm:prSet>
      <dgm:spPr/>
    </dgm:pt>
    <dgm:pt modelId="{9D2A34C6-C073-4F7A-8D9A-13C8F6D7F428}" type="pres">
      <dgm:prSet presAssocID="{70E258D7-9189-4F46-92DA-0548E9258AEE}" presName="spacer" presStyleCnt="0"/>
      <dgm:spPr/>
    </dgm:pt>
    <dgm:pt modelId="{6E0EB9D5-09EE-4D61-95FD-75A805CDF57C}" type="pres">
      <dgm:prSet presAssocID="{F910B0F7-489C-4A62-8E6E-E6183D622C38}" presName="parentText" presStyleLbl="node1" presStyleIdx="1" presStyleCnt="6">
        <dgm:presLayoutVars>
          <dgm:chMax val="0"/>
          <dgm:bulletEnabled val="1"/>
        </dgm:presLayoutVars>
      </dgm:prSet>
      <dgm:spPr/>
    </dgm:pt>
    <dgm:pt modelId="{EE9417A0-AB35-48C9-B1FB-22FA2B53346D}" type="pres">
      <dgm:prSet presAssocID="{B727EDAD-633D-4056-999B-90C1D5929C8F}" presName="spacer" presStyleCnt="0"/>
      <dgm:spPr/>
    </dgm:pt>
    <dgm:pt modelId="{08FE4166-8841-4EB0-918E-4F9ECDBEFB85}" type="pres">
      <dgm:prSet presAssocID="{DABD1E4C-AC96-4D6D-B349-42E9F90F897A}" presName="parentText" presStyleLbl="node1" presStyleIdx="2" presStyleCnt="6">
        <dgm:presLayoutVars>
          <dgm:chMax val="0"/>
          <dgm:bulletEnabled val="1"/>
        </dgm:presLayoutVars>
      </dgm:prSet>
      <dgm:spPr/>
    </dgm:pt>
    <dgm:pt modelId="{6CEB88EE-C14A-40A8-858B-77FD04F7898A}" type="pres">
      <dgm:prSet presAssocID="{E6E402A3-4C8A-4304-AD0B-813257521B31}" presName="spacer" presStyleCnt="0"/>
      <dgm:spPr/>
    </dgm:pt>
    <dgm:pt modelId="{39D18EFA-C883-49F6-843E-9EA58EBC1D92}" type="pres">
      <dgm:prSet presAssocID="{DCC42288-7F2A-49D4-8A77-C19015A2837E}" presName="parentText" presStyleLbl="node1" presStyleIdx="3" presStyleCnt="6">
        <dgm:presLayoutVars>
          <dgm:chMax val="0"/>
          <dgm:bulletEnabled val="1"/>
        </dgm:presLayoutVars>
      </dgm:prSet>
      <dgm:spPr/>
    </dgm:pt>
    <dgm:pt modelId="{9FFC46D5-7926-47AD-92A8-E4495C6831C3}" type="pres">
      <dgm:prSet presAssocID="{1C99F689-163F-45E1-B9A1-D394288FDF73}" presName="spacer" presStyleCnt="0"/>
      <dgm:spPr/>
    </dgm:pt>
    <dgm:pt modelId="{06793E1A-2BCE-4339-B664-792C7BF6A570}" type="pres">
      <dgm:prSet presAssocID="{3B055000-526A-4D88-9354-C7682807CB3A}" presName="parentText" presStyleLbl="node1" presStyleIdx="4" presStyleCnt="6">
        <dgm:presLayoutVars>
          <dgm:chMax val="0"/>
          <dgm:bulletEnabled val="1"/>
        </dgm:presLayoutVars>
      </dgm:prSet>
      <dgm:spPr/>
    </dgm:pt>
    <dgm:pt modelId="{7759C4E5-CE6D-5C43-B145-69C8D34BF503}" type="pres">
      <dgm:prSet presAssocID="{3A785CC6-4726-4D40-9F27-AD6C78F30245}" presName="spacer" presStyleCnt="0"/>
      <dgm:spPr/>
    </dgm:pt>
    <dgm:pt modelId="{3186F86C-26F1-DB4D-B3A3-F20EE0E47561}" type="pres">
      <dgm:prSet presAssocID="{D9BD9156-97F4-FE40-BA67-CBBBC2A67E1D}" presName="parentText" presStyleLbl="node1" presStyleIdx="5" presStyleCnt="6">
        <dgm:presLayoutVars>
          <dgm:chMax val="0"/>
          <dgm:bulletEnabled val="1"/>
        </dgm:presLayoutVars>
      </dgm:prSet>
      <dgm:spPr/>
    </dgm:pt>
  </dgm:ptLst>
  <dgm:cxnLst>
    <dgm:cxn modelId="{EA9EC808-1478-49E8-B055-CA2755FD5AC7}" type="presOf" srcId="{3B055000-526A-4D88-9354-C7682807CB3A}" destId="{06793E1A-2BCE-4339-B664-792C7BF6A570}" srcOrd="0" destOrd="0" presId="urn:microsoft.com/office/officeart/2005/8/layout/vList2"/>
    <dgm:cxn modelId="{A8D5271F-F0E2-42F9-9150-3F63F022BDAC}" type="presOf" srcId="{F910B0F7-489C-4A62-8E6E-E6183D622C38}" destId="{6E0EB9D5-09EE-4D61-95FD-75A805CDF57C}" srcOrd="0" destOrd="0" presId="urn:microsoft.com/office/officeart/2005/8/layout/vList2"/>
    <dgm:cxn modelId="{7E7D1723-2FA6-46E7-9F9A-C132725D1BA6}" srcId="{62C4613A-24C7-46EA-A669-A6F0AC7039EA}" destId="{DABD1E4C-AC96-4D6D-B349-42E9F90F897A}" srcOrd="2" destOrd="0" parTransId="{5D0C8F02-CD04-4EF1-BD60-6EBDBB233CA7}" sibTransId="{E6E402A3-4C8A-4304-AD0B-813257521B31}"/>
    <dgm:cxn modelId="{5DEC9A26-710E-48D7-9E24-3AFDBE94CFD1}" srcId="{62C4613A-24C7-46EA-A669-A6F0AC7039EA}" destId="{DCC42288-7F2A-49D4-8A77-C19015A2837E}" srcOrd="3" destOrd="0" parTransId="{2D5B8695-4316-4BFA-A144-96BA35FED6FC}" sibTransId="{1C99F689-163F-45E1-B9A1-D394288FDF73}"/>
    <dgm:cxn modelId="{B391D43B-FE59-A443-B01A-9A44AECAABD3}" type="presOf" srcId="{D9BD9156-97F4-FE40-BA67-CBBBC2A67E1D}" destId="{3186F86C-26F1-DB4D-B3A3-F20EE0E47561}" srcOrd="0" destOrd="0" presId="urn:microsoft.com/office/officeart/2005/8/layout/vList2"/>
    <dgm:cxn modelId="{D570FE3C-9AD3-49EB-8768-1F40CD325130}" type="presOf" srcId="{62C4613A-24C7-46EA-A669-A6F0AC7039EA}" destId="{51CB8BDE-028B-4864-B459-FAC539011EE4}" srcOrd="0" destOrd="0" presId="urn:microsoft.com/office/officeart/2005/8/layout/vList2"/>
    <dgm:cxn modelId="{8D32F773-62A0-BF4D-B291-ED0D022C29F4}" srcId="{62C4613A-24C7-46EA-A669-A6F0AC7039EA}" destId="{D9BD9156-97F4-FE40-BA67-CBBBC2A67E1D}" srcOrd="5" destOrd="0" parTransId="{C46E64F5-F9F8-6D47-9DE0-11E37E4DFE0E}" sibTransId="{349D2179-D448-8346-811D-CC66D7939D76}"/>
    <dgm:cxn modelId="{C84A8F94-724C-41F8-BF92-26AE3F3329F1}" srcId="{62C4613A-24C7-46EA-A669-A6F0AC7039EA}" destId="{F910B0F7-489C-4A62-8E6E-E6183D622C38}" srcOrd="1" destOrd="0" parTransId="{D68BAB7C-A5CC-4F4D-B3F5-C68DDCFFD423}" sibTransId="{B727EDAD-633D-4056-999B-90C1D5929C8F}"/>
    <dgm:cxn modelId="{66BE99B4-A11E-44C2-B9F0-F57760AD5A8E}" type="presOf" srcId="{DCC42288-7F2A-49D4-8A77-C19015A2837E}" destId="{39D18EFA-C883-49F6-843E-9EA58EBC1D92}" srcOrd="0" destOrd="0" presId="urn:microsoft.com/office/officeart/2005/8/layout/vList2"/>
    <dgm:cxn modelId="{EC59F4C0-83A2-48F9-8428-31E609B232B9}" srcId="{62C4613A-24C7-46EA-A669-A6F0AC7039EA}" destId="{3B055000-526A-4D88-9354-C7682807CB3A}" srcOrd="4" destOrd="0" parTransId="{15BA027C-6D28-4D2A-9C1C-D06E7E4889F0}" sibTransId="{3A785CC6-4726-4D40-9F27-AD6C78F30245}"/>
    <dgm:cxn modelId="{5B0863E7-30F7-4E8F-BFBF-98A6B03D0D93}" type="presOf" srcId="{EF66DA45-C56F-4DAD-BA22-8DD8D3F34F01}" destId="{C8AC6746-9BA2-4F28-AB6C-0FACDD90A583}" srcOrd="0" destOrd="0" presId="urn:microsoft.com/office/officeart/2005/8/layout/vList2"/>
    <dgm:cxn modelId="{4708ECEA-0716-4013-B6E1-387ABB10C205}" type="presOf" srcId="{DABD1E4C-AC96-4D6D-B349-42E9F90F897A}" destId="{08FE4166-8841-4EB0-918E-4F9ECDBEFB85}" srcOrd="0" destOrd="0" presId="urn:microsoft.com/office/officeart/2005/8/layout/vList2"/>
    <dgm:cxn modelId="{E880F4FA-8748-4CB0-8D2B-BA26A3D9DE24}" srcId="{62C4613A-24C7-46EA-A669-A6F0AC7039EA}" destId="{EF66DA45-C56F-4DAD-BA22-8DD8D3F34F01}" srcOrd="0" destOrd="0" parTransId="{DCCA92C9-1BA9-44BB-911A-09C5325EAB60}" sibTransId="{70E258D7-9189-4F46-92DA-0548E9258AEE}"/>
    <dgm:cxn modelId="{8F6165A5-B5EF-4424-90F6-B7D79ADF1949}" type="presParOf" srcId="{51CB8BDE-028B-4864-B459-FAC539011EE4}" destId="{C8AC6746-9BA2-4F28-AB6C-0FACDD90A583}" srcOrd="0" destOrd="0" presId="urn:microsoft.com/office/officeart/2005/8/layout/vList2"/>
    <dgm:cxn modelId="{CA415347-3A57-4F97-9299-94E420D9CBDC}" type="presParOf" srcId="{51CB8BDE-028B-4864-B459-FAC539011EE4}" destId="{9D2A34C6-C073-4F7A-8D9A-13C8F6D7F428}" srcOrd="1" destOrd="0" presId="urn:microsoft.com/office/officeart/2005/8/layout/vList2"/>
    <dgm:cxn modelId="{C2DB3776-6CF6-49E3-8C78-4ACA889D196C}" type="presParOf" srcId="{51CB8BDE-028B-4864-B459-FAC539011EE4}" destId="{6E0EB9D5-09EE-4D61-95FD-75A805CDF57C}" srcOrd="2" destOrd="0" presId="urn:microsoft.com/office/officeart/2005/8/layout/vList2"/>
    <dgm:cxn modelId="{0545E8B6-924F-4150-B709-B50475756FB8}" type="presParOf" srcId="{51CB8BDE-028B-4864-B459-FAC539011EE4}" destId="{EE9417A0-AB35-48C9-B1FB-22FA2B53346D}" srcOrd="3" destOrd="0" presId="urn:microsoft.com/office/officeart/2005/8/layout/vList2"/>
    <dgm:cxn modelId="{45964638-C0A9-486F-BEEC-8E529F782C7B}" type="presParOf" srcId="{51CB8BDE-028B-4864-B459-FAC539011EE4}" destId="{08FE4166-8841-4EB0-918E-4F9ECDBEFB85}" srcOrd="4" destOrd="0" presId="urn:microsoft.com/office/officeart/2005/8/layout/vList2"/>
    <dgm:cxn modelId="{2451AC94-C453-42B1-85F7-7A4615848A86}" type="presParOf" srcId="{51CB8BDE-028B-4864-B459-FAC539011EE4}" destId="{6CEB88EE-C14A-40A8-858B-77FD04F7898A}" srcOrd="5" destOrd="0" presId="urn:microsoft.com/office/officeart/2005/8/layout/vList2"/>
    <dgm:cxn modelId="{7D32DDE0-F2AB-4E02-BB2E-1951ED7B9E0B}" type="presParOf" srcId="{51CB8BDE-028B-4864-B459-FAC539011EE4}" destId="{39D18EFA-C883-49F6-843E-9EA58EBC1D92}" srcOrd="6" destOrd="0" presId="urn:microsoft.com/office/officeart/2005/8/layout/vList2"/>
    <dgm:cxn modelId="{B74608E4-3667-48A7-AD47-7A3996A04718}" type="presParOf" srcId="{51CB8BDE-028B-4864-B459-FAC539011EE4}" destId="{9FFC46D5-7926-47AD-92A8-E4495C6831C3}" srcOrd="7" destOrd="0" presId="urn:microsoft.com/office/officeart/2005/8/layout/vList2"/>
    <dgm:cxn modelId="{561E1DDA-F1F1-4D4F-8914-11C1A4CA8F4E}" type="presParOf" srcId="{51CB8BDE-028B-4864-B459-FAC539011EE4}" destId="{06793E1A-2BCE-4339-B664-792C7BF6A570}" srcOrd="8" destOrd="0" presId="urn:microsoft.com/office/officeart/2005/8/layout/vList2"/>
    <dgm:cxn modelId="{EA592CA8-5904-CE48-8AEE-AC41B460EFA5}" type="presParOf" srcId="{51CB8BDE-028B-4864-B459-FAC539011EE4}" destId="{7759C4E5-CE6D-5C43-B145-69C8D34BF503}" srcOrd="9" destOrd="0" presId="urn:microsoft.com/office/officeart/2005/8/layout/vList2"/>
    <dgm:cxn modelId="{B1FC777B-7A0A-1242-969D-EF0CB5B624A0}" type="presParOf" srcId="{51CB8BDE-028B-4864-B459-FAC539011EE4}" destId="{3186F86C-26F1-DB4D-B3A3-F20EE0E4756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4613A-24C7-46EA-A669-A6F0AC7039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66DA45-C56F-4DAD-BA22-8DD8D3F34F01}">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High revenue growth</a:t>
          </a:r>
        </a:p>
      </dgm:t>
    </dgm:pt>
    <dgm:pt modelId="{DCCA92C9-1BA9-44BB-911A-09C5325EAB60}" type="parTrans" cxnId="{E880F4FA-8748-4CB0-8D2B-BA26A3D9DE24}">
      <dgm:prSet/>
      <dgm:spPr/>
      <dgm:t>
        <a:bodyPr/>
        <a:lstStyle/>
        <a:p>
          <a:endParaRPr lang="en-US"/>
        </a:p>
      </dgm:t>
    </dgm:pt>
    <dgm:pt modelId="{70E258D7-9189-4F46-92DA-0548E9258AEE}" type="sibTrans" cxnId="{E880F4FA-8748-4CB0-8D2B-BA26A3D9DE24}">
      <dgm:prSet/>
      <dgm:spPr/>
      <dgm:t>
        <a:bodyPr/>
        <a:lstStyle/>
        <a:p>
          <a:endParaRPr lang="en-US"/>
        </a:p>
      </dgm:t>
    </dgm:pt>
    <dgm:pt modelId="{F910B0F7-489C-4A62-8E6E-E6183D622C38}">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May have substantial revenue</a:t>
          </a:r>
        </a:p>
      </dgm:t>
    </dgm:pt>
    <dgm:pt modelId="{D68BAB7C-A5CC-4F4D-B3F5-C68DDCFFD423}" type="parTrans" cxnId="{C84A8F94-724C-41F8-BF92-26AE3F3329F1}">
      <dgm:prSet/>
      <dgm:spPr/>
      <dgm:t>
        <a:bodyPr/>
        <a:lstStyle/>
        <a:p>
          <a:endParaRPr lang="en-US"/>
        </a:p>
      </dgm:t>
    </dgm:pt>
    <dgm:pt modelId="{B727EDAD-633D-4056-999B-90C1D5929C8F}" type="sibTrans" cxnId="{C84A8F94-724C-41F8-BF92-26AE3F3329F1}">
      <dgm:prSet/>
      <dgm:spPr/>
      <dgm:t>
        <a:bodyPr/>
        <a:lstStyle/>
        <a:p>
          <a:endParaRPr lang="en-US"/>
        </a:p>
      </dgm:t>
    </dgm:pt>
    <dgm:pt modelId="{DABD1E4C-AC96-4D6D-B349-42E9F90F897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Still generating losses</a:t>
          </a:r>
        </a:p>
      </dgm:t>
    </dgm:pt>
    <dgm:pt modelId="{5D0C8F02-CD04-4EF1-BD60-6EBDBB233CA7}" type="parTrans" cxnId="{7E7D1723-2FA6-46E7-9F9A-C132725D1BA6}">
      <dgm:prSet/>
      <dgm:spPr/>
      <dgm:t>
        <a:bodyPr/>
        <a:lstStyle/>
        <a:p>
          <a:endParaRPr lang="en-US"/>
        </a:p>
      </dgm:t>
    </dgm:pt>
    <dgm:pt modelId="{E6E402A3-4C8A-4304-AD0B-813257521B31}" type="sibTrans" cxnId="{7E7D1723-2FA6-46E7-9F9A-C132725D1BA6}">
      <dgm:prSet/>
      <dgm:spPr/>
      <dgm:t>
        <a:bodyPr/>
        <a:lstStyle/>
        <a:p>
          <a:endParaRPr lang="en-US"/>
        </a:p>
      </dgm:t>
    </dgm:pt>
    <dgm:pt modelId="{DCC42288-7F2A-49D4-8A77-C19015A2837E}">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Marketing expenses may be significant</a:t>
          </a:r>
        </a:p>
      </dgm:t>
    </dgm:pt>
    <dgm:pt modelId="{2D5B8695-4316-4BFA-A144-96BA35FED6FC}" type="parTrans" cxnId="{5DEC9A26-710E-48D7-9E24-3AFDBE94CFD1}">
      <dgm:prSet/>
      <dgm:spPr/>
      <dgm:t>
        <a:bodyPr/>
        <a:lstStyle/>
        <a:p>
          <a:endParaRPr lang="en-US"/>
        </a:p>
      </dgm:t>
    </dgm:pt>
    <dgm:pt modelId="{1C99F689-163F-45E1-B9A1-D394288FDF73}" type="sibTrans" cxnId="{5DEC9A26-710E-48D7-9E24-3AFDBE94CFD1}">
      <dgm:prSet/>
      <dgm:spPr/>
      <dgm:t>
        <a:bodyPr/>
        <a:lstStyle/>
        <a:p>
          <a:endParaRPr lang="en-US"/>
        </a:p>
      </dgm:t>
    </dgm:pt>
    <dgm:pt modelId="{3B055000-526A-4D88-9354-C7682807CB3A}">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New rounds of financing (Series C and above)</a:t>
          </a:r>
        </a:p>
      </dgm:t>
    </dgm:pt>
    <dgm:pt modelId="{15BA027C-6D28-4D2A-9C1C-D06E7E4889F0}" type="parTrans" cxnId="{EC59F4C0-83A2-48F9-8428-31E609B232B9}">
      <dgm:prSet/>
      <dgm:spPr/>
      <dgm:t>
        <a:bodyPr/>
        <a:lstStyle/>
        <a:p>
          <a:endParaRPr lang="en-US"/>
        </a:p>
      </dgm:t>
    </dgm:pt>
    <dgm:pt modelId="{3A785CC6-4726-4D40-9F27-AD6C78F30245}" type="sibTrans" cxnId="{EC59F4C0-83A2-48F9-8428-31E609B232B9}">
      <dgm:prSet/>
      <dgm:spPr/>
      <dgm:t>
        <a:bodyPr/>
        <a:lstStyle/>
        <a:p>
          <a:endParaRPr lang="en-US"/>
        </a:p>
      </dgm:t>
    </dgm:pt>
    <dgm:pt modelId="{D9BD9156-97F4-FE40-BA67-CBBBC2A67E1D}">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Median Pre-Money Valuation: $52 Million (9/2023)</a:t>
          </a:r>
        </a:p>
      </dgm:t>
    </dgm:pt>
    <dgm:pt modelId="{C46E64F5-F9F8-6D47-9DE0-11E37E4DFE0E}" type="parTrans" cxnId="{8D32F773-62A0-BF4D-B291-ED0D022C29F4}">
      <dgm:prSet/>
      <dgm:spPr/>
      <dgm:t>
        <a:bodyPr/>
        <a:lstStyle/>
        <a:p>
          <a:endParaRPr lang="en-US"/>
        </a:p>
      </dgm:t>
    </dgm:pt>
    <dgm:pt modelId="{349D2179-D448-8346-811D-CC66D7939D76}" type="sibTrans" cxnId="{8D32F773-62A0-BF4D-B291-ED0D022C29F4}">
      <dgm:prSet/>
      <dgm:spPr/>
      <dgm:t>
        <a:bodyPr/>
        <a:lstStyle/>
        <a:p>
          <a:endParaRPr lang="en-US"/>
        </a:p>
      </dgm:t>
    </dgm:pt>
    <dgm:pt modelId="{58941603-39A2-FA4E-A24A-5F7241C29E5D}">
      <dgm:prSet/>
      <dgm:spPr>
        <a:solidFill>
          <a:schemeClr val="accent5">
            <a:lumMod val="60000"/>
            <a:lumOff val="40000"/>
          </a:schemeClr>
        </a:solidFill>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Exit strategy: iPO or M&amp;A exit on the horizon</a:t>
          </a:r>
        </a:p>
      </dgm:t>
    </dgm:pt>
    <dgm:pt modelId="{6ED253E1-22D5-2440-A0CF-51FB86EF1FFF}" type="parTrans" cxnId="{D473C3F8-3871-404B-8297-74520C001EAB}">
      <dgm:prSet/>
      <dgm:spPr/>
      <dgm:t>
        <a:bodyPr/>
        <a:lstStyle/>
        <a:p>
          <a:endParaRPr lang="en-US"/>
        </a:p>
      </dgm:t>
    </dgm:pt>
    <dgm:pt modelId="{EEE186C8-F41B-AF45-9AA3-38C40227BB27}" type="sibTrans" cxnId="{D473C3F8-3871-404B-8297-74520C001EAB}">
      <dgm:prSet/>
      <dgm:spPr/>
      <dgm:t>
        <a:bodyPr/>
        <a:lstStyle/>
        <a:p>
          <a:endParaRPr lang="en-US"/>
        </a:p>
      </dgm:t>
    </dgm:pt>
    <dgm:pt modelId="{51CB8BDE-028B-4864-B459-FAC539011EE4}" type="pres">
      <dgm:prSet presAssocID="{62C4613A-24C7-46EA-A669-A6F0AC7039EA}" presName="linear" presStyleCnt="0">
        <dgm:presLayoutVars>
          <dgm:animLvl val="lvl"/>
          <dgm:resizeHandles val="exact"/>
        </dgm:presLayoutVars>
      </dgm:prSet>
      <dgm:spPr/>
    </dgm:pt>
    <dgm:pt modelId="{C8AC6746-9BA2-4F28-AB6C-0FACDD90A583}" type="pres">
      <dgm:prSet presAssocID="{EF66DA45-C56F-4DAD-BA22-8DD8D3F34F01}" presName="parentText" presStyleLbl="node1" presStyleIdx="0" presStyleCnt="7">
        <dgm:presLayoutVars>
          <dgm:chMax val="0"/>
          <dgm:bulletEnabled val="1"/>
        </dgm:presLayoutVars>
      </dgm:prSet>
      <dgm:spPr/>
    </dgm:pt>
    <dgm:pt modelId="{9D2A34C6-C073-4F7A-8D9A-13C8F6D7F428}" type="pres">
      <dgm:prSet presAssocID="{70E258D7-9189-4F46-92DA-0548E9258AEE}" presName="spacer" presStyleCnt="0"/>
      <dgm:spPr/>
    </dgm:pt>
    <dgm:pt modelId="{6E0EB9D5-09EE-4D61-95FD-75A805CDF57C}" type="pres">
      <dgm:prSet presAssocID="{F910B0F7-489C-4A62-8E6E-E6183D622C38}" presName="parentText" presStyleLbl="node1" presStyleIdx="1" presStyleCnt="7">
        <dgm:presLayoutVars>
          <dgm:chMax val="0"/>
          <dgm:bulletEnabled val="1"/>
        </dgm:presLayoutVars>
      </dgm:prSet>
      <dgm:spPr/>
    </dgm:pt>
    <dgm:pt modelId="{EE9417A0-AB35-48C9-B1FB-22FA2B53346D}" type="pres">
      <dgm:prSet presAssocID="{B727EDAD-633D-4056-999B-90C1D5929C8F}" presName="spacer" presStyleCnt="0"/>
      <dgm:spPr/>
    </dgm:pt>
    <dgm:pt modelId="{08FE4166-8841-4EB0-918E-4F9ECDBEFB85}" type="pres">
      <dgm:prSet presAssocID="{DABD1E4C-AC96-4D6D-B349-42E9F90F897A}" presName="parentText" presStyleLbl="node1" presStyleIdx="2" presStyleCnt="7">
        <dgm:presLayoutVars>
          <dgm:chMax val="0"/>
          <dgm:bulletEnabled val="1"/>
        </dgm:presLayoutVars>
      </dgm:prSet>
      <dgm:spPr/>
    </dgm:pt>
    <dgm:pt modelId="{6CEB88EE-C14A-40A8-858B-77FD04F7898A}" type="pres">
      <dgm:prSet presAssocID="{E6E402A3-4C8A-4304-AD0B-813257521B31}" presName="spacer" presStyleCnt="0"/>
      <dgm:spPr/>
    </dgm:pt>
    <dgm:pt modelId="{39D18EFA-C883-49F6-843E-9EA58EBC1D92}" type="pres">
      <dgm:prSet presAssocID="{DCC42288-7F2A-49D4-8A77-C19015A2837E}" presName="parentText" presStyleLbl="node1" presStyleIdx="3" presStyleCnt="7">
        <dgm:presLayoutVars>
          <dgm:chMax val="0"/>
          <dgm:bulletEnabled val="1"/>
        </dgm:presLayoutVars>
      </dgm:prSet>
      <dgm:spPr/>
    </dgm:pt>
    <dgm:pt modelId="{9FFC46D5-7926-47AD-92A8-E4495C6831C3}" type="pres">
      <dgm:prSet presAssocID="{1C99F689-163F-45E1-B9A1-D394288FDF73}" presName="spacer" presStyleCnt="0"/>
      <dgm:spPr/>
    </dgm:pt>
    <dgm:pt modelId="{06793E1A-2BCE-4339-B664-792C7BF6A570}" type="pres">
      <dgm:prSet presAssocID="{3B055000-526A-4D88-9354-C7682807CB3A}" presName="parentText" presStyleLbl="node1" presStyleIdx="4" presStyleCnt="7">
        <dgm:presLayoutVars>
          <dgm:chMax val="0"/>
          <dgm:bulletEnabled val="1"/>
        </dgm:presLayoutVars>
      </dgm:prSet>
      <dgm:spPr/>
    </dgm:pt>
    <dgm:pt modelId="{7759C4E5-CE6D-5C43-B145-69C8D34BF503}" type="pres">
      <dgm:prSet presAssocID="{3A785CC6-4726-4D40-9F27-AD6C78F30245}" presName="spacer" presStyleCnt="0"/>
      <dgm:spPr/>
    </dgm:pt>
    <dgm:pt modelId="{3186F86C-26F1-DB4D-B3A3-F20EE0E47561}" type="pres">
      <dgm:prSet presAssocID="{D9BD9156-97F4-FE40-BA67-CBBBC2A67E1D}" presName="parentText" presStyleLbl="node1" presStyleIdx="5" presStyleCnt="7">
        <dgm:presLayoutVars>
          <dgm:chMax val="0"/>
          <dgm:bulletEnabled val="1"/>
        </dgm:presLayoutVars>
      </dgm:prSet>
      <dgm:spPr/>
    </dgm:pt>
    <dgm:pt modelId="{04EBA08B-D661-2B47-8F6D-12373A2D28FA}" type="pres">
      <dgm:prSet presAssocID="{349D2179-D448-8346-811D-CC66D7939D76}" presName="spacer" presStyleCnt="0"/>
      <dgm:spPr/>
    </dgm:pt>
    <dgm:pt modelId="{68817CFC-F275-E341-AC5B-39FE54CD0D41}" type="pres">
      <dgm:prSet presAssocID="{58941603-39A2-FA4E-A24A-5F7241C29E5D}" presName="parentText" presStyleLbl="node1" presStyleIdx="6" presStyleCnt="7">
        <dgm:presLayoutVars>
          <dgm:chMax val="0"/>
          <dgm:bulletEnabled val="1"/>
        </dgm:presLayoutVars>
      </dgm:prSet>
      <dgm:spPr/>
    </dgm:pt>
  </dgm:ptLst>
  <dgm:cxnLst>
    <dgm:cxn modelId="{EA9EC808-1478-49E8-B055-CA2755FD5AC7}" type="presOf" srcId="{3B055000-526A-4D88-9354-C7682807CB3A}" destId="{06793E1A-2BCE-4339-B664-792C7BF6A570}" srcOrd="0" destOrd="0" presId="urn:microsoft.com/office/officeart/2005/8/layout/vList2"/>
    <dgm:cxn modelId="{A8D5271F-F0E2-42F9-9150-3F63F022BDAC}" type="presOf" srcId="{F910B0F7-489C-4A62-8E6E-E6183D622C38}" destId="{6E0EB9D5-09EE-4D61-95FD-75A805CDF57C}" srcOrd="0" destOrd="0" presId="urn:microsoft.com/office/officeart/2005/8/layout/vList2"/>
    <dgm:cxn modelId="{7E7D1723-2FA6-46E7-9F9A-C132725D1BA6}" srcId="{62C4613A-24C7-46EA-A669-A6F0AC7039EA}" destId="{DABD1E4C-AC96-4D6D-B349-42E9F90F897A}" srcOrd="2" destOrd="0" parTransId="{5D0C8F02-CD04-4EF1-BD60-6EBDBB233CA7}" sibTransId="{E6E402A3-4C8A-4304-AD0B-813257521B31}"/>
    <dgm:cxn modelId="{5DEC9A26-710E-48D7-9E24-3AFDBE94CFD1}" srcId="{62C4613A-24C7-46EA-A669-A6F0AC7039EA}" destId="{DCC42288-7F2A-49D4-8A77-C19015A2837E}" srcOrd="3" destOrd="0" parTransId="{2D5B8695-4316-4BFA-A144-96BA35FED6FC}" sibTransId="{1C99F689-163F-45E1-B9A1-D394288FDF73}"/>
    <dgm:cxn modelId="{B391D43B-FE59-A443-B01A-9A44AECAABD3}" type="presOf" srcId="{D9BD9156-97F4-FE40-BA67-CBBBC2A67E1D}" destId="{3186F86C-26F1-DB4D-B3A3-F20EE0E47561}" srcOrd="0" destOrd="0" presId="urn:microsoft.com/office/officeart/2005/8/layout/vList2"/>
    <dgm:cxn modelId="{D570FE3C-9AD3-49EB-8768-1F40CD325130}" type="presOf" srcId="{62C4613A-24C7-46EA-A669-A6F0AC7039EA}" destId="{51CB8BDE-028B-4864-B459-FAC539011EE4}" srcOrd="0" destOrd="0" presId="urn:microsoft.com/office/officeart/2005/8/layout/vList2"/>
    <dgm:cxn modelId="{8D32F773-62A0-BF4D-B291-ED0D022C29F4}" srcId="{62C4613A-24C7-46EA-A669-A6F0AC7039EA}" destId="{D9BD9156-97F4-FE40-BA67-CBBBC2A67E1D}" srcOrd="5" destOrd="0" parTransId="{C46E64F5-F9F8-6D47-9DE0-11E37E4DFE0E}" sibTransId="{349D2179-D448-8346-811D-CC66D7939D76}"/>
    <dgm:cxn modelId="{5E7AF781-F6A1-1D45-8F80-DC0C4811EBAB}" type="presOf" srcId="{58941603-39A2-FA4E-A24A-5F7241C29E5D}" destId="{68817CFC-F275-E341-AC5B-39FE54CD0D41}" srcOrd="0" destOrd="0" presId="urn:microsoft.com/office/officeart/2005/8/layout/vList2"/>
    <dgm:cxn modelId="{C84A8F94-724C-41F8-BF92-26AE3F3329F1}" srcId="{62C4613A-24C7-46EA-A669-A6F0AC7039EA}" destId="{F910B0F7-489C-4A62-8E6E-E6183D622C38}" srcOrd="1" destOrd="0" parTransId="{D68BAB7C-A5CC-4F4D-B3F5-C68DDCFFD423}" sibTransId="{B727EDAD-633D-4056-999B-90C1D5929C8F}"/>
    <dgm:cxn modelId="{66BE99B4-A11E-44C2-B9F0-F57760AD5A8E}" type="presOf" srcId="{DCC42288-7F2A-49D4-8A77-C19015A2837E}" destId="{39D18EFA-C883-49F6-843E-9EA58EBC1D92}" srcOrd="0" destOrd="0" presId="urn:microsoft.com/office/officeart/2005/8/layout/vList2"/>
    <dgm:cxn modelId="{EC59F4C0-83A2-48F9-8428-31E609B232B9}" srcId="{62C4613A-24C7-46EA-A669-A6F0AC7039EA}" destId="{3B055000-526A-4D88-9354-C7682807CB3A}" srcOrd="4" destOrd="0" parTransId="{15BA027C-6D28-4D2A-9C1C-D06E7E4889F0}" sibTransId="{3A785CC6-4726-4D40-9F27-AD6C78F30245}"/>
    <dgm:cxn modelId="{5B0863E7-30F7-4E8F-BFBF-98A6B03D0D93}" type="presOf" srcId="{EF66DA45-C56F-4DAD-BA22-8DD8D3F34F01}" destId="{C8AC6746-9BA2-4F28-AB6C-0FACDD90A583}" srcOrd="0" destOrd="0" presId="urn:microsoft.com/office/officeart/2005/8/layout/vList2"/>
    <dgm:cxn modelId="{4708ECEA-0716-4013-B6E1-387ABB10C205}" type="presOf" srcId="{DABD1E4C-AC96-4D6D-B349-42E9F90F897A}" destId="{08FE4166-8841-4EB0-918E-4F9ECDBEFB85}" srcOrd="0" destOrd="0" presId="urn:microsoft.com/office/officeart/2005/8/layout/vList2"/>
    <dgm:cxn modelId="{D473C3F8-3871-404B-8297-74520C001EAB}" srcId="{62C4613A-24C7-46EA-A669-A6F0AC7039EA}" destId="{58941603-39A2-FA4E-A24A-5F7241C29E5D}" srcOrd="6" destOrd="0" parTransId="{6ED253E1-22D5-2440-A0CF-51FB86EF1FFF}" sibTransId="{EEE186C8-F41B-AF45-9AA3-38C40227BB27}"/>
    <dgm:cxn modelId="{E880F4FA-8748-4CB0-8D2B-BA26A3D9DE24}" srcId="{62C4613A-24C7-46EA-A669-A6F0AC7039EA}" destId="{EF66DA45-C56F-4DAD-BA22-8DD8D3F34F01}" srcOrd="0" destOrd="0" parTransId="{DCCA92C9-1BA9-44BB-911A-09C5325EAB60}" sibTransId="{70E258D7-9189-4F46-92DA-0548E9258AEE}"/>
    <dgm:cxn modelId="{8F6165A5-B5EF-4424-90F6-B7D79ADF1949}" type="presParOf" srcId="{51CB8BDE-028B-4864-B459-FAC539011EE4}" destId="{C8AC6746-9BA2-4F28-AB6C-0FACDD90A583}" srcOrd="0" destOrd="0" presId="urn:microsoft.com/office/officeart/2005/8/layout/vList2"/>
    <dgm:cxn modelId="{CA415347-3A57-4F97-9299-94E420D9CBDC}" type="presParOf" srcId="{51CB8BDE-028B-4864-B459-FAC539011EE4}" destId="{9D2A34C6-C073-4F7A-8D9A-13C8F6D7F428}" srcOrd="1" destOrd="0" presId="urn:microsoft.com/office/officeart/2005/8/layout/vList2"/>
    <dgm:cxn modelId="{C2DB3776-6CF6-49E3-8C78-4ACA889D196C}" type="presParOf" srcId="{51CB8BDE-028B-4864-B459-FAC539011EE4}" destId="{6E0EB9D5-09EE-4D61-95FD-75A805CDF57C}" srcOrd="2" destOrd="0" presId="urn:microsoft.com/office/officeart/2005/8/layout/vList2"/>
    <dgm:cxn modelId="{0545E8B6-924F-4150-B709-B50475756FB8}" type="presParOf" srcId="{51CB8BDE-028B-4864-B459-FAC539011EE4}" destId="{EE9417A0-AB35-48C9-B1FB-22FA2B53346D}" srcOrd="3" destOrd="0" presId="urn:microsoft.com/office/officeart/2005/8/layout/vList2"/>
    <dgm:cxn modelId="{45964638-C0A9-486F-BEEC-8E529F782C7B}" type="presParOf" srcId="{51CB8BDE-028B-4864-B459-FAC539011EE4}" destId="{08FE4166-8841-4EB0-918E-4F9ECDBEFB85}" srcOrd="4" destOrd="0" presId="urn:microsoft.com/office/officeart/2005/8/layout/vList2"/>
    <dgm:cxn modelId="{2451AC94-C453-42B1-85F7-7A4615848A86}" type="presParOf" srcId="{51CB8BDE-028B-4864-B459-FAC539011EE4}" destId="{6CEB88EE-C14A-40A8-858B-77FD04F7898A}" srcOrd="5" destOrd="0" presId="urn:microsoft.com/office/officeart/2005/8/layout/vList2"/>
    <dgm:cxn modelId="{7D32DDE0-F2AB-4E02-BB2E-1951ED7B9E0B}" type="presParOf" srcId="{51CB8BDE-028B-4864-B459-FAC539011EE4}" destId="{39D18EFA-C883-49F6-843E-9EA58EBC1D92}" srcOrd="6" destOrd="0" presId="urn:microsoft.com/office/officeart/2005/8/layout/vList2"/>
    <dgm:cxn modelId="{B74608E4-3667-48A7-AD47-7A3996A04718}" type="presParOf" srcId="{51CB8BDE-028B-4864-B459-FAC539011EE4}" destId="{9FFC46D5-7926-47AD-92A8-E4495C6831C3}" srcOrd="7" destOrd="0" presId="urn:microsoft.com/office/officeart/2005/8/layout/vList2"/>
    <dgm:cxn modelId="{561E1DDA-F1F1-4D4F-8914-11C1A4CA8F4E}" type="presParOf" srcId="{51CB8BDE-028B-4864-B459-FAC539011EE4}" destId="{06793E1A-2BCE-4339-B664-792C7BF6A570}" srcOrd="8" destOrd="0" presId="urn:microsoft.com/office/officeart/2005/8/layout/vList2"/>
    <dgm:cxn modelId="{EA592CA8-5904-CE48-8AEE-AC41B460EFA5}" type="presParOf" srcId="{51CB8BDE-028B-4864-B459-FAC539011EE4}" destId="{7759C4E5-CE6D-5C43-B145-69C8D34BF503}" srcOrd="9" destOrd="0" presId="urn:microsoft.com/office/officeart/2005/8/layout/vList2"/>
    <dgm:cxn modelId="{B1FC777B-7A0A-1242-969D-EF0CB5B624A0}" type="presParOf" srcId="{51CB8BDE-028B-4864-B459-FAC539011EE4}" destId="{3186F86C-26F1-DB4D-B3A3-F20EE0E47561}" srcOrd="10" destOrd="0" presId="urn:microsoft.com/office/officeart/2005/8/layout/vList2"/>
    <dgm:cxn modelId="{724D77F9-15D2-F540-97C8-B63EB18E5A56}" type="presParOf" srcId="{51CB8BDE-028B-4864-B459-FAC539011EE4}" destId="{04EBA08B-D661-2B47-8F6D-12373A2D28FA}" srcOrd="11" destOrd="0" presId="urn:microsoft.com/office/officeart/2005/8/layout/vList2"/>
    <dgm:cxn modelId="{E304555A-C114-FF42-B940-9489B500036D}" type="presParOf" srcId="{51CB8BDE-028B-4864-B459-FAC539011EE4}" destId="{68817CFC-F275-E341-AC5B-39FE54CD0D4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7E4074-B84E-430D-ABD7-CC0F6ADEC76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97D38124-6B28-4FCB-8821-950779D157CF}">
      <dgm:prSet/>
      <dgm:spPr>
        <a:solidFill>
          <a:schemeClr val="accent1">
            <a:lumMod val="75000"/>
          </a:schemeClr>
        </a:solidFill>
      </dgm:spPr>
      <dgm:t>
        <a:bodyPr/>
        <a:lstStyle/>
        <a:p>
          <a:r>
            <a:rPr lang="en-US" dirty="0"/>
            <a:t>How can we reconcile the “target rate” that managers look for in early stage investments with the “required return” of VC capital investors?</a:t>
          </a:r>
        </a:p>
      </dgm:t>
    </dgm:pt>
    <dgm:pt modelId="{1530BA4B-CF65-4704-A153-CBAAF5193910}" type="parTrans" cxnId="{B5743BE6-6E9E-40B4-8849-0B9DBD5A1262}">
      <dgm:prSet/>
      <dgm:spPr/>
      <dgm:t>
        <a:bodyPr/>
        <a:lstStyle/>
        <a:p>
          <a:endParaRPr lang="en-US"/>
        </a:p>
      </dgm:t>
    </dgm:pt>
    <dgm:pt modelId="{9D8DAD92-ACAC-4D6B-9F87-C9A715AD7022}" type="sibTrans" cxnId="{B5743BE6-6E9E-40B4-8849-0B9DBD5A1262}">
      <dgm:prSet/>
      <dgm:spPr/>
      <dgm:t>
        <a:bodyPr/>
        <a:lstStyle/>
        <a:p>
          <a:endParaRPr lang="en-US"/>
        </a:p>
      </dgm:t>
    </dgm:pt>
    <dgm:pt modelId="{967A58F2-CBE9-4BEF-AE12-4B2DC42DBBC5}">
      <dgm:prSet/>
      <dgm:spPr>
        <a:solidFill>
          <a:schemeClr val="accent5">
            <a:lumMod val="75000"/>
          </a:schemeClr>
        </a:solidFill>
      </dgm:spPr>
      <dgm:t>
        <a:bodyPr/>
        <a:lstStyle/>
        <a:p>
          <a:r>
            <a:rPr lang="en-US"/>
            <a:t>How do the expectations and requirements of VC investors affect a company’s cost of capital/ equity?</a:t>
          </a:r>
        </a:p>
      </dgm:t>
    </dgm:pt>
    <dgm:pt modelId="{49E37BE8-B488-4D20-B9C6-A4F7345C455D}" type="parTrans" cxnId="{FCFB560C-E1B8-4E25-92B2-9D58061DA31C}">
      <dgm:prSet/>
      <dgm:spPr/>
      <dgm:t>
        <a:bodyPr/>
        <a:lstStyle/>
        <a:p>
          <a:endParaRPr lang="en-US"/>
        </a:p>
      </dgm:t>
    </dgm:pt>
    <dgm:pt modelId="{D3614515-72C2-4BE1-8EF4-49628B92C9A5}" type="sibTrans" cxnId="{FCFB560C-E1B8-4E25-92B2-9D58061DA31C}">
      <dgm:prSet/>
      <dgm:spPr/>
      <dgm:t>
        <a:bodyPr/>
        <a:lstStyle/>
        <a:p>
          <a:endParaRPr lang="en-US"/>
        </a:p>
      </dgm:t>
    </dgm:pt>
    <dgm:pt modelId="{E11644D7-2BA1-4622-B0A5-A38C3528BC4C}">
      <dgm:prSet/>
      <dgm:spPr>
        <a:solidFill>
          <a:schemeClr val="accent1">
            <a:lumMod val="60000"/>
            <a:lumOff val="40000"/>
          </a:schemeClr>
        </a:solidFill>
      </dgm:spPr>
      <dgm:t>
        <a:bodyPr/>
        <a:lstStyle/>
        <a:p>
          <a:r>
            <a:rPr lang="en-US"/>
            <a:t>How do IRR, MOIC and Time to Exit interact in the evaluation of ESE and fund performance?</a:t>
          </a:r>
        </a:p>
      </dgm:t>
    </dgm:pt>
    <dgm:pt modelId="{E1E7F33D-1342-4974-BB1B-02DB5F9C2DA3}" type="parTrans" cxnId="{51AE767A-3773-48EE-898E-DDE5C8E161FE}">
      <dgm:prSet/>
      <dgm:spPr/>
      <dgm:t>
        <a:bodyPr/>
        <a:lstStyle/>
        <a:p>
          <a:endParaRPr lang="en-US"/>
        </a:p>
      </dgm:t>
    </dgm:pt>
    <dgm:pt modelId="{9788BD98-6FE3-4EEF-9412-8C5C2ACFA160}" type="sibTrans" cxnId="{51AE767A-3773-48EE-898E-DDE5C8E161FE}">
      <dgm:prSet/>
      <dgm:spPr/>
      <dgm:t>
        <a:bodyPr/>
        <a:lstStyle/>
        <a:p>
          <a:endParaRPr lang="en-US"/>
        </a:p>
      </dgm:t>
    </dgm:pt>
    <dgm:pt modelId="{F59B7EA8-BD38-4B24-9564-808F33FC52B1}" type="pres">
      <dgm:prSet presAssocID="{0E7E4074-B84E-430D-ABD7-CC0F6ADEC766}" presName="outerComposite" presStyleCnt="0">
        <dgm:presLayoutVars>
          <dgm:chMax val="5"/>
          <dgm:dir/>
          <dgm:resizeHandles val="exact"/>
        </dgm:presLayoutVars>
      </dgm:prSet>
      <dgm:spPr/>
    </dgm:pt>
    <dgm:pt modelId="{3E13758A-C9E1-4A23-AC4D-1045A3429E6D}" type="pres">
      <dgm:prSet presAssocID="{0E7E4074-B84E-430D-ABD7-CC0F6ADEC766}" presName="dummyMaxCanvas" presStyleCnt="0">
        <dgm:presLayoutVars/>
      </dgm:prSet>
      <dgm:spPr/>
    </dgm:pt>
    <dgm:pt modelId="{26B6B6D6-8EDC-4D3F-A73B-01CA43C35A2C}" type="pres">
      <dgm:prSet presAssocID="{0E7E4074-B84E-430D-ABD7-CC0F6ADEC766}" presName="ThreeNodes_1" presStyleLbl="node1" presStyleIdx="0" presStyleCnt="3">
        <dgm:presLayoutVars>
          <dgm:bulletEnabled val="1"/>
        </dgm:presLayoutVars>
      </dgm:prSet>
      <dgm:spPr/>
    </dgm:pt>
    <dgm:pt modelId="{19A5131F-6F52-4562-9677-DBEB21357C03}" type="pres">
      <dgm:prSet presAssocID="{0E7E4074-B84E-430D-ABD7-CC0F6ADEC766}" presName="ThreeNodes_2" presStyleLbl="node1" presStyleIdx="1" presStyleCnt="3">
        <dgm:presLayoutVars>
          <dgm:bulletEnabled val="1"/>
        </dgm:presLayoutVars>
      </dgm:prSet>
      <dgm:spPr/>
    </dgm:pt>
    <dgm:pt modelId="{4EB3FDE0-3F82-428C-9430-8EA79B7552F2}" type="pres">
      <dgm:prSet presAssocID="{0E7E4074-B84E-430D-ABD7-CC0F6ADEC766}" presName="ThreeNodes_3" presStyleLbl="node1" presStyleIdx="2" presStyleCnt="3">
        <dgm:presLayoutVars>
          <dgm:bulletEnabled val="1"/>
        </dgm:presLayoutVars>
      </dgm:prSet>
      <dgm:spPr/>
    </dgm:pt>
    <dgm:pt modelId="{4581DBB9-5D86-43C3-914F-60E962579864}" type="pres">
      <dgm:prSet presAssocID="{0E7E4074-B84E-430D-ABD7-CC0F6ADEC766}" presName="ThreeConn_1-2" presStyleLbl="fgAccFollowNode1" presStyleIdx="0" presStyleCnt="2">
        <dgm:presLayoutVars>
          <dgm:bulletEnabled val="1"/>
        </dgm:presLayoutVars>
      </dgm:prSet>
      <dgm:spPr/>
    </dgm:pt>
    <dgm:pt modelId="{FD16A5A6-10E1-4B52-A8E4-D19FEED6C4F1}" type="pres">
      <dgm:prSet presAssocID="{0E7E4074-B84E-430D-ABD7-CC0F6ADEC766}" presName="ThreeConn_2-3" presStyleLbl="fgAccFollowNode1" presStyleIdx="1" presStyleCnt="2">
        <dgm:presLayoutVars>
          <dgm:bulletEnabled val="1"/>
        </dgm:presLayoutVars>
      </dgm:prSet>
      <dgm:spPr/>
    </dgm:pt>
    <dgm:pt modelId="{38D0CC82-1BE0-4E6F-AD10-1955DA0A46CA}" type="pres">
      <dgm:prSet presAssocID="{0E7E4074-B84E-430D-ABD7-CC0F6ADEC766}" presName="ThreeNodes_1_text" presStyleLbl="node1" presStyleIdx="2" presStyleCnt="3">
        <dgm:presLayoutVars>
          <dgm:bulletEnabled val="1"/>
        </dgm:presLayoutVars>
      </dgm:prSet>
      <dgm:spPr/>
    </dgm:pt>
    <dgm:pt modelId="{4E7201E1-3C53-46E8-8EBB-1861CF49622C}" type="pres">
      <dgm:prSet presAssocID="{0E7E4074-B84E-430D-ABD7-CC0F6ADEC766}" presName="ThreeNodes_2_text" presStyleLbl="node1" presStyleIdx="2" presStyleCnt="3">
        <dgm:presLayoutVars>
          <dgm:bulletEnabled val="1"/>
        </dgm:presLayoutVars>
      </dgm:prSet>
      <dgm:spPr/>
    </dgm:pt>
    <dgm:pt modelId="{0E1DBFCF-F03F-4F48-8C1A-D9B37BBE890C}" type="pres">
      <dgm:prSet presAssocID="{0E7E4074-B84E-430D-ABD7-CC0F6ADEC766}" presName="ThreeNodes_3_text" presStyleLbl="node1" presStyleIdx="2" presStyleCnt="3">
        <dgm:presLayoutVars>
          <dgm:bulletEnabled val="1"/>
        </dgm:presLayoutVars>
      </dgm:prSet>
      <dgm:spPr/>
    </dgm:pt>
  </dgm:ptLst>
  <dgm:cxnLst>
    <dgm:cxn modelId="{FCFB560C-E1B8-4E25-92B2-9D58061DA31C}" srcId="{0E7E4074-B84E-430D-ABD7-CC0F6ADEC766}" destId="{967A58F2-CBE9-4BEF-AE12-4B2DC42DBBC5}" srcOrd="1" destOrd="0" parTransId="{49E37BE8-B488-4D20-B9C6-A4F7345C455D}" sibTransId="{D3614515-72C2-4BE1-8EF4-49628B92C9A5}"/>
    <dgm:cxn modelId="{6BB53F1D-198C-4864-89F3-A83CA2EFA417}" type="presOf" srcId="{967A58F2-CBE9-4BEF-AE12-4B2DC42DBBC5}" destId="{4E7201E1-3C53-46E8-8EBB-1861CF49622C}" srcOrd="1" destOrd="0" presId="urn:microsoft.com/office/officeart/2005/8/layout/vProcess5"/>
    <dgm:cxn modelId="{1E23B46F-AD8D-481E-8860-304F603C3F6C}" type="presOf" srcId="{9D8DAD92-ACAC-4D6B-9F87-C9A715AD7022}" destId="{4581DBB9-5D86-43C3-914F-60E962579864}" srcOrd="0" destOrd="0" presId="urn:microsoft.com/office/officeart/2005/8/layout/vProcess5"/>
    <dgm:cxn modelId="{841E4D53-A6B1-4056-829D-2A50AFC624B0}" type="presOf" srcId="{E11644D7-2BA1-4622-B0A5-A38C3528BC4C}" destId="{4EB3FDE0-3F82-428C-9430-8EA79B7552F2}" srcOrd="0" destOrd="0" presId="urn:microsoft.com/office/officeart/2005/8/layout/vProcess5"/>
    <dgm:cxn modelId="{CCEDF854-5765-4C21-A492-ED3A7ECF25FD}" type="presOf" srcId="{D3614515-72C2-4BE1-8EF4-49628B92C9A5}" destId="{FD16A5A6-10E1-4B52-A8E4-D19FEED6C4F1}" srcOrd="0" destOrd="0" presId="urn:microsoft.com/office/officeart/2005/8/layout/vProcess5"/>
    <dgm:cxn modelId="{51AE767A-3773-48EE-898E-DDE5C8E161FE}" srcId="{0E7E4074-B84E-430D-ABD7-CC0F6ADEC766}" destId="{E11644D7-2BA1-4622-B0A5-A38C3528BC4C}" srcOrd="2" destOrd="0" parTransId="{E1E7F33D-1342-4974-BB1B-02DB5F9C2DA3}" sibTransId="{9788BD98-6FE3-4EEF-9412-8C5C2ACFA160}"/>
    <dgm:cxn modelId="{F71991B4-6400-42BD-9942-457E2BDCEA62}" type="presOf" srcId="{967A58F2-CBE9-4BEF-AE12-4B2DC42DBBC5}" destId="{19A5131F-6F52-4562-9677-DBEB21357C03}" srcOrd="0" destOrd="0" presId="urn:microsoft.com/office/officeart/2005/8/layout/vProcess5"/>
    <dgm:cxn modelId="{7B4327C5-F12E-41D2-96C5-EC95882826ED}" type="presOf" srcId="{97D38124-6B28-4FCB-8821-950779D157CF}" destId="{38D0CC82-1BE0-4E6F-AD10-1955DA0A46CA}" srcOrd="1" destOrd="0" presId="urn:microsoft.com/office/officeart/2005/8/layout/vProcess5"/>
    <dgm:cxn modelId="{BCF11FD1-153C-4429-A215-688FFFC23ABF}" type="presOf" srcId="{97D38124-6B28-4FCB-8821-950779D157CF}" destId="{26B6B6D6-8EDC-4D3F-A73B-01CA43C35A2C}" srcOrd="0" destOrd="0" presId="urn:microsoft.com/office/officeart/2005/8/layout/vProcess5"/>
    <dgm:cxn modelId="{5F65AED1-AACD-422B-A32A-E3C82D5DEC64}" type="presOf" srcId="{E11644D7-2BA1-4622-B0A5-A38C3528BC4C}" destId="{0E1DBFCF-F03F-4F48-8C1A-D9B37BBE890C}" srcOrd="1" destOrd="0" presId="urn:microsoft.com/office/officeart/2005/8/layout/vProcess5"/>
    <dgm:cxn modelId="{B5743BE6-6E9E-40B4-8849-0B9DBD5A1262}" srcId="{0E7E4074-B84E-430D-ABD7-CC0F6ADEC766}" destId="{97D38124-6B28-4FCB-8821-950779D157CF}" srcOrd="0" destOrd="0" parTransId="{1530BA4B-CF65-4704-A153-CBAAF5193910}" sibTransId="{9D8DAD92-ACAC-4D6B-9F87-C9A715AD7022}"/>
    <dgm:cxn modelId="{BC7C50F2-E69C-4F67-9644-9D67EB976AC4}" type="presOf" srcId="{0E7E4074-B84E-430D-ABD7-CC0F6ADEC766}" destId="{F59B7EA8-BD38-4B24-9564-808F33FC52B1}" srcOrd="0" destOrd="0" presId="urn:microsoft.com/office/officeart/2005/8/layout/vProcess5"/>
    <dgm:cxn modelId="{EF578B05-E004-4F13-BCCD-2863DDF28F86}" type="presParOf" srcId="{F59B7EA8-BD38-4B24-9564-808F33FC52B1}" destId="{3E13758A-C9E1-4A23-AC4D-1045A3429E6D}" srcOrd="0" destOrd="0" presId="urn:microsoft.com/office/officeart/2005/8/layout/vProcess5"/>
    <dgm:cxn modelId="{13425BEF-8E91-450A-A0DF-0193F7346015}" type="presParOf" srcId="{F59B7EA8-BD38-4B24-9564-808F33FC52B1}" destId="{26B6B6D6-8EDC-4D3F-A73B-01CA43C35A2C}" srcOrd="1" destOrd="0" presId="urn:microsoft.com/office/officeart/2005/8/layout/vProcess5"/>
    <dgm:cxn modelId="{A91F2A89-292E-471C-84BF-13928C881588}" type="presParOf" srcId="{F59B7EA8-BD38-4B24-9564-808F33FC52B1}" destId="{19A5131F-6F52-4562-9677-DBEB21357C03}" srcOrd="2" destOrd="0" presId="urn:microsoft.com/office/officeart/2005/8/layout/vProcess5"/>
    <dgm:cxn modelId="{2CC9E7D4-9B6F-4717-8ECD-BCCC58E9E072}" type="presParOf" srcId="{F59B7EA8-BD38-4B24-9564-808F33FC52B1}" destId="{4EB3FDE0-3F82-428C-9430-8EA79B7552F2}" srcOrd="3" destOrd="0" presId="urn:microsoft.com/office/officeart/2005/8/layout/vProcess5"/>
    <dgm:cxn modelId="{9B15B703-2FCB-4401-91BF-B16200885A67}" type="presParOf" srcId="{F59B7EA8-BD38-4B24-9564-808F33FC52B1}" destId="{4581DBB9-5D86-43C3-914F-60E962579864}" srcOrd="4" destOrd="0" presId="urn:microsoft.com/office/officeart/2005/8/layout/vProcess5"/>
    <dgm:cxn modelId="{D8AAD1E5-0722-48DB-9579-C771CF5DF60D}" type="presParOf" srcId="{F59B7EA8-BD38-4B24-9564-808F33FC52B1}" destId="{FD16A5A6-10E1-4B52-A8E4-D19FEED6C4F1}" srcOrd="5" destOrd="0" presId="urn:microsoft.com/office/officeart/2005/8/layout/vProcess5"/>
    <dgm:cxn modelId="{8D0CA3C6-D963-418D-88DD-A674C1462456}" type="presParOf" srcId="{F59B7EA8-BD38-4B24-9564-808F33FC52B1}" destId="{38D0CC82-1BE0-4E6F-AD10-1955DA0A46CA}" srcOrd="6" destOrd="0" presId="urn:microsoft.com/office/officeart/2005/8/layout/vProcess5"/>
    <dgm:cxn modelId="{73031FF2-87EC-4FC3-A466-B95609376D07}" type="presParOf" srcId="{F59B7EA8-BD38-4B24-9564-808F33FC52B1}" destId="{4E7201E1-3C53-46E8-8EBB-1861CF49622C}" srcOrd="7" destOrd="0" presId="urn:microsoft.com/office/officeart/2005/8/layout/vProcess5"/>
    <dgm:cxn modelId="{72B6C63E-BCC4-4402-85D3-B46211B127A9}" type="presParOf" srcId="{F59B7EA8-BD38-4B24-9564-808F33FC52B1}" destId="{0E1DBFCF-F03F-4F48-8C1A-D9B37BBE890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49F823-8276-40C8-A89B-70BAC0B4F0BB}"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3BDC0F14-68E3-4554-BB4F-9777262BC6C5}">
      <dgm:prSet custT="1"/>
      <dgm:spPr/>
      <dgm:t>
        <a:bodyPr/>
        <a:lstStyle/>
        <a:p>
          <a:r>
            <a:rPr lang="en-US" sz="2000" b="0" i="0" baseline="0" dirty="0">
              <a:latin typeface="Lato" panose="020F0502020204030203" pitchFamily="34" charset="0"/>
              <a:ea typeface="Lato" panose="020F0502020204030203" pitchFamily="34" charset="0"/>
              <a:cs typeface="Lato" panose="020F0502020204030203" pitchFamily="34" charset="0"/>
            </a:rPr>
            <a:t>“A method within the market approach wherein the equity value for a privately held company is derived from a recent transaction in the company’s own instruments. […] Management first estimates the other assumptions used within a valuation model, and the remaining assumption (total equity value) is then inferred from the transaction price” </a:t>
          </a:r>
        </a:p>
        <a:p>
          <a:r>
            <a:rPr lang="en-US" sz="2000" b="0" i="0" baseline="0" dirty="0">
              <a:latin typeface="Lato" panose="020F0502020204030203" pitchFamily="34" charset="0"/>
              <a:ea typeface="Lato" panose="020F0502020204030203" pitchFamily="34" charset="0"/>
              <a:cs typeface="Lato" panose="020F0502020204030203" pitchFamily="34" charset="0"/>
            </a:rPr>
            <a:t>[AICPA PE/VC Guide Glossary]</a:t>
          </a:r>
        </a:p>
      </dgm:t>
    </dgm:pt>
    <dgm:pt modelId="{6682C595-65B1-4411-AEB4-21BE5CF502F7}" type="parTrans" cxnId="{EBEE1AD3-7AD5-45B6-B6D0-AFAB8155DDE1}">
      <dgm:prSet/>
      <dgm:spPr/>
      <dgm:t>
        <a:bodyPr/>
        <a:lstStyle/>
        <a:p>
          <a:endParaRPr lang="en-US"/>
        </a:p>
      </dgm:t>
    </dgm:pt>
    <dgm:pt modelId="{0119E451-103E-4097-A341-0D86EED6375B}" type="sibTrans" cxnId="{EBEE1AD3-7AD5-45B6-B6D0-AFAB8155DDE1}">
      <dgm:prSet/>
      <dgm:spPr/>
      <dgm:t>
        <a:bodyPr/>
        <a:lstStyle/>
        <a:p>
          <a:endParaRPr lang="en-US"/>
        </a:p>
      </dgm:t>
    </dgm:pt>
    <dgm:pt modelId="{BF6F7C85-AA22-4FCC-93D3-110282CEBB30}">
      <dgm:prSet custT="1"/>
      <dgm:spPr/>
      <dgm:t>
        <a:bodyPr/>
        <a:lstStyle/>
        <a:p>
          <a:r>
            <a:rPr lang="en-US" sz="2000" b="0" i="0" baseline="0" dirty="0">
              <a:latin typeface="Lato" panose="020F0502020204030203" pitchFamily="34" charset="0"/>
              <a:ea typeface="Lato" panose="020F0502020204030203" pitchFamily="34" charset="0"/>
              <a:cs typeface="Lato" panose="020F0502020204030203" pitchFamily="34" charset="0"/>
            </a:rPr>
            <a:t>“When the price of the initial investment in an Investee Company or instrument is deemed Fair Value, which is generally the case if the entry transaction is considered an Orderly Transaction then the Valuation techniques that are expected to be used to estimate Fair Value in the future should be evaluated using market inputs as of the date the Investment was made. This process is known as Calibration. [IPEV Guidelines Par. 2.6] </a:t>
          </a:r>
        </a:p>
        <a:p>
          <a:endParaRPr lang="en-US" sz="1600" b="0" i="0" baseline="0" dirty="0">
            <a:latin typeface="Lato" panose="020F0502020204030203" pitchFamily="34" charset="0"/>
            <a:ea typeface="Lato" panose="020F0502020204030203" pitchFamily="34" charset="0"/>
            <a:cs typeface="Lato" panose="020F0502020204030203" pitchFamily="34" charset="0"/>
          </a:endParaRPr>
        </a:p>
        <a:p>
          <a:r>
            <a:rPr lang="en-US" sz="2800" b="0" i="0" baseline="0" dirty="0">
              <a:latin typeface="Lato" panose="020F0502020204030203" pitchFamily="34" charset="0"/>
              <a:ea typeface="Lato" panose="020F0502020204030203" pitchFamily="34" charset="0"/>
              <a:cs typeface="Lato" panose="020F0502020204030203" pitchFamily="34" charset="0"/>
            </a:rPr>
            <a:t> </a:t>
          </a:r>
          <a:endParaRPr lang="en-US" sz="2800" dirty="0">
            <a:latin typeface="Lato" panose="020F0502020204030203" pitchFamily="34" charset="0"/>
            <a:ea typeface="Lato" panose="020F0502020204030203" pitchFamily="34" charset="0"/>
            <a:cs typeface="Lato" panose="020F0502020204030203" pitchFamily="34" charset="0"/>
          </a:endParaRPr>
        </a:p>
      </dgm:t>
    </dgm:pt>
    <dgm:pt modelId="{F031B62D-87DB-4FB8-B95A-CA4674D33C1E}" type="parTrans" cxnId="{35B4A3C8-16C8-4C4B-95A9-689F5792D911}">
      <dgm:prSet/>
      <dgm:spPr/>
      <dgm:t>
        <a:bodyPr/>
        <a:lstStyle/>
        <a:p>
          <a:endParaRPr lang="en-US"/>
        </a:p>
      </dgm:t>
    </dgm:pt>
    <dgm:pt modelId="{87C95CDB-DF0D-4D71-AA61-8581C7AA68A2}" type="sibTrans" cxnId="{35B4A3C8-16C8-4C4B-95A9-689F5792D911}">
      <dgm:prSet/>
      <dgm:spPr/>
      <dgm:t>
        <a:bodyPr/>
        <a:lstStyle/>
        <a:p>
          <a:endParaRPr lang="en-US"/>
        </a:p>
      </dgm:t>
    </dgm:pt>
    <dgm:pt modelId="{D26B4BD9-5ABF-4EEC-9815-DF9C010B3DFF}" type="pres">
      <dgm:prSet presAssocID="{6049F823-8276-40C8-A89B-70BAC0B4F0BB}" presName="vert0" presStyleCnt="0">
        <dgm:presLayoutVars>
          <dgm:dir/>
          <dgm:animOne val="branch"/>
          <dgm:animLvl val="lvl"/>
        </dgm:presLayoutVars>
      </dgm:prSet>
      <dgm:spPr/>
    </dgm:pt>
    <dgm:pt modelId="{496E4B1F-6769-4C42-9007-C94D2D2A8E47}" type="pres">
      <dgm:prSet presAssocID="{3BDC0F14-68E3-4554-BB4F-9777262BC6C5}" presName="thickLine" presStyleLbl="alignNode1" presStyleIdx="0" presStyleCnt="2"/>
      <dgm:spPr/>
    </dgm:pt>
    <dgm:pt modelId="{C6187E4C-890E-41FF-BDA7-743742623426}" type="pres">
      <dgm:prSet presAssocID="{3BDC0F14-68E3-4554-BB4F-9777262BC6C5}" presName="horz1" presStyleCnt="0"/>
      <dgm:spPr/>
    </dgm:pt>
    <dgm:pt modelId="{BF6F2C46-F8EF-4C42-B334-6880D8AF156C}" type="pres">
      <dgm:prSet presAssocID="{3BDC0F14-68E3-4554-BB4F-9777262BC6C5}" presName="tx1" presStyleLbl="revTx" presStyleIdx="0" presStyleCnt="2" custScaleY="178123"/>
      <dgm:spPr/>
    </dgm:pt>
    <dgm:pt modelId="{DC9D4371-922F-4F2F-AB6D-E8D735625C05}" type="pres">
      <dgm:prSet presAssocID="{3BDC0F14-68E3-4554-BB4F-9777262BC6C5}" presName="vert1" presStyleCnt="0"/>
      <dgm:spPr/>
    </dgm:pt>
    <dgm:pt modelId="{F4547508-E4CD-4B3A-A958-0128662199BD}" type="pres">
      <dgm:prSet presAssocID="{BF6F7C85-AA22-4FCC-93D3-110282CEBB30}" presName="thickLine" presStyleLbl="alignNode1" presStyleIdx="1" presStyleCnt="2"/>
      <dgm:spPr/>
    </dgm:pt>
    <dgm:pt modelId="{A19FFAF8-8DE8-4536-94D2-DB0762E20759}" type="pres">
      <dgm:prSet presAssocID="{BF6F7C85-AA22-4FCC-93D3-110282CEBB30}" presName="horz1" presStyleCnt="0"/>
      <dgm:spPr/>
    </dgm:pt>
    <dgm:pt modelId="{A63CE92B-83E4-44A0-B8A7-99C11E8598F6}" type="pres">
      <dgm:prSet presAssocID="{BF6F7C85-AA22-4FCC-93D3-110282CEBB30}" presName="tx1" presStyleLbl="revTx" presStyleIdx="1" presStyleCnt="2" custScaleY="169970"/>
      <dgm:spPr/>
    </dgm:pt>
    <dgm:pt modelId="{FD7E8F4A-FF92-4162-A451-6BD6DCE9C0A2}" type="pres">
      <dgm:prSet presAssocID="{BF6F7C85-AA22-4FCC-93D3-110282CEBB30}" presName="vert1" presStyleCnt="0"/>
      <dgm:spPr/>
    </dgm:pt>
  </dgm:ptLst>
  <dgm:cxnLst>
    <dgm:cxn modelId="{8B336E25-EC88-429C-BE1C-80BC865050A2}" type="presOf" srcId="{6049F823-8276-40C8-A89B-70BAC0B4F0BB}" destId="{D26B4BD9-5ABF-4EEC-9815-DF9C010B3DFF}" srcOrd="0" destOrd="0" presId="urn:microsoft.com/office/officeart/2008/layout/LinedList"/>
    <dgm:cxn modelId="{73C0197F-7996-491A-AF1D-79DAADE74F26}" type="presOf" srcId="{BF6F7C85-AA22-4FCC-93D3-110282CEBB30}" destId="{A63CE92B-83E4-44A0-B8A7-99C11E8598F6}" srcOrd="0" destOrd="0" presId="urn:microsoft.com/office/officeart/2008/layout/LinedList"/>
    <dgm:cxn modelId="{35B4A3C8-16C8-4C4B-95A9-689F5792D911}" srcId="{6049F823-8276-40C8-A89B-70BAC0B4F0BB}" destId="{BF6F7C85-AA22-4FCC-93D3-110282CEBB30}" srcOrd="1" destOrd="0" parTransId="{F031B62D-87DB-4FB8-B95A-CA4674D33C1E}" sibTransId="{87C95CDB-DF0D-4D71-AA61-8581C7AA68A2}"/>
    <dgm:cxn modelId="{EBEE1AD3-7AD5-45B6-B6D0-AFAB8155DDE1}" srcId="{6049F823-8276-40C8-A89B-70BAC0B4F0BB}" destId="{3BDC0F14-68E3-4554-BB4F-9777262BC6C5}" srcOrd="0" destOrd="0" parTransId="{6682C595-65B1-4411-AEB4-21BE5CF502F7}" sibTransId="{0119E451-103E-4097-A341-0D86EED6375B}"/>
    <dgm:cxn modelId="{2595F7E9-798B-4A02-9799-C20D91A638D6}" type="presOf" srcId="{3BDC0F14-68E3-4554-BB4F-9777262BC6C5}" destId="{BF6F2C46-F8EF-4C42-B334-6880D8AF156C}" srcOrd="0" destOrd="0" presId="urn:microsoft.com/office/officeart/2008/layout/LinedList"/>
    <dgm:cxn modelId="{EC9A530B-1EB3-4DC9-AB62-E71E917E560F}" type="presParOf" srcId="{D26B4BD9-5ABF-4EEC-9815-DF9C010B3DFF}" destId="{496E4B1F-6769-4C42-9007-C94D2D2A8E47}" srcOrd="0" destOrd="0" presId="urn:microsoft.com/office/officeart/2008/layout/LinedList"/>
    <dgm:cxn modelId="{5AD387BA-9C68-4E98-9181-82C335B29AB9}" type="presParOf" srcId="{D26B4BD9-5ABF-4EEC-9815-DF9C010B3DFF}" destId="{C6187E4C-890E-41FF-BDA7-743742623426}" srcOrd="1" destOrd="0" presId="urn:microsoft.com/office/officeart/2008/layout/LinedList"/>
    <dgm:cxn modelId="{056F890A-EDB1-4736-AF26-D3E21F735D51}" type="presParOf" srcId="{C6187E4C-890E-41FF-BDA7-743742623426}" destId="{BF6F2C46-F8EF-4C42-B334-6880D8AF156C}" srcOrd="0" destOrd="0" presId="urn:microsoft.com/office/officeart/2008/layout/LinedList"/>
    <dgm:cxn modelId="{FAD711B8-806B-491B-B909-18433A8D2488}" type="presParOf" srcId="{C6187E4C-890E-41FF-BDA7-743742623426}" destId="{DC9D4371-922F-4F2F-AB6D-E8D735625C05}" srcOrd="1" destOrd="0" presId="urn:microsoft.com/office/officeart/2008/layout/LinedList"/>
    <dgm:cxn modelId="{DCC94250-1F02-4C34-96B1-C95ADF349BA0}" type="presParOf" srcId="{D26B4BD9-5ABF-4EEC-9815-DF9C010B3DFF}" destId="{F4547508-E4CD-4B3A-A958-0128662199BD}" srcOrd="2" destOrd="0" presId="urn:microsoft.com/office/officeart/2008/layout/LinedList"/>
    <dgm:cxn modelId="{C9729DAA-39F0-45F6-9BC2-F36C4CECA470}" type="presParOf" srcId="{D26B4BD9-5ABF-4EEC-9815-DF9C010B3DFF}" destId="{A19FFAF8-8DE8-4536-94D2-DB0762E20759}" srcOrd="3" destOrd="0" presId="urn:microsoft.com/office/officeart/2008/layout/LinedList"/>
    <dgm:cxn modelId="{4F2481EB-25BC-4939-B72E-64D595DF3207}" type="presParOf" srcId="{A19FFAF8-8DE8-4536-94D2-DB0762E20759}" destId="{A63CE92B-83E4-44A0-B8A7-99C11E8598F6}" srcOrd="0" destOrd="0" presId="urn:microsoft.com/office/officeart/2008/layout/LinedList"/>
    <dgm:cxn modelId="{460EF2EE-7AAD-4494-83A3-6B7148E7C1C1}" type="presParOf" srcId="{A19FFAF8-8DE8-4536-94D2-DB0762E20759}" destId="{FD7E8F4A-FF92-4162-A451-6BD6DCE9C0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3A277C-3DF6-4569-9D73-2B08FA1BC772}"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3B9E615A-16FE-4C44-8CF9-365F71E6EB37}">
      <dgm:prSet custT="1"/>
      <dgm:spPr/>
      <dgm:t>
        <a:bodyPr/>
        <a:lstStyle/>
        <a:p>
          <a:r>
            <a:rPr lang="en-US" sz="2000" dirty="0">
              <a:latin typeface="Lato" panose="020F0502020204030203" pitchFamily="34" charset="0"/>
              <a:ea typeface="Lato" panose="020F0502020204030203" pitchFamily="34" charset="0"/>
              <a:cs typeface="Lato" panose="020F0502020204030203" pitchFamily="34" charset="0"/>
            </a:rPr>
            <a:t>Under the OPM Backsolve, each class/series of stock is modelled as a set of call options on the company’s equity value</a:t>
          </a:r>
        </a:p>
      </dgm:t>
    </dgm:pt>
    <dgm:pt modelId="{4DA11F58-8C0E-4375-9342-67446086C67E}" type="parTrans" cxnId="{9C9423E3-1C99-46CD-8415-7D3280B86476}">
      <dgm:prSet/>
      <dgm:spPr/>
      <dgm:t>
        <a:bodyPr/>
        <a:lstStyle/>
        <a:p>
          <a:endParaRPr lang="en-US"/>
        </a:p>
      </dgm:t>
    </dgm:pt>
    <dgm:pt modelId="{C596B8E4-75C3-4B60-99EF-08768820D4F0}" type="sibTrans" cxnId="{9C9423E3-1C99-46CD-8415-7D3280B86476}">
      <dgm:prSet/>
      <dgm:spPr/>
      <dgm:t>
        <a:bodyPr/>
        <a:lstStyle/>
        <a:p>
          <a:endParaRPr lang="en-US"/>
        </a:p>
      </dgm:t>
    </dgm:pt>
    <dgm:pt modelId="{8402C445-CDB4-4A8B-B745-E751FCECECF1}">
      <dgm:prSet custT="1"/>
      <dgm:spPr/>
      <dgm:t>
        <a:bodyPr/>
        <a:lstStyle/>
        <a:p>
          <a:r>
            <a:rPr lang="en-US" sz="2000" dirty="0">
              <a:latin typeface="Lato" panose="020F0502020204030203" pitchFamily="34" charset="0"/>
              <a:ea typeface="Lato" panose="020F0502020204030203" pitchFamily="34" charset="0"/>
              <a:cs typeface="Lato" panose="020F0502020204030203" pitchFamily="34" charset="0"/>
            </a:rPr>
            <a:t>Call options</a:t>
          </a:r>
          <a:r>
            <a:rPr lang="en-US" sz="2000" b="0" i="0" baseline="0" dirty="0">
              <a:latin typeface="Lato" panose="020F0502020204030203" pitchFamily="34" charset="0"/>
              <a:ea typeface="Lato" panose="020F0502020204030203" pitchFamily="34" charset="0"/>
              <a:cs typeface="Lato" panose="020F0502020204030203" pitchFamily="34" charset="0"/>
            </a:rPr>
            <a:t> give to the holder the right, but not the obligation, to buy an underlying asset (the equity value of the enterprise in this case) at a certain price over a certain period of time. </a:t>
          </a:r>
          <a:endParaRPr lang="en-US" sz="2000" dirty="0">
            <a:latin typeface="Lato" panose="020F0502020204030203" pitchFamily="34" charset="0"/>
            <a:ea typeface="Lato" panose="020F0502020204030203" pitchFamily="34" charset="0"/>
            <a:cs typeface="Lato" panose="020F0502020204030203" pitchFamily="34" charset="0"/>
          </a:endParaRPr>
        </a:p>
      </dgm:t>
    </dgm:pt>
    <dgm:pt modelId="{E3D93557-A757-4312-9913-790131D0C9A5}" type="parTrans" cxnId="{791FC602-F64B-4835-8FB4-C6FC97C9673B}">
      <dgm:prSet/>
      <dgm:spPr/>
      <dgm:t>
        <a:bodyPr/>
        <a:lstStyle/>
        <a:p>
          <a:endParaRPr lang="en-US"/>
        </a:p>
      </dgm:t>
    </dgm:pt>
    <dgm:pt modelId="{A48F1F5B-2235-4049-BDF9-69362697FC43}" type="sibTrans" cxnId="{791FC602-F64B-4835-8FB4-C6FC97C9673B}">
      <dgm:prSet/>
      <dgm:spPr/>
      <dgm:t>
        <a:bodyPr/>
        <a:lstStyle/>
        <a:p>
          <a:endParaRPr lang="en-US"/>
        </a:p>
      </dgm:t>
    </dgm:pt>
    <dgm:pt modelId="{9B9F39B2-6587-4BA1-9B02-B42C0CC0A312}">
      <dgm:prSet custT="1"/>
      <dgm:spPr/>
      <dgm:t>
        <a:bodyPr/>
        <a:lstStyle/>
        <a:p>
          <a:r>
            <a:rPr lang="en-US" sz="2000" b="0" i="0" baseline="0" dirty="0">
              <a:latin typeface="Lato" panose="020F0502020204030203" pitchFamily="34" charset="0"/>
              <a:ea typeface="Lato" panose="020F0502020204030203" pitchFamily="34" charset="0"/>
              <a:cs typeface="Lato" panose="020F0502020204030203" pitchFamily="34" charset="0"/>
            </a:rPr>
            <a:t>For a company that has preferred and common stock in its capital structure, the payoff to common stock shareholders is effectively equal to that of the owner of a call option (or set of options) on the company’s equity value, with a strike price equal to the liquidation preference of preferred stock, and a term that coincides with the projected time to exit of the investment in the company.</a:t>
          </a:r>
          <a:endParaRPr lang="en-US" sz="2000" dirty="0">
            <a:latin typeface="Lato" panose="020F0502020204030203" pitchFamily="34" charset="0"/>
            <a:ea typeface="Lato" panose="020F0502020204030203" pitchFamily="34" charset="0"/>
            <a:cs typeface="Lato" panose="020F0502020204030203" pitchFamily="34" charset="0"/>
          </a:endParaRPr>
        </a:p>
      </dgm:t>
    </dgm:pt>
    <dgm:pt modelId="{CEEECB7C-6550-4722-9987-93499B06452F}" type="parTrans" cxnId="{DA42091D-FB0C-4638-B6AB-53CD28E14D14}">
      <dgm:prSet/>
      <dgm:spPr/>
      <dgm:t>
        <a:bodyPr/>
        <a:lstStyle/>
        <a:p>
          <a:endParaRPr lang="en-US"/>
        </a:p>
      </dgm:t>
    </dgm:pt>
    <dgm:pt modelId="{0FE89B47-FA6B-4E43-847C-025984D57D98}" type="sibTrans" cxnId="{DA42091D-FB0C-4638-B6AB-53CD28E14D14}">
      <dgm:prSet/>
      <dgm:spPr/>
      <dgm:t>
        <a:bodyPr/>
        <a:lstStyle/>
        <a:p>
          <a:endParaRPr lang="en-US"/>
        </a:p>
      </dgm:t>
    </dgm:pt>
    <dgm:pt modelId="{7C674C26-566D-4240-AD80-052488457237}" type="pres">
      <dgm:prSet presAssocID="{093A277C-3DF6-4569-9D73-2B08FA1BC772}" presName="vert0" presStyleCnt="0">
        <dgm:presLayoutVars>
          <dgm:dir/>
          <dgm:animOne val="branch"/>
          <dgm:animLvl val="lvl"/>
        </dgm:presLayoutVars>
      </dgm:prSet>
      <dgm:spPr/>
    </dgm:pt>
    <dgm:pt modelId="{0691E97D-C6CF-48E5-BEBA-2EE29C086B35}" type="pres">
      <dgm:prSet presAssocID="{3B9E615A-16FE-4C44-8CF9-365F71E6EB37}" presName="thickLine" presStyleLbl="alignNode1" presStyleIdx="0" presStyleCnt="3"/>
      <dgm:spPr/>
    </dgm:pt>
    <dgm:pt modelId="{6BA1AEE4-A51A-4A5E-9F0A-94AE5057FC21}" type="pres">
      <dgm:prSet presAssocID="{3B9E615A-16FE-4C44-8CF9-365F71E6EB37}" presName="horz1" presStyleCnt="0"/>
      <dgm:spPr/>
    </dgm:pt>
    <dgm:pt modelId="{34C9B2C0-37FB-40F4-B2F2-97FAECDDCEEB}" type="pres">
      <dgm:prSet presAssocID="{3B9E615A-16FE-4C44-8CF9-365F71E6EB37}" presName="tx1" presStyleLbl="revTx" presStyleIdx="0" presStyleCnt="3" custScaleY="136682"/>
      <dgm:spPr/>
    </dgm:pt>
    <dgm:pt modelId="{5AE8A0B0-C4F8-4799-B24A-6BF2DC713342}" type="pres">
      <dgm:prSet presAssocID="{3B9E615A-16FE-4C44-8CF9-365F71E6EB37}" presName="vert1" presStyleCnt="0"/>
      <dgm:spPr/>
    </dgm:pt>
    <dgm:pt modelId="{E493EB8B-6056-462B-8021-0771896FD0BD}" type="pres">
      <dgm:prSet presAssocID="{8402C445-CDB4-4A8B-B745-E751FCECECF1}" presName="thickLine" presStyleLbl="alignNode1" presStyleIdx="1" presStyleCnt="3" custLinFactNeighborY="-48571"/>
      <dgm:spPr/>
    </dgm:pt>
    <dgm:pt modelId="{71724B42-2EE8-46DD-A320-2361FA9A2148}" type="pres">
      <dgm:prSet presAssocID="{8402C445-CDB4-4A8B-B745-E751FCECECF1}" presName="horz1" presStyleCnt="0"/>
      <dgm:spPr/>
    </dgm:pt>
    <dgm:pt modelId="{BF930EA8-E802-4F74-94C4-040FD21DDD2D}" type="pres">
      <dgm:prSet presAssocID="{8402C445-CDB4-4A8B-B745-E751FCECECF1}" presName="tx1" presStyleLbl="revTx" presStyleIdx="1" presStyleCnt="3" custLinFactNeighborY="-42796"/>
      <dgm:spPr/>
    </dgm:pt>
    <dgm:pt modelId="{8D0FA0C4-C5A9-4839-9AB9-52B78209BFA8}" type="pres">
      <dgm:prSet presAssocID="{8402C445-CDB4-4A8B-B745-E751FCECECF1}" presName="vert1" presStyleCnt="0"/>
      <dgm:spPr/>
    </dgm:pt>
    <dgm:pt modelId="{5B62F6F5-3166-46C9-830C-8A3B910A1ACF}" type="pres">
      <dgm:prSet presAssocID="{9B9F39B2-6587-4BA1-9B02-B42C0CC0A312}" presName="thickLine" presStyleLbl="alignNode1" presStyleIdx="2" presStyleCnt="3"/>
      <dgm:spPr/>
    </dgm:pt>
    <dgm:pt modelId="{8D7FC860-6B40-42B3-A281-1898F2A5E649}" type="pres">
      <dgm:prSet presAssocID="{9B9F39B2-6587-4BA1-9B02-B42C0CC0A312}" presName="horz1" presStyleCnt="0"/>
      <dgm:spPr/>
    </dgm:pt>
    <dgm:pt modelId="{CF10A434-A483-411B-BC5E-42F2A101445E}" type="pres">
      <dgm:prSet presAssocID="{9B9F39B2-6587-4BA1-9B02-B42C0CC0A312}" presName="tx1" presStyleLbl="revTx" presStyleIdx="2" presStyleCnt="3"/>
      <dgm:spPr/>
    </dgm:pt>
    <dgm:pt modelId="{3BB09EA9-AF40-4001-A514-7E586B271DE1}" type="pres">
      <dgm:prSet presAssocID="{9B9F39B2-6587-4BA1-9B02-B42C0CC0A312}" presName="vert1" presStyleCnt="0"/>
      <dgm:spPr/>
    </dgm:pt>
  </dgm:ptLst>
  <dgm:cxnLst>
    <dgm:cxn modelId="{791FC602-F64B-4835-8FB4-C6FC97C9673B}" srcId="{093A277C-3DF6-4569-9D73-2B08FA1BC772}" destId="{8402C445-CDB4-4A8B-B745-E751FCECECF1}" srcOrd="1" destOrd="0" parTransId="{E3D93557-A757-4312-9913-790131D0C9A5}" sibTransId="{A48F1F5B-2235-4049-BDF9-69362697FC43}"/>
    <dgm:cxn modelId="{DA42091D-FB0C-4638-B6AB-53CD28E14D14}" srcId="{093A277C-3DF6-4569-9D73-2B08FA1BC772}" destId="{9B9F39B2-6587-4BA1-9B02-B42C0CC0A312}" srcOrd="2" destOrd="0" parTransId="{CEEECB7C-6550-4722-9987-93499B06452F}" sibTransId="{0FE89B47-FA6B-4E43-847C-025984D57D98}"/>
    <dgm:cxn modelId="{643D5A31-3F89-4062-AFA4-5865B58DF378}" type="presOf" srcId="{9B9F39B2-6587-4BA1-9B02-B42C0CC0A312}" destId="{CF10A434-A483-411B-BC5E-42F2A101445E}" srcOrd="0" destOrd="0" presId="urn:microsoft.com/office/officeart/2008/layout/LinedList"/>
    <dgm:cxn modelId="{1C379864-715C-4977-8BFD-DC70C231DC70}" type="presOf" srcId="{093A277C-3DF6-4569-9D73-2B08FA1BC772}" destId="{7C674C26-566D-4240-AD80-052488457237}" srcOrd="0" destOrd="0" presId="urn:microsoft.com/office/officeart/2008/layout/LinedList"/>
    <dgm:cxn modelId="{1EB3BF91-3A8A-41C4-8972-20CFF2CE662A}" type="presOf" srcId="{3B9E615A-16FE-4C44-8CF9-365F71E6EB37}" destId="{34C9B2C0-37FB-40F4-B2F2-97FAECDDCEEB}" srcOrd="0" destOrd="0" presId="urn:microsoft.com/office/officeart/2008/layout/LinedList"/>
    <dgm:cxn modelId="{E48BDBD3-8C3C-4165-988F-08B2CBE42C49}" type="presOf" srcId="{8402C445-CDB4-4A8B-B745-E751FCECECF1}" destId="{BF930EA8-E802-4F74-94C4-040FD21DDD2D}" srcOrd="0" destOrd="0" presId="urn:microsoft.com/office/officeart/2008/layout/LinedList"/>
    <dgm:cxn modelId="{9C9423E3-1C99-46CD-8415-7D3280B86476}" srcId="{093A277C-3DF6-4569-9D73-2B08FA1BC772}" destId="{3B9E615A-16FE-4C44-8CF9-365F71E6EB37}" srcOrd="0" destOrd="0" parTransId="{4DA11F58-8C0E-4375-9342-67446086C67E}" sibTransId="{C596B8E4-75C3-4B60-99EF-08768820D4F0}"/>
    <dgm:cxn modelId="{59C0744A-7215-4F36-9FEF-5FC443593D0E}" type="presParOf" srcId="{7C674C26-566D-4240-AD80-052488457237}" destId="{0691E97D-C6CF-48E5-BEBA-2EE29C086B35}" srcOrd="0" destOrd="0" presId="urn:microsoft.com/office/officeart/2008/layout/LinedList"/>
    <dgm:cxn modelId="{565CE8BD-DE41-48D9-A2C3-F48CA00B038A}" type="presParOf" srcId="{7C674C26-566D-4240-AD80-052488457237}" destId="{6BA1AEE4-A51A-4A5E-9F0A-94AE5057FC21}" srcOrd="1" destOrd="0" presId="urn:microsoft.com/office/officeart/2008/layout/LinedList"/>
    <dgm:cxn modelId="{5D0799F5-5A8B-4FAC-97EC-B7D654F51986}" type="presParOf" srcId="{6BA1AEE4-A51A-4A5E-9F0A-94AE5057FC21}" destId="{34C9B2C0-37FB-40F4-B2F2-97FAECDDCEEB}" srcOrd="0" destOrd="0" presId="urn:microsoft.com/office/officeart/2008/layout/LinedList"/>
    <dgm:cxn modelId="{34C03D57-F3C5-4F4E-8C07-0263A0F58F9E}" type="presParOf" srcId="{6BA1AEE4-A51A-4A5E-9F0A-94AE5057FC21}" destId="{5AE8A0B0-C4F8-4799-B24A-6BF2DC713342}" srcOrd="1" destOrd="0" presId="urn:microsoft.com/office/officeart/2008/layout/LinedList"/>
    <dgm:cxn modelId="{3E16FFB0-9490-4DA4-A70B-A273BC7FF350}" type="presParOf" srcId="{7C674C26-566D-4240-AD80-052488457237}" destId="{E493EB8B-6056-462B-8021-0771896FD0BD}" srcOrd="2" destOrd="0" presId="urn:microsoft.com/office/officeart/2008/layout/LinedList"/>
    <dgm:cxn modelId="{63F3C53B-3956-4516-8655-67CEC10720F8}" type="presParOf" srcId="{7C674C26-566D-4240-AD80-052488457237}" destId="{71724B42-2EE8-46DD-A320-2361FA9A2148}" srcOrd="3" destOrd="0" presId="urn:microsoft.com/office/officeart/2008/layout/LinedList"/>
    <dgm:cxn modelId="{07425DF6-94F1-41AF-A752-66EEF0352872}" type="presParOf" srcId="{71724B42-2EE8-46DD-A320-2361FA9A2148}" destId="{BF930EA8-E802-4F74-94C4-040FD21DDD2D}" srcOrd="0" destOrd="0" presId="urn:microsoft.com/office/officeart/2008/layout/LinedList"/>
    <dgm:cxn modelId="{8DE12A07-BEB6-4353-BCFD-B88D433EF789}" type="presParOf" srcId="{71724B42-2EE8-46DD-A320-2361FA9A2148}" destId="{8D0FA0C4-C5A9-4839-9AB9-52B78209BFA8}" srcOrd="1" destOrd="0" presId="urn:microsoft.com/office/officeart/2008/layout/LinedList"/>
    <dgm:cxn modelId="{C45A4C81-1BE3-45F7-BC4B-C04A26220179}" type="presParOf" srcId="{7C674C26-566D-4240-AD80-052488457237}" destId="{5B62F6F5-3166-46C9-830C-8A3B910A1ACF}" srcOrd="4" destOrd="0" presId="urn:microsoft.com/office/officeart/2008/layout/LinedList"/>
    <dgm:cxn modelId="{3F6C8CF7-85A2-4D20-871A-00C1E5F227B2}" type="presParOf" srcId="{7C674C26-566D-4240-AD80-052488457237}" destId="{8D7FC860-6B40-42B3-A281-1898F2A5E649}" srcOrd="5" destOrd="0" presId="urn:microsoft.com/office/officeart/2008/layout/LinedList"/>
    <dgm:cxn modelId="{9632DC2D-A88C-4783-9E5C-501CABCD6442}" type="presParOf" srcId="{8D7FC860-6B40-42B3-A281-1898F2A5E649}" destId="{CF10A434-A483-411B-BC5E-42F2A101445E}" srcOrd="0" destOrd="0" presId="urn:microsoft.com/office/officeart/2008/layout/LinedList"/>
    <dgm:cxn modelId="{9120E204-0FCC-411E-AA94-688629DD07ED}" type="presParOf" srcId="{8D7FC860-6B40-42B3-A281-1898F2A5E649}" destId="{3BB09EA9-AF40-4001-A514-7E586B271D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DFB23D-C6C0-4B82-ACF7-24610263FA5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F988D79-3340-429A-9F47-EB5E339DE74D}">
      <dgm:prSet custT="1"/>
      <dgm:spPr>
        <a:solidFill>
          <a:schemeClr val="accent1">
            <a:lumMod val="50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Are there new investors involved?</a:t>
          </a:r>
        </a:p>
      </dgm:t>
    </dgm:pt>
    <dgm:pt modelId="{D10E4572-435A-4DB9-9572-67F294CAB693}" type="parTrans" cxnId="{F95E6D62-C685-42E5-B872-D7F33EE08C41}">
      <dgm:prSet/>
      <dgm:spPr/>
      <dgm:t>
        <a:bodyPr/>
        <a:lstStyle/>
        <a:p>
          <a:endParaRPr lang="en-US"/>
        </a:p>
      </dgm:t>
    </dgm:pt>
    <dgm:pt modelId="{996CBD18-CDC3-4E5C-A893-8E15D13E1938}" type="sibTrans" cxnId="{F95E6D62-C685-42E5-B872-D7F33EE08C41}">
      <dgm:prSet/>
      <dgm:spPr/>
      <dgm:t>
        <a:bodyPr/>
        <a:lstStyle/>
        <a:p>
          <a:endParaRPr lang="en-US"/>
        </a:p>
      </dgm:t>
    </dgm:pt>
    <dgm:pt modelId="{4DEE7D07-9A54-4D89-96E9-0D4DFF2C2658}">
      <dgm:prSet custT="1"/>
      <dgm:spPr>
        <a:solidFill>
          <a:schemeClr val="accent5">
            <a:lumMod val="50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Are the founders involved? </a:t>
          </a:r>
        </a:p>
      </dgm:t>
    </dgm:pt>
    <dgm:pt modelId="{4554FD7C-5309-4508-A787-B613E9718264}" type="parTrans" cxnId="{3EF77083-5C49-48F7-A312-D3EBE4A59176}">
      <dgm:prSet/>
      <dgm:spPr/>
      <dgm:t>
        <a:bodyPr/>
        <a:lstStyle/>
        <a:p>
          <a:endParaRPr lang="en-US"/>
        </a:p>
      </dgm:t>
    </dgm:pt>
    <dgm:pt modelId="{37CFE558-A6FA-4CF8-B287-A93A5897B561}" type="sibTrans" cxnId="{3EF77083-5C49-48F7-A312-D3EBE4A59176}">
      <dgm:prSet/>
      <dgm:spPr/>
      <dgm:t>
        <a:bodyPr/>
        <a:lstStyle/>
        <a:p>
          <a:endParaRPr lang="en-US"/>
        </a:p>
      </dgm:t>
    </dgm:pt>
    <dgm:pt modelId="{2FC2C6CA-7B2B-4200-8794-51137C5098A3}">
      <dgm:prSet custT="1"/>
      <dgm:spPr>
        <a:solidFill>
          <a:schemeClr val="accent1">
            <a:lumMod val="75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Is there an element of compensation?</a:t>
          </a:r>
        </a:p>
      </dgm:t>
    </dgm:pt>
    <dgm:pt modelId="{C99A1614-4662-4451-89BC-1A6018ED1F9A}" type="parTrans" cxnId="{2D456FED-798C-4605-8992-4EB642902D8A}">
      <dgm:prSet/>
      <dgm:spPr/>
      <dgm:t>
        <a:bodyPr/>
        <a:lstStyle/>
        <a:p>
          <a:endParaRPr lang="en-US"/>
        </a:p>
      </dgm:t>
    </dgm:pt>
    <dgm:pt modelId="{51A9A7C9-8C7E-44B4-8771-4DDBECC2631E}" type="sibTrans" cxnId="{2D456FED-798C-4605-8992-4EB642902D8A}">
      <dgm:prSet/>
      <dgm:spPr/>
      <dgm:t>
        <a:bodyPr/>
        <a:lstStyle/>
        <a:p>
          <a:endParaRPr lang="en-US"/>
        </a:p>
      </dgm:t>
    </dgm:pt>
    <dgm:pt modelId="{27BAAD52-1271-41AE-8F18-5B5E58FE4C8C}">
      <dgm:prSet custT="1"/>
      <dgm:spPr>
        <a:solidFill>
          <a:schemeClr val="accent5">
            <a:lumMod val="75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Is the transaction between related parties? </a:t>
          </a:r>
        </a:p>
      </dgm:t>
    </dgm:pt>
    <dgm:pt modelId="{0B19BA9D-37FA-492E-9663-4E1BDEB9CCAF}" type="parTrans" cxnId="{425803C4-3DCC-48D0-8311-425AF338FAE0}">
      <dgm:prSet/>
      <dgm:spPr/>
      <dgm:t>
        <a:bodyPr/>
        <a:lstStyle/>
        <a:p>
          <a:endParaRPr lang="en-US"/>
        </a:p>
      </dgm:t>
    </dgm:pt>
    <dgm:pt modelId="{D6E54C34-D05D-4EFE-9ECC-743F8E96EF9B}" type="sibTrans" cxnId="{425803C4-3DCC-48D0-8311-425AF338FAE0}">
      <dgm:prSet/>
      <dgm:spPr/>
      <dgm:t>
        <a:bodyPr/>
        <a:lstStyle/>
        <a:p>
          <a:endParaRPr lang="en-US"/>
        </a:p>
      </dgm:t>
    </dgm:pt>
    <dgm:pt modelId="{144AF8E0-99C6-48B1-A3B5-4C534123EFD0}">
      <dgm:prSet custT="1"/>
      <dgm:spPr>
        <a:solidFill>
          <a:schemeClr val="accent1">
            <a:lumMod val="60000"/>
            <a:lumOff val="40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Is the transaction for a single class of securities or a bucket of securities?</a:t>
          </a:r>
        </a:p>
      </dgm:t>
    </dgm:pt>
    <dgm:pt modelId="{9B13195C-C7E3-470F-8026-AE52A70B2BDE}" type="parTrans" cxnId="{58C8C600-72B0-4E48-8B05-3E328E1F8FB3}">
      <dgm:prSet/>
      <dgm:spPr/>
      <dgm:t>
        <a:bodyPr/>
        <a:lstStyle/>
        <a:p>
          <a:endParaRPr lang="en-US"/>
        </a:p>
      </dgm:t>
    </dgm:pt>
    <dgm:pt modelId="{CC1A9610-4F2F-47AF-8855-2D066CF14EBA}" type="sibTrans" cxnId="{58C8C600-72B0-4E48-8B05-3E328E1F8FB3}">
      <dgm:prSet/>
      <dgm:spPr/>
      <dgm:t>
        <a:bodyPr/>
        <a:lstStyle/>
        <a:p>
          <a:endParaRPr lang="en-US"/>
        </a:p>
      </dgm:t>
    </dgm:pt>
    <dgm:pt modelId="{CF3F8762-0586-400E-856C-BE01A778559A}">
      <dgm:prSet custT="1"/>
      <dgm:spPr>
        <a:solidFill>
          <a:schemeClr val="accent5">
            <a:lumMod val="60000"/>
            <a:lumOff val="40000"/>
          </a:schemeClr>
        </a:solidFill>
      </dgm:spPr>
      <dgm:t>
        <a:bodyPr/>
        <a:lstStyle/>
        <a:p>
          <a:r>
            <a:rPr lang="en-US" sz="2400" dirty="0">
              <a:latin typeface="Lato" panose="020F0502020204030203" pitchFamily="34" charset="0"/>
              <a:ea typeface="Lato" panose="020F0502020204030203" pitchFamily="34" charset="0"/>
              <a:cs typeface="Lato" panose="020F0502020204030203" pitchFamily="34" charset="0"/>
            </a:rPr>
            <a:t>Does the transaction take place in orderly market conditions?</a:t>
          </a:r>
        </a:p>
      </dgm:t>
    </dgm:pt>
    <dgm:pt modelId="{3C4AA78E-8372-48C8-8FC1-59A935CE163D}" type="parTrans" cxnId="{F8B330BB-673C-49CB-A809-67F621977578}">
      <dgm:prSet/>
      <dgm:spPr/>
      <dgm:t>
        <a:bodyPr/>
        <a:lstStyle/>
        <a:p>
          <a:endParaRPr lang="en-US"/>
        </a:p>
      </dgm:t>
    </dgm:pt>
    <dgm:pt modelId="{5BD0D14B-B67D-4F30-B6E3-325253B06430}" type="sibTrans" cxnId="{F8B330BB-673C-49CB-A809-67F621977578}">
      <dgm:prSet/>
      <dgm:spPr/>
      <dgm:t>
        <a:bodyPr/>
        <a:lstStyle/>
        <a:p>
          <a:endParaRPr lang="en-US"/>
        </a:p>
      </dgm:t>
    </dgm:pt>
    <dgm:pt modelId="{B56FF1DF-9758-4DD6-A4B5-B6E0587C2457}" type="pres">
      <dgm:prSet presAssocID="{9FDFB23D-C6C0-4B82-ACF7-24610263FA5B}" presName="linear" presStyleCnt="0">
        <dgm:presLayoutVars>
          <dgm:animLvl val="lvl"/>
          <dgm:resizeHandles val="exact"/>
        </dgm:presLayoutVars>
      </dgm:prSet>
      <dgm:spPr/>
    </dgm:pt>
    <dgm:pt modelId="{FA189A65-E818-437D-BB3D-CABE3065A3CD}" type="pres">
      <dgm:prSet presAssocID="{2F988D79-3340-429A-9F47-EB5E339DE74D}" presName="parentText" presStyleLbl="node1" presStyleIdx="0" presStyleCnt="6">
        <dgm:presLayoutVars>
          <dgm:chMax val="0"/>
          <dgm:bulletEnabled val="1"/>
        </dgm:presLayoutVars>
      </dgm:prSet>
      <dgm:spPr/>
    </dgm:pt>
    <dgm:pt modelId="{F0E2BFD0-B2FF-43E5-AA5F-4E981BA67E16}" type="pres">
      <dgm:prSet presAssocID="{996CBD18-CDC3-4E5C-A893-8E15D13E1938}" presName="spacer" presStyleCnt="0"/>
      <dgm:spPr/>
    </dgm:pt>
    <dgm:pt modelId="{88AE1BDE-F485-446C-90C7-8B2043C2985D}" type="pres">
      <dgm:prSet presAssocID="{4DEE7D07-9A54-4D89-96E9-0D4DFF2C2658}" presName="parentText" presStyleLbl="node1" presStyleIdx="1" presStyleCnt="6">
        <dgm:presLayoutVars>
          <dgm:chMax val="0"/>
          <dgm:bulletEnabled val="1"/>
        </dgm:presLayoutVars>
      </dgm:prSet>
      <dgm:spPr/>
    </dgm:pt>
    <dgm:pt modelId="{4FC45516-24B8-480C-BE87-EC8690B37DA8}" type="pres">
      <dgm:prSet presAssocID="{37CFE558-A6FA-4CF8-B287-A93A5897B561}" presName="spacer" presStyleCnt="0"/>
      <dgm:spPr/>
    </dgm:pt>
    <dgm:pt modelId="{7DBA4E5B-CA71-439A-9D01-03C955F11415}" type="pres">
      <dgm:prSet presAssocID="{2FC2C6CA-7B2B-4200-8794-51137C5098A3}" presName="parentText" presStyleLbl="node1" presStyleIdx="2" presStyleCnt="6">
        <dgm:presLayoutVars>
          <dgm:chMax val="0"/>
          <dgm:bulletEnabled val="1"/>
        </dgm:presLayoutVars>
      </dgm:prSet>
      <dgm:spPr/>
    </dgm:pt>
    <dgm:pt modelId="{53FF7E66-1403-487B-B355-5C4DE957E761}" type="pres">
      <dgm:prSet presAssocID="{51A9A7C9-8C7E-44B4-8771-4DDBECC2631E}" presName="spacer" presStyleCnt="0"/>
      <dgm:spPr/>
    </dgm:pt>
    <dgm:pt modelId="{BDA92644-20CC-44E0-9501-C23C9B5F33D3}" type="pres">
      <dgm:prSet presAssocID="{27BAAD52-1271-41AE-8F18-5B5E58FE4C8C}" presName="parentText" presStyleLbl="node1" presStyleIdx="3" presStyleCnt="6">
        <dgm:presLayoutVars>
          <dgm:chMax val="0"/>
          <dgm:bulletEnabled val="1"/>
        </dgm:presLayoutVars>
      </dgm:prSet>
      <dgm:spPr/>
    </dgm:pt>
    <dgm:pt modelId="{AEE63EB9-6A7D-4668-8AC9-7384DC37D33A}" type="pres">
      <dgm:prSet presAssocID="{D6E54C34-D05D-4EFE-9ECC-743F8E96EF9B}" presName="spacer" presStyleCnt="0"/>
      <dgm:spPr/>
    </dgm:pt>
    <dgm:pt modelId="{5EC6D644-8B54-422E-9720-A49EB4188F0B}" type="pres">
      <dgm:prSet presAssocID="{144AF8E0-99C6-48B1-A3B5-4C534123EFD0}" presName="parentText" presStyleLbl="node1" presStyleIdx="4" presStyleCnt="6">
        <dgm:presLayoutVars>
          <dgm:chMax val="0"/>
          <dgm:bulletEnabled val="1"/>
        </dgm:presLayoutVars>
      </dgm:prSet>
      <dgm:spPr/>
    </dgm:pt>
    <dgm:pt modelId="{5D9EF927-BE92-47AB-A480-C1F80EAC0F29}" type="pres">
      <dgm:prSet presAssocID="{CC1A9610-4F2F-47AF-8855-2D066CF14EBA}" presName="spacer" presStyleCnt="0"/>
      <dgm:spPr/>
    </dgm:pt>
    <dgm:pt modelId="{EB121823-1535-493A-997A-9172A13D4BC8}" type="pres">
      <dgm:prSet presAssocID="{CF3F8762-0586-400E-856C-BE01A778559A}" presName="parentText" presStyleLbl="node1" presStyleIdx="5" presStyleCnt="6">
        <dgm:presLayoutVars>
          <dgm:chMax val="0"/>
          <dgm:bulletEnabled val="1"/>
        </dgm:presLayoutVars>
      </dgm:prSet>
      <dgm:spPr/>
    </dgm:pt>
  </dgm:ptLst>
  <dgm:cxnLst>
    <dgm:cxn modelId="{58C8C600-72B0-4E48-8B05-3E328E1F8FB3}" srcId="{9FDFB23D-C6C0-4B82-ACF7-24610263FA5B}" destId="{144AF8E0-99C6-48B1-A3B5-4C534123EFD0}" srcOrd="4" destOrd="0" parTransId="{9B13195C-C7E3-470F-8026-AE52A70B2BDE}" sibTransId="{CC1A9610-4F2F-47AF-8855-2D066CF14EBA}"/>
    <dgm:cxn modelId="{4A1E392F-67F8-474C-B439-2FAAA789B6D3}" type="presOf" srcId="{4DEE7D07-9A54-4D89-96E9-0D4DFF2C2658}" destId="{88AE1BDE-F485-446C-90C7-8B2043C2985D}" srcOrd="0" destOrd="0" presId="urn:microsoft.com/office/officeart/2005/8/layout/vList2"/>
    <dgm:cxn modelId="{3AD1FA32-A7DC-4F8F-8493-417B50CBFD61}" type="presOf" srcId="{CF3F8762-0586-400E-856C-BE01A778559A}" destId="{EB121823-1535-493A-997A-9172A13D4BC8}" srcOrd="0" destOrd="0" presId="urn:microsoft.com/office/officeart/2005/8/layout/vList2"/>
    <dgm:cxn modelId="{C1083A5C-7646-405E-851B-0532D945AC26}" type="presOf" srcId="{2FC2C6CA-7B2B-4200-8794-51137C5098A3}" destId="{7DBA4E5B-CA71-439A-9D01-03C955F11415}" srcOrd="0" destOrd="0" presId="urn:microsoft.com/office/officeart/2005/8/layout/vList2"/>
    <dgm:cxn modelId="{F95E6D62-C685-42E5-B872-D7F33EE08C41}" srcId="{9FDFB23D-C6C0-4B82-ACF7-24610263FA5B}" destId="{2F988D79-3340-429A-9F47-EB5E339DE74D}" srcOrd="0" destOrd="0" parTransId="{D10E4572-435A-4DB9-9572-67F294CAB693}" sibTransId="{996CBD18-CDC3-4E5C-A893-8E15D13E1938}"/>
    <dgm:cxn modelId="{E6445E57-ABE6-4764-BF19-6219AD924D5F}" type="presOf" srcId="{27BAAD52-1271-41AE-8F18-5B5E58FE4C8C}" destId="{BDA92644-20CC-44E0-9501-C23C9B5F33D3}" srcOrd="0" destOrd="0" presId="urn:microsoft.com/office/officeart/2005/8/layout/vList2"/>
    <dgm:cxn modelId="{3EF77083-5C49-48F7-A312-D3EBE4A59176}" srcId="{9FDFB23D-C6C0-4B82-ACF7-24610263FA5B}" destId="{4DEE7D07-9A54-4D89-96E9-0D4DFF2C2658}" srcOrd="1" destOrd="0" parTransId="{4554FD7C-5309-4508-A787-B613E9718264}" sibTransId="{37CFE558-A6FA-4CF8-B287-A93A5897B561}"/>
    <dgm:cxn modelId="{42D3CCA3-CE41-47F2-9E38-E6C45EFAF6AA}" type="presOf" srcId="{9FDFB23D-C6C0-4B82-ACF7-24610263FA5B}" destId="{B56FF1DF-9758-4DD6-A4B5-B6E0587C2457}" srcOrd="0" destOrd="0" presId="urn:microsoft.com/office/officeart/2005/8/layout/vList2"/>
    <dgm:cxn modelId="{F8B330BB-673C-49CB-A809-67F621977578}" srcId="{9FDFB23D-C6C0-4B82-ACF7-24610263FA5B}" destId="{CF3F8762-0586-400E-856C-BE01A778559A}" srcOrd="5" destOrd="0" parTransId="{3C4AA78E-8372-48C8-8FC1-59A935CE163D}" sibTransId="{5BD0D14B-B67D-4F30-B6E3-325253B06430}"/>
    <dgm:cxn modelId="{425803C4-3DCC-48D0-8311-425AF338FAE0}" srcId="{9FDFB23D-C6C0-4B82-ACF7-24610263FA5B}" destId="{27BAAD52-1271-41AE-8F18-5B5E58FE4C8C}" srcOrd="3" destOrd="0" parTransId="{0B19BA9D-37FA-492E-9663-4E1BDEB9CCAF}" sibTransId="{D6E54C34-D05D-4EFE-9ECC-743F8E96EF9B}"/>
    <dgm:cxn modelId="{4E5E74C8-7879-4457-9AA3-55C3EACED4D3}" type="presOf" srcId="{144AF8E0-99C6-48B1-A3B5-4C534123EFD0}" destId="{5EC6D644-8B54-422E-9720-A49EB4188F0B}" srcOrd="0" destOrd="0" presId="urn:microsoft.com/office/officeart/2005/8/layout/vList2"/>
    <dgm:cxn modelId="{2D456FED-798C-4605-8992-4EB642902D8A}" srcId="{9FDFB23D-C6C0-4B82-ACF7-24610263FA5B}" destId="{2FC2C6CA-7B2B-4200-8794-51137C5098A3}" srcOrd="2" destOrd="0" parTransId="{C99A1614-4662-4451-89BC-1A6018ED1F9A}" sibTransId="{51A9A7C9-8C7E-44B4-8771-4DDBECC2631E}"/>
    <dgm:cxn modelId="{BB0800EE-B151-4859-A8D0-D23176186819}" type="presOf" srcId="{2F988D79-3340-429A-9F47-EB5E339DE74D}" destId="{FA189A65-E818-437D-BB3D-CABE3065A3CD}" srcOrd="0" destOrd="0" presId="urn:microsoft.com/office/officeart/2005/8/layout/vList2"/>
    <dgm:cxn modelId="{5802BED4-E9A1-441A-9359-E9909482841A}" type="presParOf" srcId="{B56FF1DF-9758-4DD6-A4B5-B6E0587C2457}" destId="{FA189A65-E818-437D-BB3D-CABE3065A3CD}" srcOrd="0" destOrd="0" presId="urn:microsoft.com/office/officeart/2005/8/layout/vList2"/>
    <dgm:cxn modelId="{7F40C0E2-0A9D-4501-868F-9DA10FC6C3E9}" type="presParOf" srcId="{B56FF1DF-9758-4DD6-A4B5-B6E0587C2457}" destId="{F0E2BFD0-B2FF-43E5-AA5F-4E981BA67E16}" srcOrd="1" destOrd="0" presId="urn:microsoft.com/office/officeart/2005/8/layout/vList2"/>
    <dgm:cxn modelId="{41E6D3AF-392E-4E40-ADAE-614725D6600D}" type="presParOf" srcId="{B56FF1DF-9758-4DD6-A4B5-B6E0587C2457}" destId="{88AE1BDE-F485-446C-90C7-8B2043C2985D}" srcOrd="2" destOrd="0" presId="urn:microsoft.com/office/officeart/2005/8/layout/vList2"/>
    <dgm:cxn modelId="{3DFD9D87-13CA-48F7-A644-76FACABF905A}" type="presParOf" srcId="{B56FF1DF-9758-4DD6-A4B5-B6E0587C2457}" destId="{4FC45516-24B8-480C-BE87-EC8690B37DA8}" srcOrd="3" destOrd="0" presId="urn:microsoft.com/office/officeart/2005/8/layout/vList2"/>
    <dgm:cxn modelId="{6014546A-6B89-417A-99C9-84C597AD5982}" type="presParOf" srcId="{B56FF1DF-9758-4DD6-A4B5-B6E0587C2457}" destId="{7DBA4E5B-CA71-439A-9D01-03C955F11415}" srcOrd="4" destOrd="0" presId="urn:microsoft.com/office/officeart/2005/8/layout/vList2"/>
    <dgm:cxn modelId="{3E639E24-89CB-4D22-A924-DDAF4B49BDAB}" type="presParOf" srcId="{B56FF1DF-9758-4DD6-A4B5-B6E0587C2457}" destId="{53FF7E66-1403-487B-B355-5C4DE957E761}" srcOrd="5" destOrd="0" presId="urn:microsoft.com/office/officeart/2005/8/layout/vList2"/>
    <dgm:cxn modelId="{F11BF6E4-09B2-481D-B634-FD5DE7D6FBF4}" type="presParOf" srcId="{B56FF1DF-9758-4DD6-A4B5-B6E0587C2457}" destId="{BDA92644-20CC-44E0-9501-C23C9B5F33D3}" srcOrd="6" destOrd="0" presId="urn:microsoft.com/office/officeart/2005/8/layout/vList2"/>
    <dgm:cxn modelId="{3215D0DC-4E35-4AB6-B33F-0ABF994647AC}" type="presParOf" srcId="{B56FF1DF-9758-4DD6-A4B5-B6E0587C2457}" destId="{AEE63EB9-6A7D-4668-8AC9-7384DC37D33A}" srcOrd="7" destOrd="0" presId="urn:microsoft.com/office/officeart/2005/8/layout/vList2"/>
    <dgm:cxn modelId="{AF44F2F3-9328-46E0-B39B-9CBC1B1120ED}" type="presParOf" srcId="{B56FF1DF-9758-4DD6-A4B5-B6E0587C2457}" destId="{5EC6D644-8B54-422E-9720-A49EB4188F0B}" srcOrd="8" destOrd="0" presId="urn:microsoft.com/office/officeart/2005/8/layout/vList2"/>
    <dgm:cxn modelId="{7C8ECB66-D8BC-4D42-8FDB-ECC8171ABEB1}" type="presParOf" srcId="{B56FF1DF-9758-4DD6-A4B5-B6E0587C2457}" destId="{5D9EF927-BE92-47AB-A480-C1F80EAC0F29}" srcOrd="9" destOrd="0" presId="urn:microsoft.com/office/officeart/2005/8/layout/vList2"/>
    <dgm:cxn modelId="{FDB251A0-50E9-4C22-B269-322EE1965B5E}" type="presParOf" srcId="{B56FF1DF-9758-4DD6-A4B5-B6E0587C2457}" destId="{EB121823-1535-493A-997A-9172A13D4BC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136CE3-15FD-4710-958E-3211A96E7C8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917FE78-4428-41CB-8B06-2D2A66F41C9F}">
      <dgm:prSet/>
      <dgm:spPr>
        <a:solidFill>
          <a:schemeClr val="accent1">
            <a:lumMod val="50000"/>
          </a:schemeClr>
        </a:solidFill>
      </dgm:spPr>
      <dgm:t>
        <a:bodyPr/>
        <a:lstStyle/>
        <a:p>
          <a:r>
            <a:rPr lang="en-US" dirty="0"/>
            <a:t>Early Stage Enterprises may include companies of $1b+ in valuation</a:t>
          </a:r>
        </a:p>
      </dgm:t>
    </dgm:pt>
    <dgm:pt modelId="{353D56FD-322E-4555-A925-C137052A9F01}" type="parTrans" cxnId="{344FCFA4-9953-430B-89DB-A21791B81192}">
      <dgm:prSet/>
      <dgm:spPr/>
      <dgm:t>
        <a:bodyPr/>
        <a:lstStyle/>
        <a:p>
          <a:endParaRPr lang="en-US"/>
        </a:p>
      </dgm:t>
    </dgm:pt>
    <dgm:pt modelId="{3E73E89F-8A48-4EA6-88F0-3BAFC47B3EA9}" type="sibTrans" cxnId="{344FCFA4-9953-430B-89DB-A21791B81192}">
      <dgm:prSet/>
      <dgm:spPr/>
      <dgm:t>
        <a:bodyPr/>
        <a:lstStyle/>
        <a:p>
          <a:endParaRPr lang="en-US"/>
        </a:p>
      </dgm:t>
    </dgm:pt>
    <dgm:pt modelId="{F3A09CE7-4F87-478C-98D8-BC3D71B8348B}">
      <dgm:prSet/>
      <dgm:spPr>
        <a:solidFill>
          <a:schemeClr val="accent5">
            <a:lumMod val="50000"/>
          </a:schemeClr>
        </a:solidFill>
      </dgm:spPr>
      <dgm:t>
        <a:bodyPr/>
        <a:lstStyle/>
        <a:p>
          <a:r>
            <a:rPr lang="en-US" dirty="0"/>
            <a:t>VC performance should consider IRR, MOIC and Time to Exit</a:t>
          </a:r>
        </a:p>
      </dgm:t>
    </dgm:pt>
    <dgm:pt modelId="{6000DCD4-976F-41FD-9DB0-FF4CB73AE02E}" type="parTrans" cxnId="{1A8FAE9B-988C-4327-909B-52D6A7B8F3FE}">
      <dgm:prSet/>
      <dgm:spPr/>
      <dgm:t>
        <a:bodyPr/>
        <a:lstStyle/>
        <a:p>
          <a:endParaRPr lang="en-US"/>
        </a:p>
      </dgm:t>
    </dgm:pt>
    <dgm:pt modelId="{68D0E66A-86B0-4538-8C10-7DC8BA13879D}" type="sibTrans" cxnId="{1A8FAE9B-988C-4327-909B-52D6A7B8F3FE}">
      <dgm:prSet/>
      <dgm:spPr/>
      <dgm:t>
        <a:bodyPr/>
        <a:lstStyle/>
        <a:p>
          <a:endParaRPr lang="en-US"/>
        </a:p>
      </dgm:t>
    </dgm:pt>
    <dgm:pt modelId="{33E44249-7CC0-4CEF-B144-38FEAF83FE08}">
      <dgm:prSet/>
      <dgm:spPr>
        <a:solidFill>
          <a:schemeClr val="accent1">
            <a:lumMod val="75000"/>
          </a:schemeClr>
        </a:solidFill>
      </dgm:spPr>
      <dgm:t>
        <a:bodyPr/>
        <a:lstStyle/>
        <a:p>
          <a:r>
            <a:rPr lang="en-US" dirty="0"/>
            <a:t>Connection between VC required returns and cost of capital</a:t>
          </a:r>
        </a:p>
      </dgm:t>
    </dgm:pt>
    <dgm:pt modelId="{D18BEBE5-78AB-47D2-B26E-B18DDCB05E86}" type="parTrans" cxnId="{9245A89E-DD99-4581-9C3E-B7ABDFE84DE9}">
      <dgm:prSet/>
      <dgm:spPr/>
      <dgm:t>
        <a:bodyPr/>
        <a:lstStyle/>
        <a:p>
          <a:endParaRPr lang="en-US"/>
        </a:p>
      </dgm:t>
    </dgm:pt>
    <dgm:pt modelId="{DCFCE830-64B7-4EE9-A475-B577C03E3692}" type="sibTrans" cxnId="{9245A89E-DD99-4581-9C3E-B7ABDFE84DE9}">
      <dgm:prSet/>
      <dgm:spPr/>
      <dgm:t>
        <a:bodyPr/>
        <a:lstStyle/>
        <a:p>
          <a:endParaRPr lang="en-US"/>
        </a:p>
      </dgm:t>
    </dgm:pt>
    <dgm:pt modelId="{97AD9F19-AF0D-41B4-A5C6-5F54A91753C6}">
      <dgm:prSet/>
      <dgm:spPr>
        <a:solidFill>
          <a:schemeClr val="accent5">
            <a:lumMod val="75000"/>
          </a:schemeClr>
        </a:solidFill>
      </dgm:spPr>
      <dgm:t>
        <a:bodyPr/>
        <a:lstStyle/>
        <a:p>
          <a:r>
            <a:rPr lang="en-US" dirty="0"/>
            <a:t>“Vision” of the company and its development over time</a:t>
          </a:r>
        </a:p>
      </dgm:t>
    </dgm:pt>
    <dgm:pt modelId="{CBE128EF-47EA-4F70-8E2B-1AAD47A5CAD7}" type="parTrans" cxnId="{D3F3FB8D-28A8-420D-B574-AE5B5CF239F4}">
      <dgm:prSet/>
      <dgm:spPr/>
      <dgm:t>
        <a:bodyPr/>
        <a:lstStyle/>
        <a:p>
          <a:endParaRPr lang="en-US"/>
        </a:p>
      </dgm:t>
    </dgm:pt>
    <dgm:pt modelId="{45F770D0-68FB-4F54-A834-853A75E2A681}" type="sibTrans" cxnId="{D3F3FB8D-28A8-420D-B574-AE5B5CF239F4}">
      <dgm:prSet/>
      <dgm:spPr/>
      <dgm:t>
        <a:bodyPr/>
        <a:lstStyle/>
        <a:p>
          <a:endParaRPr lang="en-US"/>
        </a:p>
      </dgm:t>
    </dgm:pt>
    <dgm:pt modelId="{FA2B3D8E-0CF5-4DEC-B4A4-D23D85FF9715}">
      <dgm:prSet/>
      <dgm:spPr>
        <a:solidFill>
          <a:schemeClr val="accent1">
            <a:lumMod val="60000"/>
            <a:lumOff val="40000"/>
          </a:schemeClr>
        </a:solidFill>
      </dgm:spPr>
      <dgm:t>
        <a:bodyPr/>
        <a:lstStyle/>
        <a:p>
          <a:r>
            <a:rPr lang="en-US" dirty="0"/>
            <a:t>OPM Backsolve: Flexible tool based on actual transactions</a:t>
          </a:r>
        </a:p>
      </dgm:t>
    </dgm:pt>
    <dgm:pt modelId="{1E5B772A-7444-42B7-BD5C-7CF03158E828}" type="parTrans" cxnId="{DC778099-725A-49D3-91B7-B315DFCC295E}">
      <dgm:prSet/>
      <dgm:spPr/>
      <dgm:t>
        <a:bodyPr/>
        <a:lstStyle/>
        <a:p>
          <a:endParaRPr lang="en-US"/>
        </a:p>
      </dgm:t>
    </dgm:pt>
    <dgm:pt modelId="{80E59F3E-0E24-46F9-97C5-B651C038CF33}" type="sibTrans" cxnId="{DC778099-725A-49D3-91B7-B315DFCC295E}">
      <dgm:prSet/>
      <dgm:spPr/>
      <dgm:t>
        <a:bodyPr/>
        <a:lstStyle/>
        <a:p>
          <a:endParaRPr lang="en-US"/>
        </a:p>
      </dgm:t>
    </dgm:pt>
    <dgm:pt modelId="{8275A087-D59D-4096-9982-EAEB35B67FDD}">
      <dgm:prSet/>
      <dgm:spPr>
        <a:solidFill>
          <a:schemeClr val="accent5">
            <a:lumMod val="60000"/>
            <a:lumOff val="40000"/>
          </a:schemeClr>
        </a:solidFill>
      </dgm:spPr>
      <dgm:t>
        <a:bodyPr/>
        <a:lstStyle/>
        <a:p>
          <a:r>
            <a:rPr lang="en-US" dirty="0"/>
            <a:t>DCF: consider multi-stage model</a:t>
          </a:r>
        </a:p>
      </dgm:t>
    </dgm:pt>
    <dgm:pt modelId="{A7E62677-F1E7-4611-AC8D-FA60CBE1F5D2}" type="parTrans" cxnId="{875A2553-1B8E-463C-A4A3-53F2B1BCBC95}">
      <dgm:prSet/>
      <dgm:spPr/>
      <dgm:t>
        <a:bodyPr/>
        <a:lstStyle/>
        <a:p>
          <a:endParaRPr lang="en-US"/>
        </a:p>
      </dgm:t>
    </dgm:pt>
    <dgm:pt modelId="{9D29C8EA-BECC-437F-B308-3F68E6F8841B}" type="sibTrans" cxnId="{875A2553-1B8E-463C-A4A3-53F2B1BCBC95}">
      <dgm:prSet/>
      <dgm:spPr/>
      <dgm:t>
        <a:bodyPr/>
        <a:lstStyle/>
        <a:p>
          <a:endParaRPr lang="en-US"/>
        </a:p>
      </dgm:t>
    </dgm:pt>
    <dgm:pt modelId="{78FD619A-D71E-4892-958F-1BDD01DDDFE7}">
      <dgm:prSet/>
      <dgm:spPr>
        <a:solidFill>
          <a:schemeClr val="accent1">
            <a:lumMod val="40000"/>
            <a:lumOff val="60000"/>
          </a:schemeClr>
        </a:solidFill>
      </dgm:spPr>
      <dgm:t>
        <a:bodyPr/>
        <a:lstStyle/>
        <a:p>
          <a:r>
            <a:rPr lang="en-US" dirty="0"/>
            <a:t>Consider differences in volatility among share classes/series</a:t>
          </a:r>
        </a:p>
      </dgm:t>
    </dgm:pt>
    <dgm:pt modelId="{58FFF8E6-C3C3-45B1-9AFF-C25F103477E3}" type="parTrans" cxnId="{3B19D5F4-C6CC-4E10-807F-C4A79CF7FBE2}">
      <dgm:prSet/>
      <dgm:spPr/>
      <dgm:t>
        <a:bodyPr/>
        <a:lstStyle/>
        <a:p>
          <a:endParaRPr lang="en-US"/>
        </a:p>
      </dgm:t>
    </dgm:pt>
    <dgm:pt modelId="{3CC36E4B-88CA-4C0C-B291-6A412C5B7368}" type="sibTrans" cxnId="{3B19D5F4-C6CC-4E10-807F-C4A79CF7FBE2}">
      <dgm:prSet/>
      <dgm:spPr/>
      <dgm:t>
        <a:bodyPr/>
        <a:lstStyle/>
        <a:p>
          <a:endParaRPr lang="en-US"/>
        </a:p>
      </dgm:t>
    </dgm:pt>
    <dgm:pt modelId="{2247F191-9C76-45DB-861F-7FDB3A40F4BC}" type="pres">
      <dgm:prSet presAssocID="{02136CE3-15FD-4710-958E-3211A96E7C80}" presName="linear" presStyleCnt="0">
        <dgm:presLayoutVars>
          <dgm:animLvl val="lvl"/>
          <dgm:resizeHandles val="exact"/>
        </dgm:presLayoutVars>
      </dgm:prSet>
      <dgm:spPr/>
    </dgm:pt>
    <dgm:pt modelId="{CEA5159F-E045-4ED4-8256-66721DC36B0D}" type="pres">
      <dgm:prSet presAssocID="{4917FE78-4428-41CB-8B06-2D2A66F41C9F}" presName="parentText" presStyleLbl="node1" presStyleIdx="0" presStyleCnt="7">
        <dgm:presLayoutVars>
          <dgm:chMax val="0"/>
          <dgm:bulletEnabled val="1"/>
        </dgm:presLayoutVars>
      </dgm:prSet>
      <dgm:spPr/>
    </dgm:pt>
    <dgm:pt modelId="{6D558B09-E2C7-49CF-88F6-3708B8FB0229}" type="pres">
      <dgm:prSet presAssocID="{3E73E89F-8A48-4EA6-88F0-3BAFC47B3EA9}" presName="spacer" presStyleCnt="0"/>
      <dgm:spPr/>
    </dgm:pt>
    <dgm:pt modelId="{2CA603FE-3E84-418C-AF96-071679BFB7C5}" type="pres">
      <dgm:prSet presAssocID="{F3A09CE7-4F87-478C-98D8-BC3D71B8348B}" presName="parentText" presStyleLbl="node1" presStyleIdx="1" presStyleCnt="7">
        <dgm:presLayoutVars>
          <dgm:chMax val="0"/>
          <dgm:bulletEnabled val="1"/>
        </dgm:presLayoutVars>
      </dgm:prSet>
      <dgm:spPr/>
    </dgm:pt>
    <dgm:pt modelId="{D7D94458-8372-40A6-BECF-4AC936E37EB9}" type="pres">
      <dgm:prSet presAssocID="{68D0E66A-86B0-4538-8C10-7DC8BA13879D}" presName="spacer" presStyleCnt="0"/>
      <dgm:spPr/>
    </dgm:pt>
    <dgm:pt modelId="{0E26250A-B4D9-40D1-A58F-9A9334B40E9D}" type="pres">
      <dgm:prSet presAssocID="{33E44249-7CC0-4CEF-B144-38FEAF83FE08}" presName="parentText" presStyleLbl="node1" presStyleIdx="2" presStyleCnt="7">
        <dgm:presLayoutVars>
          <dgm:chMax val="0"/>
          <dgm:bulletEnabled val="1"/>
        </dgm:presLayoutVars>
      </dgm:prSet>
      <dgm:spPr/>
    </dgm:pt>
    <dgm:pt modelId="{17211363-34A9-4290-ADD9-EF3D4B27D441}" type="pres">
      <dgm:prSet presAssocID="{DCFCE830-64B7-4EE9-A475-B577C03E3692}" presName="spacer" presStyleCnt="0"/>
      <dgm:spPr/>
    </dgm:pt>
    <dgm:pt modelId="{CB6EAC68-B624-475B-88DF-CBCB64D7904B}" type="pres">
      <dgm:prSet presAssocID="{97AD9F19-AF0D-41B4-A5C6-5F54A91753C6}" presName="parentText" presStyleLbl="node1" presStyleIdx="3" presStyleCnt="7">
        <dgm:presLayoutVars>
          <dgm:chMax val="0"/>
          <dgm:bulletEnabled val="1"/>
        </dgm:presLayoutVars>
      </dgm:prSet>
      <dgm:spPr/>
    </dgm:pt>
    <dgm:pt modelId="{6900574B-BF52-4286-81D5-3E5A5C49FA91}" type="pres">
      <dgm:prSet presAssocID="{45F770D0-68FB-4F54-A834-853A75E2A681}" presName="spacer" presStyleCnt="0"/>
      <dgm:spPr/>
    </dgm:pt>
    <dgm:pt modelId="{30687E30-AA1C-4687-91FD-5194F327C70E}" type="pres">
      <dgm:prSet presAssocID="{FA2B3D8E-0CF5-4DEC-B4A4-D23D85FF9715}" presName="parentText" presStyleLbl="node1" presStyleIdx="4" presStyleCnt="7">
        <dgm:presLayoutVars>
          <dgm:chMax val="0"/>
          <dgm:bulletEnabled val="1"/>
        </dgm:presLayoutVars>
      </dgm:prSet>
      <dgm:spPr/>
    </dgm:pt>
    <dgm:pt modelId="{8E0BCB2A-FD95-4508-B6FA-C88A1A89E336}" type="pres">
      <dgm:prSet presAssocID="{80E59F3E-0E24-46F9-97C5-B651C038CF33}" presName="spacer" presStyleCnt="0"/>
      <dgm:spPr/>
    </dgm:pt>
    <dgm:pt modelId="{501404D5-747A-4F1E-A8EB-1A497561DE6B}" type="pres">
      <dgm:prSet presAssocID="{8275A087-D59D-4096-9982-EAEB35B67FDD}" presName="parentText" presStyleLbl="node1" presStyleIdx="5" presStyleCnt="7">
        <dgm:presLayoutVars>
          <dgm:chMax val="0"/>
          <dgm:bulletEnabled val="1"/>
        </dgm:presLayoutVars>
      </dgm:prSet>
      <dgm:spPr/>
    </dgm:pt>
    <dgm:pt modelId="{EBAB326C-C2DB-437B-BA60-A992D2431540}" type="pres">
      <dgm:prSet presAssocID="{9D29C8EA-BECC-437F-B308-3F68E6F8841B}" presName="spacer" presStyleCnt="0"/>
      <dgm:spPr/>
    </dgm:pt>
    <dgm:pt modelId="{5370AFCC-C89F-4AC6-B34F-9F73619F5236}" type="pres">
      <dgm:prSet presAssocID="{78FD619A-D71E-4892-958F-1BDD01DDDFE7}" presName="parentText" presStyleLbl="node1" presStyleIdx="6" presStyleCnt="7">
        <dgm:presLayoutVars>
          <dgm:chMax val="0"/>
          <dgm:bulletEnabled val="1"/>
        </dgm:presLayoutVars>
      </dgm:prSet>
      <dgm:spPr/>
    </dgm:pt>
  </dgm:ptLst>
  <dgm:cxnLst>
    <dgm:cxn modelId="{542A673C-136F-41CF-B0BD-4FC3F78A4E9E}" type="presOf" srcId="{33E44249-7CC0-4CEF-B144-38FEAF83FE08}" destId="{0E26250A-B4D9-40D1-A58F-9A9334B40E9D}" srcOrd="0" destOrd="0" presId="urn:microsoft.com/office/officeart/2005/8/layout/vList2"/>
    <dgm:cxn modelId="{875A2553-1B8E-463C-A4A3-53F2B1BCBC95}" srcId="{02136CE3-15FD-4710-958E-3211A96E7C80}" destId="{8275A087-D59D-4096-9982-EAEB35B67FDD}" srcOrd="5" destOrd="0" parTransId="{A7E62677-F1E7-4611-AC8D-FA60CBE1F5D2}" sibTransId="{9D29C8EA-BECC-437F-B308-3F68E6F8841B}"/>
    <dgm:cxn modelId="{D3F3FB8D-28A8-420D-B574-AE5B5CF239F4}" srcId="{02136CE3-15FD-4710-958E-3211A96E7C80}" destId="{97AD9F19-AF0D-41B4-A5C6-5F54A91753C6}" srcOrd="3" destOrd="0" parTransId="{CBE128EF-47EA-4F70-8E2B-1AAD47A5CAD7}" sibTransId="{45F770D0-68FB-4F54-A834-853A75E2A681}"/>
    <dgm:cxn modelId="{D74EC595-9804-4E70-9DA6-62B1DA40F25B}" type="presOf" srcId="{FA2B3D8E-0CF5-4DEC-B4A4-D23D85FF9715}" destId="{30687E30-AA1C-4687-91FD-5194F327C70E}" srcOrd="0" destOrd="0" presId="urn:microsoft.com/office/officeart/2005/8/layout/vList2"/>
    <dgm:cxn modelId="{B19AB297-33C9-4A54-AF18-39CA46790779}" type="presOf" srcId="{97AD9F19-AF0D-41B4-A5C6-5F54A91753C6}" destId="{CB6EAC68-B624-475B-88DF-CBCB64D7904B}" srcOrd="0" destOrd="0" presId="urn:microsoft.com/office/officeart/2005/8/layout/vList2"/>
    <dgm:cxn modelId="{DC778099-725A-49D3-91B7-B315DFCC295E}" srcId="{02136CE3-15FD-4710-958E-3211A96E7C80}" destId="{FA2B3D8E-0CF5-4DEC-B4A4-D23D85FF9715}" srcOrd="4" destOrd="0" parTransId="{1E5B772A-7444-42B7-BD5C-7CF03158E828}" sibTransId="{80E59F3E-0E24-46F9-97C5-B651C038CF33}"/>
    <dgm:cxn modelId="{1A8FAE9B-988C-4327-909B-52D6A7B8F3FE}" srcId="{02136CE3-15FD-4710-958E-3211A96E7C80}" destId="{F3A09CE7-4F87-478C-98D8-BC3D71B8348B}" srcOrd="1" destOrd="0" parTransId="{6000DCD4-976F-41FD-9DB0-FF4CB73AE02E}" sibTransId="{68D0E66A-86B0-4538-8C10-7DC8BA13879D}"/>
    <dgm:cxn modelId="{9245A89E-DD99-4581-9C3E-B7ABDFE84DE9}" srcId="{02136CE3-15FD-4710-958E-3211A96E7C80}" destId="{33E44249-7CC0-4CEF-B144-38FEAF83FE08}" srcOrd="2" destOrd="0" parTransId="{D18BEBE5-78AB-47D2-B26E-B18DDCB05E86}" sibTransId="{DCFCE830-64B7-4EE9-A475-B577C03E3692}"/>
    <dgm:cxn modelId="{344FCFA4-9953-430B-89DB-A21791B81192}" srcId="{02136CE3-15FD-4710-958E-3211A96E7C80}" destId="{4917FE78-4428-41CB-8B06-2D2A66F41C9F}" srcOrd="0" destOrd="0" parTransId="{353D56FD-322E-4555-A925-C137052A9F01}" sibTransId="{3E73E89F-8A48-4EA6-88F0-3BAFC47B3EA9}"/>
    <dgm:cxn modelId="{E4C69DB7-6840-4EDA-9C25-5BFEE5E7C2AB}" type="presOf" srcId="{8275A087-D59D-4096-9982-EAEB35B67FDD}" destId="{501404D5-747A-4F1E-A8EB-1A497561DE6B}" srcOrd="0" destOrd="0" presId="urn:microsoft.com/office/officeart/2005/8/layout/vList2"/>
    <dgm:cxn modelId="{893170BC-7B7C-4C32-A7E7-92AE2CEE3C76}" type="presOf" srcId="{F3A09CE7-4F87-478C-98D8-BC3D71B8348B}" destId="{2CA603FE-3E84-418C-AF96-071679BFB7C5}" srcOrd="0" destOrd="0" presId="urn:microsoft.com/office/officeart/2005/8/layout/vList2"/>
    <dgm:cxn modelId="{41EA2FC2-24BC-4A6D-9F60-BE21D8174673}" type="presOf" srcId="{4917FE78-4428-41CB-8B06-2D2A66F41C9F}" destId="{CEA5159F-E045-4ED4-8256-66721DC36B0D}" srcOrd="0" destOrd="0" presId="urn:microsoft.com/office/officeart/2005/8/layout/vList2"/>
    <dgm:cxn modelId="{B6B2E6D7-4632-4BEB-BCA1-FF02874A6965}" type="presOf" srcId="{02136CE3-15FD-4710-958E-3211A96E7C80}" destId="{2247F191-9C76-45DB-861F-7FDB3A40F4BC}" srcOrd="0" destOrd="0" presId="urn:microsoft.com/office/officeart/2005/8/layout/vList2"/>
    <dgm:cxn modelId="{451543E2-60F3-455B-8AB0-B3DB195E93A7}" type="presOf" srcId="{78FD619A-D71E-4892-958F-1BDD01DDDFE7}" destId="{5370AFCC-C89F-4AC6-B34F-9F73619F5236}" srcOrd="0" destOrd="0" presId="urn:microsoft.com/office/officeart/2005/8/layout/vList2"/>
    <dgm:cxn modelId="{3B19D5F4-C6CC-4E10-807F-C4A79CF7FBE2}" srcId="{02136CE3-15FD-4710-958E-3211A96E7C80}" destId="{78FD619A-D71E-4892-958F-1BDD01DDDFE7}" srcOrd="6" destOrd="0" parTransId="{58FFF8E6-C3C3-45B1-9AFF-C25F103477E3}" sibTransId="{3CC36E4B-88CA-4C0C-B291-6A412C5B7368}"/>
    <dgm:cxn modelId="{8A130380-542A-4407-A39B-8F819BF726D0}" type="presParOf" srcId="{2247F191-9C76-45DB-861F-7FDB3A40F4BC}" destId="{CEA5159F-E045-4ED4-8256-66721DC36B0D}" srcOrd="0" destOrd="0" presId="urn:microsoft.com/office/officeart/2005/8/layout/vList2"/>
    <dgm:cxn modelId="{0A0DFF8E-491E-4399-94B3-BA67E141C265}" type="presParOf" srcId="{2247F191-9C76-45DB-861F-7FDB3A40F4BC}" destId="{6D558B09-E2C7-49CF-88F6-3708B8FB0229}" srcOrd="1" destOrd="0" presId="urn:microsoft.com/office/officeart/2005/8/layout/vList2"/>
    <dgm:cxn modelId="{A13CA7A6-6D73-4224-BD45-A6384EF4AFE5}" type="presParOf" srcId="{2247F191-9C76-45DB-861F-7FDB3A40F4BC}" destId="{2CA603FE-3E84-418C-AF96-071679BFB7C5}" srcOrd="2" destOrd="0" presId="urn:microsoft.com/office/officeart/2005/8/layout/vList2"/>
    <dgm:cxn modelId="{78EA223E-8D23-46ED-B90A-50AF1267D87C}" type="presParOf" srcId="{2247F191-9C76-45DB-861F-7FDB3A40F4BC}" destId="{D7D94458-8372-40A6-BECF-4AC936E37EB9}" srcOrd="3" destOrd="0" presId="urn:microsoft.com/office/officeart/2005/8/layout/vList2"/>
    <dgm:cxn modelId="{6BED379C-F6CE-4AC2-BA31-98325C853024}" type="presParOf" srcId="{2247F191-9C76-45DB-861F-7FDB3A40F4BC}" destId="{0E26250A-B4D9-40D1-A58F-9A9334B40E9D}" srcOrd="4" destOrd="0" presId="urn:microsoft.com/office/officeart/2005/8/layout/vList2"/>
    <dgm:cxn modelId="{7D603883-0C7A-4A32-9B5E-E6612300029E}" type="presParOf" srcId="{2247F191-9C76-45DB-861F-7FDB3A40F4BC}" destId="{17211363-34A9-4290-ADD9-EF3D4B27D441}" srcOrd="5" destOrd="0" presId="urn:microsoft.com/office/officeart/2005/8/layout/vList2"/>
    <dgm:cxn modelId="{5FE7E9CA-107B-465D-9148-C64A3F97A934}" type="presParOf" srcId="{2247F191-9C76-45DB-861F-7FDB3A40F4BC}" destId="{CB6EAC68-B624-475B-88DF-CBCB64D7904B}" srcOrd="6" destOrd="0" presId="urn:microsoft.com/office/officeart/2005/8/layout/vList2"/>
    <dgm:cxn modelId="{0A98644F-EB33-43BF-90EA-30FA5CE74DCC}" type="presParOf" srcId="{2247F191-9C76-45DB-861F-7FDB3A40F4BC}" destId="{6900574B-BF52-4286-81D5-3E5A5C49FA91}" srcOrd="7" destOrd="0" presId="urn:microsoft.com/office/officeart/2005/8/layout/vList2"/>
    <dgm:cxn modelId="{82831F1A-FA17-43BD-B59E-6D84678A2ED7}" type="presParOf" srcId="{2247F191-9C76-45DB-861F-7FDB3A40F4BC}" destId="{30687E30-AA1C-4687-91FD-5194F327C70E}" srcOrd="8" destOrd="0" presId="urn:microsoft.com/office/officeart/2005/8/layout/vList2"/>
    <dgm:cxn modelId="{B2322CF9-6FF7-4005-8B36-E91F6C110E6D}" type="presParOf" srcId="{2247F191-9C76-45DB-861F-7FDB3A40F4BC}" destId="{8E0BCB2A-FD95-4508-B6FA-C88A1A89E336}" srcOrd="9" destOrd="0" presId="urn:microsoft.com/office/officeart/2005/8/layout/vList2"/>
    <dgm:cxn modelId="{FBA8EC69-27A8-4858-A28F-3744B6CE98DC}" type="presParOf" srcId="{2247F191-9C76-45DB-861F-7FDB3A40F4BC}" destId="{501404D5-747A-4F1E-A8EB-1A497561DE6B}" srcOrd="10" destOrd="0" presId="urn:microsoft.com/office/officeart/2005/8/layout/vList2"/>
    <dgm:cxn modelId="{9BF994D4-3BCB-42F7-B1DD-993439CC578A}" type="presParOf" srcId="{2247F191-9C76-45DB-861F-7FDB3A40F4BC}" destId="{EBAB326C-C2DB-437B-BA60-A992D2431540}" srcOrd="11" destOrd="0" presId="urn:microsoft.com/office/officeart/2005/8/layout/vList2"/>
    <dgm:cxn modelId="{AC440C42-700E-4C31-A5B9-099EEC98B4A3}" type="presParOf" srcId="{2247F191-9C76-45DB-861F-7FDB3A40F4BC}" destId="{5370AFCC-C89F-4AC6-B34F-9F73619F523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C6746-9BA2-4F28-AB6C-0FACDD90A583}">
      <dsp:nvSpPr>
        <dsp:cNvPr id="0" name=""/>
        <dsp:cNvSpPr/>
      </dsp:nvSpPr>
      <dsp:spPr>
        <a:xfrm>
          <a:off x="0" y="43314"/>
          <a:ext cx="11281719" cy="7675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Lato" panose="020F0502020204030203" pitchFamily="34" charset="0"/>
              <a:ea typeface="Lato" panose="020F0502020204030203" pitchFamily="34" charset="0"/>
              <a:cs typeface="Lato" panose="020F0502020204030203" pitchFamily="34" charset="0"/>
            </a:rPr>
            <a:t>Little or No Revenue</a:t>
          </a:r>
        </a:p>
      </dsp:txBody>
      <dsp:txXfrm>
        <a:off x="37467" y="80781"/>
        <a:ext cx="11206785" cy="692586"/>
      </dsp:txXfrm>
    </dsp:sp>
    <dsp:sp modelId="{6E0EB9D5-09EE-4D61-95FD-75A805CDF57C}">
      <dsp:nvSpPr>
        <dsp:cNvPr id="0" name=""/>
        <dsp:cNvSpPr/>
      </dsp:nvSpPr>
      <dsp:spPr>
        <a:xfrm>
          <a:off x="0" y="902994"/>
          <a:ext cx="11281719" cy="7675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Lato" panose="020F0502020204030203" pitchFamily="34" charset="0"/>
              <a:ea typeface="Lato" panose="020F0502020204030203" pitchFamily="34" charset="0"/>
              <a:cs typeface="Lato" panose="020F0502020204030203" pitchFamily="34" charset="0"/>
            </a:rPr>
            <a:t>Little Expense History</a:t>
          </a:r>
        </a:p>
      </dsp:txBody>
      <dsp:txXfrm>
        <a:off x="37467" y="940461"/>
        <a:ext cx="11206785" cy="692586"/>
      </dsp:txXfrm>
    </dsp:sp>
    <dsp:sp modelId="{08FE4166-8841-4EB0-918E-4F9ECDBEFB85}">
      <dsp:nvSpPr>
        <dsp:cNvPr id="0" name=""/>
        <dsp:cNvSpPr/>
      </dsp:nvSpPr>
      <dsp:spPr>
        <a:xfrm>
          <a:off x="0" y="1762674"/>
          <a:ext cx="11281719" cy="7675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Lato" panose="020F0502020204030203" pitchFamily="34" charset="0"/>
              <a:ea typeface="Lato" panose="020F0502020204030203" pitchFamily="34" charset="0"/>
              <a:cs typeface="Lato" panose="020F0502020204030203" pitchFamily="34" charset="0"/>
            </a:rPr>
            <a:t>Financing by friends and family or “angel” investors</a:t>
          </a:r>
        </a:p>
      </dsp:txBody>
      <dsp:txXfrm>
        <a:off x="37467" y="1800141"/>
        <a:ext cx="11206785" cy="692586"/>
      </dsp:txXfrm>
    </dsp:sp>
    <dsp:sp modelId="{39D18EFA-C883-49F6-843E-9EA58EBC1D92}">
      <dsp:nvSpPr>
        <dsp:cNvPr id="0" name=""/>
        <dsp:cNvSpPr/>
      </dsp:nvSpPr>
      <dsp:spPr>
        <a:xfrm>
          <a:off x="0" y="2622354"/>
          <a:ext cx="11281719" cy="7675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Lato" panose="020F0502020204030203" pitchFamily="34" charset="0"/>
              <a:ea typeface="Lato" panose="020F0502020204030203" pitchFamily="34" charset="0"/>
              <a:cs typeface="Lato" panose="020F0502020204030203" pitchFamily="34" charset="0"/>
            </a:rPr>
            <a:t>Small investments, often less than $100,000</a:t>
          </a:r>
        </a:p>
      </dsp:txBody>
      <dsp:txXfrm>
        <a:off x="37467" y="2659821"/>
        <a:ext cx="11206785" cy="692586"/>
      </dsp:txXfrm>
    </dsp:sp>
    <dsp:sp modelId="{06793E1A-2BCE-4339-B664-792C7BF6A570}">
      <dsp:nvSpPr>
        <dsp:cNvPr id="0" name=""/>
        <dsp:cNvSpPr/>
      </dsp:nvSpPr>
      <dsp:spPr>
        <a:xfrm>
          <a:off x="0" y="3482034"/>
          <a:ext cx="11281719" cy="7675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Lato" panose="020F0502020204030203" pitchFamily="34" charset="0"/>
              <a:ea typeface="Lato" panose="020F0502020204030203" pitchFamily="34" charset="0"/>
              <a:cs typeface="Lato" panose="020F0502020204030203" pitchFamily="34" charset="0"/>
            </a:rPr>
            <a:t>Rounds in the $0.2 - $3 million range</a:t>
          </a:r>
        </a:p>
      </dsp:txBody>
      <dsp:txXfrm>
        <a:off x="37467" y="3519501"/>
        <a:ext cx="11206785"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C6746-9BA2-4F28-AB6C-0FACDD90A583}">
      <dsp:nvSpPr>
        <dsp:cNvPr id="0" name=""/>
        <dsp:cNvSpPr/>
      </dsp:nvSpPr>
      <dsp:spPr>
        <a:xfrm>
          <a:off x="0" y="9249"/>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Building its management team</a:t>
          </a:r>
        </a:p>
      </dsp:txBody>
      <dsp:txXfrm>
        <a:off x="31613" y="40862"/>
        <a:ext cx="11218493" cy="584369"/>
      </dsp:txXfrm>
    </dsp:sp>
    <dsp:sp modelId="{6E0EB9D5-09EE-4D61-95FD-75A805CDF57C}">
      <dsp:nvSpPr>
        <dsp:cNvPr id="0" name=""/>
        <dsp:cNvSpPr/>
      </dsp:nvSpPr>
      <dsp:spPr>
        <a:xfrm>
          <a:off x="0" y="734604"/>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Commercial operations have started</a:t>
          </a:r>
        </a:p>
      </dsp:txBody>
      <dsp:txXfrm>
        <a:off x="31613" y="766217"/>
        <a:ext cx="11218493" cy="584369"/>
      </dsp:txXfrm>
    </dsp:sp>
    <dsp:sp modelId="{08FE4166-8841-4EB0-918E-4F9ECDBEFB85}">
      <dsp:nvSpPr>
        <dsp:cNvPr id="0" name=""/>
        <dsp:cNvSpPr/>
      </dsp:nvSpPr>
      <dsp:spPr>
        <a:xfrm>
          <a:off x="0" y="1459959"/>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R&amp;D and product development expenses</a:t>
          </a:r>
        </a:p>
      </dsp:txBody>
      <dsp:txXfrm>
        <a:off x="31613" y="1491572"/>
        <a:ext cx="11218493" cy="584369"/>
      </dsp:txXfrm>
    </dsp:sp>
    <dsp:sp modelId="{39D18EFA-C883-49F6-843E-9EA58EBC1D92}">
      <dsp:nvSpPr>
        <dsp:cNvPr id="0" name=""/>
        <dsp:cNvSpPr/>
      </dsp:nvSpPr>
      <dsp:spPr>
        <a:xfrm>
          <a:off x="0" y="2185314"/>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Early VC Rounds of Series A and Series B preferred</a:t>
          </a:r>
        </a:p>
      </dsp:txBody>
      <dsp:txXfrm>
        <a:off x="31613" y="2216927"/>
        <a:ext cx="11218493" cy="584369"/>
      </dsp:txXfrm>
    </dsp:sp>
    <dsp:sp modelId="{06793E1A-2BCE-4339-B664-792C7BF6A570}">
      <dsp:nvSpPr>
        <dsp:cNvPr id="0" name=""/>
        <dsp:cNvSpPr/>
      </dsp:nvSpPr>
      <dsp:spPr>
        <a:xfrm>
          <a:off x="0" y="2910669"/>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As it continues to grow: M&amp;A/Buyout transactions may be possible</a:t>
          </a:r>
        </a:p>
      </dsp:txBody>
      <dsp:txXfrm>
        <a:off x="31613" y="2942282"/>
        <a:ext cx="11218493" cy="584369"/>
      </dsp:txXfrm>
    </dsp:sp>
    <dsp:sp modelId="{3186F86C-26F1-DB4D-B3A3-F20EE0E47561}">
      <dsp:nvSpPr>
        <dsp:cNvPr id="0" name=""/>
        <dsp:cNvSpPr/>
      </dsp:nvSpPr>
      <dsp:spPr>
        <a:xfrm>
          <a:off x="0" y="3636024"/>
          <a:ext cx="11281719" cy="64759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latin typeface="Lato" panose="020F0502020204030203" pitchFamily="34" charset="0"/>
              <a:ea typeface="Lato" panose="020F0502020204030203" pitchFamily="34" charset="0"/>
              <a:cs typeface="Lato" panose="020F0502020204030203" pitchFamily="34" charset="0"/>
            </a:rPr>
            <a:t>Median Pre-Money Valuation: $39.8 Million (9/2023)</a:t>
          </a:r>
        </a:p>
      </dsp:txBody>
      <dsp:txXfrm>
        <a:off x="31613" y="3667637"/>
        <a:ext cx="11218493"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C6746-9BA2-4F28-AB6C-0FACDD90A583}">
      <dsp:nvSpPr>
        <dsp:cNvPr id="0" name=""/>
        <dsp:cNvSpPr/>
      </dsp:nvSpPr>
      <dsp:spPr>
        <a:xfrm>
          <a:off x="0" y="16921"/>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High revenue growth</a:t>
          </a:r>
        </a:p>
      </dsp:txBody>
      <dsp:txXfrm>
        <a:off x="26930" y="43851"/>
        <a:ext cx="11227859" cy="497795"/>
      </dsp:txXfrm>
    </dsp:sp>
    <dsp:sp modelId="{6E0EB9D5-09EE-4D61-95FD-75A805CDF57C}">
      <dsp:nvSpPr>
        <dsp:cNvPr id="0" name=""/>
        <dsp:cNvSpPr/>
      </dsp:nvSpPr>
      <dsp:spPr>
        <a:xfrm>
          <a:off x="0" y="634816"/>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May have substantial revenue</a:t>
          </a:r>
        </a:p>
      </dsp:txBody>
      <dsp:txXfrm>
        <a:off x="26930" y="661746"/>
        <a:ext cx="11227859" cy="497795"/>
      </dsp:txXfrm>
    </dsp:sp>
    <dsp:sp modelId="{08FE4166-8841-4EB0-918E-4F9ECDBEFB85}">
      <dsp:nvSpPr>
        <dsp:cNvPr id="0" name=""/>
        <dsp:cNvSpPr/>
      </dsp:nvSpPr>
      <dsp:spPr>
        <a:xfrm>
          <a:off x="0" y="1252711"/>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Still generating losses</a:t>
          </a:r>
        </a:p>
      </dsp:txBody>
      <dsp:txXfrm>
        <a:off x="26930" y="1279641"/>
        <a:ext cx="11227859" cy="497795"/>
      </dsp:txXfrm>
    </dsp:sp>
    <dsp:sp modelId="{39D18EFA-C883-49F6-843E-9EA58EBC1D92}">
      <dsp:nvSpPr>
        <dsp:cNvPr id="0" name=""/>
        <dsp:cNvSpPr/>
      </dsp:nvSpPr>
      <dsp:spPr>
        <a:xfrm>
          <a:off x="0" y="1870606"/>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Marketing expenses may be significant</a:t>
          </a:r>
        </a:p>
      </dsp:txBody>
      <dsp:txXfrm>
        <a:off x="26930" y="1897536"/>
        <a:ext cx="11227859" cy="497795"/>
      </dsp:txXfrm>
    </dsp:sp>
    <dsp:sp modelId="{06793E1A-2BCE-4339-B664-792C7BF6A570}">
      <dsp:nvSpPr>
        <dsp:cNvPr id="0" name=""/>
        <dsp:cNvSpPr/>
      </dsp:nvSpPr>
      <dsp:spPr>
        <a:xfrm>
          <a:off x="0" y="2488501"/>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New rounds of financing (Series C and above)</a:t>
          </a:r>
        </a:p>
      </dsp:txBody>
      <dsp:txXfrm>
        <a:off x="26930" y="2515431"/>
        <a:ext cx="11227859" cy="497795"/>
      </dsp:txXfrm>
    </dsp:sp>
    <dsp:sp modelId="{3186F86C-26F1-DB4D-B3A3-F20EE0E47561}">
      <dsp:nvSpPr>
        <dsp:cNvPr id="0" name=""/>
        <dsp:cNvSpPr/>
      </dsp:nvSpPr>
      <dsp:spPr>
        <a:xfrm>
          <a:off x="0" y="3106397"/>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Median Pre-Money Valuation: $52 Million (9/2023)</a:t>
          </a:r>
        </a:p>
      </dsp:txBody>
      <dsp:txXfrm>
        <a:off x="26930" y="3133327"/>
        <a:ext cx="11227859" cy="497795"/>
      </dsp:txXfrm>
    </dsp:sp>
    <dsp:sp modelId="{68817CFC-F275-E341-AC5B-39FE54CD0D41}">
      <dsp:nvSpPr>
        <dsp:cNvPr id="0" name=""/>
        <dsp:cNvSpPr/>
      </dsp:nvSpPr>
      <dsp:spPr>
        <a:xfrm>
          <a:off x="0" y="3724292"/>
          <a:ext cx="11281719" cy="551655"/>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Lato" panose="020F0502020204030203" pitchFamily="34" charset="0"/>
              <a:ea typeface="Lato" panose="020F0502020204030203" pitchFamily="34" charset="0"/>
              <a:cs typeface="Lato" panose="020F0502020204030203" pitchFamily="34" charset="0"/>
            </a:rPr>
            <a:t>Exit strategy: iPO or M&amp;A exit on the horizon</a:t>
          </a:r>
        </a:p>
      </dsp:txBody>
      <dsp:txXfrm>
        <a:off x="26930" y="3751222"/>
        <a:ext cx="11227859" cy="497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B6D6-8EDC-4D3F-A73B-01CA43C35A2C}">
      <dsp:nvSpPr>
        <dsp:cNvPr id="0" name=""/>
        <dsp:cNvSpPr/>
      </dsp:nvSpPr>
      <dsp:spPr>
        <a:xfrm>
          <a:off x="0" y="0"/>
          <a:ext cx="8081611" cy="111440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How can we reconcile the “target rate” that managers look for in early stage investments with the “required return” of VC capital investors?</a:t>
          </a:r>
        </a:p>
      </dsp:txBody>
      <dsp:txXfrm>
        <a:off x="32640" y="32640"/>
        <a:ext cx="6879077" cy="1049128"/>
      </dsp:txXfrm>
    </dsp:sp>
    <dsp:sp modelId="{19A5131F-6F52-4562-9677-DBEB21357C03}">
      <dsp:nvSpPr>
        <dsp:cNvPr id="0" name=""/>
        <dsp:cNvSpPr/>
      </dsp:nvSpPr>
      <dsp:spPr>
        <a:xfrm>
          <a:off x="713083" y="1300143"/>
          <a:ext cx="8081611" cy="1114408"/>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do the expectations and requirements of VC investors affect a company’s cost of capital/ equity?</a:t>
          </a:r>
        </a:p>
      </dsp:txBody>
      <dsp:txXfrm>
        <a:off x="745723" y="1332783"/>
        <a:ext cx="6578882" cy="1049128"/>
      </dsp:txXfrm>
    </dsp:sp>
    <dsp:sp modelId="{4EB3FDE0-3F82-428C-9430-8EA79B7552F2}">
      <dsp:nvSpPr>
        <dsp:cNvPr id="0" name=""/>
        <dsp:cNvSpPr/>
      </dsp:nvSpPr>
      <dsp:spPr>
        <a:xfrm>
          <a:off x="1426166" y="2600287"/>
          <a:ext cx="8081611" cy="111440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do IRR, MOIC and Time to Exit interact in the evaluation of ESE and fund performance?</a:t>
          </a:r>
        </a:p>
      </dsp:txBody>
      <dsp:txXfrm>
        <a:off x="1458806" y="2632927"/>
        <a:ext cx="6578882" cy="1049128"/>
      </dsp:txXfrm>
    </dsp:sp>
    <dsp:sp modelId="{4581DBB9-5D86-43C3-914F-60E962579864}">
      <dsp:nvSpPr>
        <dsp:cNvPr id="0" name=""/>
        <dsp:cNvSpPr/>
      </dsp:nvSpPr>
      <dsp:spPr>
        <a:xfrm>
          <a:off x="7357245" y="845093"/>
          <a:ext cx="724365" cy="72436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520227" y="845093"/>
        <a:ext cx="398401" cy="545085"/>
      </dsp:txXfrm>
    </dsp:sp>
    <dsp:sp modelId="{FD16A5A6-10E1-4B52-A8E4-D19FEED6C4F1}">
      <dsp:nvSpPr>
        <dsp:cNvPr id="0" name=""/>
        <dsp:cNvSpPr/>
      </dsp:nvSpPr>
      <dsp:spPr>
        <a:xfrm>
          <a:off x="8070328" y="2137807"/>
          <a:ext cx="724365" cy="72436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233310" y="2137807"/>
        <a:ext cx="398401" cy="5450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E4B1F-6769-4C42-9007-C94D2D2A8E47}">
      <dsp:nvSpPr>
        <dsp:cNvPr id="0" name=""/>
        <dsp:cNvSpPr/>
      </dsp:nvSpPr>
      <dsp:spPr>
        <a:xfrm>
          <a:off x="0" y="1742"/>
          <a:ext cx="610583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F2C46-F8EF-4C42-B334-6880D8AF156C}">
      <dsp:nvSpPr>
        <dsp:cNvPr id="0" name=""/>
        <dsp:cNvSpPr/>
      </dsp:nvSpPr>
      <dsp:spPr>
        <a:xfrm>
          <a:off x="0" y="1742"/>
          <a:ext cx="6099873" cy="300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Lato" panose="020F0502020204030203" pitchFamily="34" charset="0"/>
              <a:ea typeface="Lato" panose="020F0502020204030203" pitchFamily="34" charset="0"/>
              <a:cs typeface="Lato" panose="020F0502020204030203" pitchFamily="34" charset="0"/>
            </a:rPr>
            <a:t>“A method within the market approach wherein the equity value for a privately held company is derived from a recent transaction in the company’s own instruments. […] Management first estimates the other assumptions used within a valuation model, and the remaining assumption (total equity value) is then inferred from the transaction price” </a:t>
          </a:r>
        </a:p>
        <a:p>
          <a:pPr marL="0" lvl="0" indent="0" algn="l" defTabSz="889000">
            <a:lnSpc>
              <a:spcPct val="90000"/>
            </a:lnSpc>
            <a:spcBef>
              <a:spcPct val="0"/>
            </a:spcBef>
            <a:spcAft>
              <a:spcPct val="35000"/>
            </a:spcAft>
            <a:buNone/>
          </a:pPr>
          <a:r>
            <a:rPr lang="en-US" sz="2000" b="0" i="0" kern="1200" baseline="0" dirty="0">
              <a:latin typeface="Lato" panose="020F0502020204030203" pitchFamily="34" charset="0"/>
              <a:ea typeface="Lato" panose="020F0502020204030203" pitchFamily="34" charset="0"/>
              <a:cs typeface="Lato" panose="020F0502020204030203" pitchFamily="34" charset="0"/>
            </a:rPr>
            <a:t>[AICPA PE/VC Guide Glossary]</a:t>
          </a:r>
        </a:p>
      </dsp:txBody>
      <dsp:txXfrm>
        <a:off x="0" y="1742"/>
        <a:ext cx="6099873" cy="3008795"/>
      </dsp:txXfrm>
    </dsp:sp>
    <dsp:sp modelId="{F4547508-E4CD-4B3A-A958-0128662199BD}">
      <dsp:nvSpPr>
        <dsp:cNvPr id="0" name=""/>
        <dsp:cNvSpPr/>
      </dsp:nvSpPr>
      <dsp:spPr>
        <a:xfrm>
          <a:off x="0" y="3010538"/>
          <a:ext cx="610583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CE92B-83E4-44A0-B8A7-99C11E8598F6}">
      <dsp:nvSpPr>
        <dsp:cNvPr id="0" name=""/>
        <dsp:cNvSpPr/>
      </dsp:nvSpPr>
      <dsp:spPr>
        <a:xfrm>
          <a:off x="0" y="3010538"/>
          <a:ext cx="6099873" cy="287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Lato" panose="020F0502020204030203" pitchFamily="34" charset="0"/>
              <a:ea typeface="Lato" panose="020F0502020204030203" pitchFamily="34" charset="0"/>
              <a:cs typeface="Lato" panose="020F0502020204030203" pitchFamily="34" charset="0"/>
            </a:rPr>
            <a:t>“When the price of the initial investment in an Investee Company or instrument is deemed Fair Value, which is generally the case if the entry transaction is considered an Orderly Transaction then the Valuation techniques that are expected to be used to estimate Fair Value in the future should be evaluated using market inputs as of the date the Investment was made. This process is known as Calibration. [IPEV Guidelines Par. 2.6] </a:t>
          </a:r>
        </a:p>
        <a:p>
          <a:pPr marL="0" lvl="0" indent="0" algn="l" defTabSz="889000">
            <a:lnSpc>
              <a:spcPct val="90000"/>
            </a:lnSpc>
            <a:spcBef>
              <a:spcPct val="0"/>
            </a:spcBef>
            <a:spcAft>
              <a:spcPct val="35000"/>
            </a:spcAft>
            <a:buNone/>
          </a:pPr>
          <a:endParaRPr lang="en-US" sz="1600" b="0" i="0" kern="1200" baseline="0" dirty="0">
            <a:latin typeface="Lato" panose="020F0502020204030203" pitchFamily="34" charset="0"/>
            <a:ea typeface="Lato" panose="020F0502020204030203" pitchFamily="34" charset="0"/>
            <a:cs typeface="Lato" panose="020F0502020204030203" pitchFamily="34" charset="0"/>
          </a:endParaRPr>
        </a:p>
        <a:p>
          <a:pPr marL="0" lvl="0" indent="0" algn="l" defTabSz="889000">
            <a:lnSpc>
              <a:spcPct val="90000"/>
            </a:lnSpc>
            <a:spcBef>
              <a:spcPct val="0"/>
            </a:spcBef>
            <a:spcAft>
              <a:spcPct val="35000"/>
            </a:spcAft>
            <a:buNone/>
          </a:pPr>
          <a:r>
            <a:rPr lang="en-US" sz="2800" b="0" i="0" kern="1200" baseline="0" dirty="0">
              <a:latin typeface="Lato" panose="020F0502020204030203" pitchFamily="34" charset="0"/>
              <a:ea typeface="Lato" panose="020F0502020204030203" pitchFamily="34" charset="0"/>
              <a:cs typeface="Lato" panose="020F0502020204030203" pitchFamily="34" charset="0"/>
            </a:rPr>
            <a:t> </a:t>
          </a:r>
          <a:endParaRPr lang="en-US" sz="2800" kern="1200" dirty="0">
            <a:latin typeface="Lato" panose="020F0502020204030203" pitchFamily="34" charset="0"/>
            <a:ea typeface="Lato" panose="020F0502020204030203" pitchFamily="34" charset="0"/>
            <a:cs typeface="Lato" panose="020F0502020204030203" pitchFamily="34" charset="0"/>
          </a:endParaRPr>
        </a:p>
      </dsp:txBody>
      <dsp:txXfrm>
        <a:off x="0" y="3010538"/>
        <a:ext cx="6099873" cy="2871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1E97D-C6CF-48E5-BEBA-2EE29C086B35}">
      <dsp:nvSpPr>
        <dsp:cNvPr id="0" name=""/>
        <dsp:cNvSpPr/>
      </dsp:nvSpPr>
      <dsp:spPr>
        <a:xfrm>
          <a:off x="0" y="1216"/>
          <a:ext cx="6422045"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9B2C0-37FB-40F4-B2F2-97FAECDDCEEB}">
      <dsp:nvSpPr>
        <dsp:cNvPr id="0" name=""/>
        <dsp:cNvSpPr/>
      </dsp:nvSpPr>
      <dsp:spPr>
        <a:xfrm>
          <a:off x="0" y="1216"/>
          <a:ext cx="6415773" cy="207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Lato" panose="020F0502020204030203" pitchFamily="34" charset="0"/>
              <a:ea typeface="Lato" panose="020F0502020204030203" pitchFamily="34" charset="0"/>
              <a:cs typeface="Lato" panose="020F0502020204030203" pitchFamily="34" charset="0"/>
            </a:rPr>
            <a:t>Under the OPM Backsolve, each class/series of stock is modelled as a set of call options on the company’s equity value</a:t>
          </a:r>
        </a:p>
      </dsp:txBody>
      <dsp:txXfrm>
        <a:off x="0" y="1216"/>
        <a:ext cx="6415773" cy="2076605"/>
      </dsp:txXfrm>
    </dsp:sp>
    <dsp:sp modelId="{E493EB8B-6056-462B-8021-0771896FD0BD}">
      <dsp:nvSpPr>
        <dsp:cNvPr id="0" name=""/>
        <dsp:cNvSpPr/>
      </dsp:nvSpPr>
      <dsp:spPr>
        <a:xfrm>
          <a:off x="0" y="1339883"/>
          <a:ext cx="6422045"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30EA8-E802-4F74-94C4-040FD21DDD2D}">
      <dsp:nvSpPr>
        <dsp:cNvPr id="0" name=""/>
        <dsp:cNvSpPr/>
      </dsp:nvSpPr>
      <dsp:spPr>
        <a:xfrm>
          <a:off x="0" y="1427623"/>
          <a:ext cx="6422045" cy="15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Lato" panose="020F0502020204030203" pitchFamily="34" charset="0"/>
              <a:ea typeface="Lato" panose="020F0502020204030203" pitchFamily="34" charset="0"/>
              <a:cs typeface="Lato" panose="020F0502020204030203" pitchFamily="34" charset="0"/>
            </a:rPr>
            <a:t>Call options</a:t>
          </a:r>
          <a:r>
            <a:rPr lang="en-US" sz="2000" b="0" i="0" kern="1200" baseline="0" dirty="0">
              <a:latin typeface="Lato" panose="020F0502020204030203" pitchFamily="34" charset="0"/>
              <a:ea typeface="Lato" panose="020F0502020204030203" pitchFamily="34" charset="0"/>
              <a:cs typeface="Lato" panose="020F0502020204030203" pitchFamily="34" charset="0"/>
            </a:rPr>
            <a:t> give to the holder the right, but not the obligation, to buy an underlying asset (the equity value of the enterprise in this case) at a certain price over a certain period of time. </a:t>
          </a:r>
          <a:endParaRPr lang="en-US" sz="2000" kern="1200" dirty="0">
            <a:latin typeface="Lato" panose="020F0502020204030203" pitchFamily="34" charset="0"/>
            <a:ea typeface="Lato" panose="020F0502020204030203" pitchFamily="34" charset="0"/>
            <a:cs typeface="Lato" panose="020F0502020204030203" pitchFamily="34" charset="0"/>
          </a:endParaRPr>
        </a:p>
      </dsp:txBody>
      <dsp:txXfrm>
        <a:off x="0" y="1427623"/>
        <a:ext cx="6422045" cy="1519296"/>
      </dsp:txXfrm>
    </dsp:sp>
    <dsp:sp modelId="{5B62F6F5-3166-46C9-830C-8A3B910A1ACF}">
      <dsp:nvSpPr>
        <dsp:cNvPr id="0" name=""/>
        <dsp:cNvSpPr/>
      </dsp:nvSpPr>
      <dsp:spPr>
        <a:xfrm>
          <a:off x="0" y="3597118"/>
          <a:ext cx="6422045"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0A434-A483-411B-BC5E-42F2A101445E}">
      <dsp:nvSpPr>
        <dsp:cNvPr id="0" name=""/>
        <dsp:cNvSpPr/>
      </dsp:nvSpPr>
      <dsp:spPr>
        <a:xfrm>
          <a:off x="0" y="3597118"/>
          <a:ext cx="6422045" cy="15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Lato" panose="020F0502020204030203" pitchFamily="34" charset="0"/>
              <a:ea typeface="Lato" panose="020F0502020204030203" pitchFamily="34" charset="0"/>
              <a:cs typeface="Lato" panose="020F0502020204030203" pitchFamily="34" charset="0"/>
            </a:rPr>
            <a:t>For a company that has preferred and common stock in its capital structure, the payoff to common stock shareholders is effectively equal to that of the owner of a call option (or set of options) on the company’s equity value, with a strike price equal to the liquidation preference of preferred stock, and a term that coincides with the projected time to exit of the investment in the company.</a:t>
          </a:r>
          <a:endParaRPr lang="en-US" sz="2000" kern="1200" dirty="0">
            <a:latin typeface="Lato" panose="020F0502020204030203" pitchFamily="34" charset="0"/>
            <a:ea typeface="Lato" panose="020F0502020204030203" pitchFamily="34" charset="0"/>
            <a:cs typeface="Lato" panose="020F0502020204030203" pitchFamily="34" charset="0"/>
          </a:endParaRPr>
        </a:p>
      </dsp:txBody>
      <dsp:txXfrm>
        <a:off x="0" y="3597118"/>
        <a:ext cx="6422045" cy="15192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89A65-E818-437D-BB3D-CABE3065A3CD}">
      <dsp:nvSpPr>
        <dsp:cNvPr id="0" name=""/>
        <dsp:cNvSpPr/>
      </dsp:nvSpPr>
      <dsp:spPr>
        <a:xfrm>
          <a:off x="0" y="30425"/>
          <a:ext cx="6279034" cy="939217"/>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Are there new investors involved?</a:t>
          </a:r>
        </a:p>
      </dsp:txBody>
      <dsp:txXfrm>
        <a:off x="45849" y="76274"/>
        <a:ext cx="6187336" cy="847519"/>
      </dsp:txXfrm>
    </dsp:sp>
    <dsp:sp modelId="{88AE1BDE-F485-446C-90C7-8B2043C2985D}">
      <dsp:nvSpPr>
        <dsp:cNvPr id="0" name=""/>
        <dsp:cNvSpPr/>
      </dsp:nvSpPr>
      <dsp:spPr>
        <a:xfrm>
          <a:off x="0" y="1007082"/>
          <a:ext cx="6279034" cy="939217"/>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Are the founders involved? </a:t>
          </a:r>
        </a:p>
      </dsp:txBody>
      <dsp:txXfrm>
        <a:off x="45849" y="1052931"/>
        <a:ext cx="6187336" cy="847519"/>
      </dsp:txXfrm>
    </dsp:sp>
    <dsp:sp modelId="{7DBA4E5B-CA71-439A-9D01-03C955F11415}">
      <dsp:nvSpPr>
        <dsp:cNvPr id="0" name=""/>
        <dsp:cNvSpPr/>
      </dsp:nvSpPr>
      <dsp:spPr>
        <a:xfrm>
          <a:off x="0" y="1983740"/>
          <a:ext cx="6279034" cy="93921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Is there an element of compensation?</a:t>
          </a:r>
        </a:p>
      </dsp:txBody>
      <dsp:txXfrm>
        <a:off x="45849" y="2029589"/>
        <a:ext cx="6187336" cy="847519"/>
      </dsp:txXfrm>
    </dsp:sp>
    <dsp:sp modelId="{BDA92644-20CC-44E0-9501-C23C9B5F33D3}">
      <dsp:nvSpPr>
        <dsp:cNvPr id="0" name=""/>
        <dsp:cNvSpPr/>
      </dsp:nvSpPr>
      <dsp:spPr>
        <a:xfrm>
          <a:off x="0" y="2960397"/>
          <a:ext cx="6279034" cy="939217"/>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Is the transaction between related parties? </a:t>
          </a:r>
        </a:p>
      </dsp:txBody>
      <dsp:txXfrm>
        <a:off x="45849" y="3006246"/>
        <a:ext cx="6187336" cy="847519"/>
      </dsp:txXfrm>
    </dsp:sp>
    <dsp:sp modelId="{5EC6D644-8B54-422E-9720-A49EB4188F0B}">
      <dsp:nvSpPr>
        <dsp:cNvPr id="0" name=""/>
        <dsp:cNvSpPr/>
      </dsp:nvSpPr>
      <dsp:spPr>
        <a:xfrm>
          <a:off x="0" y="3937055"/>
          <a:ext cx="6279034" cy="939217"/>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Is the transaction for a single class of securities or a bucket of securities?</a:t>
          </a:r>
        </a:p>
      </dsp:txBody>
      <dsp:txXfrm>
        <a:off x="45849" y="3982904"/>
        <a:ext cx="6187336" cy="847519"/>
      </dsp:txXfrm>
    </dsp:sp>
    <dsp:sp modelId="{EB121823-1535-493A-997A-9172A13D4BC8}">
      <dsp:nvSpPr>
        <dsp:cNvPr id="0" name=""/>
        <dsp:cNvSpPr/>
      </dsp:nvSpPr>
      <dsp:spPr>
        <a:xfrm>
          <a:off x="0" y="4913712"/>
          <a:ext cx="6279034" cy="939217"/>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Lato" panose="020F0502020204030203" pitchFamily="34" charset="0"/>
              <a:ea typeface="Lato" panose="020F0502020204030203" pitchFamily="34" charset="0"/>
              <a:cs typeface="Lato" panose="020F0502020204030203" pitchFamily="34" charset="0"/>
            </a:rPr>
            <a:t>Does the transaction take place in orderly market conditions?</a:t>
          </a:r>
        </a:p>
      </dsp:txBody>
      <dsp:txXfrm>
        <a:off x="45849" y="4959561"/>
        <a:ext cx="6187336" cy="8475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5159F-E045-4ED4-8256-66721DC36B0D}">
      <dsp:nvSpPr>
        <dsp:cNvPr id="0" name=""/>
        <dsp:cNvSpPr/>
      </dsp:nvSpPr>
      <dsp:spPr>
        <a:xfrm>
          <a:off x="0" y="90683"/>
          <a:ext cx="6263640" cy="71604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Early Stage Enterprises may include companies of $1b+ in valuation</a:t>
          </a:r>
        </a:p>
      </dsp:txBody>
      <dsp:txXfrm>
        <a:off x="34954" y="125637"/>
        <a:ext cx="6193732" cy="646132"/>
      </dsp:txXfrm>
    </dsp:sp>
    <dsp:sp modelId="{2CA603FE-3E84-418C-AF96-071679BFB7C5}">
      <dsp:nvSpPr>
        <dsp:cNvPr id="0" name=""/>
        <dsp:cNvSpPr/>
      </dsp:nvSpPr>
      <dsp:spPr>
        <a:xfrm>
          <a:off x="0" y="858563"/>
          <a:ext cx="6263640" cy="716040"/>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VC performance should consider IRR, MOIC and Time to Exit</a:t>
          </a:r>
        </a:p>
      </dsp:txBody>
      <dsp:txXfrm>
        <a:off x="34954" y="893517"/>
        <a:ext cx="6193732" cy="646132"/>
      </dsp:txXfrm>
    </dsp:sp>
    <dsp:sp modelId="{0E26250A-B4D9-40D1-A58F-9A9334B40E9D}">
      <dsp:nvSpPr>
        <dsp:cNvPr id="0" name=""/>
        <dsp:cNvSpPr/>
      </dsp:nvSpPr>
      <dsp:spPr>
        <a:xfrm>
          <a:off x="0" y="1626443"/>
          <a:ext cx="6263640" cy="71604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Connection between VC required returns and cost of capital</a:t>
          </a:r>
        </a:p>
      </dsp:txBody>
      <dsp:txXfrm>
        <a:off x="34954" y="1661397"/>
        <a:ext cx="6193732" cy="646132"/>
      </dsp:txXfrm>
    </dsp:sp>
    <dsp:sp modelId="{CB6EAC68-B624-475B-88DF-CBCB64D7904B}">
      <dsp:nvSpPr>
        <dsp:cNvPr id="0" name=""/>
        <dsp:cNvSpPr/>
      </dsp:nvSpPr>
      <dsp:spPr>
        <a:xfrm>
          <a:off x="0" y="2394323"/>
          <a:ext cx="6263640" cy="71604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“Vision” of the company and its development over time</a:t>
          </a:r>
        </a:p>
      </dsp:txBody>
      <dsp:txXfrm>
        <a:off x="34954" y="2429277"/>
        <a:ext cx="6193732" cy="646132"/>
      </dsp:txXfrm>
    </dsp:sp>
    <dsp:sp modelId="{30687E30-AA1C-4687-91FD-5194F327C70E}">
      <dsp:nvSpPr>
        <dsp:cNvPr id="0" name=""/>
        <dsp:cNvSpPr/>
      </dsp:nvSpPr>
      <dsp:spPr>
        <a:xfrm>
          <a:off x="0" y="3162203"/>
          <a:ext cx="6263640" cy="7160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OPM Backsolve: Flexible tool based on actual transactions</a:t>
          </a:r>
        </a:p>
      </dsp:txBody>
      <dsp:txXfrm>
        <a:off x="34954" y="3197157"/>
        <a:ext cx="6193732" cy="646132"/>
      </dsp:txXfrm>
    </dsp:sp>
    <dsp:sp modelId="{501404D5-747A-4F1E-A8EB-1A497561DE6B}">
      <dsp:nvSpPr>
        <dsp:cNvPr id="0" name=""/>
        <dsp:cNvSpPr/>
      </dsp:nvSpPr>
      <dsp:spPr>
        <a:xfrm>
          <a:off x="0" y="3930083"/>
          <a:ext cx="6263640" cy="71604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DCF: consider multi-stage model</a:t>
          </a:r>
        </a:p>
      </dsp:txBody>
      <dsp:txXfrm>
        <a:off x="34954" y="3965037"/>
        <a:ext cx="6193732" cy="646132"/>
      </dsp:txXfrm>
    </dsp:sp>
    <dsp:sp modelId="{5370AFCC-C89F-4AC6-B34F-9F73619F5236}">
      <dsp:nvSpPr>
        <dsp:cNvPr id="0" name=""/>
        <dsp:cNvSpPr/>
      </dsp:nvSpPr>
      <dsp:spPr>
        <a:xfrm>
          <a:off x="0" y="4697963"/>
          <a:ext cx="6263640" cy="71604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Consider differences in volatility among share classes/series</a:t>
          </a:r>
        </a:p>
      </dsp:txBody>
      <dsp:txXfrm>
        <a:off x="34954" y="4732917"/>
        <a:ext cx="6193732"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C8A16A-81AB-5DC6-3EDB-EE4196F6A0AB}"/>
              </a:ext>
            </a:extLst>
          </p:cNvPr>
          <p:cNvSpPr>
            <a:spLocks noGrp="1"/>
          </p:cNvSpPr>
          <p:nvPr>
            <p:ph type="hdr" sz="quarter"/>
          </p:nvPr>
        </p:nvSpPr>
        <p:spPr>
          <a:xfrm>
            <a:off x="0" y="1"/>
            <a:ext cx="3169920" cy="481727"/>
          </a:xfrm>
          <a:prstGeom prst="rect">
            <a:avLst/>
          </a:prstGeom>
        </p:spPr>
        <p:txBody>
          <a:bodyPr vert="horz" lIns="96645" tIns="48323" rIns="96645" bIns="48323" rtlCol="0"/>
          <a:lstStyle>
            <a:lvl1pPr algn="l">
              <a:defRPr sz="1200"/>
            </a:lvl1pPr>
          </a:lstStyle>
          <a:p>
            <a:endParaRPr lang="en-US"/>
          </a:p>
        </p:txBody>
      </p:sp>
      <p:sp>
        <p:nvSpPr>
          <p:cNvPr id="3" name="Date Placeholder 2">
            <a:extLst>
              <a:ext uri="{FF2B5EF4-FFF2-40B4-BE49-F238E27FC236}">
                <a16:creationId xmlns:a16="http://schemas.microsoft.com/office/drawing/2014/main" id="{1C81C30D-9C27-ADD0-A41F-1D84BE410110}"/>
              </a:ext>
            </a:extLst>
          </p:cNvPr>
          <p:cNvSpPr>
            <a:spLocks noGrp="1"/>
          </p:cNvSpPr>
          <p:nvPr>
            <p:ph type="dt" sz="quarter" idx="1"/>
          </p:nvPr>
        </p:nvSpPr>
        <p:spPr>
          <a:xfrm>
            <a:off x="4143588" y="1"/>
            <a:ext cx="3169920" cy="481727"/>
          </a:xfrm>
          <a:prstGeom prst="rect">
            <a:avLst/>
          </a:prstGeom>
        </p:spPr>
        <p:txBody>
          <a:bodyPr vert="horz" lIns="96645" tIns="48323" rIns="96645" bIns="48323" rtlCol="0"/>
          <a:lstStyle>
            <a:lvl1pPr algn="r">
              <a:defRPr sz="1200"/>
            </a:lvl1pPr>
          </a:lstStyle>
          <a:p>
            <a:fld id="{9AF1FA23-80F5-BB44-8B30-DC85CA4B8930}" type="datetimeFigureOut">
              <a:rPr lang="en-US" smtClean="0"/>
              <a:t>1/10/2024</a:t>
            </a:fld>
            <a:endParaRPr lang="en-US"/>
          </a:p>
        </p:txBody>
      </p:sp>
      <p:sp>
        <p:nvSpPr>
          <p:cNvPr id="4" name="Footer Placeholder 3">
            <a:extLst>
              <a:ext uri="{FF2B5EF4-FFF2-40B4-BE49-F238E27FC236}">
                <a16:creationId xmlns:a16="http://schemas.microsoft.com/office/drawing/2014/main" id="{4E303B0F-D97A-F312-BD48-CE62A42982A0}"/>
              </a:ext>
            </a:extLst>
          </p:cNvPr>
          <p:cNvSpPr>
            <a:spLocks noGrp="1"/>
          </p:cNvSpPr>
          <p:nvPr>
            <p:ph type="ftr" sz="quarter" idx="2"/>
          </p:nvPr>
        </p:nvSpPr>
        <p:spPr>
          <a:xfrm>
            <a:off x="0" y="9119475"/>
            <a:ext cx="3169920" cy="481726"/>
          </a:xfrm>
          <a:prstGeom prst="rect">
            <a:avLst/>
          </a:prstGeom>
        </p:spPr>
        <p:txBody>
          <a:bodyPr vert="horz" lIns="96645" tIns="48323" rIns="96645" bIns="483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4E5F562-8EA6-0371-4753-FA9FA0E8817E}"/>
              </a:ext>
            </a:extLst>
          </p:cNvPr>
          <p:cNvSpPr>
            <a:spLocks noGrp="1"/>
          </p:cNvSpPr>
          <p:nvPr>
            <p:ph type="sldNum" sz="quarter" idx="3"/>
          </p:nvPr>
        </p:nvSpPr>
        <p:spPr>
          <a:xfrm>
            <a:off x="4143588" y="9119475"/>
            <a:ext cx="3169920" cy="481726"/>
          </a:xfrm>
          <a:prstGeom prst="rect">
            <a:avLst/>
          </a:prstGeom>
        </p:spPr>
        <p:txBody>
          <a:bodyPr vert="horz" lIns="96645" tIns="48323" rIns="96645" bIns="48323" rtlCol="0" anchor="b"/>
          <a:lstStyle>
            <a:lvl1pPr algn="r">
              <a:defRPr sz="1200"/>
            </a:lvl1pPr>
          </a:lstStyle>
          <a:p>
            <a:fld id="{F9872477-9F16-2A46-9220-69895536F315}" type="slidenum">
              <a:rPr lang="en-US" smtClean="0"/>
              <a:t>‹#›</a:t>
            </a:fld>
            <a:endParaRPr lang="en-US"/>
          </a:p>
        </p:txBody>
      </p:sp>
    </p:spTree>
    <p:extLst>
      <p:ext uri="{BB962C8B-B14F-4D97-AF65-F5344CB8AC3E}">
        <p14:creationId xmlns:p14="http://schemas.microsoft.com/office/powerpoint/2010/main" val="19376208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5" tIns="48323" rIns="96645" bIns="48323" rtlCol="0"/>
          <a:lstStyle>
            <a:lvl1pPr algn="l">
              <a:defRPr sz="1200"/>
            </a:lvl1pPr>
          </a:lstStyle>
          <a:p>
            <a:endParaRPr lang="en-US"/>
          </a:p>
        </p:txBody>
      </p:sp>
      <p:sp>
        <p:nvSpPr>
          <p:cNvPr id="3" name="Date Placeholder 2"/>
          <p:cNvSpPr>
            <a:spLocks noGrp="1"/>
          </p:cNvSpPr>
          <p:nvPr>
            <p:ph type="dt" idx="1"/>
          </p:nvPr>
        </p:nvSpPr>
        <p:spPr>
          <a:xfrm>
            <a:off x="4143588" y="1"/>
            <a:ext cx="3169920" cy="481727"/>
          </a:xfrm>
          <a:prstGeom prst="rect">
            <a:avLst/>
          </a:prstGeom>
        </p:spPr>
        <p:txBody>
          <a:bodyPr vert="horz" lIns="96645" tIns="48323" rIns="96645" bIns="48323" rtlCol="0"/>
          <a:lstStyle>
            <a:lvl1pPr algn="r">
              <a:defRPr sz="1200"/>
            </a:lvl1pPr>
          </a:lstStyle>
          <a:p>
            <a:fld id="{72A6C1D3-CF65-FB4F-80FA-9F2908E8BBAB}" type="datetimeFigureOut">
              <a:rPr lang="en-US" smtClean="0"/>
              <a:t>1/10/2024</a:t>
            </a:fld>
            <a:endParaRPr lang="en-US"/>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6645" tIns="48323" rIns="96645" bIns="48323"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5" tIns="48323" rIns="96645" bIns="48323"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200"/>
            </a:lvl1pPr>
          </a:lstStyle>
          <a:p>
            <a:fld id="{EA1CD822-C320-C24E-BC00-0B3826FB5BB4}" type="slidenum">
              <a:rPr lang="en-US" smtClean="0"/>
              <a:t>‹#›</a:t>
            </a:fld>
            <a:endParaRPr lang="en-US"/>
          </a:p>
        </p:txBody>
      </p:sp>
    </p:spTree>
    <p:extLst>
      <p:ext uri="{BB962C8B-B14F-4D97-AF65-F5344CB8AC3E}">
        <p14:creationId xmlns:p14="http://schemas.microsoft.com/office/powerpoint/2010/main" val="23529798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8F0D0C-D248-4671-81B0-BD8B448087B1}" type="slidenum">
              <a:rPr lang="en-US" smtClean="0"/>
              <a:t>54</a:t>
            </a:fld>
            <a:endParaRPr lang="en-US"/>
          </a:p>
        </p:txBody>
      </p:sp>
    </p:spTree>
    <p:extLst>
      <p:ext uri="{BB962C8B-B14F-4D97-AF65-F5344CB8AC3E}">
        <p14:creationId xmlns:p14="http://schemas.microsoft.com/office/powerpoint/2010/main" val="15639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8121302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41966604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1103378691"/>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DF42-5AFE-4FAB-BD6C-FD2118F36516}"/>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4EA8B11D-894B-4732-B59C-EC34A2E77CEC}"/>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99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193177014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9703119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1537140654"/>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319569586"/>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68096467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81448003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43551665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05478F-C4B0-A54D-A344-143CA31E7EDE}" type="slidenum">
              <a:rPr lang="en-US" smtClean="0"/>
              <a:t>‹#›</a:t>
            </a:fld>
            <a:endParaRPr lang="en-US"/>
          </a:p>
        </p:txBody>
      </p:sp>
    </p:spTree>
    <p:extLst>
      <p:ext uri="{BB962C8B-B14F-4D97-AF65-F5344CB8AC3E}">
        <p14:creationId xmlns:p14="http://schemas.microsoft.com/office/powerpoint/2010/main" val="22170263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5478F-C4B0-A54D-A344-143CA31E7EDE}" type="slidenum">
              <a:rPr lang="en-US" smtClean="0"/>
              <a:t>‹#›</a:t>
            </a:fld>
            <a:endParaRPr lang="en-US"/>
          </a:p>
        </p:txBody>
      </p:sp>
    </p:spTree>
    <p:extLst>
      <p:ext uri="{BB962C8B-B14F-4D97-AF65-F5344CB8AC3E}">
        <p14:creationId xmlns:p14="http://schemas.microsoft.com/office/powerpoint/2010/main" val="1798269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med">
    <p:pull/>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mailto:apuca@blueval-global.com"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sphere with dots and lines&#10;&#10;Description automatically generated">
            <a:extLst>
              <a:ext uri="{FF2B5EF4-FFF2-40B4-BE49-F238E27FC236}">
                <a16:creationId xmlns:a16="http://schemas.microsoft.com/office/drawing/2014/main" id="{E5314E82-867D-3051-B6F4-0C035E27F16B}"/>
              </a:ext>
            </a:extLst>
          </p:cNvPr>
          <p:cNvPicPr>
            <a:picLocks noChangeAspect="1"/>
          </p:cNvPicPr>
          <p:nvPr/>
        </p:nvPicPr>
        <p:blipFill rotWithShape="1">
          <a:blip r:embed="rId2"/>
          <a:srcRect l="2846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 y="0"/>
            <a:ext cx="12192001" cy="6858000"/>
          </a:xfrm>
          <a:prstGeom prst="rect">
            <a:avLst/>
          </a:prstGeom>
          <a:solidFill>
            <a:schemeClr val="accent1">
              <a:lumMod val="50000"/>
              <a:alpha val="8070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sp>
        <p:nvSpPr>
          <p:cNvPr id="15" name="Slide Number Placeholder 14">
            <a:extLst>
              <a:ext uri="{FF2B5EF4-FFF2-40B4-BE49-F238E27FC236}">
                <a16:creationId xmlns:a16="http://schemas.microsoft.com/office/drawing/2014/main" id="{4E908A75-ED93-13A6-5DEA-EF30FC574C8B}"/>
              </a:ext>
            </a:extLst>
          </p:cNvPr>
          <p:cNvSpPr>
            <a:spLocks noGrp="1"/>
          </p:cNvSpPr>
          <p:nvPr>
            <p:ph type="sldNum" sz="quarter" idx="12"/>
          </p:nvPr>
        </p:nvSpPr>
        <p:spPr/>
        <p:txBody>
          <a:bodyPr/>
          <a:lstStyle/>
          <a:p>
            <a:fld id="{7505478F-C4B0-A54D-A344-143CA31E7EDE}" type="slidenum">
              <a:rPr lang="en-US" smtClean="0"/>
              <a:t>1</a:t>
            </a:fld>
            <a:endParaRPr lang="en-US"/>
          </a:p>
        </p:txBody>
      </p:sp>
      <p:sp>
        <p:nvSpPr>
          <p:cNvPr id="20" name="TextBox 19">
            <a:extLst>
              <a:ext uri="{FF2B5EF4-FFF2-40B4-BE49-F238E27FC236}">
                <a16:creationId xmlns:a16="http://schemas.microsoft.com/office/drawing/2014/main" id="{14C6E592-2CE1-B6D0-E597-2C576D14FD32}"/>
              </a:ext>
            </a:extLst>
          </p:cNvPr>
          <p:cNvSpPr txBox="1"/>
          <p:nvPr/>
        </p:nvSpPr>
        <p:spPr>
          <a:xfrm>
            <a:off x="739941" y="179949"/>
            <a:ext cx="10712116" cy="1661993"/>
          </a:xfrm>
          <a:prstGeom prst="rect">
            <a:avLst/>
          </a:prstGeom>
          <a:noFill/>
        </p:spPr>
        <p:txBody>
          <a:bodyPr wrap="square">
            <a:spAutoFit/>
          </a:bodyPr>
          <a:lstStyle/>
          <a:p>
            <a:pPr algn="ctr"/>
            <a:r>
              <a:rPr lang="en-US" sz="3400" dirty="0">
                <a:solidFill>
                  <a:schemeClr val="bg1"/>
                </a:solidFill>
                <a:latin typeface="Times New Roman" panose="02020603050405020304" pitchFamily="18" charset="0"/>
                <a:cs typeface="Times New Roman" panose="02020603050405020304" pitchFamily="18" charset="0"/>
              </a:rPr>
              <a:t>International Business Valuation Conference</a:t>
            </a:r>
          </a:p>
          <a:p>
            <a:pPr algn="ctr"/>
            <a:r>
              <a:rPr lang="en-US" sz="3400" dirty="0">
                <a:solidFill>
                  <a:schemeClr val="bg1"/>
                </a:solidFill>
                <a:latin typeface="Times New Roman" panose="02020603050405020304" pitchFamily="18" charset="0"/>
                <a:cs typeface="Times New Roman" panose="02020603050405020304" pitchFamily="18" charset="0"/>
              </a:rPr>
              <a:t>Milano, Bocconi University</a:t>
            </a:r>
          </a:p>
          <a:p>
            <a:pPr algn="ctr"/>
            <a:r>
              <a:rPr lang="en-US" sz="3400" dirty="0">
                <a:solidFill>
                  <a:schemeClr val="bg1"/>
                </a:solidFill>
                <a:latin typeface="Times New Roman" panose="02020603050405020304" pitchFamily="18" charset="0"/>
                <a:cs typeface="Times New Roman" panose="02020603050405020304" pitchFamily="18" charset="0"/>
              </a:rPr>
              <a:t>January 22, 2024</a:t>
            </a:r>
          </a:p>
        </p:txBody>
      </p:sp>
      <p:sp>
        <p:nvSpPr>
          <p:cNvPr id="21" name="TextBox 20">
            <a:extLst>
              <a:ext uri="{FF2B5EF4-FFF2-40B4-BE49-F238E27FC236}">
                <a16:creationId xmlns:a16="http://schemas.microsoft.com/office/drawing/2014/main" id="{C3FFF845-68FE-4528-0935-E1CFCBD471D3}"/>
              </a:ext>
            </a:extLst>
          </p:cNvPr>
          <p:cNvSpPr txBox="1"/>
          <p:nvPr/>
        </p:nvSpPr>
        <p:spPr>
          <a:xfrm>
            <a:off x="739941" y="2891979"/>
            <a:ext cx="10712116" cy="769441"/>
          </a:xfrm>
          <a:prstGeom prst="rect">
            <a:avLst/>
          </a:prstGeom>
          <a:noFill/>
        </p:spPr>
        <p:txBody>
          <a:bodyPr wrap="square">
            <a:spAutoFit/>
          </a:bodyPr>
          <a:lstStyle/>
          <a:p>
            <a:pPr algn="ctr"/>
            <a:r>
              <a:rPr lang="en-US" sz="22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4400" dirty="0">
                <a:solidFill>
                  <a:schemeClr val="bg1"/>
                </a:solidFill>
                <a:latin typeface="Times New Roman" panose="02020603050405020304" pitchFamily="18" charset="0"/>
                <a:cs typeface="Times New Roman" panose="02020603050405020304" pitchFamily="18" charset="0"/>
              </a:rPr>
              <a:t>Early Stage Valuation: Critical Issues</a:t>
            </a:r>
          </a:p>
        </p:txBody>
      </p:sp>
      <p:sp>
        <p:nvSpPr>
          <p:cNvPr id="2" name="TextBox 1">
            <a:extLst>
              <a:ext uri="{FF2B5EF4-FFF2-40B4-BE49-F238E27FC236}">
                <a16:creationId xmlns:a16="http://schemas.microsoft.com/office/drawing/2014/main" id="{020F1C03-4776-C507-D3FA-7AC8AA69F694}"/>
              </a:ext>
            </a:extLst>
          </p:cNvPr>
          <p:cNvSpPr txBox="1"/>
          <p:nvPr/>
        </p:nvSpPr>
        <p:spPr>
          <a:xfrm>
            <a:off x="892341" y="5381035"/>
            <a:ext cx="10712116" cy="615553"/>
          </a:xfrm>
          <a:prstGeom prst="rect">
            <a:avLst/>
          </a:prstGeom>
          <a:noFill/>
        </p:spPr>
        <p:txBody>
          <a:bodyPr wrap="square">
            <a:spAutoFit/>
          </a:bodyPr>
          <a:lstStyle/>
          <a:p>
            <a:pPr algn="ctr"/>
            <a:r>
              <a:rPr lang="en-US" sz="3400" dirty="0">
                <a:solidFill>
                  <a:schemeClr val="bg1"/>
                </a:solidFill>
                <a:latin typeface="Times New Roman" panose="02020603050405020304" pitchFamily="18" charset="0"/>
                <a:cs typeface="Times New Roman" panose="02020603050405020304" pitchFamily="18" charset="0"/>
              </a:rPr>
              <a:t>Organized by: </a:t>
            </a:r>
            <a:r>
              <a:rPr lang="en-US" sz="3400" dirty="0" err="1">
                <a:solidFill>
                  <a:schemeClr val="bg1"/>
                </a:solidFill>
                <a:latin typeface="Times New Roman" panose="02020603050405020304" pitchFamily="18" charset="0"/>
                <a:cs typeface="Times New Roman" panose="02020603050405020304" pitchFamily="18" charset="0"/>
              </a:rPr>
              <a:t>Organismo</a:t>
            </a:r>
            <a:r>
              <a:rPr lang="en-US" sz="3400" dirty="0">
                <a:solidFill>
                  <a:schemeClr val="bg1"/>
                </a:solidFill>
                <a:latin typeface="Times New Roman" panose="02020603050405020304" pitchFamily="18" charset="0"/>
                <a:cs typeface="Times New Roman" panose="02020603050405020304" pitchFamily="18" charset="0"/>
              </a:rPr>
              <a:t> Italiano di </a:t>
            </a:r>
            <a:r>
              <a:rPr lang="en-US" sz="3400" dirty="0" err="1">
                <a:solidFill>
                  <a:schemeClr val="bg1"/>
                </a:solidFill>
                <a:latin typeface="Times New Roman" panose="02020603050405020304" pitchFamily="18" charset="0"/>
                <a:cs typeface="Times New Roman" panose="02020603050405020304" pitchFamily="18" charset="0"/>
              </a:rPr>
              <a:t>Valutazione</a:t>
            </a:r>
            <a:r>
              <a:rPr lang="en-US" sz="3400" dirty="0">
                <a:solidFill>
                  <a:schemeClr val="bg1"/>
                </a:solidFill>
                <a:latin typeface="Times New Roman" panose="02020603050405020304" pitchFamily="18" charset="0"/>
                <a:cs typeface="Times New Roman" panose="02020603050405020304" pitchFamily="18" charset="0"/>
              </a:rPr>
              <a:t> (OIV)</a:t>
            </a:r>
          </a:p>
        </p:txBody>
      </p:sp>
      <p:sp>
        <p:nvSpPr>
          <p:cNvPr id="6" name="TextBox 5">
            <a:extLst>
              <a:ext uri="{FF2B5EF4-FFF2-40B4-BE49-F238E27FC236}">
                <a16:creationId xmlns:a16="http://schemas.microsoft.com/office/drawing/2014/main" id="{32F88CA1-A628-E5EB-B145-11F56F7E31A0}"/>
              </a:ext>
            </a:extLst>
          </p:cNvPr>
          <p:cNvSpPr txBox="1"/>
          <p:nvPr/>
        </p:nvSpPr>
        <p:spPr>
          <a:xfrm>
            <a:off x="1044741" y="3808154"/>
            <a:ext cx="10712116" cy="1138773"/>
          </a:xfrm>
          <a:prstGeom prst="rect">
            <a:avLst/>
          </a:prstGeom>
          <a:noFill/>
        </p:spPr>
        <p:txBody>
          <a:bodyPr wrap="square">
            <a:spAutoFit/>
          </a:bodyPr>
          <a:lstStyle/>
          <a:p>
            <a:pPr algn="ctr"/>
            <a:r>
              <a:rPr lang="en-US" sz="3400" dirty="0">
                <a:solidFill>
                  <a:schemeClr val="bg1"/>
                </a:solidFill>
                <a:latin typeface="Times New Roman" panose="02020603050405020304" pitchFamily="18" charset="0"/>
                <a:cs typeface="Times New Roman" panose="02020603050405020304" pitchFamily="18" charset="0"/>
              </a:rPr>
              <a:t>Antonella Puca, CPA/ABV, CFA</a:t>
            </a:r>
          </a:p>
          <a:p>
            <a:pPr algn="ctr"/>
            <a:r>
              <a:rPr lang="en-US" sz="3400" dirty="0" err="1">
                <a:solidFill>
                  <a:schemeClr val="bg1"/>
                </a:solidFill>
                <a:latin typeface="Times New Roman" panose="02020603050405020304" pitchFamily="18" charset="0"/>
                <a:cs typeface="Times New Roman" panose="02020603050405020304" pitchFamily="18" charset="0"/>
              </a:rPr>
              <a:t>BlueVal</a:t>
            </a:r>
            <a:endParaRPr lang="en-US" sz="3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65802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Stage 3: Later VC Stage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10</a:t>
            </a:fld>
            <a:endParaRPr lang="en-US" dirty="0"/>
          </a:p>
        </p:txBody>
      </p:sp>
      <p:graphicFrame>
        <p:nvGraphicFramePr>
          <p:cNvPr id="4" name="Content Placeholder 2">
            <a:extLst>
              <a:ext uri="{FF2B5EF4-FFF2-40B4-BE49-F238E27FC236}">
                <a16:creationId xmlns:a16="http://schemas.microsoft.com/office/drawing/2014/main" id="{6D53F9C2-1A89-7F76-0D8B-DCC4ADC1E53B}"/>
              </a:ext>
            </a:extLst>
          </p:cNvPr>
          <p:cNvGraphicFramePr>
            <a:graphicFrameLocks/>
          </p:cNvGraphicFramePr>
          <p:nvPr>
            <p:extLst>
              <p:ext uri="{D42A27DB-BD31-4B8C-83A1-F6EECF244321}">
                <p14:modId xmlns:p14="http://schemas.microsoft.com/office/powerpoint/2010/main" val="2268927395"/>
              </p:ext>
            </p:extLst>
          </p:nvPr>
        </p:nvGraphicFramePr>
        <p:xfrm>
          <a:off x="455139" y="1507849"/>
          <a:ext cx="11281719" cy="4292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66168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Early Stage Enterprises: Overview of Valuation Approaches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11</a:t>
            </a:fld>
            <a:endParaRPr lang="en-US" dirty="0"/>
          </a:p>
        </p:txBody>
      </p:sp>
      <p:sp>
        <p:nvSpPr>
          <p:cNvPr id="3" name="Text Placeholder 8">
            <a:extLst>
              <a:ext uri="{FF2B5EF4-FFF2-40B4-BE49-F238E27FC236}">
                <a16:creationId xmlns:a16="http://schemas.microsoft.com/office/drawing/2014/main" id="{183449DC-EEFE-AD0A-D963-507545EE3B07}"/>
              </a:ext>
            </a:extLst>
          </p:cNvPr>
          <p:cNvSpPr txBox="1">
            <a:spLocks/>
          </p:cNvSpPr>
          <p:nvPr/>
        </p:nvSpPr>
        <p:spPr>
          <a:xfrm>
            <a:off x="375027" y="1364975"/>
            <a:ext cx="11361831" cy="3594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2200" b="1" dirty="0">
                <a:latin typeface="Lato" panose="020F0502020204030203" pitchFamily="34" charset="0"/>
                <a:ea typeface="Lato" panose="020F0502020204030203" pitchFamily="34" charset="0"/>
                <a:cs typeface="Lato" panose="020F0502020204030203" pitchFamily="34" charset="0"/>
              </a:rPr>
              <a:t>Income Approach </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Generally, not appropriate for Stage 1 companies (Angel/Start-up phase). </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May be appropriate for companies in Stage 2 and Stage 3 that are generating revenue.</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Typically involves relatively high discount rates. </a:t>
            </a:r>
          </a:p>
          <a:p>
            <a:pPr marL="228600" lvl="1" indent="0">
              <a:spcAft>
                <a:spcPts val="600"/>
              </a:spcAft>
              <a:buFont typeface="Arial" panose="020B0604020202020204" pitchFamily="34" charset="0"/>
              <a:buNone/>
            </a:pPr>
            <a:r>
              <a:rPr lang="en-US" sz="2200" b="1" dirty="0">
                <a:latin typeface="Lato" panose="020F0502020204030203" pitchFamily="34" charset="0"/>
                <a:ea typeface="Lato" panose="020F0502020204030203" pitchFamily="34" charset="0"/>
                <a:cs typeface="Lato" panose="020F0502020204030203" pitchFamily="34" charset="0"/>
              </a:rPr>
              <a:t>Market Approach</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Initial transaction price can provide a basis for subsequent valuations (Calibration).</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New rounds and secondary sales: re-calibration. </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Guideline Public Companies used to estimate volatility in OPM modelling</a:t>
            </a:r>
          </a:p>
          <a:p>
            <a:pPr marL="0" indent="0">
              <a:spcBef>
                <a:spcPts val="0"/>
              </a:spcBef>
              <a:spcAft>
                <a:spcPts val="600"/>
              </a:spcAft>
              <a:buFont typeface="Arial" panose="020B0604020202020204" pitchFamily="34" charset="0"/>
              <a:buNone/>
            </a:pPr>
            <a:r>
              <a:rPr lang="en-US" sz="2200" b="1" dirty="0">
                <a:latin typeface="Lato" panose="020F0502020204030203" pitchFamily="34" charset="0"/>
                <a:ea typeface="Lato" panose="020F0502020204030203" pitchFamily="34" charset="0"/>
                <a:cs typeface="Lato" panose="020F0502020204030203" pitchFamily="34" charset="0"/>
              </a:rPr>
              <a:t>Asset-Based Approach</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Asset Accumulation Method</a:t>
            </a:r>
          </a:p>
          <a:p>
            <a:pPr marL="571500" lvl="1" indent="-342900">
              <a:spcAft>
                <a:spcPts val="600"/>
              </a:spcAft>
            </a:pPr>
            <a:r>
              <a:rPr lang="en-US" sz="2200" dirty="0">
                <a:latin typeface="Lato" panose="020F0502020204030203" pitchFamily="34" charset="0"/>
                <a:ea typeface="Lato" panose="020F0502020204030203" pitchFamily="34" charset="0"/>
                <a:cs typeface="Lato" panose="020F0502020204030203" pitchFamily="34" charset="0"/>
              </a:rPr>
              <a:t>Intangible Assets</a:t>
            </a:r>
          </a:p>
        </p:txBody>
      </p:sp>
    </p:spTree>
    <p:extLst>
      <p:ext uri="{BB962C8B-B14F-4D97-AF65-F5344CB8AC3E}">
        <p14:creationId xmlns:p14="http://schemas.microsoft.com/office/powerpoint/2010/main" val="384649383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2868997"/>
            <a:ext cx="11361831" cy="1200329"/>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Early Stage Valuation in Context: </a:t>
            </a:r>
          </a:p>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The Venture Capital Market</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12</a:t>
            </a:fld>
            <a:endParaRPr lang="en-US"/>
          </a:p>
        </p:txBody>
      </p:sp>
    </p:spTree>
    <p:extLst>
      <p:ext uri="{BB962C8B-B14F-4D97-AF65-F5344CB8AC3E}">
        <p14:creationId xmlns:p14="http://schemas.microsoft.com/office/powerpoint/2010/main" val="42986441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7543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European Central Bank - Balance Sheet – YE 2019 to EOM Oct 2023</a:t>
            </a:r>
          </a:p>
        </p:txBody>
      </p:sp>
      <p:pic>
        <p:nvPicPr>
          <p:cNvPr id="4" name="Content Placeholder 11">
            <a:extLst>
              <a:ext uri="{FF2B5EF4-FFF2-40B4-BE49-F238E27FC236}">
                <a16:creationId xmlns:a16="http://schemas.microsoft.com/office/drawing/2014/main" id="{D45503C4-B0CD-7DA7-990F-464AD520AAD3}"/>
              </a:ext>
            </a:extLst>
          </p:cNvPr>
          <p:cNvPicPr>
            <a:picLocks noChangeAspect="1"/>
          </p:cNvPicPr>
          <p:nvPr/>
        </p:nvPicPr>
        <p:blipFill>
          <a:blip r:embed="rId3"/>
          <a:stretch>
            <a:fillRect/>
          </a:stretch>
        </p:blipFill>
        <p:spPr>
          <a:xfrm>
            <a:off x="914399" y="1189332"/>
            <a:ext cx="10363200" cy="4094328"/>
          </a:xfrm>
          <a:prstGeom prst="rect">
            <a:avLst/>
          </a:prstGeom>
        </p:spPr>
      </p:pic>
      <p:sp>
        <p:nvSpPr>
          <p:cNvPr id="9" name="TextBox 8">
            <a:extLst>
              <a:ext uri="{FF2B5EF4-FFF2-40B4-BE49-F238E27FC236}">
                <a16:creationId xmlns:a16="http://schemas.microsoft.com/office/drawing/2014/main" id="{7ED4EDB4-6977-5926-337D-74998D4ABBA2}"/>
              </a:ext>
            </a:extLst>
          </p:cNvPr>
          <p:cNvSpPr txBox="1"/>
          <p:nvPr/>
        </p:nvSpPr>
        <p:spPr>
          <a:xfrm>
            <a:off x="375027" y="5291104"/>
            <a:ext cx="11361832" cy="892552"/>
          </a:xfrm>
          <a:prstGeom prst="rect">
            <a:avLst/>
          </a:prstGeom>
          <a:noFill/>
        </p:spPr>
        <p:txBody>
          <a:bodyPr wrap="square">
            <a:spAutoFit/>
          </a:bodyPr>
          <a:lstStyle/>
          <a:p>
            <a:pPr algn="just"/>
            <a:r>
              <a:rPr lang="en-US" sz="1300" dirty="0">
                <a:latin typeface="Lato" panose="020F0502020204030203" pitchFamily="34" charset="0"/>
                <a:ea typeface="Lato" panose="020F0502020204030203" pitchFamily="34" charset="0"/>
                <a:cs typeface="Lato" panose="020F0502020204030203" pitchFamily="34" charset="0"/>
              </a:rPr>
              <a:t>Total Assets = EUR 4.7 Trillion as of 12/31/2019	MAX Total Assets:  €8.8 Trillion in June 2022	Total Assets = EUR 7.0 Trillion as of 10/31/2023</a:t>
            </a:r>
          </a:p>
          <a:p>
            <a:pPr algn="just"/>
            <a:r>
              <a:rPr lang="en-US" sz="1300" dirty="0">
                <a:latin typeface="Lato" panose="020F0502020204030203" pitchFamily="34" charset="0"/>
                <a:ea typeface="Lato" panose="020F0502020204030203" pitchFamily="34" charset="0"/>
                <a:cs typeface="Lato" panose="020F0502020204030203" pitchFamily="34" charset="0"/>
              </a:rPr>
              <a:t>Trend: Total Assets have increased by 49.6% from pre-pandemic level (end of October 2023) and have been gradually declining since Q4 2022.</a:t>
            </a:r>
          </a:p>
          <a:p>
            <a:pPr algn="just"/>
            <a:r>
              <a:rPr lang="en-US" sz="1300" dirty="0">
                <a:latin typeface="Lato" panose="020F0502020204030203" pitchFamily="34" charset="0"/>
                <a:ea typeface="Lato" panose="020F0502020204030203" pitchFamily="34" charset="0"/>
                <a:cs typeface="Lato" panose="020F0502020204030203" pitchFamily="34" charset="0"/>
              </a:rPr>
              <a:t>ECB assets reached their peak on June 24, 2022 at EUR 8.8 trillion and are now back to the level of January 2021, still higher than the pre-pandemic level.</a:t>
            </a:r>
            <a:endParaRPr lang="en-US" sz="13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Slide Number Placeholder 9">
            <a:extLst>
              <a:ext uri="{FF2B5EF4-FFF2-40B4-BE49-F238E27FC236}">
                <a16:creationId xmlns:a16="http://schemas.microsoft.com/office/drawing/2014/main" id="{AD358C1A-357D-746D-2495-E1713B797901}"/>
              </a:ext>
            </a:extLst>
          </p:cNvPr>
          <p:cNvSpPr>
            <a:spLocks noGrp="1"/>
          </p:cNvSpPr>
          <p:nvPr>
            <p:ph type="sldNum" sz="quarter" idx="12"/>
          </p:nvPr>
        </p:nvSpPr>
        <p:spPr/>
        <p:txBody>
          <a:bodyPr/>
          <a:lstStyle/>
          <a:p>
            <a:fld id="{7505478F-C4B0-A54D-A344-143CA31E7EDE}" type="slidenum">
              <a:rPr lang="en-US" smtClean="0"/>
              <a:t>13</a:t>
            </a:fld>
            <a:endParaRPr lang="en-US"/>
          </a:p>
        </p:txBody>
      </p:sp>
    </p:spTree>
    <p:extLst>
      <p:ext uri="{BB962C8B-B14F-4D97-AF65-F5344CB8AC3E}">
        <p14:creationId xmlns:p14="http://schemas.microsoft.com/office/powerpoint/2010/main" val="154177199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Target Rates of Return from VC Investments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14</a:t>
            </a:fld>
            <a:endParaRPr lang="en-US" dirty="0"/>
          </a:p>
        </p:txBody>
      </p:sp>
      <p:pic>
        <p:nvPicPr>
          <p:cNvPr id="4" name="Picture 3">
            <a:extLst>
              <a:ext uri="{FF2B5EF4-FFF2-40B4-BE49-F238E27FC236}">
                <a16:creationId xmlns:a16="http://schemas.microsoft.com/office/drawing/2014/main" id="{71C28552-7DC4-8898-1ED5-1CABF8FDEE2F}"/>
              </a:ext>
            </a:extLst>
          </p:cNvPr>
          <p:cNvPicPr>
            <a:picLocks noChangeAspect="1"/>
          </p:cNvPicPr>
          <p:nvPr/>
        </p:nvPicPr>
        <p:blipFill>
          <a:blip r:embed="rId3"/>
          <a:stretch>
            <a:fillRect/>
          </a:stretch>
        </p:blipFill>
        <p:spPr>
          <a:xfrm>
            <a:off x="868645" y="1360908"/>
            <a:ext cx="9672320" cy="4747020"/>
          </a:xfrm>
          <a:prstGeom prst="rect">
            <a:avLst/>
          </a:prstGeom>
        </p:spPr>
      </p:pic>
    </p:spTree>
    <p:extLst>
      <p:ext uri="{BB962C8B-B14F-4D97-AF65-F5344CB8AC3E}">
        <p14:creationId xmlns:p14="http://schemas.microsoft.com/office/powerpoint/2010/main" val="9709569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VC  Funds: Performance Metrics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15</a:t>
            </a:fld>
            <a:endParaRPr lang="en-US" dirty="0"/>
          </a:p>
        </p:txBody>
      </p:sp>
      <p:sp>
        <p:nvSpPr>
          <p:cNvPr id="3" name="Content Placeholder 2">
            <a:extLst>
              <a:ext uri="{FF2B5EF4-FFF2-40B4-BE49-F238E27FC236}">
                <a16:creationId xmlns:a16="http://schemas.microsoft.com/office/drawing/2014/main" id="{684D7973-C9DE-592A-9EA8-B5A968BD12D4}"/>
              </a:ext>
            </a:extLst>
          </p:cNvPr>
          <p:cNvSpPr txBox="1">
            <a:spLocks/>
          </p:cNvSpPr>
          <p:nvPr/>
        </p:nvSpPr>
        <p:spPr>
          <a:xfrm>
            <a:off x="455140" y="1346140"/>
            <a:ext cx="9708995" cy="47975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Lato" panose="020F0502020204030203" pitchFamily="34" charset="0"/>
                <a:ea typeface="Lato" panose="020F0502020204030203" pitchFamily="34" charset="0"/>
                <a:cs typeface="Lato" panose="020F0502020204030203" pitchFamily="34" charset="0"/>
              </a:rPr>
              <a:t>Internal Rate of Return</a:t>
            </a:r>
          </a:p>
          <a:p>
            <a:endParaRPr lang="en-US" sz="3000" dirty="0">
              <a:latin typeface="Lato" panose="020F0502020204030203" pitchFamily="34" charset="0"/>
              <a:ea typeface="Lato" panose="020F0502020204030203" pitchFamily="34" charset="0"/>
              <a:cs typeface="Lato" panose="020F0502020204030203" pitchFamily="34" charset="0"/>
            </a:endParaRPr>
          </a:p>
          <a:p>
            <a:r>
              <a:rPr lang="en-US" sz="3000" dirty="0">
                <a:latin typeface="Lato" panose="020F0502020204030203" pitchFamily="34" charset="0"/>
                <a:ea typeface="Lato" panose="020F0502020204030203" pitchFamily="34" charset="0"/>
                <a:cs typeface="Lato" panose="020F0502020204030203" pitchFamily="34" charset="0"/>
              </a:rPr>
              <a:t>Multiple of Invested Capital (MOIC)</a:t>
            </a:r>
          </a:p>
          <a:p>
            <a:pPr lvl="1"/>
            <a:r>
              <a:rPr lang="en-US" sz="3000" dirty="0">
                <a:latin typeface="Lato" panose="020F0502020204030203" pitchFamily="34" charset="0"/>
                <a:ea typeface="Lato" panose="020F0502020204030203" pitchFamily="34" charset="0"/>
                <a:cs typeface="Lato" panose="020F0502020204030203" pitchFamily="34" charset="0"/>
              </a:rPr>
              <a:t>Contributions: EUR 200 million</a:t>
            </a:r>
          </a:p>
          <a:p>
            <a:pPr lvl="1"/>
            <a:r>
              <a:rPr lang="en-US" sz="3000" dirty="0">
                <a:latin typeface="Lato" panose="020F0502020204030203" pitchFamily="34" charset="0"/>
                <a:ea typeface="Lato" panose="020F0502020204030203" pitchFamily="34" charset="0"/>
                <a:cs typeface="Lato" panose="020F0502020204030203" pitchFamily="34" charset="0"/>
              </a:rPr>
              <a:t>Distributions: EUR 60 million</a:t>
            </a:r>
          </a:p>
          <a:p>
            <a:pPr lvl="1"/>
            <a:r>
              <a:rPr lang="en-US" sz="3000" dirty="0">
                <a:latin typeface="Lato" panose="020F0502020204030203" pitchFamily="34" charset="0"/>
                <a:ea typeface="Lato" panose="020F0502020204030203" pitchFamily="34" charset="0"/>
                <a:cs typeface="Lato" panose="020F0502020204030203" pitchFamily="34" charset="0"/>
              </a:rPr>
              <a:t>Portfolio value: EUR 160 million</a:t>
            </a:r>
          </a:p>
          <a:p>
            <a:pPr lvl="1"/>
            <a:r>
              <a:rPr lang="en-US" sz="3000" dirty="0">
                <a:latin typeface="Lato" panose="020F0502020204030203" pitchFamily="34" charset="0"/>
                <a:ea typeface="Lato" panose="020F0502020204030203" pitchFamily="34" charset="0"/>
                <a:cs typeface="Lato" panose="020F0502020204030203" pitchFamily="34" charset="0"/>
              </a:rPr>
              <a:t>MOIC = (60+160)/200 = 220/200 = 1.1x</a:t>
            </a:r>
          </a:p>
          <a:p>
            <a:pPr lvl="1"/>
            <a:endParaRPr lang="en-US" sz="3000" dirty="0">
              <a:latin typeface="Lato" panose="020F0502020204030203" pitchFamily="34" charset="0"/>
              <a:ea typeface="Lato" panose="020F0502020204030203" pitchFamily="34" charset="0"/>
              <a:cs typeface="Lato" panose="020F0502020204030203" pitchFamily="34" charset="0"/>
            </a:endParaRPr>
          </a:p>
          <a:p>
            <a:r>
              <a:rPr lang="en-US" sz="3000" dirty="0">
                <a:latin typeface="Lato" panose="020F0502020204030203" pitchFamily="34" charset="0"/>
                <a:ea typeface="Lato" panose="020F0502020204030203" pitchFamily="34" charset="0"/>
                <a:cs typeface="Lato" panose="020F0502020204030203" pitchFamily="34" charset="0"/>
              </a:rPr>
              <a:t>Time to Exit</a:t>
            </a:r>
          </a:p>
          <a:p>
            <a:pPr marL="0"/>
            <a:endParaRPr lang="en-US" sz="2400" dirty="0"/>
          </a:p>
        </p:txBody>
      </p:sp>
    </p:spTree>
    <p:extLst>
      <p:ext uri="{BB962C8B-B14F-4D97-AF65-F5344CB8AC3E}">
        <p14:creationId xmlns:p14="http://schemas.microsoft.com/office/powerpoint/2010/main" val="301817393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VC Funds: Reconciliation of Performance Metrics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16</a:t>
            </a:fld>
            <a:endParaRPr lang="en-US" dirty="0"/>
          </a:p>
        </p:txBody>
      </p:sp>
      <p:pic>
        <p:nvPicPr>
          <p:cNvPr id="4" name="Picture 3">
            <a:extLst>
              <a:ext uri="{FF2B5EF4-FFF2-40B4-BE49-F238E27FC236}">
                <a16:creationId xmlns:a16="http://schemas.microsoft.com/office/drawing/2014/main" id="{1BC541CA-E00F-04AF-9F8C-7624D4E85D2B}"/>
              </a:ext>
            </a:extLst>
          </p:cNvPr>
          <p:cNvPicPr>
            <a:picLocks noChangeAspect="1"/>
          </p:cNvPicPr>
          <p:nvPr/>
        </p:nvPicPr>
        <p:blipFill>
          <a:blip r:embed="rId3"/>
          <a:stretch>
            <a:fillRect/>
          </a:stretch>
        </p:blipFill>
        <p:spPr>
          <a:xfrm>
            <a:off x="933043" y="1622848"/>
            <a:ext cx="8840251" cy="4098286"/>
          </a:xfrm>
          <a:prstGeom prst="rect">
            <a:avLst/>
          </a:prstGeom>
        </p:spPr>
      </p:pic>
    </p:spTree>
    <p:extLst>
      <p:ext uri="{BB962C8B-B14F-4D97-AF65-F5344CB8AC3E}">
        <p14:creationId xmlns:p14="http://schemas.microsoft.com/office/powerpoint/2010/main" val="245866470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Some Key Questions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17</a:t>
            </a:fld>
            <a:endParaRPr lang="en-US" dirty="0"/>
          </a:p>
        </p:txBody>
      </p:sp>
      <p:graphicFrame>
        <p:nvGraphicFramePr>
          <p:cNvPr id="4" name="TextBox 3">
            <a:extLst>
              <a:ext uri="{FF2B5EF4-FFF2-40B4-BE49-F238E27FC236}">
                <a16:creationId xmlns:a16="http://schemas.microsoft.com/office/drawing/2014/main" id="{21FC1024-DA78-117F-2578-C3624DCB3A5E}"/>
              </a:ext>
            </a:extLst>
          </p:cNvPr>
          <p:cNvGraphicFramePr/>
          <p:nvPr>
            <p:extLst>
              <p:ext uri="{D42A27DB-BD31-4B8C-83A1-F6EECF244321}">
                <p14:modId xmlns:p14="http://schemas.microsoft.com/office/powerpoint/2010/main" val="926340431"/>
              </p:ext>
            </p:extLst>
          </p:nvPr>
        </p:nvGraphicFramePr>
        <p:xfrm>
          <a:off x="1422492" y="1558803"/>
          <a:ext cx="9507778" cy="371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16642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Pre- and Post-Money Valuation</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18</a:t>
            </a:fld>
            <a:endParaRPr lang="en-US" dirty="0"/>
          </a:p>
        </p:txBody>
      </p:sp>
    </p:spTree>
    <p:extLst>
      <p:ext uri="{BB962C8B-B14F-4D97-AF65-F5344CB8AC3E}">
        <p14:creationId xmlns:p14="http://schemas.microsoft.com/office/powerpoint/2010/main" val="35382746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Pre-Money and Post-Money Valuation: Example</a:t>
            </a:r>
          </a:p>
        </p:txBody>
      </p:sp>
      <p:pic>
        <p:nvPicPr>
          <p:cNvPr id="2" name="Picture 1">
            <a:extLst>
              <a:ext uri="{FF2B5EF4-FFF2-40B4-BE49-F238E27FC236}">
                <a16:creationId xmlns:a16="http://schemas.microsoft.com/office/drawing/2014/main" id="{B15C9872-E59F-6FC9-71F6-3A779D8B572A}"/>
              </a:ext>
            </a:extLst>
          </p:cNvPr>
          <p:cNvPicPr>
            <a:picLocks noChangeAspect="1"/>
          </p:cNvPicPr>
          <p:nvPr/>
        </p:nvPicPr>
        <p:blipFill>
          <a:blip r:embed="rId3"/>
          <a:stretch>
            <a:fillRect/>
          </a:stretch>
        </p:blipFill>
        <p:spPr>
          <a:xfrm>
            <a:off x="1291995" y="1289879"/>
            <a:ext cx="9608009" cy="4704515"/>
          </a:xfrm>
          <a:prstGeom prst="rect">
            <a:avLst/>
          </a:prstGeom>
        </p:spPr>
      </p:pic>
      <p:sp>
        <p:nvSpPr>
          <p:cNvPr id="4" name="Slide Number Placeholder 3">
            <a:extLst>
              <a:ext uri="{FF2B5EF4-FFF2-40B4-BE49-F238E27FC236}">
                <a16:creationId xmlns:a16="http://schemas.microsoft.com/office/drawing/2014/main" id="{D8EF8A48-99A5-09F9-FE07-1D1F05F3BF8F}"/>
              </a:ext>
            </a:extLst>
          </p:cNvPr>
          <p:cNvSpPr>
            <a:spLocks noGrp="1"/>
          </p:cNvSpPr>
          <p:nvPr>
            <p:ph type="sldNum" sz="quarter" idx="12"/>
          </p:nvPr>
        </p:nvSpPr>
        <p:spPr/>
        <p:txBody>
          <a:bodyPr/>
          <a:lstStyle/>
          <a:p>
            <a:fld id="{7505478F-C4B0-A54D-A344-143CA31E7EDE}" type="slidenum">
              <a:rPr lang="en-US" smtClean="0"/>
              <a:t>19</a:t>
            </a:fld>
            <a:endParaRPr lang="en-US"/>
          </a:p>
        </p:txBody>
      </p:sp>
    </p:spTree>
    <p:extLst>
      <p:ext uri="{BB962C8B-B14F-4D97-AF65-F5344CB8AC3E}">
        <p14:creationId xmlns:p14="http://schemas.microsoft.com/office/powerpoint/2010/main" val="215792389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610688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Antonella Puca, CPA/ABV, CFA</a:t>
            </a: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1219104"/>
            <a:ext cx="9488820" cy="5170646"/>
          </a:xfrm>
          <a:prstGeom prst="rect">
            <a:avLst/>
          </a:prstGeom>
          <a:noFill/>
        </p:spPr>
        <p:txBody>
          <a:bodyPr wrap="square">
            <a:spAutoFit/>
          </a:bodyPr>
          <a:lstStyle/>
          <a:p>
            <a:pPr marL="0" indent="0" algn="just" defTabSz="457177">
              <a:spcBef>
                <a:spcPts val="0"/>
              </a:spcBef>
              <a:spcAft>
                <a:spcPts val="267"/>
              </a:spcAft>
              <a:buNone/>
            </a:pPr>
            <a:r>
              <a:rPr lang="en-US" sz="1550" dirty="0">
                <a:latin typeface="Lato" panose="020F0502020204030203" pitchFamily="34" charset="0"/>
                <a:ea typeface="Lato" panose="020F0502020204030203" pitchFamily="34" charset="0"/>
                <a:cs typeface="Lato" panose="020F0502020204030203" pitchFamily="34" charset="0"/>
              </a:rPr>
              <a:t>Antonella Puca is the Managing Partner of BlueVal in New York.  Antonella specializes in the valuation of interests in private equity and venture-backed companies for financial and tax reporting, M&amp;A transactions, buy-sell agreements, gift/estate planning, and litigation purposes. Prior to joining BlueVal, Antonella held positions at various valuation advisory firms, KPMG &amp; EY in San Francisco and in New York. With deep experience in the alternative investment industry, Antonella is the author of </a:t>
            </a:r>
            <a:r>
              <a:rPr lang="en-US" sz="1550" i="1" dirty="0">
                <a:latin typeface="Lato" panose="020F0502020204030203" pitchFamily="34" charset="0"/>
                <a:ea typeface="Lato" panose="020F0502020204030203" pitchFamily="34" charset="0"/>
                <a:cs typeface="Lato" panose="020F0502020204030203" pitchFamily="34" charset="0"/>
              </a:rPr>
              <a:t>Early Stage Valuation (Wiley: 2020) </a:t>
            </a:r>
            <a:r>
              <a:rPr lang="en-US" sz="1550" dirty="0">
                <a:latin typeface="Lato" panose="020F0502020204030203" pitchFamily="34" charset="0"/>
                <a:ea typeface="Lato" panose="020F0502020204030203" pitchFamily="34" charset="0"/>
                <a:cs typeface="Lato" panose="020F0502020204030203" pitchFamily="34" charset="0"/>
              </a:rPr>
              <a:t>and a frequent speaker on the valuation of VC- and PE-backed companies. Antonella is qualified as an expert witness in the State of California.</a:t>
            </a:r>
          </a:p>
          <a:p>
            <a:pPr marL="0" indent="0" algn="just" defTabSz="457177">
              <a:spcBef>
                <a:spcPts val="0"/>
              </a:spcBef>
              <a:spcAft>
                <a:spcPts val="267"/>
              </a:spcAft>
              <a:buNone/>
            </a:pPr>
            <a:endParaRPr lang="en-US" sz="1550" dirty="0">
              <a:latin typeface="Lato" panose="020F0502020204030203" pitchFamily="34" charset="0"/>
              <a:ea typeface="Lato" panose="020F0502020204030203" pitchFamily="34" charset="0"/>
              <a:cs typeface="Lato" panose="020F0502020204030203" pitchFamily="34" charset="0"/>
            </a:endParaRPr>
          </a:p>
          <a:p>
            <a:pPr marL="0" indent="0" algn="just" defTabSz="457177">
              <a:spcBef>
                <a:spcPts val="0"/>
              </a:spcBef>
              <a:spcAft>
                <a:spcPts val="267"/>
              </a:spcAft>
              <a:buNone/>
            </a:pPr>
            <a:r>
              <a:rPr lang="en-US" sz="1550" dirty="0">
                <a:latin typeface="Lato" panose="020F0502020204030203" pitchFamily="34" charset="0"/>
                <a:ea typeface="Lato" panose="020F0502020204030203" pitchFamily="34" charset="0"/>
                <a:cs typeface="Lato" panose="020F0502020204030203" pitchFamily="34" charset="0"/>
              </a:rPr>
              <a:t>Antonella is a member of the CFA Institute and the American Institute of Certified Public Accountants (AICPA). She holds the CFA charter and is licensed as a CPA in California and in New York. Antonella served as a member of Alternative Investment Management Association’s research committee, a director and treasurer of the Board of the CFA Society of New York, as a judge on the CFA Institute Research challenge, and as a director and consultant on industry standards, practice analysis and curriculum review at CFA Institute. Antonella served on the Business Valuation Committee of the AICPA and as a consultant on the CFA exam development team. She received the 2021 Business Valuation Volunteer of the Year Award of the AICPA.</a:t>
            </a:r>
          </a:p>
          <a:p>
            <a:pPr marL="0" indent="0" algn="just" defTabSz="457177">
              <a:spcBef>
                <a:spcPts val="0"/>
              </a:spcBef>
              <a:spcAft>
                <a:spcPts val="267"/>
              </a:spcAft>
              <a:buNone/>
            </a:pPr>
            <a:endParaRPr lang="en-US" sz="1550" dirty="0">
              <a:latin typeface="Lato" panose="020F0502020204030203" pitchFamily="34" charset="0"/>
              <a:ea typeface="Lato" panose="020F0502020204030203" pitchFamily="34" charset="0"/>
              <a:cs typeface="Lato" panose="020F0502020204030203" pitchFamily="34" charset="0"/>
            </a:endParaRPr>
          </a:p>
          <a:p>
            <a:pPr marL="0" indent="0" algn="just" defTabSz="457177">
              <a:spcBef>
                <a:spcPts val="0"/>
              </a:spcBef>
              <a:spcAft>
                <a:spcPts val="267"/>
              </a:spcAft>
              <a:buNone/>
            </a:pPr>
            <a:r>
              <a:rPr lang="en-US" sz="1550" dirty="0">
                <a:latin typeface="Lato" panose="020F0502020204030203" pitchFamily="34" charset="0"/>
                <a:ea typeface="Lato" panose="020F0502020204030203" pitchFamily="34" charset="0"/>
                <a:cs typeface="Lato" panose="020F0502020204030203" pitchFamily="34" charset="0"/>
              </a:rPr>
              <a:t>Antonella earned a degree in Economics, with 110/110 cum laude, from the University Federico II of Naples, Italy with a Thesis in Public Finance and a Master in Law Studies in Taxation from NYU School of Law. She has been a research fellow at the Hebrew University of Jerusalem.  </a:t>
            </a:r>
          </a:p>
        </p:txBody>
      </p:sp>
      <p:pic>
        <p:nvPicPr>
          <p:cNvPr id="13" name="Picture 12">
            <a:extLst>
              <a:ext uri="{FF2B5EF4-FFF2-40B4-BE49-F238E27FC236}">
                <a16:creationId xmlns:a16="http://schemas.microsoft.com/office/drawing/2014/main" id="{3008449C-0883-3C0F-AC86-D4C4A5CE0104}"/>
              </a:ext>
            </a:extLst>
          </p:cNvPr>
          <p:cNvPicPr>
            <a:picLocks noChangeAspect="1"/>
          </p:cNvPicPr>
          <p:nvPr/>
        </p:nvPicPr>
        <p:blipFill>
          <a:blip r:embed="rId3"/>
          <a:stretch>
            <a:fillRect/>
          </a:stretch>
        </p:blipFill>
        <p:spPr>
          <a:xfrm>
            <a:off x="10095983" y="1227119"/>
            <a:ext cx="1640876" cy="2297793"/>
          </a:xfrm>
          <a:prstGeom prst="rect">
            <a:avLst/>
          </a:prstGeom>
        </p:spPr>
      </p:pic>
      <p:pic>
        <p:nvPicPr>
          <p:cNvPr id="14" name="Picture 13">
            <a:extLst>
              <a:ext uri="{FF2B5EF4-FFF2-40B4-BE49-F238E27FC236}">
                <a16:creationId xmlns:a16="http://schemas.microsoft.com/office/drawing/2014/main" id="{F047EF4B-C867-F14D-65D7-EBC41AEC7CB0}"/>
              </a:ext>
            </a:extLst>
          </p:cNvPr>
          <p:cNvPicPr>
            <a:picLocks noChangeAspect="1"/>
          </p:cNvPicPr>
          <p:nvPr/>
        </p:nvPicPr>
        <p:blipFill>
          <a:blip r:embed="rId4"/>
          <a:stretch>
            <a:fillRect/>
          </a:stretch>
        </p:blipFill>
        <p:spPr>
          <a:xfrm>
            <a:off x="10095983" y="3670872"/>
            <a:ext cx="1640876" cy="2383868"/>
          </a:xfrm>
          <a:prstGeom prst="rect">
            <a:avLst/>
          </a:prstGeom>
        </p:spPr>
      </p:pic>
      <p:sp>
        <p:nvSpPr>
          <p:cNvPr id="15" name="Slide Number Placeholder 14">
            <a:extLst>
              <a:ext uri="{FF2B5EF4-FFF2-40B4-BE49-F238E27FC236}">
                <a16:creationId xmlns:a16="http://schemas.microsoft.com/office/drawing/2014/main" id="{4E908A75-ED93-13A6-5DEA-EF30FC574C8B}"/>
              </a:ext>
            </a:extLst>
          </p:cNvPr>
          <p:cNvSpPr>
            <a:spLocks noGrp="1"/>
          </p:cNvSpPr>
          <p:nvPr>
            <p:ph type="sldNum" sz="quarter" idx="12"/>
          </p:nvPr>
        </p:nvSpPr>
        <p:spPr/>
        <p:txBody>
          <a:bodyPr/>
          <a:lstStyle/>
          <a:p>
            <a:fld id="{7505478F-C4B0-A54D-A344-143CA31E7EDE}" type="slidenum">
              <a:rPr lang="en-US" smtClean="0"/>
              <a:t>2</a:t>
            </a:fld>
            <a:endParaRPr lang="en-US"/>
          </a:p>
        </p:txBody>
      </p:sp>
    </p:spTree>
    <p:extLst>
      <p:ext uri="{BB962C8B-B14F-4D97-AF65-F5344CB8AC3E}">
        <p14:creationId xmlns:p14="http://schemas.microsoft.com/office/powerpoint/2010/main" val="190020627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Notes on Pre-Money and Post-Money Valuation</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20</a:t>
            </a:fld>
            <a:endParaRPr lang="en-US"/>
          </a:p>
        </p:txBody>
      </p:sp>
      <p:sp>
        <p:nvSpPr>
          <p:cNvPr id="4" name="Content Placeholder 2">
            <a:extLst>
              <a:ext uri="{FF2B5EF4-FFF2-40B4-BE49-F238E27FC236}">
                <a16:creationId xmlns:a16="http://schemas.microsoft.com/office/drawing/2014/main" id="{01813302-6230-69DD-D740-97D42CA11076}"/>
              </a:ext>
            </a:extLst>
          </p:cNvPr>
          <p:cNvSpPr txBox="1">
            <a:spLocks/>
          </p:cNvSpPr>
          <p:nvPr/>
        </p:nvSpPr>
        <p:spPr>
          <a:xfrm>
            <a:off x="273205" y="1739938"/>
            <a:ext cx="9708995" cy="356717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cs typeface="Arial" panose="020B0604020202020204" pitchFamily="34" charset="0"/>
              </a:rPr>
              <a:t>Post-money Valuation: </a:t>
            </a:r>
          </a:p>
          <a:p>
            <a:pPr marL="668309" lvl="4" indent="-342900" algn="l">
              <a:buFont typeface="Arial" panose="020B0604020202020204" pitchFamily="34" charset="0"/>
              <a:buChar char="•"/>
            </a:pPr>
            <a:r>
              <a:rPr lang="en-US" sz="2000" dirty="0">
                <a:cs typeface="Arial" panose="020B0604020202020204" pitchFamily="34" charset="0"/>
              </a:rPr>
              <a:t>Valuation of a Company </a:t>
            </a:r>
            <a:r>
              <a:rPr lang="en-US" sz="2000" u="sng" dirty="0">
                <a:cs typeface="Arial" panose="020B0604020202020204" pitchFamily="34" charset="0"/>
              </a:rPr>
              <a:t>after</a:t>
            </a:r>
            <a:r>
              <a:rPr lang="en-US" sz="2000" dirty="0">
                <a:cs typeface="Arial" panose="020B0604020202020204" pitchFamily="34" charset="0"/>
              </a:rPr>
              <a:t> a new financing round has taken place</a:t>
            </a:r>
          </a:p>
          <a:p>
            <a:pPr marL="668309" lvl="4" indent="-342900" algn="l">
              <a:buFont typeface="Arial" panose="020B0604020202020204" pitchFamily="34" charset="0"/>
              <a:buChar char="•"/>
            </a:pPr>
            <a:r>
              <a:rPr lang="en-US" sz="2000" dirty="0">
                <a:cs typeface="Arial" panose="020B0604020202020204" pitchFamily="34" charset="0"/>
              </a:rPr>
              <a:t>Assumptions: </a:t>
            </a:r>
          </a:p>
          <a:p>
            <a:pPr marL="325409" lvl="4" algn="l"/>
            <a:r>
              <a:rPr lang="en-US" sz="2000" dirty="0">
                <a:cs typeface="Arial" panose="020B0604020202020204" pitchFamily="34" charset="0"/>
              </a:rPr>
              <a:t>	All shares have equal value</a:t>
            </a:r>
          </a:p>
          <a:p>
            <a:pPr marL="325409" lvl="4" algn="l"/>
            <a:r>
              <a:rPr lang="en-US" sz="2000" dirty="0">
                <a:cs typeface="Arial" panose="020B0604020202020204" pitchFamily="34" charset="0"/>
              </a:rPr>
              <a:t>	All equity interests have been converted into common stock</a:t>
            </a:r>
          </a:p>
          <a:p>
            <a:pPr marL="668309" lvl="4" indent="-342900" algn="l">
              <a:buFont typeface="Arial" panose="020B0604020202020204" pitchFamily="34" charset="0"/>
              <a:buChar char="•"/>
            </a:pPr>
            <a:r>
              <a:rPr lang="en-US" sz="2000" dirty="0">
                <a:cs typeface="Arial" panose="020B0604020202020204" pitchFamily="34" charset="0"/>
              </a:rPr>
              <a:t>Calculation: Number of common shares (fully diluted) x unit price of the latest round</a:t>
            </a:r>
          </a:p>
          <a:p>
            <a:pPr algn="l"/>
            <a:r>
              <a:rPr lang="en-US" sz="2000" dirty="0">
                <a:cs typeface="Arial" panose="020B0604020202020204" pitchFamily="34" charset="0"/>
              </a:rPr>
              <a:t>Pre-money Valuation:</a:t>
            </a:r>
          </a:p>
          <a:p>
            <a:pPr marL="508485" lvl="3" indent="-342900" algn="l">
              <a:buFont typeface="Arial" panose="020B0604020202020204" pitchFamily="34" charset="0"/>
              <a:buChar char="•"/>
            </a:pPr>
            <a:r>
              <a:rPr lang="en-US" sz="2000" dirty="0">
                <a:cs typeface="Arial" panose="020B0604020202020204" pitchFamily="34" charset="0"/>
              </a:rPr>
              <a:t>Valuation of a Company </a:t>
            </a:r>
            <a:r>
              <a:rPr lang="en-US" sz="2000" u="sng" dirty="0">
                <a:cs typeface="Arial" panose="020B0604020202020204" pitchFamily="34" charset="0"/>
              </a:rPr>
              <a:t>before</a:t>
            </a:r>
            <a:r>
              <a:rPr lang="en-US" sz="2000" dirty="0">
                <a:cs typeface="Arial" panose="020B0604020202020204" pitchFamily="34" charset="0"/>
              </a:rPr>
              <a:t> a new financing round has taken place </a:t>
            </a:r>
          </a:p>
          <a:p>
            <a:pPr marL="508485" lvl="3" indent="-342900" algn="l">
              <a:buFont typeface="Arial" panose="020B0604020202020204" pitchFamily="34" charset="0"/>
              <a:buChar char="•"/>
            </a:pPr>
            <a:r>
              <a:rPr lang="en-US" sz="2000" dirty="0">
                <a:cs typeface="Arial" panose="020B0604020202020204" pitchFamily="34" charset="0"/>
              </a:rPr>
              <a:t>Calculation: Post-money valuation – Invested Capital (latest round)</a:t>
            </a:r>
          </a:p>
          <a:p>
            <a:pPr marL="342900" indent="-342900">
              <a:buFont typeface="Arial" panose="020B0604020202020204" pitchFamily="34" charset="0"/>
              <a:buChar char="•"/>
            </a:pPr>
            <a:endParaRPr lang="en-US" sz="2000" dirty="0">
              <a:cs typeface="Arial" panose="020B0604020202020204" pitchFamily="34" charset="0"/>
            </a:endParaRPr>
          </a:p>
        </p:txBody>
      </p:sp>
    </p:spTree>
    <p:extLst>
      <p:ext uri="{BB962C8B-B14F-4D97-AF65-F5344CB8AC3E}">
        <p14:creationId xmlns:p14="http://schemas.microsoft.com/office/powerpoint/2010/main" val="532375490"/>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Pre-Money and Post-Money Valuation - Key Considerations </a:t>
            </a:r>
          </a:p>
        </p:txBody>
      </p:sp>
      <p:sp>
        <p:nvSpPr>
          <p:cNvPr id="6" name="TextBox 5">
            <a:extLst>
              <a:ext uri="{FF2B5EF4-FFF2-40B4-BE49-F238E27FC236}">
                <a16:creationId xmlns:a16="http://schemas.microsoft.com/office/drawing/2014/main" id="{1FC92504-19B3-4153-35C1-806A036C92AA}"/>
              </a:ext>
            </a:extLst>
          </p:cNvPr>
          <p:cNvSpPr txBox="1"/>
          <p:nvPr/>
        </p:nvSpPr>
        <p:spPr>
          <a:xfrm>
            <a:off x="364267" y="1339061"/>
            <a:ext cx="11361832" cy="4154984"/>
          </a:xfrm>
          <a:prstGeom prst="rect">
            <a:avLst/>
          </a:prstGeom>
          <a:noFill/>
        </p:spPr>
        <p:txBody>
          <a:bodyPr wrap="square">
            <a:spAutoFit/>
          </a:bodyPr>
          <a:lstStyle/>
          <a:p>
            <a:pPr marL="342891" indent="-342891" defTabSz="914377">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Assumption: Liquidation preferences do not affect the allocation of equity value to the various classes/series of shares. </a:t>
            </a:r>
          </a:p>
          <a:p>
            <a:pPr marL="342891" indent="-342891" defTabSz="914377">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342891" indent="-342891" defTabSz="914377">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In a complex capital structure, the post-money valuation of a company will typically be higher that the value resulting from a valuation approach that takes into account the liquidation preferences and other economic rights of each class/series of shares.</a:t>
            </a:r>
          </a:p>
          <a:p>
            <a:pPr marL="342891" indent="-342891" defTabSz="914377">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342891" indent="-342891" defTabSz="914377">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In a complex capital structure, the cost basis of the latest and most senior round of financing is typically NOT a suitable indication of value for the more junior share classes (common stock, junior preferred).</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21</a:t>
            </a:fld>
            <a:endParaRPr lang="en-US"/>
          </a:p>
        </p:txBody>
      </p:sp>
    </p:spTree>
    <p:extLst>
      <p:ext uri="{BB962C8B-B14F-4D97-AF65-F5344CB8AC3E}">
        <p14:creationId xmlns:p14="http://schemas.microsoft.com/office/powerpoint/2010/main" val="81583196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48199"/>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Instacart IPO: Performance by Share Class</a:t>
            </a:r>
          </a:p>
        </p:txBody>
      </p:sp>
      <p:pic>
        <p:nvPicPr>
          <p:cNvPr id="4" name="Picture 3">
            <a:extLst>
              <a:ext uri="{FF2B5EF4-FFF2-40B4-BE49-F238E27FC236}">
                <a16:creationId xmlns:a16="http://schemas.microsoft.com/office/drawing/2014/main" id="{25EBAC7C-3B04-DF61-7507-8D4DF27C040A}"/>
              </a:ext>
            </a:extLst>
          </p:cNvPr>
          <p:cNvPicPr>
            <a:picLocks noChangeAspect="1"/>
          </p:cNvPicPr>
          <p:nvPr/>
        </p:nvPicPr>
        <p:blipFill>
          <a:blip r:embed="rId3"/>
          <a:stretch>
            <a:fillRect/>
          </a:stretch>
        </p:blipFill>
        <p:spPr>
          <a:xfrm>
            <a:off x="549604" y="1306689"/>
            <a:ext cx="11092791" cy="4606673"/>
          </a:xfrm>
          <a:prstGeom prst="rect">
            <a:avLst/>
          </a:prstGeom>
        </p:spPr>
      </p:pic>
      <p:sp>
        <p:nvSpPr>
          <p:cNvPr id="6" name="TextBox 5">
            <a:extLst>
              <a:ext uri="{FF2B5EF4-FFF2-40B4-BE49-F238E27FC236}">
                <a16:creationId xmlns:a16="http://schemas.microsoft.com/office/drawing/2014/main" id="{E3E4E441-2CCD-A5CA-033E-239EA4631207}"/>
              </a:ext>
            </a:extLst>
          </p:cNvPr>
          <p:cNvSpPr txBox="1"/>
          <p:nvPr/>
        </p:nvSpPr>
        <p:spPr>
          <a:xfrm>
            <a:off x="10144911" y="5911244"/>
            <a:ext cx="1703102" cy="281610"/>
          </a:xfrm>
          <a:prstGeom prst="rect">
            <a:avLst/>
          </a:prstGeom>
          <a:noFill/>
        </p:spPr>
        <p:txBody>
          <a:bodyPr wrap="square" rtlCol="0">
            <a:spAutoFit/>
          </a:bodyPr>
          <a:lstStyle/>
          <a:p>
            <a:pPr algn="l">
              <a:spcAft>
                <a:spcPts val="600"/>
              </a:spcAft>
            </a:pPr>
            <a:r>
              <a:rPr lang="en-US" sz="1200" b="0" i="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Source: A. Damodaran</a:t>
            </a:r>
          </a:p>
        </p:txBody>
      </p:sp>
      <p:sp>
        <p:nvSpPr>
          <p:cNvPr id="9" name="Slide Number Placeholder 8">
            <a:extLst>
              <a:ext uri="{FF2B5EF4-FFF2-40B4-BE49-F238E27FC236}">
                <a16:creationId xmlns:a16="http://schemas.microsoft.com/office/drawing/2014/main" id="{D5382E6C-38F2-D43C-DFC1-C59E3749221D}"/>
              </a:ext>
            </a:extLst>
          </p:cNvPr>
          <p:cNvSpPr>
            <a:spLocks noGrp="1"/>
          </p:cNvSpPr>
          <p:nvPr>
            <p:ph type="sldNum" sz="quarter" idx="12"/>
          </p:nvPr>
        </p:nvSpPr>
        <p:spPr/>
        <p:txBody>
          <a:bodyPr/>
          <a:lstStyle/>
          <a:p>
            <a:fld id="{7505478F-C4B0-A54D-A344-143CA31E7EDE}" type="slidenum">
              <a:rPr lang="en-US" smtClean="0"/>
              <a:t>22</a:t>
            </a:fld>
            <a:endParaRPr lang="en-US"/>
          </a:p>
        </p:txBody>
      </p:sp>
    </p:spTree>
    <p:extLst>
      <p:ext uri="{BB962C8B-B14F-4D97-AF65-F5344CB8AC3E}">
        <p14:creationId xmlns:p14="http://schemas.microsoft.com/office/powerpoint/2010/main" val="53588556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The Venture Capital Method</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23</a:t>
            </a:fld>
            <a:endParaRPr lang="en-US" dirty="0"/>
          </a:p>
        </p:txBody>
      </p:sp>
    </p:spTree>
    <p:extLst>
      <p:ext uri="{BB962C8B-B14F-4D97-AF65-F5344CB8AC3E}">
        <p14:creationId xmlns:p14="http://schemas.microsoft.com/office/powerpoint/2010/main" val="76813540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The Venture Capital Method</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24</a:t>
            </a:fld>
            <a:endParaRPr lang="en-US"/>
          </a:p>
        </p:txBody>
      </p:sp>
      <p:sp>
        <p:nvSpPr>
          <p:cNvPr id="9" name="TextBox 8">
            <a:extLst>
              <a:ext uri="{FF2B5EF4-FFF2-40B4-BE49-F238E27FC236}">
                <a16:creationId xmlns:a16="http://schemas.microsoft.com/office/drawing/2014/main" id="{6BE2E218-685E-6846-A2EB-D9AD570FF695}"/>
              </a:ext>
            </a:extLst>
          </p:cNvPr>
          <p:cNvSpPr txBox="1"/>
          <p:nvPr/>
        </p:nvSpPr>
        <p:spPr>
          <a:xfrm>
            <a:off x="655608" y="1740480"/>
            <a:ext cx="9903123" cy="2092881"/>
          </a:xfrm>
          <a:prstGeom prst="rect">
            <a:avLst/>
          </a:prstGeom>
          <a:noFill/>
        </p:spPr>
        <p:txBody>
          <a:bodyPr wrap="square">
            <a:spAutoFit/>
          </a:bodyPr>
          <a:lstStyle/>
          <a:p>
            <a:pPr marL="342900" indent="-342900" defTabSz="914400">
              <a:buFont typeface="Arial" panose="020B0604020202020204" pitchFamily="34" charset="0"/>
              <a:buChar char="•"/>
            </a:pPr>
            <a:r>
              <a:rPr lang="en-US" sz="2600" b="0" dirty="0">
                <a:latin typeface="+mn-lt"/>
                <a:cs typeface="Arial" panose="020B0604020202020204" pitchFamily="34" charset="0"/>
              </a:rPr>
              <a:t>Method for estimating the post-money value of a company and the ownership percentage that an investor may want to target in a new round to achieve its risk-adjusted return objective.</a:t>
            </a:r>
          </a:p>
          <a:p>
            <a:pPr marL="342900" indent="-342900" defTabSz="914400">
              <a:buFont typeface="Arial" panose="020B0604020202020204" pitchFamily="34" charset="0"/>
              <a:buChar char="•"/>
            </a:pPr>
            <a:r>
              <a:rPr lang="en-US" sz="2600" b="0" dirty="0">
                <a:latin typeface="+mn-lt"/>
                <a:cs typeface="Arial" panose="020B0604020202020204" pitchFamily="34" charset="0"/>
              </a:rPr>
              <a:t>Used extensively in VC deal negotiations</a:t>
            </a:r>
          </a:p>
          <a:p>
            <a:pPr marL="342900" indent="-342900" defTabSz="914400">
              <a:buFont typeface="Arial" panose="020B0604020202020204" pitchFamily="34" charset="0"/>
              <a:buChar char="•"/>
            </a:pPr>
            <a:r>
              <a:rPr lang="en-US" sz="2600" b="0" dirty="0">
                <a:latin typeface="+mn-lt"/>
                <a:cs typeface="Arial" panose="020B0604020202020204" pitchFamily="34" charset="0"/>
              </a:rPr>
              <a:t>First described by Bill </a:t>
            </a:r>
            <a:r>
              <a:rPr lang="en-US" sz="2600" b="0" dirty="0" err="1">
                <a:latin typeface="+mn-lt"/>
                <a:cs typeface="Arial" panose="020B0604020202020204" pitchFamily="34" charset="0"/>
              </a:rPr>
              <a:t>Sahlman</a:t>
            </a:r>
            <a:r>
              <a:rPr lang="en-US" sz="2600" b="0" dirty="0">
                <a:latin typeface="+mn-lt"/>
                <a:cs typeface="Arial" panose="020B0604020202020204" pitchFamily="34" charset="0"/>
              </a:rPr>
              <a:t> of Harvard Business School in 1987</a:t>
            </a:r>
            <a:endParaRPr lang="en-US" sz="2600" dirty="0"/>
          </a:p>
        </p:txBody>
      </p:sp>
    </p:spTree>
    <p:extLst>
      <p:ext uri="{BB962C8B-B14F-4D97-AF65-F5344CB8AC3E}">
        <p14:creationId xmlns:p14="http://schemas.microsoft.com/office/powerpoint/2010/main" val="384373501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The Venture Capital Method: Base Case Example</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25</a:t>
            </a:fld>
            <a:endParaRPr lang="en-US"/>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19B3834-B5C6-A236-4592-C2046D9652E1}"/>
                  </a:ext>
                </a:extLst>
              </p:cNvPr>
              <p:cNvSpPr txBox="1">
                <a:spLocks/>
              </p:cNvSpPr>
              <p:nvPr/>
            </p:nvSpPr>
            <p:spPr>
              <a:xfrm>
                <a:off x="120770" y="1718833"/>
                <a:ext cx="11473131" cy="3567173"/>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2" algn="l"/>
                <a:r>
                  <a:rPr lang="en-US" sz="2500" dirty="0">
                    <a:cs typeface="Arial" panose="020B0604020202020204" pitchFamily="34" charset="0"/>
                  </a:rPr>
                  <a:t>Investor A – New investment of $5 million</a:t>
                </a:r>
              </a:p>
              <a:p>
                <a:pPr lvl="2" algn="l"/>
                <a:r>
                  <a:rPr lang="en-US" sz="2500" dirty="0">
                    <a:cs typeface="Arial" panose="020B0604020202020204" pitchFamily="34" charset="0"/>
                  </a:rPr>
                  <a:t>Estimated term to exit (T): 5 years</a:t>
                </a:r>
              </a:p>
              <a:p>
                <a:pPr lvl="2" algn="l"/>
                <a:r>
                  <a:rPr lang="en-US" sz="2500" dirty="0">
                    <a:cs typeface="Arial" panose="020B0604020202020204" pitchFamily="34" charset="0"/>
                  </a:rPr>
                  <a:t>Estimated equity value at exit (no debt): $300 million</a:t>
                </a:r>
              </a:p>
              <a:p>
                <a:pPr lvl="2" algn="l"/>
                <a:r>
                  <a:rPr lang="en-US" sz="2500" dirty="0">
                    <a:cs typeface="Arial" panose="020B0604020202020204" pitchFamily="34" charset="0"/>
                  </a:rPr>
                  <a:t>Required IRR = Target IRR = 30% </a:t>
                </a:r>
              </a:p>
              <a:p>
                <a:pPr lvl="2" algn="l"/>
                <a:r>
                  <a:rPr lang="en-US" sz="2500" dirty="0">
                    <a:cs typeface="Arial" panose="020B0604020202020204" pitchFamily="34" charset="0"/>
                  </a:rPr>
                  <a:t>Post-Money Value of the Company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i="1">
                            <a:latin typeface="Cambria Math" panose="02040503050406030204" pitchFamily="18" charset="0"/>
                            <a:cs typeface="Arial" panose="020B0604020202020204" pitchFamily="34" charset="0"/>
                          </a:rPr>
                          <m:t>𝑉𝑎𝑙𝑢𝑎𝑡𝑖𝑜𝑛</m:t>
                        </m:r>
                        <m:r>
                          <a:rPr lang="en-US" sz="2500" i="1">
                            <a:latin typeface="Cambria Math" panose="02040503050406030204" pitchFamily="18" charset="0"/>
                            <a:cs typeface="Arial" panose="020B0604020202020204" pitchFamily="34" charset="0"/>
                          </a:rPr>
                          <m:t> </m:t>
                        </m:r>
                        <m:r>
                          <a:rPr lang="en-US" sz="2500" i="1">
                            <a:latin typeface="Cambria Math" panose="02040503050406030204" pitchFamily="18" charset="0"/>
                            <a:cs typeface="Arial" panose="020B0604020202020204" pitchFamily="34" charset="0"/>
                          </a:rPr>
                          <m:t>𝑎𝑡</m:t>
                        </m:r>
                        <m:r>
                          <a:rPr lang="en-US" sz="2500" i="1">
                            <a:latin typeface="Cambria Math" panose="02040503050406030204" pitchFamily="18" charset="0"/>
                            <a:cs typeface="Arial" panose="020B0604020202020204" pitchFamily="34" charset="0"/>
                          </a:rPr>
                          <m:t> </m:t>
                        </m:r>
                        <m:r>
                          <a:rPr lang="en-US" sz="2500" i="1">
                            <a:latin typeface="Cambria Math" panose="02040503050406030204" pitchFamily="18" charset="0"/>
                            <a:cs typeface="Arial" panose="020B0604020202020204" pitchFamily="34" charset="0"/>
                          </a:rPr>
                          <m:t>𝑒𝑥𝑖𝑡</m:t>
                        </m:r>
                      </m:num>
                      <m:den>
                        <m:sSup>
                          <m:sSupPr>
                            <m:ctrlPr>
                              <a:rPr lang="en-US" sz="2500" i="1">
                                <a:latin typeface="Cambria Math" panose="02040503050406030204" pitchFamily="18" charset="0"/>
                                <a:cs typeface="Arial" panose="020B0604020202020204" pitchFamily="34" charset="0"/>
                              </a:rPr>
                            </m:ctrlPr>
                          </m:sSupPr>
                          <m:e>
                            <m:r>
                              <a:rPr lang="en-US" sz="2500" i="1">
                                <a:latin typeface="Cambria Math" panose="02040503050406030204" pitchFamily="18" charset="0"/>
                                <a:cs typeface="Arial" panose="020B0604020202020204" pitchFamily="34" charset="0"/>
                              </a:rPr>
                              <m:t>(1+</m:t>
                            </m:r>
                            <m:r>
                              <a:rPr lang="en-US" sz="2500" i="1">
                                <a:latin typeface="Cambria Math" panose="02040503050406030204" pitchFamily="18" charset="0"/>
                                <a:cs typeface="Arial" panose="020B0604020202020204" pitchFamily="34" charset="0"/>
                              </a:rPr>
                              <m:t>𝐷𝑖𝑠𝑐𝑜𝑢𝑛𝑡</m:t>
                            </m:r>
                            <m:r>
                              <a:rPr lang="en-US" sz="2500" i="1">
                                <a:latin typeface="Cambria Math" panose="02040503050406030204" pitchFamily="18" charset="0"/>
                                <a:cs typeface="Arial" panose="020B0604020202020204" pitchFamily="34" charset="0"/>
                              </a:rPr>
                              <m:t> </m:t>
                            </m:r>
                            <m:r>
                              <a:rPr lang="en-US" sz="2500" i="1">
                                <a:latin typeface="Cambria Math" panose="02040503050406030204" pitchFamily="18" charset="0"/>
                                <a:cs typeface="Arial" panose="020B0604020202020204" pitchFamily="34" charset="0"/>
                              </a:rPr>
                              <m:t>𝑅𝑎𝑡𝑒</m:t>
                            </m:r>
                            <m:r>
                              <a:rPr lang="en-US" sz="2500" i="1">
                                <a:latin typeface="Cambria Math" panose="02040503050406030204" pitchFamily="18" charset="0"/>
                                <a:cs typeface="Arial" panose="020B0604020202020204" pitchFamily="34" charset="0"/>
                              </a:rPr>
                              <m:t>)</m:t>
                            </m:r>
                          </m:e>
                          <m:sup>
                            <m:r>
                              <a:rPr lang="en-US" sz="2500" i="1">
                                <a:latin typeface="Cambria Math" panose="02040503050406030204" pitchFamily="18" charset="0"/>
                                <a:cs typeface="Arial" panose="020B0604020202020204" pitchFamily="34" charset="0"/>
                              </a:rPr>
                              <m:t>𝑇</m:t>
                            </m:r>
                          </m:sup>
                        </m:sSup>
                      </m:den>
                    </m:f>
                  </m:oMath>
                </a14:m>
                <a:r>
                  <a:rPr lang="en-US" sz="2500" dirty="0">
                    <a:cs typeface="Arial" panose="020B0604020202020204" pitchFamily="34" charset="0"/>
                  </a:rPr>
                  <a:t> = 300 million / (1.30^5) = $300,000,000 / 3.71 = $80,798,722.</a:t>
                </a:r>
              </a:p>
              <a:p>
                <a:pPr lvl="2" algn="l"/>
                <a:r>
                  <a:rPr lang="en-US" sz="2500" dirty="0">
                    <a:cs typeface="Arial" panose="020B0604020202020204" pitchFamily="34" charset="0"/>
                  </a:rPr>
                  <a:t>Required ownership percentage = $5,000,000 / $80,798,722 = 6.2%</a:t>
                </a:r>
              </a:p>
              <a:p>
                <a:pPr lvl="2"/>
                <a:endParaRPr lang="en-US" dirty="0">
                  <a:cs typeface="Arial" panose="020B0604020202020204" pitchFamily="34" charset="0"/>
                </a:endParaRPr>
              </a:p>
              <a:p>
                <a:pPr lvl="2"/>
                <a:r>
                  <a:rPr lang="en-US" sz="2700" b="1" dirty="0">
                    <a:cs typeface="Arial" panose="020B0604020202020204" pitchFamily="34" charset="0"/>
                  </a:rPr>
                  <a:t>Note: we are not considering risk of failure and dilution</a:t>
                </a:r>
              </a:p>
            </p:txBody>
          </p:sp>
        </mc:Choice>
        <mc:Fallback xmlns="">
          <p:sp>
            <p:nvSpPr>
              <p:cNvPr id="4" name="Content Placeholder 2">
                <a:extLst>
                  <a:ext uri="{FF2B5EF4-FFF2-40B4-BE49-F238E27FC236}">
                    <a16:creationId xmlns:a16="http://schemas.microsoft.com/office/drawing/2014/main" id="{E19B3834-B5C6-A236-4592-C2046D9652E1}"/>
                  </a:ext>
                </a:extLst>
              </p:cNvPr>
              <p:cNvSpPr txBox="1">
                <a:spLocks noRot="1" noChangeAspect="1" noMove="1" noResize="1" noEditPoints="1" noAdjustHandles="1" noChangeArrowheads="1" noChangeShapeType="1" noTextEdit="1"/>
              </p:cNvSpPr>
              <p:nvPr/>
            </p:nvSpPr>
            <p:spPr>
              <a:xfrm>
                <a:off x="120770" y="1718833"/>
                <a:ext cx="11473131" cy="3567173"/>
              </a:xfrm>
              <a:prstGeom prst="rect">
                <a:avLst/>
              </a:prstGeom>
              <a:blipFill>
                <a:blip r:embed="rId3"/>
                <a:stretch>
                  <a:fillRect t="-855" r="-266" b="-2393"/>
                </a:stretch>
              </a:blipFill>
            </p:spPr>
            <p:txBody>
              <a:bodyPr/>
              <a:lstStyle/>
              <a:p>
                <a:r>
                  <a:rPr lang="en-US">
                    <a:noFill/>
                  </a:rPr>
                  <a:t> </a:t>
                </a:r>
              </a:p>
            </p:txBody>
          </p:sp>
        </mc:Fallback>
      </mc:AlternateContent>
    </p:spTree>
    <p:extLst>
      <p:ext uri="{BB962C8B-B14F-4D97-AF65-F5344CB8AC3E}">
        <p14:creationId xmlns:p14="http://schemas.microsoft.com/office/powerpoint/2010/main" val="376114729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Venture Capital Method with Dilution and Risk of Failure</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26</a:t>
            </a:fld>
            <a:endParaRPr lang="en-US"/>
          </a:p>
        </p:txBody>
      </p:sp>
      <p:sp>
        <p:nvSpPr>
          <p:cNvPr id="6" name="Content Placeholder 2">
            <a:extLst>
              <a:ext uri="{FF2B5EF4-FFF2-40B4-BE49-F238E27FC236}">
                <a16:creationId xmlns:a16="http://schemas.microsoft.com/office/drawing/2014/main" id="{748F584D-D018-900E-3D86-BACD883D7BD2}"/>
              </a:ext>
            </a:extLst>
          </p:cNvPr>
          <p:cNvSpPr txBox="1">
            <a:spLocks/>
          </p:cNvSpPr>
          <p:nvPr/>
        </p:nvSpPr>
        <p:spPr>
          <a:xfrm>
            <a:off x="455140" y="1457866"/>
            <a:ext cx="10621479" cy="459974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spcAft>
                <a:spcPts val="726"/>
              </a:spcAft>
            </a:pPr>
            <a:r>
              <a:rPr lang="en-US" sz="3000" dirty="0"/>
              <a:t>Early stage Company</a:t>
            </a:r>
          </a:p>
          <a:p>
            <a:pPr lvl="1" algn="l">
              <a:spcAft>
                <a:spcPts val="726"/>
              </a:spcAft>
            </a:pPr>
            <a:r>
              <a:rPr lang="en-US" sz="3000" dirty="0"/>
              <a:t>$5,000,000 in new funding from Investor </a:t>
            </a:r>
          </a:p>
          <a:p>
            <a:pPr lvl="1" algn="l">
              <a:spcAft>
                <a:spcPts val="726"/>
              </a:spcAft>
            </a:pPr>
            <a:r>
              <a:rPr lang="en-US" sz="3000" dirty="0"/>
              <a:t>Investor Required IRR: 20.0% (after dilution and risk of failure)</a:t>
            </a:r>
          </a:p>
          <a:p>
            <a:pPr lvl="1" algn="l">
              <a:spcAft>
                <a:spcPts val="726"/>
              </a:spcAft>
            </a:pPr>
            <a:r>
              <a:rPr lang="en-US" sz="3000" dirty="0"/>
              <a:t>Estimated time to exit: 5 years</a:t>
            </a:r>
          </a:p>
          <a:p>
            <a:pPr lvl="1" algn="l">
              <a:spcAft>
                <a:spcPts val="726"/>
              </a:spcAft>
            </a:pPr>
            <a:r>
              <a:rPr lang="en-US" sz="3000" dirty="0"/>
              <a:t>Estimated Probability of Failure: 30%</a:t>
            </a:r>
          </a:p>
          <a:p>
            <a:pPr lvl="1" algn="l">
              <a:spcAft>
                <a:spcPts val="726"/>
              </a:spcAft>
            </a:pPr>
            <a:r>
              <a:rPr lang="en-US" sz="3000" dirty="0"/>
              <a:t>Estimated Retention Rate: 60% </a:t>
            </a:r>
          </a:p>
          <a:p>
            <a:pPr lvl="1" algn="l">
              <a:spcAft>
                <a:spcPts val="726"/>
              </a:spcAft>
            </a:pPr>
            <a:r>
              <a:rPr lang="en-US" sz="3000" dirty="0"/>
              <a:t>What should Investor’s A negotiate as ownership %?</a:t>
            </a:r>
          </a:p>
          <a:p>
            <a:pPr lvl="1">
              <a:spcAft>
                <a:spcPts val="726"/>
              </a:spcAft>
            </a:pPr>
            <a:endParaRPr lang="en-US" sz="1300" dirty="0"/>
          </a:p>
        </p:txBody>
      </p:sp>
    </p:spTree>
    <p:extLst>
      <p:ext uri="{BB962C8B-B14F-4D97-AF65-F5344CB8AC3E}">
        <p14:creationId xmlns:p14="http://schemas.microsoft.com/office/powerpoint/2010/main" val="261409995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VC Funds: from Target Performance to Negotiated Stake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27</a:t>
            </a:fld>
            <a:endParaRPr lang="en-US" dirty="0"/>
          </a:p>
        </p:txBody>
      </p:sp>
      <p:pic>
        <p:nvPicPr>
          <p:cNvPr id="3" name="Picture 2">
            <a:extLst>
              <a:ext uri="{FF2B5EF4-FFF2-40B4-BE49-F238E27FC236}">
                <a16:creationId xmlns:a16="http://schemas.microsoft.com/office/drawing/2014/main" id="{EE5A1EC0-8A85-A008-E728-48F4221FC15F}"/>
              </a:ext>
            </a:extLst>
          </p:cNvPr>
          <p:cNvPicPr>
            <a:picLocks noChangeAspect="1"/>
          </p:cNvPicPr>
          <p:nvPr/>
        </p:nvPicPr>
        <p:blipFill>
          <a:blip r:embed="rId3"/>
          <a:stretch>
            <a:fillRect/>
          </a:stretch>
        </p:blipFill>
        <p:spPr>
          <a:xfrm>
            <a:off x="455140" y="1544132"/>
            <a:ext cx="9372264" cy="3666448"/>
          </a:xfrm>
          <a:prstGeom prst="rect">
            <a:avLst/>
          </a:prstGeom>
        </p:spPr>
      </p:pic>
    </p:spTree>
    <p:extLst>
      <p:ext uri="{BB962C8B-B14F-4D97-AF65-F5344CB8AC3E}">
        <p14:creationId xmlns:p14="http://schemas.microsoft.com/office/powerpoint/2010/main" val="3973875677"/>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Asset-Based Approach</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28</a:t>
            </a:fld>
            <a:endParaRPr lang="en-US" dirty="0"/>
          </a:p>
        </p:txBody>
      </p:sp>
    </p:spTree>
    <p:extLst>
      <p:ext uri="{BB962C8B-B14F-4D97-AF65-F5344CB8AC3E}">
        <p14:creationId xmlns:p14="http://schemas.microsoft.com/office/powerpoint/2010/main" val="23033131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Asset Accumulation Method</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29</a:t>
            </a:fld>
            <a:endParaRPr lang="en-US"/>
          </a:p>
        </p:txBody>
      </p:sp>
      <p:sp>
        <p:nvSpPr>
          <p:cNvPr id="4" name="Content Placeholder 2">
            <a:extLst>
              <a:ext uri="{FF2B5EF4-FFF2-40B4-BE49-F238E27FC236}">
                <a16:creationId xmlns:a16="http://schemas.microsoft.com/office/drawing/2014/main" id="{05148697-4FE6-89D3-98E2-87019E9FD452}"/>
              </a:ext>
            </a:extLst>
          </p:cNvPr>
          <p:cNvSpPr txBox="1">
            <a:spLocks/>
          </p:cNvSpPr>
          <p:nvPr/>
        </p:nvSpPr>
        <p:spPr>
          <a:xfrm>
            <a:off x="273205" y="1275957"/>
            <a:ext cx="11281719" cy="474915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cs typeface="Arial" panose="020B0604020202020204" pitchFamily="34" charset="0"/>
              </a:rPr>
              <a:t>Asset Accumulation Method: </a:t>
            </a:r>
          </a:p>
          <a:p>
            <a:pPr marL="668309" lvl="4" indent="-342900" algn="l">
              <a:buFont typeface="Arial" panose="020B0604020202020204" pitchFamily="34" charset="0"/>
              <a:buChar char="•"/>
            </a:pPr>
            <a:r>
              <a:rPr lang="en-US" sz="2000" dirty="0">
                <a:cs typeface="Arial" panose="020B0604020202020204" pitchFamily="34" charset="0"/>
              </a:rPr>
              <a:t>Equity value of the Company is equivalent to the fair value of its assets less the fair value of its liabilities</a:t>
            </a:r>
          </a:p>
          <a:p>
            <a:pPr marL="668309" lvl="4" indent="-342900" algn="l">
              <a:buFont typeface="Arial" panose="020B0604020202020204" pitchFamily="34" charset="0"/>
              <a:buChar char="•"/>
            </a:pPr>
            <a:r>
              <a:rPr lang="en-US" sz="2000" dirty="0">
                <a:cs typeface="Arial" panose="020B0604020202020204" pitchFamily="34" charset="0"/>
              </a:rPr>
              <a:t>The fair values of assets and liabilities are estimated using a variety of methods, which often involve a combination of the cost, market and income approaches.</a:t>
            </a:r>
          </a:p>
          <a:p>
            <a:pPr marL="668309" lvl="4" indent="-342900" algn="l">
              <a:buFont typeface="Arial" panose="020B0604020202020204" pitchFamily="34" charset="0"/>
              <a:buChar char="•"/>
            </a:pPr>
            <a:r>
              <a:rPr lang="en-US" sz="2000" dirty="0">
                <a:cs typeface="Arial" panose="020B0604020202020204" pitchFamily="34" charset="0"/>
              </a:rPr>
              <a:t>The AAM concludes a value for the enterprise/equity on a controlling ownership basis</a:t>
            </a:r>
          </a:p>
          <a:p>
            <a:pPr marL="668309" lvl="4" indent="-342900" algn="l">
              <a:buFont typeface="Arial" panose="020B0604020202020204" pitchFamily="34" charset="0"/>
              <a:buChar char="•"/>
            </a:pPr>
            <a:r>
              <a:rPr lang="en-US" sz="2000" dirty="0">
                <a:cs typeface="Arial" panose="020B0604020202020204" pitchFamily="34" charset="0"/>
              </a:rPr>
              <a:t>Different from Book Value = net of the recorded amounts of assets and liabilities under generally accepted accounting principles.</a:t>
            </a:r>
          </a:p>
          <a:p>
            <a:pPr marL="668309" lvl="4" indent="-342900" algn="l">
              <a:buFont typeface="Arial" panose="020B0604020202020204" pitchFamily="34" charset="0"/>
              <a:buChar char="•"/>
            </a:pPr>
            <a:r>
              <a:rPr lang="en-US" sz="2000" dirty="0">
                <a:cs typeface="Arial" panose="020B0604020202020204" pitchFamily="34" charset="0"/>
              </a:rPr>
              <a:t>ESE can be useful:</a:t>
            </a:r>
          </a:p>
          <a:p>
            <a:pPr marL="1125509" lvl="5" indent="-342900" algn="l">
              <a:buFont typeface="Arial" panose="020B0604020202020204" pitchFamily="34" charset="0"/>
              <a:buChar char="•"/>
            </a:pPr>
            <a:r>
              <a:rPr lang="en-US" sz="2000" dirty="0">
                <a:cs typeface="Arial" panose="020B0604020202020204" pitchFamily="34" charset="0"/>
              </a:rPr>
              <a:t>in the earliest stages of development, prior to raising arm’s length financing, when there may be limited (or no) basis for using the income or market approaches.</a:t>
            </a:r>
          </a:p>
          <a:p>
            <a:pPr marL="1125509" lvl="5" indent="-342900" algn="l">
              <a:buFont typeface="Arial" panose="020B0604020202020204" pitchFamily="34" charset="0"/>
              <a:buChar char="•"/>
            </a:pPr>
            <a:r>
              <a:rPr lang="en-US" sz="2000" dirty="0">
                <a:cs typeface="Arial" panose="020B0604020202020204" pitchFamily="34" charset="0"/>
              </a:rPr>
              <a:t>when intangible assets are the key driver of enterprise valuation and growth </a:t>
            </a:r>
            <a:r>
              <a:rPr lang="en-US" sz="2000" u="sng" dirty="0">
                <a:cs typeface="Arial" panose="020B0604020202020204" pitchFamily="34" charset="0"/>
              </a:rPr>
              <a:t>and</a:t>
            </a:r>
            <a:r>
              <a:rPr lang="en-US" sz="2000" dirty="0">
                <a:cs typeface="Arial" panose="020B0604020202020204" pitchFamily="34" charset="0"/>
              </a:rPr>
              <a:t> when those assets may be appropriately identified and adequate support can be gathered.</a:t>
            </a:r>
          </a:p>
          <a:p>
            <a:pPr marL="668309" lvl="4" indent="-342900" algn="l">
              <a:buFont typeface="Arial" panose="020B0604020202020204" pitchFamily="34" charset="0"/>
              <a:buChar char="•"/>
            </a:pPr>
            <a:endParaRPr lang="en-US" sz="2000" dirty="0">
              <a:cs typeface="Arial" panose="020B0604020202020204" pitchFamily="34" charset="0"/>
            </a:endParaRPr>
          </a:p>
          <a:p>
            <a:pPr marL="325409" lvl="4" algn="l"/>
            <a:r>
              <a:rPr lang="en-US" sz="2000" b="1" i="1" dirty="0">
                <a:cs typeface="Arial" panose="020B0604020202020204" pitchFamily="34" charset="0"/>
              </a:rPr>
              <a:t>The AAM requires the identification of assets and liabilities that may be off-balance sheet under current accounting standards, but that may be significant drivers of value.</a:t>
            </a:r>
          </a:p>
          <a:p>
            <a:pPr marL="325409" lvl="4" algn="l"/>
            <a:endParaRPr lang="en-US" sz="2000" b="1" i="1" dirty="0">
              <a:cs typeface="Arial" panose="020B0604020202020204" pitchFamily="34" charset="0"/>
            </a:endParaRPr>
          </a:p>
          <a:p>
            <a:pPr marL="325409" lvl="4" algn="l"/>
            <a:r>
              <a:rPr lang="en-US" sz="2000" b="1" i="1" dirty="0">
                <a:cs typeface="Arial" panose="020B0604020202020204" pitchFamily="34" charset="0"/>
              </a:rPr>
              <a:t>The AAM requires a significant amount of detailed information on the company’s operations and of asset-specific information.</a:t>
            </a:r>
          </a:p>
          <a:p>
            <a:pPr marL="342900" indent="-342900">
              <a:buFont typeface="Arial" panose="020B0604020202020204" pitchFamily="34" charset="0"/>
              <a:buChar char="•"/>
            </a:pPr>
            <a:endParaRPr lang="en-US" sz="2000" dirty="0">
              <a:cs typeface="Arial" panose="020B0604020202020204" pitchFamily="34" charset="0"/>
            </a:endParaRPr>
          </a:p>
        </p:txBody>
      </p:sp>
    </p:spTree>
    <p:extLst>
      <p:ext uri="{BB962C8B-B14F-4D97-AF65-F5344CB8AC3E}">
        <p14:creationId xmlns:p14="http://schemas.microsoft.com/office/powerpoint/2010/main" val="370128509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6106886" cy="615553"/>
          </a:xfrm>
          <a:prstGeom prst="rect">
            <a:avLst/>
          </a:prstGeom>
          <a:noFill/>
        </p:spPr>
        <p:txBody>
          <a:bodyPr wrap="square">
            <a:spAutoFit/>
          </a:bodyPr>
          <a:lstStyle/>
          <a:p>
            <a:r>
              <a:rPr lang="en-US" sz="3400" dirty="0">
                <a:solidFill>
                  <a:schemeClr val="bg1"/>
                </a:solidFill>
                <a:latin typeface="Times New Roman" panose="02020603050405020304" pitchFamily="18" charset="0"/>
                <a:cs typeface="Times New Roman" panose="02020603050405020304" pitchFamily="18" charset="0"/>
              </a:rPr>
              <a:t>BlueVal</a:t>
            </a:r>
          </a:p>
        </p:txBody>
      </p:sp>
      <p:sp>
        <p:nvSpPr>
          <p:cNvPr id="12" name="TextBox 11">
            <a:extLst>
              <a:ext uri="{FF2B5EF4-FFF2-40B4-BE49-F238E27FC236}">
                <a16:creationId xmlns:a16="http://schemas.microsoft.com/office/drawing/2014/main" id="{850C1364-37E2-A01E-19D9-7B55E4205BC1}"/>
              </a:ext>
            </a:extLst>
          </p:cNvPr>
          <p:cNvSpPr txBox="1"/>
          <p:nvPr/>
        </p:nvSpPr>
        <p:spPr>
          <a:xfrm>
            <a:off x="365649" y="2218659"/>
            <a:ext cx="11361831" cy="2677656"/>
          </a:xfrm>
          <a:prstGeom prst="rect">
            <a:avLst/>
          </a:prstGeom>
          <a:noFill/>
        </p:spPr>
        <p:txBody>
          <a:bodyPr wrap="square">
            <a:spAutoFit/>
          </a:bodyPr>
          <a:lstStyle/>
          <a:p>
            <a:r>
              <a:rPr lang="de-DE" sz="2800" dirty="0">
                <a:latin typeface="Lato" panose="020F0502020204030203" pitchFamily="34" charset="0"/>
                <a:ea typeface="Lato" panose="020F0502020204030203" pitchFamily="34" charset="0"/>
                <a:cs typeface="Lato" panose="020F0502020204030203" pitchFamily="34" charset="0"/>
              </a:rPr>
              <a:t>BlueVal is a provider of business valuation services with a specialty in the valuation of interests in privately-held companies.</a:t>
            </a:r>
            <a:r>
              <a:rPr lang="en-US" sz="2800" dirty="0">
                <a:latin typeface="Lato" panose="020F0502020204030203" pitchFamily="34" charset="0"/>
                <a:ea typeface="Lato" panose="020F0502020204030203" pitchFamily="34" charset="0"/>
                <a:cs typeface="Lato" panose="020F0502020204030203" pitchFamily="34" charset="0"/>
              </a:rPr>
              <a:t> BlueVal provides valuations for financial reporting, </a:t>
            </a:r>
            <a:r>
              <a:rPr lang="en-US" sz="2800" b="0" i="0" dirty="0">
                <a:effectLst/>
                <a:latin typeface="Lato" panose="020F0502020204030203" pitchFamily="34" charset="0"/>
                <a:ea typeface="Lato" panose="020F0502020204030203" pitchFamily="34" charset="0"/>
                <a:cs typeface="Lato" panose="020F0502020204030203" pitchFamily="34" charset="0"/>
              </a:rPr>
              <a:t>M&amp;A transactions and business sales, partnership buyouts and buy-sell agreements, litigation support, IRC 409A, estate and gift taxes. </a:t>
            </a:r>
            <a:r>
              <a:rPr lang="en-US" sz="2800" dirty="0">
                <a:latin typeface="Lato" panose="020F0502020204030203" pitchFamily="34" charset="0"/>
                <a:ea typeface="Lato" panose="020F0502020204030203" pitchFamily="34" charset="0"/>
                <a:cs typeface="Lato" panose="020F0502020204030203" pitchFamily="34" charset="0"/>
              </a:rPr>
              <a:t>BlueVal has offices in New York City, San Francisco and Manila.</a:t>
            </a:r>
            <a:endParaRPr lang="de-DE" sz="2800" dirty="0">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5695ADEE-4457-6C37-48D7-E01D1C57A965}"/>
              </a:ext>
            </a:extLst>
          </p:cNvPr>
          <p:cNvSpPr>
            <a:spLocks noGrp="1"/>
          </p:cNvSpPr>
          <p:nvPr>
            <p:ph type="sldNum" sz="quarter" idx="12"/>
          </p:nvPr>
        </p:nvSpPr>
        <p:spPr/>
        <p:txBody>
          <a:bodyPr/>
          <a:lstStyle/>
          <a:p>
            <a:fld id="{7505478F-C4B0-A54D-A344-143CA31E7EDE}" type="slidenum">
              <a:rPr lang="en-US" smtClean="0"/>
              <a:t>3</a:t>
            </a:fld>
            <a:endParaRPr lang="en-US" dirty="0"/>
          </a:p>
        </p:txBody>
      </p:sp>
    </p:spTree>
    <p:extLst>
      <p:ext uri="{BB962C8B-B14F-4D97-AF65-F5344CB8AC3E}">
        <p14:creationId xmlns:p14="http://schemas.microsoft.com/office/powerpoint/2010/main" val="3196160671"/>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Types of Intangible Assets</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30</a:t>
            </a:fld>
            <a:endParaRPr lang="en-US"/>
          </a:p>
        </p:txBody>
      </p:sp>
      <p:pic>
        <p:nvPicPr>
          <p:cNvPr id="6" name="Picture 5">
            <a:extLst>
              <a:ext uri="{FF2B5EF4-FFF2-40B4-BE49-F238E27FC236}">
                <a16:creationId xmlns:a16="http://schemas.microsoft.com/office/drawing/2014/main" id="{EF17FD1B-17AD-C2B4-4F19-FE79F5C98B14}"/>
              </a:ext>
            </a:extLst>
          </p:cNvPr>
          <p:cNvPicPr>
            <a:picLocks noChangeAspect="1"/>
          </p:cNvPicPr>
          <p:nvPr/>
        </p:nvPicPr>
        <p:blipFill>
          <a:blip r:embed="rId3"/>
          <a:stretch>
            <a:fillRect/>
          </a:stretch>
        </p:blipFill>
        <p:spPr>
          <a:xfrm>
            <a:off x="375027" y="1304924"/>
            <a:ext cx="9027765" cy="4720193"/>
          </a:xfrm>
          <a:prstGeom prst="rect">
            <a:avLst/>
          </a:prstGeom>
        </p:spPr>
      </p:pic>
    </p:spTree>
    <p:extLst>
      <p:ext uri="{BB962C8B-B14F-4D97-AF65-F5344CB8AC3E}">
        <p14:creationId xmlns:p14="http://schemas.microsoft.com/office/powerpoint/2010/main" val="3645988858"/>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Intangible Assets: Summary of Valuation Methodologies</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31</a:t>
            </a:fld>
            <a:endParaRPr lang="en-US"/>
          </a:p>
        </p:txBody>
      </p:sp>
      <p:pic>
        <p:nvPicPr>
          <p:cNvPr id="9" name="Picture 8">
            <a:extLst>
              <a:ext uri="{FF2B5EF4-FFF2-40B4-BE49-F238E27FC236}">
                <a16:creationId xmlns:a16="http://schemas.microsoft.com/office/drawing/2014/main" id="{9E99AFF7-58C0-8D0C-3C91-50809944ABDE}"/>
              </a:ext>
            </a:extLst>
          </p:cNvPr>
          <p:cNvPicPr>
            <a:picLocks noChangeAspect="1"/>
          </p:cNvPicPr>
          <p:nvPr/>
        </p:nvPicPr>
        <p:blipFill>
          <a:blip r:embed="rId3"/>
          <a:stretch>
            <a:fillRect/>
          </a:stretch>
        </p:blipFill>
        <p:spPr>
          <a:xfrm>
            <a:off x="733245" y="1373126"/>
            <a:ext cx="7572555" cy="3621567"/>
          </a:xfrm>
          <a:prstGeom prst="rect">
            <a:avLst/>
          </a:prstGeom>
        </p:spPr>
      </p:pic>
    </p:spTree>
    <p:extLst>
      <p:ext uri="{BB962C8B-B14F-4D97-AF65-F5344CB8AC3E}">
        <p14:creationId xmlns:p14="http://schemas.microsoft.com/office/powerpoint/2010/main" val="2578513847"/>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Asset Accumulation Method – Adjusted Balance Sheet</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32</a:t>
            </a:fld>
            <a:endParaRPr lang="en-US"/>
          </a:p>
        </p:txBody>
      </p:sp>
      <p:pic>
        <p:nvPicPr>
          <p:cNvPr id="6" name="Picture 5">
            <a:extLst>
              <a:ext uri="{FF2B5EF4-FFF2-40B4-BE49-F238E27FC236}">
                <a16:creationId xmlns:a16="http://schemas.microsoft.com/office/drawing/2014/main" id="{03EBE68E-CB99-7B30-4DBA-7BB2F60FCF5B}"/>
              </a:ext>
            </a:extLst>
          </p:cNvPr>
          <p:cNvPicPr>
            <a:picLocks noChangeAspect="1"/>
          </p:cNvPicPr>
          <p:nvPr/>
        </p:nvPicPr>
        <p:blipFill>
          <a:blip r:embed="rId3"/>
          <a:stretch>
            <a:fillRect/>
          </a:stretch>
        </p:blipFill>
        <p:spPr>
          <a:xfrm>
            <a:off x="681487" y="1275956"/>
            <a:ext cx="6357668" cy="4750193"/>
          </a:xfrm>
          <a:prstGeom prst="rect">
            <a:avLst/>
          </a:prstGeom>
        </p:spPr>
      </p:pic>
    </p:spTree>
    <p:extLst>
      <p:ext uri="{BB962C8B-B14F-4D97-AF65-F5344CB8AC3E}">
        <p14:creationId xmlns:p14="http://schemas.microsoft.com/office/powerpoint/2010/main" val="2025377605"/>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WAA-WACC-IRR Reconciliation</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33</a:t>
            </a:fld>
            <a:endParaRPr lang="en-US"/>
          </a:p>
        </p:txBody>
      </p:sp>
      <p:pic>
        <p:nvPicPr>
          <p:cNvPr id="9" name="Picture 8">
            <a:extLst>
              <a:ext uri="{FF2B5EF4-FFF2-40B4-BE49-F238E27FC236}">
                <a16:creationId xmlns:a16="http://schemas.microsoft.com/office/drawing/2014/main" id="{5E52C912-7A82-8955-8685-F67655C8B7C2}"/>
              </a:ext>
            </a:extLst>
          </p:cNvPr>
          <p:cNvPicPr>
            <a:picLocks noChangeAspect="1"/>
          </p:cNvPicPr>
          <p:nvPr/>
        </p:nvPicPr>
        <p:blipFill>
          <a:blip r:embed="rId3"/>
          <a:stretch>
            <a:fillRect/>
          </a:stretch>
        </p:blipFill>
        <p:spPr>
          <a:xfrm>
            <a:off x="375027" y="1275956"/>
            <a:ext cx="8584823" cy="4374341"/>
          </a:xfrm>
          <a:prstGeom prst="rect">
            <a:avLst/>
          </a:prstGeom>
        </p:spPr>
      </p:pic>
    </p:spTree>
    <p:extLst>
      <p:ext uri="{BB962C8B-B14F-4D97-AF65-F5344CB8AC3E}">
        <p14:creationId xmlns:p14="http://schemas.microsoft.com/office/powerpoint/2010/main" val="1494289720"/>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DCF Analysis in Early Stage Valuation</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34</a:t>
            </a:fld>
            <a:endParaRPr lang="en-US" dirty="0"/>
          </a:p>
        </p:txBody>
      </p:sp>
    </p:spTree>
    <p:extLst>
      <p:ext uri="{BB962C8B-B14F-4D97-AF65-F5344CB8AC3E}">
        <p14:creationId xmlns:p14="http://schemas.microsoft.com/office/powerpoint/2010/main" val="3532068321"/>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DCF : A Dynamic Model</a:t>
            </a:r>
            <a:endParaRPr lang="en-US" sz="3200" dirty="0">
              <a:solidFill>
                <a:schemeClr val="bg1"/>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E22E71A-6A16-E9BE-AE4A-77A568B0A7F5}"/>
              </a:ext>
            </a:extLst>
          </p:cNvPr>
          <p:cNvSpPr>
            <a:spLocks noGrp="1"/>
          </p:cNvSpPr>
          <p:nvPr>
            <p:ph type="sldNum" sz="quarter" idx="12"/>
          </p:nvPr>
        </p:nvSpPr>
        <p:spPr/>
        <p:txBody>
          <a:bodyPr/>
          <a:lstStyle/>
          <a:p>
            <a:fld id="{7505478F-C4B0-A54D-A344-143CA31E7EDE}" type="slidenum">
              <a:rPr lang="en-US" smtClean="0"/>
              <a:t>35</a:t>
            </a:fld>
            <a:endParaRPr lang="en-US"/>
          </a:p>
        </p:txBody>
      </p:sp>
      <p:pic>
        <p:nvPicPr>
          <p:cNvPr id="2" name="Picture 1">
            <a:extLst>
              <a:ext uri="{FF2B5EF4-FFF2-40B4-BE49-F238E27FC236}">
                <a16:creationId xmlns:a16="http://schemas.microsoft.com/office/drawing/2014/main" id="{2E0F8600-498E-B103-7B1C-59B76D6C8EFA}"/>
              </a:ext>
            </a:extLst>
          </p:cNvPr>
          <p:cNvPicPr>
            <a:picLocks noChangeAspect="1"/>
          </p:cNvPicPr>
          <p:nvPr/>
        </p:nvPicPr>
        <p:blipFill>
          <a:blip r:embed="rId3"/>
          <a:stretch>
            <a:fillRect/>
          </a:stretch>
        </p:blipFill>
        <p:spPr>
          <a:xfrm>
            <a:off x="834696" y="1285338"/>
            <a:ext cx="10522608" cy="3897430"/>
          </a:xfrm>
          <a:prstGeom prst="rect">
            <a:avLst/>
          </a:prstGeom>
        </p:spPr>
      </p:pic>
      <p:sp>
        <p:nvSpPr>
          <p:cNvPr id="6" name="TextBox 5">
            <a:extLst>
              <a:ext uri="{FF2B5EF4-FFF2-40B4-BE49-F238E27FC236}">
                <a16:creationId xmlns:a16="http://schemas.microsoft.com/office/drawing/2014/main" id="{E32529FB-C033-9EB9-F557-E5E5BD7A329B}"/>
              </a:ext>
            </a:extLst>
          </p:cNvPr>
          <p:cNvSpPr txBox="1"/>
          <p:nvPr/>
        </p:nvSpPr>
        <p:spPr>
          <a:xfrm>
            <a:off x="222718" y="5200878"/>
            <a:ext cx="11405690" cy="738664"/>
          </a:xfrm>
          <a:prstGeom prst="rect">
            <a:avLst/>
          </a:prstGeom>
          <a:noFill/>
        </p:spPr>
        <p:txBody>
          <a:bodyPr wrap="square">
            <a:spAutoFit/>
          </a:bodyPr>
          <a:lstStyle/>
          <a:p>
            <a:r>
              <a:rPr lang="en-US" sz="2100" b="1" dirty="0">
                <a:latin typeface="Lato" panose="020F0502020204030203" pitchFamily="34" charset="0"/>
                <a:ea typeface="Lato" panose="020F0502020204030203" pitchFamily="34" charset="0"/>
                <a:cs typeface="Lato" panose="020F0502020204030203" pitchFamily="34" charset="0"/>
              </a:rPr>
              <a:t>Requires revenue, path to profitability (not necessarily current profits) and reliable projections</a:t>
            </a:r>
          </a:p>
          <a:p>
            <a:r>
              <a:rPr lang="en-US" sz="2100" b="1" dirty="0">
                <a:latin typeface="Lato" panose="020F0502020204030203" pitchFamily="34" charset="0"/>
                <a:ea typeface="Lato" panose="020F0502020204030203" pitchFamily="34" charset="0"/>
                <a:cs typeface="Lato" panose="020F0502020204030203" pitchFamily="34" charset="0"/>
              </a:rPr>
              <a:t>Revenue, Capital Structure, Cost of Capital and Reinvestment vary depending on the stage </a:t>
            </a:r>
          </a:p>
        </p:txBody>
      </p:sp>
    </p:spTree>
    <p:extLst>
      <p:ext uri="{BB962C8B-B14F-4D97-AF65-F5344CB8AC3E}">
        <p14:creationId xmlns:p14="http://schemas.microsoft.com/office/powerpoint/2010/main" val="104232155"/>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DCF: A Dynamic Model - Stage 1</a:t>
            </a:r>
            <a:endParaRPr lang="en-US" sz="3200" dirty="0">
              <a:solidFill>
                <a:schemeClr val="bg1"/>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7864195-9F76-8CBD-3F3A-0408210597E6}"/>
              </a:ext>
            </a:extLst>
          </p:cNvPr>
          <p:cNvSpPr txBox="1"/>
          <p:nvPr/>
        </p:nvSpPr>
        <p:spPr>
          <a:xfrm>
            <a:off x="360045" y="1440324"/>
            <a:ext cx="11281719" cy="286232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Stage 1 – High Growth</a:t>
            </a:r>
          </a:p>
          <a:p>
            <a:pPr marL="285750" indent="-285750">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Revenue growth rates can exceed 40%</a:t>
            </a: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Significant capital investments to expand revenue-generation capacity</a:t>
            </a: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Negative / Low positive profitability</a:t>
            </a: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Angel and Venture Capital investors</a:t>
            </a:r>
          </a:p>
          <a:p>
            <a:pPr marL="742950" lvl="1"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Equity only</a:t>
            </a: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High cost of capital (20%+) </a:t>
            </a:r>
          </a:p>
          <a:p>
            <a:pPr marL="742950" lvl="1" indent="-285750">
              <a:buFont typeface="Arial" panose="020B0604020202020204" pitchFamily="34" charset="0"/>
              <a:buChar char="•"/>
            </a:pPr>
            <a:r>
              <a:rPr lang="en-US" sz="2000" b="0" dirty="0">
                <a:latin typeface="Lato" panose="020F0502020204030203" pitchFamily="34" charset="0"/>
                <a:ea typeface="Lato" panose="020F0502020204030203" pitchFamily="34" charset="0"/>
                <a:cs typeface="Lato" panose="020F0502020204030203" pitchFamily="34" charset="0"/>
              </a:rPr>
              <a:t>Initial years of operating losses may require adjustments to the discount rate.</a:t>
            </a:r>
          </a:p>
        </p:txBody>
      </p:sp>
      <p:sp>
        <p:nvSpPr>
          <p:cNvPr id="9" name="Slide Number Placeholder 8">
            <a:extLst>
              <a:ext uri="{FF2B5EF4-FFF2-40B4-BE49-F238E27FC236}">
                <a16:creationId xmlns:a16="http://schemas.microsoft.com/office/drawing/2014/main" id="{6F8A4F65-EDDB-8E8E-DB64-523E627AF41C}"/>
              </a:ext>
            </a:extLst>
          </p:cNvPr>
          <p:cNvSpPr>
            <a:spLocks noGrp="1"/>
          </p:cNvSpPr>
          <p:nvPr>
            <p:ph type="sldNum" sz="quarter" idx="12"/>
          </p:nvPr>
        </p:nvSpPr>
        <p:spPr/>
        <p:txBody>
          <a:bodyPr/>
          <a:lstStyle/>
          <a:p>
            <a:fld id="{7505478F-C4B0-A54D-A344-143CA31E7EDE}" type="slidenum">
              <a:rPr lang="en-US" smtClean="0"/>
              <a:t>36</a:t>
            </a:fld>
            <a:endParaRPr lang="en-US"/>
          </a:p>
        </p:txBody>
      </p:sp>
    </p:spTree>
    <p:extLst>
      <p:ext uri="{BB962C8B-B14F-4D97-AF65-F5344CB8AC3E}">
        <p14:creationId xmlns:p14="http://schemas.microsoft.com/office/powerpoint/2010/main" val="838159765"/>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DCF: A Dynamic Model - Stage 2</a:t>
            </a:r>
            <a:endParaRPr lang="en-US" sz="3200" dirty="0">
              <a:solidFill>
                <a:schemeClr val="bg1"/>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7864195-9F76-8CBD-3F3A-0408210597E6}"/>
              </a:ext>
            </a:extLst>
          </p:cNvPr>
          <p:cNvSpPr txBox="1"/>
          <p:nvPr/>
        </p:nvSpPr>
        <p:spPr>
          <a:xfrm>
            <a:off x="375027" y="1318540"/>
            <a:ext cx="11281719" cy="3046988"/>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Stage 2 – Declining Growth</a:t>
            </a:r>
          </a:p>
          <a:p>
            <a:pPr marL="285750" indent="-285750">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Revenue growth is still high but declining</a:t>
            </a: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Capital investments are still substantial</a:t>
            </a: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Company </a:t>
            </a:r>
            <a:r>
              <a:rPr lang="en-US" sz="2400" dirty="0">
                <a:latin typeface="Lato" panose="020F0502020204030203" pitchFamily="34" charset="0"/>
                <a:ea typeface="Lato" panose="020F0502020204030203" pitchFamily="34" charset="0"/>
                <a:cs typeface="Lato" panose="020F0502020204030203" pitchFamily="34" charset="0"/>
              </a:rPr>
              <a:t>is</a:t>
            </a:r>
            <a:r>
              <a:rPr lang="en-US" sz="2400" b="0" dirty="0">
                <a:latin typeface="Lato" panose="020F0502020204030203" pitchFamily="34" charset="0"/>
                <a:ea typeface="Lato" panose="020F0502020204030203" pitchFamily="34" charset="0"/>
                <a:cs typeface="Lato" panose="020F0502020204030203" pitchFamily="34" charset="0"/>
              </a:rPr>
              <a:t> profitable</a:t>
            </a: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Target Exit/IPO may be modelled at this stage</a:t>
            </a: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Company may start issuing debt</a:t>
            </a:r>
          </a:p>
          <a:p>
            <a:pPr marL="742950" lvl="1" indent="-285750">
              <a:buFont typeface="Arial" panose="020B0604020202020204" pitchFamily="34" charset="0"/>
              <a:buChar char="•"/>
            </a:pPr>
            <a:r>
              <a:rPr lang="en-US" sz="2400" b="0" dirty="0">
                <a:latin typeface="Lato" panose="020F0502020204030203" pitchFamily="34" charset="0"/>
                <a:ea typeface="Lato" panose="020F0502020204030203" pitchFamily="34" charset="0"/>
                <a:cs typeface="Lato" panose="020F0502020204030203" pitchFamily="34" charset="0"/>
              </a:rPr>
              <a:t>Cost of capital declines</a:t>
            </a:r>
          </a:p>
        </p:txBody>
      </p:sp>
      <p:sp>
        <p:nvSpPr>
          <p:cNvPr id="2" name="Slide Number Placeholder 1">
            <a:extLst>
              <a:ext uri="{FF2B5EF4-FFF2-40B4-BE49-F238E27FC236}">
                <a16:creationId xmlns:a16="http://schemas.microsoft.com/office/drawing/2014/main" id="{712DC5DF-80E5-BD5C-1E08-79C8CAB70BDA}"/>
              </a:ext>
            </a:extLst>
          </p:cNvPr>
          <p:cNvSpPr>
            <a:spLocks noGrp="1"/>
          </p:cNvSpPr>
          <p:nvPr>
            <p:ph type="sldNum" sz="quarter" idx="12"/>
          </p:nvPr>
        </p:nvSpPr>
        <p:spPr/>
        <p:txBody>
          <a:bodyPr/>
          <a:lstStyle/>
          <a:p>
            <a:fld id="{7505478F-C4B0-A54D-A344-143CA31E7EDE}" type="slidenum">
              <a:rPr lang="en-US" smtClean="0"/>
              <a:t>37</a:t>
            </a:fld>
            <a:endParaRPr lang="en-US"/>
          </a:p>
        </p:txBody>
      </p:sp>
    </p:spTree>
    <p:extLst>
      <p:ext uri="{BB962C8B-B14F-4D97-AF65-F5344CB8AC3E}">
        <p14:creationId xmlns:p14="http://schemas.microsoft.com/office/powerpoint/2010/main" val="1116425662"/>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DCF: A Dynamic Model - Stage 3</a:t>
            </a:r>
            <a:endParaRPr lang="en-US" sz="3200" dirty="0">
              <a:solidFill>
                <a:schemeClr val="bg1"/>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7864195-9F76-8CBD-3F3A-0408210597E6}"/>
              </a:ext>
            </a:extLst>
          </p:cNvPr>
          <p:cNvSpPr txBox="1"/>
          <p:nvPr/>
        </p:nvSpPr>
        <p:spPr>
          <a:xfrm>
            <a:off x="345415" y="1440324"/>
            <a:ext cx="11281719" cy="3108543"/>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Lato" panose="020F0502020204030203" pitchFamily="34" charset="0"/>
                <a:ea typeface="Lato" panose="020F0502020204030203" pitchFamily="34" charset="0"/>
                <a:cs typeface="Lato" panose="020F0502020204030203" pitchFamily="34" charset="0"/>
              </a:rPr>
              <a:t>Stage 3 – Stable Growth</a:t>
            </a:r>
          </a:p>
          <a:p>
            <a:pPr marL="285750" indent="-285750">
              <a:buFont typeface="Arial" panose="020B0604020202020204" pitchFamily="34" charset="0"/>
              <a:buChar char="•"/>
            </a:pPr>
            <a:endParaRPr lang="en-US" sz="28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Company reaches its “mature” stage</a:t>
            </a:r>
          </a:p>
          <a:p>
            <a:pPr marL="742950" lvl="1" indent="-285750">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Growth rates in line with long-term trends</a:t>
            </a:r>
          </a:p>
          <a:p>
            <a:pPr marL="742950" lvl="1" indent="-285750">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Company is profitable and margins are in line with market</a:t>
            </a:r>
          </a:p>
          <a:p>
            <a:pPr marL="742950" lvl="1" indent="-285750">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Capital expenditures are adequate to maintain long-term growth</a:t>
            </a:r>
          </a:p>
          <a:p>
            <a:pPr marL="742950" lvl="1" indent="-285750">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Capital structure reflects target structure</a:t>
            </a:r>
          </a:p>
        </p:txBody>
      </p:sp>
      <p:sp>
        <p:nvSpPr>
          <p:cNvPr id="2" name="Slide Number Placeholder 1">
            <a:extLst>
              <a:ext uri="{FF2B5EF4-FFF2-40B4-BE49-F238E27FC236}">
                <a16:creationId xmlns:a16="http://schemas.microsoft.com/office/drawing/2014/main" id="{58E709E8-D775-951E-21D4-01A1A3986BCF}"/>
              </a:ext>
            </a:extLst>
          </p:cNvPr>
          <p:cNvSpPr>
            <a:spLocks noGrp="1"/>
          </p:cNvSpPr>
          <p:nvPr>
            <p:ph type="sldNum" sz="quarter" idx="12"/>
          </p:nvPr>
        </p:nvSpPr>
        <p:spPr/>
        <p:txBody>
          <a:bodyPr/>
          <a:lstStyle/>
          <a:p>
            <a:fld id="{7505478F-C4B0-A54D-A344-143CA31E7EDE}" type="slidenum">
              <a:rPr lang="en-US" smtClean="0"/>
              <a:t>38</a:t>
            </a:fld>
            <a:endParaRPr lang="en-US"/>
          </a:p>
        </p:txBody>
      </p:sp>
    </p:spTree>
    <p:extLst>
      <p:ext uri="{BB962C8B-B14F-4D97-AF65-F5344CB8AC3E}">
        <p14:creationId xmlns:p14="http://schemas.microsoft.com/office/powerpoint/2010/main" val="937714939"/>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Cost of Equity with Modified CAPM</a:t>
            </a:r>
            <a:endParaRPr lang="en-US" sz="3200" dirty="0">
              <a:solidFill>
                <a:schemeClr val="bg1"/>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D77B1B7-E0BE-25BB-2FFD-FB7C9DAA84CB}"/>
              </a:ext>
            </a:extLst>
          </p:cNvPr>
          <p:cNvSpPr txBox="1"/>
          <p:nvPr/>
        </p:nvSpPr>
        <p:spPr>
          <a:xfrm>
            <a:off x="352665" y="5257561"/>
            <a:ext cx="10454990" cy="615553"/>
          </a:xfrm>
          <a:prstGeom prst="rect">
            <a:avLst/>
          </a:prstGeom>
          <a:noFill/>
        </p:spPr>
        <p:txBody>
          <a:bodyPr wrap="square" rtlCol="0">
            <a:spAutoFit/>
          </a:bodyPr>
          <a:lstStyle/>
          <a:p>
            <a:r>
              <a:rPr lang="en-US" sz="1700" dirty="0">
                <a:latin typeface="Lato" panose="020F0502020204030203" pitchFamily="34" charset="0"/>
                <a:ea typeface="Lato" panose="020F0502020204030203" pitchFamily="34" charset="0"/>
                <a:cs typeface="Lato" panose="020F0502020204030203" pitchFamily="34" charset="0"/>
              </a:rPr>
              <a:t>Cost of Equity = RFR + ERP x Beta + SSRP + CSRP</a:t>
            </a:r>
          </a:p>
          <a:p>
            <a:r>
              <a:rPr lang="en-US" sz="1700" dirty="0">
                <a:latin typeface="Lato" panose="020F0502020204030203" pitchFamily="34" charset="0"/>
                <a:ea typeface="Lato" panose="020F0502020204030203" pitchFamily="34" charset="0"/>
                <a:cs typeface="Lato" panose="020F0502020204030203" pitchFamily="34" charset="0"/>
              </a:rPr>
              <a:t>Beta affected by industry, leverage </a:t>
            </a:r>
          </a:p>
        </p:txBody>
      </p:sp>
      <p:sp>
        <p:nvSpPr>
          <p:cNvPr id="9" name="Slide Number Placeholder 8">
            <a:extLst>
              <a:ext uri="{FF2B5EF4-FFF2-40B4-BE49-F238E27FC236}">
                <a16:creationId xmlns:a16="http://schemas.microsoft.com/office/drawing/2014/main" id="{984606E6-08C6-805D-3A23-12F55289892A}"/>
              </a:ext>
            </a:extLst>
          </p:cNvPr>
          <p:cNvSpPr>
            <a:spLocks noGrp="1"/>
          </p:cNvSpPr>
          <p:nvPr>
            <p:ph type="sldNum" sz="quarter" idx="12"/>
          </p:nvPr>
        </p:nvSpPr>
        <p:spPr/>
        <p:txBody>
          <a:bodyPr/>
          <a:lstStyle/>
          <a:p>
            <a:fld id="{7505478F-C4B0-A54D-A344-143CA31E7EDE}" type="slidenum">
              <a:rPr lang="en-US" smtClean="0"/>
              <a:t>39</a:t>
            </a:fld>
            <a:endParaRPr lang="en-US"/>
          </a:p>
        </p:txBody>
      </p:sp>
      <p:pic>
        <p:nvPicPr>
          <p:cNvPr id="6" name="Picture 5">
            <a:extLst>
              <a:ext uri="{FF2B5EF4-FFF2-40B4-BE49-F238E27FC236}">
                <a16:creationId xmlns:a16="http://schemas.microsoft.com/office/drawing/2014/main" id="{4FC6FFB1-D246-1E40-3480-50A15100335A}"/>
              </a:ext>
            </a:extLst>
          </p:cNvPr>
          <p:cNvPicPr>
            <a:picLocks noChangeAspect="1"/>
          </p:cNvPicPr>
          <p:nvPr/>
        </p:nvPicPr>
        <p:blipFill>
          <a:blip r:embed="rId3"/>
          <a:stretch>
            <a:fillRect/>
          </a:stretch>
        </p:blipFill>
        <p:spPr>
          <a:xfrm>
            <a:off x="862642" y="1570007"/>
            <a:ext cx="9713344" cy="3433313"/>
          </a:xfrm>
          <a:prstGeom prst="rect">
            <a:avLst/>
          </a:prstGeom>
        </p:spPr>
      </p:pic>
    </p:spTree>
    <p:extLst>
      <p:ext uri="{BB962C8B-B14F-4D97-AF65-F5344CB8AC3E}">
        <p14:creationId xmlns:p14="http://schemas.microsoft.com/office/powerpoint/2010/main" val="173980146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610688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Disclaimer</a:t>
            </a:r>
          </a:p>
        </p:txBody>
      </p:sp>
      <p:sp>
        <p:nvSpPr>
          <p:cNvPr id="12" name="TextBox 11">
            <a:extLst>
              <a:ext uri="{FF2B5EF4-FFF2-40B4-BE49-F238E27FC236}">
                <a16:creationId xmlns:a16="http://schemas.microsoft.com/office/drawing/2014/main" id="{850C1364-37E2-A01E-19D9-7B55E4205BC1}"/>
              </a:ext>
            </a:extLst>
          </p:cNvPr>
          <p:cNvSpPr txBox="1"/>
          <p:nvPr/>
        </p:nvSpPr>
        <p:spPr>
          <a:xfrm>
            <a:off x="595223" y="2382559"/>
            <a:ext cx="11132257" cy="2246769"/>
          </a:xfrm>
          <a:prstGeom prst="rect">
            <a:avLst/>
          </a:prstGeom>
          <a:noFill/>
        </p:spPr>
        <p:txBody>
          <a:bodyPr wrap="square">
            <a:spAutoFit/>
          </a:bodyPr>
          <a:lstStyle/>
          <a:p>
            <a:r>
              <a:rPr lang="de-DE" sz="2800" dirty="0">
                <a:latin typeface="Lato" panose="020F0502020204030203" pitchFamily="34" charset="0"/>
                <a:ea typeface="Lato" panose="020F0502020204030203" pitchFamily="34" charset="0"/>
                <a:cs typeface="Lato" panose="020F0502020204030203" pitchFamily="34" charset="0"/>
              </a:rPr>
              <a:t>Any positions presented in this session are those of the panelist and do not represent the official position of BlueVal. The material is offered for educational purposes with the understanding that neither the author nor BlueVal are engaged in rendering legal, accounting, or any other professional service through presentation of this material.</a:t>
            </a:r>
          </a:p>
        </p:txBody>
      </p:sp>
      <p:sp>
        <p:nvSpPr>
          <p:cNvPr id="2" name="Slide Number Placeholder 1">
            <a:extLst>
              <a:ext uri="{FF2B5EF4-FFF2-40B4-BE49-F238E27FC236}">
                <a16:creationId xmlns:a16="http://schemas.microsoft.com/office/drawing/2014/main" id="{5695ADEE-4457-6C37-48D7-E01D1C57A965}"/>
              </a:ext>
            </a:extLst>
          </p:cNvPr>
          <p:cNvSpPr>
            <a:spLocks noGrp="1"/>
          </p:cNvSpPr>
          <p:nvPr>
            <p:ph type="sldNum" sz="quarter" idx="12"/>
          </p:nvPr>
        </p:nvSpPr>
        <p:spPr/>
        <p:txBody>
          <a:bodyPr/>
          <a:lstStyle/>
          <a:p>
            <a:fld id="{7505478F-C4B0-A54D-A344-143CA31E7EDE}" type="slidenum">
              <a:rPr lang="en-US" smtClean="0"/>
              <a:t>4</a:t>
            </a:fld>
            <a:endParaRPr lang="en-US"/>
          </a:p>
        </p:txBody>
      </p:sp>
    </p:spTree>
    <p:extLst>
      <p:ext uri="{BB962C8B-B14F-4D97-AF65-F5344CB8AC3E}">
        <p14:creationId xmlns:p14="http://schemas.microsoft.com/office/powerpoint/2010/main" val="1845261329"/>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Market Approach in Early Stage Valuation</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40</a:t>
            </a:fld>
            <a:endParaRPr lang="en-US" dirty="0"/>
          </a:p>
        </p:txBody>
      </p:sp>
    </p:spTree>
    <p:extLst>
      <p:ext uri="{BB962C8B-B14F-4D97-AF65-F5344CB8AC3E}">
        <p14:creationId xmlns:p14="http://schemas.microsoft.com/office/powerpoint/2010/main" val="3304598254"/>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ESE with Complex Capital Structure</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41</a:t>
            </a:fld>
            <a:endParaRPr lang="en-US"/>
          </a:p>
        </p:txBody>
      </p:sp>
      <p:pic>
        <p:nvPicPr>
          <p:cNvPr id="6" name="Picture 5">
            <a:extLst>
              <a:ext uri="{FF2B5EF4-FFF2-40B4-BE49-F238E27FC236}">
                <a16:creationId xmlns:a16="http://schemas.microsoft.com/office/drawing/2014/main" id="{D2B59EF2-D3C2-6762-FB90-F6DC53B5AF8D}"/>
              </a:ext>
            </a:extLst>
          </p:cNvPr>
          <p:cNvPicPr>
            <a:picLocks noChangeAspect="1"/>
          </p:cNvPicPr>
          <p:nvPr/>
        </p:nvPicPr>
        <p:blipFill>
          <a:blip r:embed="rId3"/>
          <a:stretch>
            <a:fillRect/>
          </a:stretch>
        </p:blipFill>
        <p:spPr>
          <a:xfrm>
            <a:off x="185663" y="1556366"/>
            <a:ext cx="11406605" cy="4468755"/>
          </a:xfrm>
          <a:prstGeom prst="rect">
            <a:avLst/>
          </a:prstGeom>
        </p:spPr>
      </p:pic>
    </p:spTree>
    <p:extLst>
      <p:ext uri="{BB962C8B-B14F-4D97-AF65-F5344CB8AC3E}">
        <p14:creationId xmlns:p14="http://schemas.microsoft.com/office/powerpoint/2010/main" val="1163054851"/>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3C75"/>
              </a:solidFill>
            </a:endParaRPr>
          </a:p>
        </p:txBody>
      </p:sp>
      <p:sp>
        <p:nvSpPr>
          <p:cNvPr id="3" name="TextBox 2">
            <a:extLst>
              <a:ext uri="{FF2B5EF4-FFF2-40B4-BE49-F238E27FC236}">
                <a16:creationId xmlns:a16="http://schemas.microsoft.com/office/drawing/2014/main" id="{1B3D46AD-32B0-D1FD-20B1-2FD030427EC0}"/>
              </a:ext>
            </a:extLst>
          </p:cNvPr>
          <p:cNvSpPr txBox="1"/>
          <p:nvPr/>
        </p:nvSpPr>
        <p:spPr>
          <a:xfrm>
            <a:off x="375027" y="262783"/>
            <a:ext cx="11595346"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Preferred Stock Rights</a:t>
            </a:r>
          </a:p>
        </p:txBody>
      </p:sp>
      <p:sp>
        <p:nvSpPr>
          <p:cNvPr id="2" name="Slide Number Placeholder 1">
            <a:extLst>
              <a:ext uri="{FF2B5EF4-FFF2-40B4-BE49-F238E27FC236}">
                <a16:creationId xmlns:a16="http://schemas.microsoft.com/office/drawing/2014/main" id="{71FB0F24-4E48-022B-9925-E7548AC68E6A}"/>
              </a:ext>
            </a:extLst>
          </p:cNvPr>
          <p:cNvSpPr>
            <a:spLocks noGrp="1"/>
          </p:cNvSpPr>
          <p:nvPr>
            <p:ph type="sldNum" sz="quarter" idx="12"/>
          </p:nvPr>
        </p:nvSpPr>
        <p:spPr/>
        <p:txBody>
          <a:bodyPr/>
          <a:lstStyle/>
          <a:p>
            <a:fld id="{7505478F-C4B0-A54D-A344-143CA31E7EDE}" type="slidenum">
              <a:rPr lang="en-US" smtClean="0"/>
              <a:t>42</a:t>
            </a:fld>
            <a:endParaRPr lang="en-US"/>
          </a:p>
        </p:txBody>
      </p:sp>
      <p:pic>
        <p:nvPicPr>
          <p:cNvPr id="11" name="Picture 10">
            <a:extLst>
              <a:ext uri="{FF2B5EF4-FFF2-40B4-BE49-F238E27FC236}">
                <a16:creationId xmlns:a16="http://schemas.microsoft.com/office/drawing/2014/main" id="{0C51E75C-F9D8-35C9-52CB-57FE65E66E97}"/>
              </a:ext>
            </a:extLst>
          </p:cNvPr>
          <p:cNvPicPr>
            <a:picLocks noChangeAspect="1"/>
          </p:cNvPicPr>
          <p:nvPr/>
        </p:nvPicPr>
        <p:blipFill>
          <a:blip r:embed="rId3"/>
          <a:stretch>
            <a:fillRect/>
          </a:stretch>
        </p:blipFill>
        <p:spPr>
          <a:xfrm>
            <a:off x="392697" y="1249491"/>
            <a:ext cx="11406605" cy="4359018"/>
          </a:xfrm>
          <a:prstGeom prst="rect">
            <a:avLst/>
          </a:prstGeom>
        </p:spPr>
      </p:pic>
    </p:spTree>
    <p:extLst>
      <p:ext uri="{BB962C8B-B14F-4D97-AF65-F5344CB8AC3E}">
        <p14:creationId xmlns:p14="http://schemas.microsoft.com/office/powerpoint/2010/main" val="3890941883"/>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193182"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Case Study - Sample Company: Capitalization Table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43</a:t>
            </a:fld>
            <a:endParaRPr lang="en-US" dirty="0"/>
          </a:p>
        </p:txBody>
      </p:sp>
      <p:pic>
        <p:nvPicPr>
          <p:cNvPr id="6" name="Picture 5">
            <a:extLst>
              <a:ext uri="{FF2B5EF4-FFF2-40B4-BE49-F238E27FC236}">
                <a16:creationId xmlns:a16="http://schemas.microsoft.com/office/drawing/2014/main" id="{B9A8122C-5085-D609-94C2-0AFC2F02CDE3}"/>
              </a:ext>
            </a:extLst>
          </p:cNvPr>
          <p:cNvPicPr>
            <a:picLocks noChangeAspect="1"/>
          </p:cNvPicPr>
          <p:nvPr/>
        </p:nvPicPr>
        <p:blipFill>
          <a:blip r:embed="rId3"/>
          <a:stretch>
            <a:fillRect/>
          </a:stretch>
        </p:blipFill>
        <p:spPr>
          <a:xfrm>
            <a:off x="577970" y="1992703"/>
            <a:ext cx="10680580" cy="2226872"/>
          </a:xfrm>
          <a:prstGeom prst="rect">
            <a:avLst/>
          </a:prstGeom>
        </p:spPr>
      </p:pic>
      <p:sp>
        <p:nvSpPr>
          <p:cNvPr id="4" name="TextBox 3">
            <a:extLst>
              <a:ext uri="{FF2B5EF4-FFF2-40B4-BE49-F238E27FC236}">
                <a16:creationId xmlns:a16="http://schemas.microsoft.com/office/drawing/2014/main" id="{5A15DB42-8C2E-F890-F9F3-137A3FB180A2}"/>
              </a:ext>
            </a:extLst>
          </p:cNvPr>
          <p:cNvSpPr txBox="1"/>
          <p:nvPr/>
        </p:nvSpPr>
        <p:spPr>
          <a:xfrm>
            <a:off x="577970" y="4528750"/>
            <a:ext cx="10775830" cy="868636"/>
          </a:xfrm>
          <a:prstGeom prst="rect">
            <a:avLst/>
          </a:prstGeom>
          <a:noFill/>
        </p:spPr>
        <p:txBody>
          <a:bodyPr wrap="square">
            <a:spAutoFit/>
          </a:bodyPr>
          <a:lstStyle/>
          <a:p>
            <a:pPr marL="0" indent="0">
              <a:lnSpc>
                <a:spcPct val="150000"/>
              </a:lnSpc>
              <a:buNone/>
            </a:pPr>
            <a:r>
              <a:rPr lang="en-US" sz="1800" dirty="0">
                <a:latin typeface="Lato" panose="020F0502020204030203" pitchFamily="34" charset="0"/>
                <a:ea typeface="Lato" panose="020F0502020204030203" pitchFamily="34" charset="0"/>
                <a:cs typeface="Lato" panose="020F0502020204030203" pitchFamily="34" charset="0"/>
              </a:rPr>
              <a:t>Note: reference to Case Study 10 in AICPA Accounting and Valuation Guide on Valuation of Portfolio Company Investments of Venture Capital and Private Equity Funds and Other Investment Companies</a:t>
            </a:r>
          </a:p>
        </p:txBody>
      </p:sp>
    </p:spTree>
    <p:extLst>
      <p:ext uri="{BB962C8B-B14F-4D97-AF65-F5344CB8AC3E}">
        <p14:creationId xmlns:p14="http://schemas.microsoft.com/office/powerpoint/2010/main" val="425821412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940929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Calibration: AICPA PE/VC Guide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44</a:t>
            </a:fld>
            <a:endParaRPr lang="en-US" dirty="0"/>
          </a:p>
        </p:txBody>
      </p:sp>
      <p:sp>
        <p:nvSpPr>
          <p:cNvPr id="3" name="Text Placeholder 8">
            <a:extLst>
              <a:ext uri="{FF2B5EF4-FFF2-40B4-BE49-F238E27FC236}">
                <a16:creationId xmlns:a16="http://schemas.microsoft.com/office/drawing/2014/main" id="{597C24B6-C800-6EF7-2C72-5C0A46AB1BB1}"/>
              </a:ext>
            </a:extLst>
          </p:cNvPr>
          <p:cNvSpPr txBox="1">
            <a:spLocks/>
          </p:cNvSpPr>
          <p:nvPr/>
        </p:nvSpPr>
        <p:spPr>
          <a:xfrm>
            <a:off x="455140" y="1396651"/>
            <a:ext cx="11281719" cy="3594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endParaRPr lang="en-US" sz="1400" dirty="0"/>
          </a:p>
        </p:txBody>
      </p:sp>
      <p:sp>
        <p:nvSpPr>
          <p:cNvPr id="6" name="TextBox 5">
            <a:extLst>
              <a:ext uri="{FF2B5EF4-FFF2-40B4-BE49-F238E27FC236}">
                <a16:creationId xmlns:a16="http://schemas.microsoft.com/office/drawing/2014/main" id="{A63FEA59-D296-A811-964B-153126944D9D}"/>
              </a:ext>
            </a:extLst>
          </p:cNvPr>
          <p:cNvSpPr txBox="1"/>
          <p:nvPr/>
        </p:nvSpPr>
        <p:spPr>
          <a:xfrm>
            <a:off x="455140" y="1255669"/>
            <a:ext cx="11281718" cy="4154984"/>
          </a:xfrm>
          <a:prstGeom prst="rect">
            <a:avLst/>
          </a:prstGeom>
          <a:noFill/>
        </p:spPr>
        <p:txBody>
          <a:bodyPr wrap="square">
            <a:spAutoFit/>
          </a:bodyPr>
          <a:lstStyle/>
          <a:p>
            <a:pPr lvl="0"/>
            <a:r>
              <a:rPr lang="en-US" sz="2400" dirty="0">
                <a:latin typeface="Lato" panose="020F0502020204030203" pitchFamily="34" charset="0"/>
                <a:ea typeface="Lato" panose="020F0502020204030203" pitchFamily="34" charset="0"/>
                <a:cs typeface="Lato" panose="020F0502020204030203" pitchFamily="34" charset="0"/>
              </a:rPr>
              <a:t>10.12: Calibration is the “process of using </a:t>
            </a:r>
            <a:r>
              <a:rPr lang="en-US" sz="2400" u="sng" dirty="0">
                <a:latin typeface="Lato" panose="020F0502020204030203" pitchFamily="34" charset="0"/>
                <a:ea typeface="Lato" panose="020F0502020204030203" pitchFamily="34" charset="0"/>
                <a:cs typeface="Lato" panose="020F0502020204030203" pitchFamily="34" charset="0"/>
              </a:rPr>
              <a:t>observed transactions in the portfolio company’s own instruments</a:t>
            </a:r>
            <a:r>
              <a:rPr lang="en-US" sz="2400" dirty="0">
                <a:latin typeface="Lato" panose="020F0502020204030203" pitchFamily="34" charset="0"/>
                <a:ea typeface="Lato" panose="020F0502020204030203" pitchFamily="34" charset="0"/>
                <a:cs typeface="Lato" panose="020F0502020204030203" pitchFamily="34" charset="0"/>
              </a:rPr>
              <a:t>, especially the transaction in which the fund entered into a position, to ensure that the valuation techniques that will be employed to value the portfolio company investment on subsequent measurement dates begin with </a:t>
            </a:r>
            <a:r>
              <a:rPr lang="en-US" sz="2400" u="sng" dirty="0">
                <a:latin typeface="Lato" panose="020F0502020204030203" pitchFamily="34" charset="0"/>
                <a:ea typeface="Lato" panose="020F0502020204030203" pitchFamily="34" charset="0"/>
                <a:cs typeface="Lato" panose="020F0502020204030203" pitchFamily="34" charset="0"/>
              </a:rPr>
              <a:t>assumptions that are consistent with the original observed transactions  as well as any more recent observed transactions </a:t>
            </a:r>
            <a:r>
              <a:rPr lang="en-US" sz="2400" u="none" dirty="0">
                <a:latin typeface="Lato" panose="020F0502020204030203" pitchFamily="34" charset="0"/>
                <a:ea typeface="Lato" panose="020F0502020204030203" pitchFamily="34" charset="0"/>
                <a:cs typeface="Lato" panose="020F0502020204030203" pitchFamily="34" charset="0"/>
              </a:rPr>
              <a:t>in </a:t>
            </a:r>
            <a:r>
              <a:rPr lang="en-US" sz="2400" dirty="0">
                <a:latin typeface="Lato" panose="020F0502020204030203" pitchFamily="34" charset="0"/>
                <a:ea typeface="Lato" panose="020F0502020204030203" pitchFamily="34" charset="0"/>
                <a:cs typeface="Lato" panose="020F0502020204030203" pitchFamily="34" charset="0"/>
              </a:rPr>
              <a:t>the instruments issued by the portfolio company”.</a:t>
            </a:r>
          </a:p>
          <a:p>
            <a:pPr lvl="0"/>
            <a:endParaRPr lang="en-US" sz="2000" dirty="0">
              <a:latin typeface="Lato" panose="020F0502020204030203" pitchFamily="34" charset="0"/>
              <a:ea typeface="Lato" panose="020F0502020204030203" pitchFamily="34" charset="0"/>
              <a:cs typeface="Lato" panose="020F0502020204030203" pitchFamily="34" charset="0"/>
            </a:endParaRPr>
          </a:p>
          <a:p>
            <a:pPr lvl="0"/>
            <a:r>
              <a:rPr lang="en-US" sz="2400" dirty="0">
                <a:latin typeface="Lato" panose="020F0502020204030203" pitchFamily="34" charset="0"/>
                <a:ea typeface="Lato" panose="020F0502020204030203" pitchFamily="34" charset="0"/>
                <a:cs typeface="Lato" panose="020F0502020204030203" pitchFamily="34" charset="0"/>
              </a:rPr>
              <a:t>10.13:” Calibration to the transaction price </a:t>
            </a:r>
            <a:r>
              <a:rPr lang="en-US" sz="2400" u="sng" dirty="0">
                <a:latin typeface="Lato" panose="020F0502020204030203" pitchFamily="34" charset="0"/>
                <a:ea typeface="Lato" panose="020F0502020204030203" pitchFamily="34" charset="0"/>
                <a:cs typeface="Lato" panose="020F0502020204030203" pitchFamily="34" charset="0"/>
              </a:rPr>
              <a:t>is required </a:t>
            </a:r>
            <a:r>
              <a:rPr lang="en-US" sz="2400" dirty="0">
                <a:latin typeface="Lato" panose="020F0502020204030203" pitchFamily="34" charset="0"/>
                <a:ea typeface="Lato" panose="020F0502020204030203" pitchFamily="34" charset="0"/>
                <a:cs typeface="Lato" panose="020F0502020204030203" pitchFamily="34" charset="0"/>
              </a:rPr>
              <a:t>when the initial transaction for an investment represents fair  value, and is also used when there are observed transactions in the portfolio company’s instruments at later dates”</a:t>
            </a:r>
          </a:p>
        </p:txBody>
      </p:sp>
      <p:sp>
        <p:nvSpPr>
          <p:cNvPr id="9" name="TextBox 8">
            <a:extLst>
              <a:ext uri="{FF2B5EF4-FFF2-40B4-BE49-F238E27FC236}">
                <a16:creationId xmlns:a16="http://schemas.microsoft.com/office/drawing/2014/main" id="{A5135A83-C0E0-7EA6-AE02-71EFF06A0DDE}"/>
              </a:ext>
            </a:extLst>
          </p:cNvPr>
          <p:cNvSpPr txBox="1"/>
          <p:nvPr/>
        </p:nvSpPr>
        <p:spPr>
          <a:xfrm>
            <a:off x="455140" y="5358406"/>
            <a:ext cx="11281718" cy="1107996"/>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Calibration allows to extract key unobservable inputs (IRR, market multiples) used by VC investors from infrequent portfolio company’s transactions. </a:t>
            </a:r>
          </a:p>
          <a:p>
            <a:endParaRPr lang="en-US" dirty="0"/>
          </a:p>
        </p:txBody>
      </p:sp>
    </p:spTree>
    <p:extLst>
      <p:ext uri="{BB962C8B-B14F-4D97-AF65-F5344CB8AC3E}">
        <p14:creationId xmlns:p14="http://schemas.microsoft.com/office/powerpoint/2010/main" val="3447441338"/>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42875" y="141760"/>
            <a:ext cx="4872038"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4830"/>
            <a:ext cx="2490789" cy="1077218"/>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Backsolve</a:t>
            </a:r>
          </a:p>
          <a:p>
            <a:r>
              <a:rPr lang="en-US" sz="3200" dirty="0">
                <a:solidFill>
                  <a:schemeClr val="bg1"/>
                </a:solidFill>
                <a:latin typeface="Times New Roman" panose="02020603050405020304" pitchFamily="18" charset="0"/>
                <a:cs typeface="Times New Roman" panose="02020603050405020304" pitchFamily="18" charset="0"/>
              </a:rPr>
              <a:t>Method</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45</a:t>
            </a:fld>
            <a:endParaRPr lang="en-US" dirty="0"/>
          </a:p>
        </p:txBody>
      </p:sp>
      <p:graphicFrame>
        <p:nvGraphicFramePr>
          <p:cNvPr id="4" name="Content Placeholder 2">
            <a:extLst>
              <a:ext uri="{FF2B5EF4-FFF2-40B4-BE49-F238E27FC236}">
                <a16:creationId xmlns:a16="http://schemas.microsoft.com/office/drawing/2014/main" id="{9A5BA95A-9F22-5715-5732-4784FBCBFEC7}"/>
              </a:ext>
            </a:extLst>
          </p:cNvPr>
          <p:cNvGraphicFramePr>
            <a:graphicFrameLocks/>
          </p:cNvGraphicFramePr>
          <p:nvPr>
            <p:extLst>
              <p:ext uri="{D42A27DB-BD31-4B8C-83A1-F6EECF244321}">
                <p14:modId xmlns:p14="http://schemas.microsoft.com/office/powerpoint/2010/main" val="1136832007"/>
              </p:ext>
            </p:extLst>
          </p:nvPr>
        </p:nvGraphicFramePr>
        <p:xfrm>
          <a:off x="5557682" y="250169"/>
          <a:ext cx="6105836" cy="5883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444254"/>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42875" y="141760"/>
            <a:ext cx="4872038"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585787" y="2544830"/>
            <a:ext cx="3986213" cy="1077218"/>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Option Pricing Model and Backsolve Method</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46</a:t>
            </a:fld>
            <a:endParaRPr lang="en-US" dirty="0"/>
          </a:p>
        </p:txBody>
      </p:sp>
      <p:graphicFrame>
        <p:nvGraphicFramePr>
          <p:cNvPr id="3" name="Content Placeholder 2">
            <a:extLst>
              <a:ext uri="{FF2B5EF4-FFF2-40B4-BE49-F238E27FC236}">
                <a16:creationId xmlns:a16="http://schemas.microsoft.com/office/drawing/2014/main" id="{BDDBC803-E43E-126D-46C4-7F50F5388926}"/>
              </a:ext>
            </a:extLst>
          </p:cNvPr>
          <p:cNvGraphicFramePr>
            <a:graphicFrameLocks/>
          </p:cNvGraphicFramePr>
          <p:nvPr>
            <p:extLst>
              <p:ext uri="{D42A27DB-BD31-4B8C-83A1-F6EECF244321}">
                <p14:modId xmlns:p14="http://schemas.microsoft.com/office/powerpoint/2010/main" val="2429450625"/>
              </p:ext>
            </p:extLst>
          </p:nvPr>
        </p:nvGraphicFramePr>
        <p:xfrm>
          <a:off x="5314814" y="136525"/>
          <a:ext cx="6422045" cy="5117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6871533"/>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62783"/>
            <a:ext cx="10309842" cy="584775"/>
          </a:xfrm>
          <a:prstGeom prst="rect">
            <a:avLst/>
          </a:prstGeom>
          <a:noFill/>
        </p:spPr>
        <p:txBody>
          <a:bodyPr wrap="square">
            <a:spAutoFit/>
          </a:bodyPr>
          <a:lstStyle/>
          <a:p>
            <a:r>
              <a:rPr lang="de-DE" sz="3200" dirty="0">
                <a:solidFill>
                  <a:schemeClr val="bg1"/>
                </a:solidFill>
                <a:latin typeface="Times New Roman" panose="02020603050405020304" pitchFamily="18" charset="0"/>
                <a:cs typeface="Times New Roman" panose="02020603050405020304" pitchFamily="18" charset="0"/>
              </a:rPr>
              <a:t>Payoff of Preferred and Common Stock at Exit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47</a:t>
            </a:fld>
            <a:endParaRPr lang="en-US" dirty="0"/>
          </a:p>
        </p:txBody>
      </p:sp>
      <p:pic>
        <p:nvPicPr>
          <p:cNvPr id="3" name="Picture 2">
            <a:extLst>
              <a:ext uri="{FF2B5EF4-FFF2-40B4-BE49-F238E27FC236}">
                <a16:creationId xmlns:a16="http://schemas.microsoft.com/office/drawing/2014/main" id="{743329B1-C379-5DDF-383C-13E102CE35B4}"/>
              </a:ext>
            </a:extLst>
          </p:cNvPr>
          <p:cNvPicPr>
            <a:picLocks noChangeAspect="1"/>
          </p:cNvPicPr>
          <p:nvPr/>
        </p:nvPicPr>
        <p:blipFill>
          <a:blip r:embed="rId3"/>
          <a:stretch>
            <a:fillRect/>
          </a:stretch>
        </p:blipFill>
        <p:spPr>
          <a:xfrm>
            <a:off x="455140" y="1432975"/>
            <a:ext cx="6678717" cy="4514451"/>
          </a:xfrm>
          <a:prstGeom prst="rect">
            <a:avLst/>
          </a:prstGeom>
        </p:spPr>
      </p:pic>
      <p:pic>
        <p:nvPicPr>
          <p:cNvPr id="4" name="Picture 3">
            <a:extLst>
              <a:ext uri="{FF2B5EF4-FFF2-40B4-BE49-F238E27FC236}">
                <a16:creationId xmlns:a16="http://schemas.microsoft.com/office/drawing/2014/main" id="{60AAD693-EF21-8994-DA15-5823B4E578C3}"/>
              </a:ext>
            </a:extLst>
          </p:cNvPr>
          <p:cNvPicPr>
            <a:picLocks noChangeAspect="1"/>
          </p:cNvPicPr>
          <p:nvPr/>
        </p:nvPicPr>
        <p:blipFill>
          <a:blip r:embed="rId4"/>
          <a:stretch>
            <a:fillRect/>
          </a:stretch>
        </p:blipFill>
        <p:spPr>
          <a:xfrm>
            <a:off x="7836982" y="1432976"/>
            <a:ext cx="3899875" cy="2175046"/>
          </a:xfrm>
          <a:prstGeom prst="rect">
            <a:avLst/>
          </a:prstGeom>
        </p:spPr>
      </p:pic>
      <p:pic>
        <p:nvPicPr>
          <p:cNvPr id="12" name="Picture 11">
            <a:extLst>
              <a:ext uri="{FF2B5EF4-FFF2-40B4-BE49-F238E27FC236}">
                <a16:creationId xmlns:a16="http://schemas.microsoft.com/office/drawing/2014/main" id="{D9B0D40B-B718-7910-97C4-E1CEE39376A2}"/>
              </a:ext>
            </a:extLst>
          </p:cNvPr>
          <p:cNvPicPr>
            <a:picLocks noChangeAspect="1"/>
          </p:cNvPicPr>
          <p:nvPr/>
        </p:nvPicPr>
        <p:blipFill>
          <a:blip r:embed="rId5"/>
          <a:stretch>
            <a:fillRect/>
          </a:stretch>
        </p:blipFill>
        <p:spPr>
          <a:xfrm>
            <a:off x="7836982" y="3629423"/>
            <a:ext cx="3899876" cy="2318003"/>
          </a:xfrm>
          <a:prstGeom prst="rect">
            <a:avLst/>
          </a:prstGeom>
        </p:spPr>
      </p:pic>
    </p:spTree>
    <p:extLst>
      <p:ext uri="{BB962C8B-B14F-4D97-AF65-F5344CB8AC3E}">
        <p14:creationId xmlns:p14="http://schemas.microsoft.com/office/powerpoint/2010/main" val="547577444"/>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42875" y="141760"/>
            <a:ext cx="4872038"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585787" y="2298609"/>
            <a:ext cx="3986213" cy="1569660"/>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Option Pricing Model and Backsolve Method</a:t>
            </a:r>
          </a:p>
          <a:p>
            <a:r>
              <a:rPr lang="en-US" sz="3200" dirty="0">
                <a:solidFill>
                  <a:schemeClr val="bg1"/>
                </a:solidFill>
                <a:latin typeface="Times New Roman" panose="02020603050405020304" pitchFamily="18" charset="0"/>
                <a:cs typeface="Times New Roman" panose="02020603050405020304" pitchFamily="18" charset="0"/>
              </a:rPr>
              <a:t>(continued)</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48</a:t>
            </a:fld>
            <a:endParaRPr lang="en-US" dirty="0"/>
          </a:p>
        </p:txBody>
      </p:sp>
      <p:sp>
        <p:nvSpPr>
          <p:cNvPr id="4" name="Content Placeholder 2">
            <a:extLst>
              <a:ext uri="{FF2B5EF4-FFF2-40B4-BE49-F238E27FC236}">
                <a16:creationId xmlns:a16="http://schemas.microsoft.com/office/drawing/2014/main" id="{3EAA0245-5416-2C73-8C79-5652E0D41248}"/>
              </a:ext>
            </a:extLst>
          </p:cNvPr>
          <p:cNvSpPr txBox="1">
            <a:spLocks/>
          </p:cNvSpPr>
          <p:nvPr/>
        </p:nvSpPr>
        <p:spPr>
          <a:xfrm>
            <a:off x="5183303" y="772885"/>
            <a:ext cx="6553556" cy="4621108"/>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200" dirty="0">
                <a:latin typeface="Lato" panose="020F0502020204030203" pitchFamily="34" charset="0"/>
                <a:ea typeface="Lato" panose="020F0502020204030203" pitchFamily="34" charset="0"/>
                <a:cs typeface="Lato" panose="020F0502020204030203" pitchFamily="34" charset="0"/>
              </a:rPr>
              <a:t>Backsolve OPM: starts from “known” value of unit of preferred stock (based on transaction price) and back-solves to enterprise value using the OPM, given:</a:t>
            </a:r>
          </a:p>
          <a:p>
            <a:pPr lvl="1">
              <a:lnSpc>
                <a:spcPct val="120000"/>
              </a:lnSpc>
            </a:pPr>
            <a:r>
              <a:rPr lang="en-US" sz="2200" dirty="0">
                <a:latin typeface="Lato" panose="020F0502020204030203" pitchFamily="34" charset="0"/>
                <a:ea typeface="Lato" panose="020F0502020204030203" pitchFamily="34" charset="0"/>
                <a:cs typeface="Lato" panose="020F0502020204030203" pitchFamily="34" charset="0"/>
              </a:rPr>
              <a:t>Volatility of equity value: typically based on guideline companies</a:t>
            </a:r>
          </a:p>
          <a:p>
            <a:pPr lvl="1">
              <a:lnSpc>
                <a:spcPct val="120000"/>
              </a:lnSpc>
            </a:pPr>
            <a:endParaRPr lang="en-US" sz="800" dirty="0">
              <a:latin typeface="Lato" panose="020F0502020204030203" pitchFamily="34" charset="0"/>
              <a:ea typeface="Lato" panose="020F0502020204030203" pitchFamily="34" charset="0"/>
              <a:cs typeface="Lato" panose="020F0502020204030203" pitchFamily="34" charset="0"/>
            </a:endParaRPr>
          </a:p>
          <a:p>
            <a:pPr lvl="1">
              <a:lnSpc>
                <a:spcPct val="120000"/>
              </a:lnSpc>
            </a:pPr>
            <a:r>
              <a:rPr lang="en-US" sz="2200" dirty="0">
                <a:latin typeface="Lato" panose="020F0502020204030203" pitchFamily="34" charset="0"/>
                <a:ea typeface="Lato" panose="020F0502020204030203" pitchFamily="34" charset="0"/>
                <a:cs typeface="Lato" panose="020F0502020204030203" pitchFamily="34" charset="0"/>
              </a:rPr>
              <a:t>Exercise price = breakpoint</a:t>
            </a:r>
          </a:p>
          <a:p>
            <a:pPr lvl="1">
              <a:lnSpc>
                <a:spcPct val="120000"/>
              </a:lnSpc>
            </a:pPr>
            <a:endParaRPr lang="en-US" sz="800" dirty="0">
              <a:latin typeface="Lato" panose="020F0502020204030203" pitchFamily="34" charset="0"/>
              <a:ea typeface="Lato" panose="020F0502020204030203" pitchFamily="34" charset="0"/>
              <a:cs typeface="Lato" panose="020F0502020204030203" pitchFamily="34" charset="0"/>
            </a:endParaRPr>
          </a:p>
          <a:p>
            <a:pPr lvl="1">
              <a:lnSpc>
                <a:spcPct val="120000"/>
              </a:lnSpc>
            </a:pPr>
            <a:r>
              <a:rPr lang="en-US" sz="2200" dirty="0">
                <a:latin typeface="Lato" panose="020F0502020204030203" pitchFamily="34" charset="0"/>
                <a:ea typeface="Lato" panose="020F0502020204030203" pitchFamily="34" charset="0"/>
                <a:cs typeface="Lato" panose="020F0502020204030203" pitchFamily="34" charset="0"/>
              </a:rPr>
              <a:t>Term = expected timing of a liquidity event</a:t>
            </a:r>
          </a:p>
          <a:p>
            <a:pPr lvl="1">
              <a:lnSpc>
                <a:spcPct val="120000"/>
              </a:lnSpc>
            </a:pPr>
            <a:endParaRPr lang="en-US" sz="800" dirty="0">
              <a:latin typeface="Lato" panose="020F0502020204030203" pitchFamily="34" charset="0"/>
              <a:ea typeface="Lato" panose="020F0502020204030203" pitchFamily="34" charset="0"/>
              <a:cs typeface="Lato" panose="020F0502020204030203" pitchFamily="34" charset="0"/>
            </a:endParaRPr>
          </a:p>
          <a:p>
            <a:pPr lvl="1">
              <a:lnSpc>
                <a:spcPct val="120000"/>
              </a:lnSpc>
            </a:pPr>
            <a:r>
              <a:rPr lang="en-US" sz="2200" dirty="0">
                <a:latin typeface="Lato" panose="020F0502020204030203" pitchFamily="34" charset="0"/>
                <a:ea typeface="Lato" panose="020F0502020204030203" pitchFamily="34" charset="0"/>
                <a:cs typeface="Lato" panose="020F0502020204030203" pitchFamily="34" charset="0"/>
              </a:rPr>
              <a:t>Risk-free rate = based on U.S. Treasury securities with matching Term </a:t>
            </a:r>
          </a:p>
          <a:p>
            <a:pPr lvl="1">
              <a:lnSpc>
                <a:spcPct val="120000"/>
              </a:lnSpc>
            </a:pPr>
            <a:endParaRPr lang="en-US" sz="800" dirty="0">
              <a:latin typeface="Lato" panose="020F0502020204030203" pitchFamily="34" charset="0"/>
              <a:ea typeface="Lato" panose="020F0502020204030203" pitchFamily="34" charset="0"/>
              <a:cs typeface="Lato" panose="020F0502020204030203" pitchFamily="34" charset="0"/>
            </a:endParaRPr>
          </a:p>
          <a:p>
            <a:pPr lvl="1">
              <a:lnSpc>
                <a:spcPct val="120000"/>
              </a:lnSpc>
            </a:pPr>
            <a:r>
              <a:rPr lang="en-US" sz="2200" dirty="0">
                <a:latin typeface="Lato" panose="020F0502020204030203" pitchFamily="34" charset="0"/>
                <a:ea typeface="Lato" panose="020F0502020204030203" pitchFamily="34" charset="0"/>
                <a:cs typeface="Lato" panose="020F0502020204030203" pitchFamily="34" charset="0"/>
              </a:rPr>
              <a:t>Dividend yield = typically zero (no expectation to pay dividends prior to liquidity event)</a:t>
            </a:r>
            <a:endParaRPr lang="en-US" sz="2200" dirty="0"/>
          </a:p>
        </p:txBody>
      </p:sp>
    </p:spTree>
    <p:extLst>
      <p:ext uri="{BB962C8B-B14F-4D97-AF65-F5344CB8AC3E}">
        <p14:creationId xmlns:p14="http://schemas.microsoft.com/office/powerpoint/2010/main" val="350187504"/>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39" y="254632"/>
            <a:ext cx="8356352" cy="584775"/>
          </a:xfrm>
          <a:prstGeom prst="rect">
            <a:avLst/>
          </a:prstGeom>
          <a:noFill/>
        </p:spPr>
        <p:txBody>
          <a:bodyPr wrap="square">
            <a:spAutoFit/>
          </a:bodyPr>
          <a:lstStyle/>
          <a:p>
            <a:r>
              <a:rPr lang="de-DE" sz="3200" dirty="0">
                <a:solidFill>
                  <a:schemeClr val="bg1"/>
                </a:solidFill>
                <a:latin typeface="Times New Roman" panose="02020603050405020304" pitchFamily="18" charset="0"/>
                <a:cs typeface="Times New Roman" panose="02020603050405020304" pitchFamily="18" charset="0"/>
              </a:rPr>
              <a:t>OPM Breakpoints</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49</a:t>
            </a:fld>
            <a:endParaRPr lang="en-US" dirty="0"/>
          </a:p>
        </p:txBody>
      </p:sp>
      <p:sp>
        <p:nvSpPr>
          <p:cNvPr id="6" name="Content Placeholder 2">
            <a:extLst>
              <a:ext uri="{FF2B5EF4-FFF2-40B4-BE49-F238E27FC236}">
                <a16:creationId xmlns:a16="http://schemas.microsoft.com/office/drawing/2014/main" id="{DEEC5110-89CB-1FF0-B079-F32BB7B5B13D}"/>
              </a:ext>
            </a:extLst>
          </p:cNvPr>
          <p:cNvSpPr txBox="1">
            <a:spLocks/>
          </p:cNvSpPr>
          <p:nvPr/>
        </p:nvSpPr>
        <p:spPr>
          <a:xfrm>
            <a:off x="375027" y="1275956"/>
            <a:ext cx="4611311" cy="301124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9600" dirty="0">
                <a:latin typeface="Lato" panose="020F0502020204030203" pitchFamily="34" charset="0"/>
                <a:ea typeface="Lato" panose="020F0502020204030203" pitchFamily="34" charset="0"/>
                <a:cs typeface="Lato" panose="020F0502020204030203" pitchFamily="34" charset="0"/>
              </a:rPr>
              <a:t>Exercise prices (Breakpoints): Future enterprise values at which there are changes in the distribution of proceeds among the various equity classes, including preferred stock, common stock, options and warrants.</a:t>
            </a:r>
          </a:p>
          <a:p>
            <a:endParaRPr lang="en-US" sz="1500" dirty="0"/>
          </a:p>
          <a:p>
            <a:endParaRPr lang="en-US" sz="1355" dirty="0"/>
          </a:p>
          <a:p>
            <a:pPr lvl="1"/>
            <a:endParaRPr lang="en-US" sz="1355" dirty="0"/>
          </a:p>
          <a:p>
            <a:endParaRPr lang="en-US" sz="1655" dirty="0"/>
          </a:p>
          <a:p>
            <a:endParaRPr lang="en-US" sz="1655" dirty="0"/>
          </a:p>
          <a:p>
            <a:endParaRPr lang="en-US" sz="1655" dirty="0"/>
          </a:p>
          <a:p>
            <a:endParaRPr lang="en-US" sz="1655" dirty="0"/>
          </a:p>
          <a:p>
            <a:endParaRPr lang="en-US" sz="1655" dirty="0"/>
          </a:p>
          <a:p>
            <a:endParaRPr lang="en-US" sz="1390" dirty="0"/>
          </a:p>
          <a:p>
            <a:endParaRPr lang="en-US" sz="1390" dirty="0"/>
          </a:p>
          <a:p>
            <a:endParaRPr lang="en-US" sz="1390"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1901A03D-56C3-63D6-2847-0336578BF24D}"/>
              </a:ext>
            </a:extLst>
          </p:cNvPr>
          <p:cNvPicPr>
            <a:picLocks noChangeAspect="1"/>
          </p:cNvPicPr>
          <p:nvPr/>
        </p:nvPicPr>
        <p:blipFill>
          <a:blip r:embed="rId3"/>
          <a:stretch>
            <a:fillRect/>
          </a:stretch>
        </p:blipFill>
        <p:spPr>
          <a:xfrm>
            <a:off x="5892406" y="1275956"/>
            <a:ext cx="5844453" cy="4871873"/>
          </a:xfrm>
          <a:prstGeom prst="rect">
            <a:avLst/>
          </a:prstGeom>
        </p:spPr>
      </p:pic>
    </p:spTree>
    <p:extLst>
      <p:ext uri="{BB962C8B-B14F-4D97-AF65-F5344CB8AC3E}">
        <p14:creationId xmlns:p14="http://schemas.microsoft.com/office/powerpoint/2010/main" val="87778103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6106886"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Agenda</a:t>
            </a: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1428452"/>
            <a:ext cx="11361831" cy="3114186"/>
          </a:xfrm>
          <a:prstGeom prst="rect">
            <a:avLst/>
          </a:prstGeom>
          <a:noFill/>
        </p:spPr>
        <p:txBody>
          <a:bodyPr wrap="square">
            <a:spAutoFit/>
          </a:bodyPr>
          <a:lstStyle/>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effectLst/>
                <a:latin typeface="Lato" panose="020F0502020204030203" pitchFamily="34" charset="0"/>
                <a:ea typeface="Lato" panose="020F0502020204030203" pitchFamily="34" charset="0"/>
                <a:cs typeface="Lato" panose="020F0502020204030203" pitchFamily="34" charset="0"/>
              </a:rPr>
              <a:t>Early Stage Enterprises: An Overview</a:t>
            </a: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effectLst/>
                <a:latin typeface="Lato" panose="020F0502020204030203" pitchFamily="34" charset="0"/>
                <a:ea typeface="Lato" panose="020F0502020204030203" pitchFamily="34" charset="0"/>
                <a:cs typeface="Lato" panose="020F0502020204030203" pitchFamily="34" charset="0"/>
              </a:rPr>
              <a:t>Early Stage Valuation in Context: the </a:t>
            </a:r>
            <a:r>
              <a:rPr lang="en-US" sz="2600" dirty="0">
                <a:latin typeface="Lato" panose="020F0502020204030203" pitchFamily="34" charset="0"/>
                <a:ea typeface="Lato" panose="020F0502020204030203" pitchFamily="34" charset="0"/>
                <a:cs typeface="Lato" panose="020F0502020204030203" pitchFamily="34" charset="0"/>
              </a:rPr>
              <a:t>Venture Capital Market</a:t>
            </a: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effectLst/>
                <a:latin typeface="Lato" panose="020F0502020204030203" pitchFamily="34" charset="0"/>
                <a:ea typeface="Lato" panose="020F0502020204030203" pitchFamily="34" charset="0"/>
                <a:cs typeface="Lato" panose="020F0502020204030203" pitchFamily="34" charset="0"/>
              </a:rPr>
              <a:t>Pre- and Post-Money Valuation</a:t>
            </a: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latin typeface="Lato" panose="020F0502020204030203" pitchFamily="34" charset="0"/>
                <a:ea typeface="Lato" panose="020F0502020204030203" pitchFamily="34" charset="0"/>
                <a:cs typeface="Lato" panose="020F0502020204030203" pitchFamily="34" charset="0"/>
              </a:rPr>
              <a:t>The Venture Capital Method</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latin typeface="Lato" panose="020F0502020204030203" pitchFamily="34" charset="0"/>
                <a:ea typeface="Lato" panose="020F0502020204030203" pitchFamily="34" charset="0"/>
                <a:cs typeface="Lato" panose="020F0502020204030203" pitchFamily="34" charset="0"/>
              </a:rPr>
              <a:t>The Asset Accumulation Method in Early Stage Valuation</a:t>
            </a: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latin typeface="Lato" panose="020F0502020204030203" pitchFamily="34" charset="0"/>
                <a:ea typeface="Lato" panose="020F0502020204030203" pitchFamily="34" charset="0"/>
                <a:cs typeface="Lato" panose="020F0502020204030203" pitchFamily="34" charset="0"/>
              </a:rPr>
              <a:t>The </a:t>
            </a:r>
            <a:r>
              <a:rPr lang="en-US" sz="2600" dirty="0">
                <a:effectLst/>
                <a:latin typeface="Lato" panose="020F0502020204030203" pitchFamily="34" charset="0"/>
                <a:ea typeface="Lato" panose="020F0502020204030203" pitchFamily="34" charset="0"/>
                <a:cs typeface="Lato" panose="020F0502020204030203" pitchFamily="34" charset="0"/>
              </a:rPr>
              <a:t>DCF Method in Early Stage Valuation</a:t>
            </a:r>
          </a:p>
          <a:p>
            <a:pPr marL="342900" marR="0" lvl="0" indent="-342900">
              <a:lnSpc>
                <a:spcPct val="50000"/>
              </a:lnSpc>
              <a:spcBef>
                <a:spcPts val="0"/>
              </a:spcBef>
              <a:spcAft>
                <a:spcPts val="0"/>
              </a:spcAft>
              <a:buFont typeface="Arial" panose="020B0604020202020204" pitchFamily="34" charset="0"/>
              <a:buChar char="•"/>
              <a:tabLst>
                <a:tab pos="457200" algn="l"/>
              </a:tabLs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50000"/>
              </a:lnSpc>
              <a:spcBef>
                <a:spcPts val="0"/>
              </a:spcBef>
              <a:spcAft>
                <a:spcPts val="0"/>
              </a:spcAft>
              <a:buFont typeface="Arial" panose="020B0604020202020204" pitchFamily="34" charset="0"/>
              <a:buChar char="•"/>
              <a:tabLst>
                <a:tab pos="457200" algn="l"/>
              </a:tabLst>
            </a:pPr>
            <a:r>
              <a:rPr lang="en-US" sz="2600" dirty="0">
                <a:effectLst/>
                <a:latin typeface="Lato" panose="020F0502020204030203" pitchFamily="34" charset="0"/>
                <a:ea typeface="Lato" panose="020F0502020204030203" pitchFamily="34" charset="0"/>
                <a:cs typeface="Lato" panose="020F0502020204030203" pitchFamily="34" charset="0"/>
              </a:rPr>
              <a:t>The </a:t>
            </a:r>
            <a:r>
              <a:rPr lang="en-US" sz="2600" dirty="0" err="1">
                <a:effectLst/>
                <a:latin typeface="Lato" panose="020F0502020204030203" pitchFamily="34" charset="0"/>
                <a:ea typeface="Lato" panose="020F0502020204030203" pitchFamily="34" charset="0"/>
                <a:cs typeface="Lato" panose="020F0502020204030203" pitchFamily="34" charset="0"/>
              </a:rPr>
              <a:t>Backsolve</a:t>
            </a:r>
            <a:r>
              <a:rPr lang="en-US" sz="2600" dirty="0">
                <a:effectLst/>
                <a:latin typeface="Lato" panose="020F0502020204030203" pitchFamily="34" charset="0"/>
                <a:ea typeface="Lato" panose="020F0502020204030203" pitchFamily="34" charset="0"/>
                <a:cs typeface="Lato" panose="020F0502020204030203" pitchFamily="34" charset="0"/>
              </a:rPr>
              <a:t> Method with a Black-Scholes Merton Option Pricing Model</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5</a:t>
            </a:fld>
            <a:endParaRPr lang="en-US" dirty="0"/>
          </a:p>
        </p:txBody>
      </p:sp>
    </p:spTree>
    <p:extLst>
      <p:ext uri="{BB962C8B-B14F-4D97-AF65-F5344CB8AC3E}">
        <p14:creationId xmlns:p14="http://schemas.microsoft.com/office/powerpoint/2010/main" val="3556932820"/>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68755" y="141761"/>
            <a:ext cx="3273186"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50</a:t>
            </a:fld>
            <a:endParaRPr lang="en-US" dirty="0"/>
          </a:p>
        </p:txBody>
      </p:sp>
      <p:sp>
        <p:nvSpPr>
          <p:cNvPr id="6" name="TextBox 5">
            <a:extLst>
              <a:ext uri="{FF2B5EF4-FFF2-40B4-BE49-F238E27FC236}">
                <a16:creationId xmlns:a16="http://schemas.microsoft.com/office/drawing/2014/main" id="{534DC9EE-6028-0AF5-B7C6-B0A156328259}"/>
              </a:ext>
            </a:extLst>
          </p:cNvPr>
          <p:cNvSpPr txBox="1"/>
          <p:nvPr/>
        </p:nvSpPr>
        <p:spPr>
          <a:xfrm>
            <a:off x="301139" y="2298610"/>
            <a:ext cx="2865576" cy="1569660"/>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OPM Backsolve Method at Calibration</a:t>
            </a:r>
          </a:p>
        </p:txBody>
      </p:sp>
      <p:pic>
        <p:nvPicPr>
          <p:cNvPr id="3" name="Picture 2">
            <a:extLst>
              <a:ext uri="{FF2B5EF4-FFF2-40B4-BE49-F238E27FC236}">
                <a16:creationId xmlns:a16="http://schemas.microsoft.com/office/drawing/2014/main" id="{1AF0319B-9EA3-972D-C382-82F57A9B206C}"/>
              </a:ext>
            </a:extLst>
          </p:cNvPr>
          <p:cNvPicPr>
            <a:picLocks noChangeAspect="1"/>
          </p:cNvPicPr>
          <p:nvPr/>
        </p:nvPicPr>
        <p:blipFill>
          <a:blip r:embed="rId3"/>
          <a:stretch>
            <a:fillRect/>
          </a:stretch>
        </p:blipFill>
        <p:spPr>
          <a:xfrm>
            <a:off x="3581399" y="224287"/>
            <a:ext cx="8155459" cy="5614538"/>
          </a:xfrm>
          <a:prstGeom prst="rect">
            <a:avLst/>
          </a:prstGeom>
        </p:spPr>
      </p:pic>
    </p:spTree>
    <p:extLst>
      <p:ext uri="{BB962C8B-B14F-4D97-AF65-F5344CB8AC3E}">
        <p14:creationId xmlns:p14="http://schemas.microsoft.com/office/powerpoint/2010/main" val="3378039481"/>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42875" y="141760"/>
            <a:ext cx="4872038"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293372"/>
            <a:ext cx="4482723" cy="1569660"/>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Is the</a:t>
            </a:r>
          </a:p>
          <a:p>
            <a:r>
              <a:rPr lang="en-US" sz="3200" dirty="0">
                <a:solidFill>
                  <a:schemeClr val="bg1"/>
                </a:solidFill>
                <a:latin typeface="Times New Roman" panose="02020603050405020304" pitchFamily="18" charset="0"/>
                <a:cs typeface="Times New Roman" panose="02020603050405020304" pitchFamily="18" charset="0"/>
              </a:rPr>
              <a:t>Reference Transaction</a:t>
            </a:r>
          </a:p>
          <a:p>
            <a:r>
              <a:rPr lang="en-US" sz="3200" dirty="0">
                <a:solidFill>
                  <a:schemeClr val="bg1"/>
                </a:solidFill>
                <a:latin typeface="Times New Roman" panose="02020603050405020304" pitchFamily="18" charset="0"/>
                <a:cs typeface="Times New Roman" panose="02020603050405020304" pitchFamily="18" charset="0"/>
              </a:rPr>
              <a:t>at Fair Value?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51</a:t>
            </a:fld>
            <a:endParaRPr lang="en-US" dirty="0"/>
          </a:p>
        </p:txBody>
      </p:sp>
      <p:graphicFrame>
        <p:nvGraphicFramePr>
          <p:cNvPr id="11" name="Content Placeholder 2">
            <a:extLst>
              <a:ext uri="{FF2B5EF4-FFF2-40B4-BE49-F238E27FC236}">
                <a16:creationId xmlns:a16="http://schemas.microsoft.com/office/drawing/2014/main" id="{45F87636-8D2E-B149-1EA5-2A6FD66C8B0F}"/>
              </a:ext>
            </a:extLst>
          </p:cNvPr>
          <p:cNvGraphicFramePr>
            <a:graphicFrameLocks/>
          </p:cNvGraphicFramePr>
          <p:nvPr>
            <p:extLst>
              <p:ext uri="{D42A27DB-BD31-4B8C-83A1-F6EECF244321}">
                <p14:modId xmlns:p14="http://schemas.microsoft.com/office/powerpoint/2010/main" val="1268266100"/>
              </p:ext>
            </p:extLst>
          </p:nvPr>
        </p:nvGraphicFramePr>
        <p:xfrm>
          <a:off x="5457825" y="136524"/>
          <a:ext cx="6279034" cy="5883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115830"/>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39" y="254632"/>
            <a:ext cx="8356352"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Subsequent Measurement: 1 Year Later</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52</a:t>
            </a:fld>
            <a:endParaRPr lang="en-US" dirty="0"/>
          </a:p>
        </p:txBody>
      </p:sp>
      <p:sp>
        <p:nvSpPr>
          <p:cNvPr id="6" name="TextBox 5">
            <a:extLst>
              <a:ext uri="{FF2B5EF4-FFF2-40B4-BE49-F238E27FC236}">
                <a16:creationId xmlns:a16="http://schemas.microsoft.com/office/drawing/2014/main" id="{BC3E470A-9D7B-DFDB-118C-31D9FAE042A6}"/>
              </a:ext>
            </a:extLst>
          </p:cNvPr>
          <p:cNvSpPr txBox="1"/>
          <p:nvPr/>
        </p:nvSpPr>
        <p:spPr>
          <a:xfrm>
            <a:off x="6609347" y="1158851"/>
            <a:ext cx="5422231" cy="2056782"/>
          </a:xfrm>
          <a:prstGeom prst="rect">
            <a:avLst/>
          </a:prstGeom>
          <a:noFill/>
        </p:spPr>
        <p:txBody>
          <a:bodyPr wrap="square" rtlCol="0">
            <a:spAutoFit/>
          </a:bodyPr>
          <a:lstStyle/>
          <a:p>
            <a:pPr>
              <a:lnSpc>
                <a:spcPct val="150000"/>
              </a:lnSpc>
            </a:pPr>
            <a:r>
              <a:rPr lang="en-US" sz="2200" dirty="0">
                <a:latin typeface="Lato" panose="020F0502020204030203" pitchFamily="34" charset="0"/>
                <a:ea typeface="Lato" panose="020F0502020204030203" pitchFamily="34" charset="0"/>
                <a:cs typeface="Lato" panose="020F0502020204030203" pitchFamily="34" charset="0"/>
              </a:rPr>
              <a:t>Equity value of $22 million is now an input</a:t>
            </a:r>
          </a:p>
          <a:p>
            <a:pPr>
              <a:lnSpc>
                <a:spcPct val="150000"/>
              </a:lnSpc>
            </a:pPr>
            <a:r>
              <a:rPr lang="en-US" sz="2200" dirty="0">
                <a:latin typeface="Lato" panose="020F0502020204030203" pitchFamily="34" charset="0"/>
                <a:ea typeface="Lato" panose="020F0502020204030203" pitchFamily="34" charset="0"/>
                <a:cs typeface="Lato" panose="020F0502020204030203" pitchFamily="34" charset="0"/>
              </a:rPr>
              <a:t>Time to exit: 2y</a:t>
            </a:r>
          </a:p>
          <a:p>
            <a:pPr>
              <a:lnSpc>
                <a:spcPct val="150000"/>
              </a:lnSpc>
            </a:pPr>
            <a:r>
              <a:rPr lang="en-US" sz="2200" dirty="0">
                <a:latin typeface="Lato" panose="020F0502020204030203" pitchFamily="34" charset="0"/>
                <a:ea typeface="Lato" panose="020F0502020204030203" pitchFamily="34" charset="0"/>
                <a:cs typeface="Lato" panose="020F0502020204030203" pitchFamily="34" charset="0"/>
              </a:rPr>
              <a:t>Volatility: 80%</a:t>
            </a:r>
          </a:p>
          <a:p>
            <a:pPr>
              <a:lnSpc>
                <a:spcPct val="150000"/>
              </a:lnSpc>
            </a:pPr>
            <a:r>
              <a:rPr lang="en-US" sz="2200" dirty="0">
                <a:latin typeface="Lato" panose="020F0502020204030203" pitchFamily="34" charset="0"/>
                <a:ea typeface="Lato" panose="020F0502020204030203" pitchFamily="34" charset="0"/>
                <a:cs typeface="Lato" panose="020F0502020204030203" pitchFamily="34" charset="0"/>
              </a:rPr>
              <a:t>RFR: 4.5%</a:t>
            </a:r>
          </a:p>
        </p:txBody>
      </p:sp>
      <p:pic>
        <p:nvPicPr>
          <p:cNvPr id="11" name="Picture 10">
            <a:extLst>
              <a:ext uri="{FF2B5EF4-FFF2-40B4-BE49-F238E27FC236}">
                <a16:creationId xmlns:a16="http://schemas.microsoft.com/office/drawing/2014/main" id="{F5D54D0E-FA5A-1CFD-9DCA-850584FF8CCD}"/>
              </a:ext>
            </a:extLst>
          </p:cNvPr>
          <p:cNvPicPr>
            <a:picLocks noChangeAspect="1"/>
          </p:cNvPicPr>
          <p:nvPr/>
        </p:nvPicPr>
        <p:blipFill>
          <a:blip r:embed="rId3"/>
          <a:stretch>
            <a:fillRect/>
          </a:stretch>
        </p:blipFill>
        <p:spPr>
          <a:xfrm>
            <a:off x="526211" y="1153246"/>
            <a:ext cx="8285280" cy="4994584"/>
          </a:xfrm>
          <a:prstGeom prst="rect">
            <a:avLst/>
          </a:prstGeom>
        </p:spPr>
      </p:pic>
    </p:spTree>
    <p:extLst>
      <p:ext uri="{BB962C8B-B14F-4D97-AF65-F5344CB8AC3E}">
        <p14:creationId xmlns:p14="http://schemas.microsoft.com/office/powerpoint/2010/main" val="3479151210"/>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39" y="254632"/>
            <a:ext cx="10517661"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Sample Valuation Summary for a PE/VC Portfolio Company</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53</a:t>
            </a:fld>
            <a:endParaRPr lang="en-US" dirty="0"/>
          </a:p>
        </p:txBody>
      </p:sp>
      <p:pic>
        <p:nvPicPr>
          <p:cNvPr id="9" name="Picture 8">
            <a:extLst>
              <a:ext uri="{FF2B5EF4-FFF2-40B4-BE49-F238E27FC236}">
                <a16:creationId xmlns:a16="http://schemas.microsoft.com/office/drawing/2014/main" id="{356EB41B-95D0-3C83-683D-A0BA1304718C}"/>
              </a:ext>
            </a:extLst>
          </p:cNvPr>
          <p:cNvPicPr>
            <a:picLocks noChangeAspect="1"/>
          </p:cNvPicPr>
          <p:nvPr/>
        </p:nvPicPr>
        <p:blipFill>
          <a:blip r:embed="rId3"/>
          <a:stretch>
            <a:fillRect/>
          </a:stretch>
        </p:blipFill>
        <p:spPr>
          <a:xfrm>
            <a:off x="146649" y="1466490"/>
            <a:ext cx="11895826" cy="4028536"/>
          </a:xfrm>
          <a:prstGeom prst="rect">
            <a:avLst/>
          </a:prstGeom>
        </p:spPr>
      </p:pic>
    </p:spTree>
    <p:extLst>
      <p:ext uri="{BB962C8B-B14F-4D97-AF65-F5344CB8AC3E}">
        <p14:creationId xmlns:p14="http://schemas.microsoft.com/office/powerpoint/2010/main" val="2536703870"/>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bwMode="auto">
          <a:xfrm>
            <a:off x="8610600" y="6356350"/>
            <a:ext cx="2743200" cy="3651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defPPr>
              <a:defRPr lang="en-US"/>
            </a:defPPr>
            <a:lvl1pPr algn="r" rtl="0" fontAlgn="base">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400">
              <a:spcAft>
                <a:spcPts val="600"/>
              </a:spcAft>
            </a:pPr>
            <a:fld id="{213EBB93-F88A-40D6-A235-A41C3851A66D}" type="slidenum">
              <a:rPr lang="en-US" altLang="en-US" smtClean="0">
                <a:solidFill>
                  <a:schemeClr val="tx1">
                    <a:tint val="75000"/>
                  </a:schemeClr>
                </a:solidFill>
                <a:latin typeface="+mn-lt"/>
                <a:cs typeface="+mn-cs"/>
              </a:rPr>
              <a:pPr defTabSz="914400">
                <a:spcAft>
                  <a:spcPts val="600"/>
                </a:spcAft>
              </a:pPr>
              <a:t>54</a:t>
            </a:fld>
            <a:endParaRPr lang="en-US" altLang="en-US">
              <a:solidFill>
                <a:schemeClr val="tx1">
                  <a:tint val="75000"/>
                </a:schemeClr>
              </a:solidFill>
              <a:latin typeface="+mn-lt"/>
              <a:cs typeface="+mn-cs"/>
            </a:endParaRPr>
          </a:p>
        </p:txBody>
      </p:sp>
      <p:graphicFrame>
        <p:nvGraphicFramePr>
          <p:cNvPr id="7" name="Content Placeholder 2">
            <a:extLst>
              <a:ext uri="{FF2B5EF4-FFF2-40B4-BE49-F238E27FC236}">
                <a16:creationId xmlns:a16="http://schemas.microsoft.com/office/drawing/2014/main" id="{5BF6450C-A8D7-4EED-AEDC-0C0BCB55E288}"/>
              </a:ext>
            </a:extLst>
          </p:cNvPr>
          <p:cNvGraphicFramePr>
            <a:graphicFrameLocks noGrp="1"/>
          </p:cNvGraphicFramePr>
          <p:nvPr>
            <p:ph idx="4294967295"/>
            <p:extLst>
              <p:ext uri="{D42A27DB-BD31-4B8C-83A1-F6EECF244321}">
                <p14:modId xmlns:p14="http://schemas.microsoft.com/office/powerpoint/2010/main" val="404853248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8DE255C-6A36-D11F-8CB9-CCC2EB964FD4}"/>
              </a:ext>
            </a:extLst>
          </p:cNvPr>
          <p:cNvSpPr/>
          <p:nvPr/>
        </p:nvSpPr>
        <p:spPr>
          <a:xfrm>
            <a:off x="218122" y="487320"/>
            <a:ext cx="4642636" cy="58833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6" name="Title 5">
            <a:extLst>
              <a:ext uri="{FF2B5EF4-FFF2-40B4-BE49-F238E27FC236}">
                <a16:creationId xmlns:a16="http://schemas.microsoft.com/office/drawing/2014/main" id="{7EA01706-EEC2-4470-959C-7A50A9502EE1}"/>
              </a:ext>
            </a:extLst>
          </p:cNvPr>
          <p:cNvSpPr>
            <a:spLocks noGrp="1"/>
          </p:cNvSpPr>
          <p:nvPr>
            <p:ph type="title"/>
          </p:nvPr>
        </p:nvSpPr>
        <p:spPr>
          <a:xfrm>
            <a:off x="624413" y="2766217"/>
            <a:ext cx="3830053" cy="1325563"/>
          </a:xfrm>
        </p:spPr>
        <p:txBody>
          <a:bodyPr>
            <a:normAutofit/>
          </a:bodyPr>
          <a:lstStyle/>
          <a:p>
            <a:r>
              <a:rPr lang="en-US" sz="3200" dirty="0">
                <a:solidFill>
                  <a:schemeClr val="bg1"/>
                </a:solidFill>
                <a:latin typeface="Times New Roman" panose="02020603050405020304" pitchFamily="18" charset="0"/>
                <a:cs typeface="Times New Roman" panose="02020603050405020304" pitchFamily="18" charset="0"/>
              </a:rPr>
              <a:t>Some</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Takeaways</a:t>
            </a:r>
          </a:p>
        </p:txBody>
      </p:sp>
    </p:spTree>
    <p:extLst>
      <p:ext uri="{BB962C8B-B14F-4D97-AF65-F5344CB8AC3E}">
        <p14:creationId xmlns:p14="http://schemas.microsoft.com/office/powerpoint/2010/main" val="3280681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Questions?</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55</a:t>
            </a:fld>
            <a:endParaRPr lang="en-US" dirty="0"/>
          </a:p>
        </p:txBody>
      </p:sp>
    </p:spTree>
    <p:extLst>
      <p:ext uri="{BB962C8B-B14F-4D97-AF65-F5344CB8AC3E}">
        <p14:creationId xmlns:p14="http://schemas.microsoft.com/office/powerpoint/2010/main" val="3726583605"/>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sphere with dots and lines&#10;&#10;Description automatically generated">
            <a:extLst>
              <a:ext uri="{FF2B5EF4-FFF2-40B4-BE49-F238E27FC236}">
                <a16:creationId xmlns:a16="http://schemas.microsoft.com/office/drawing/2014/main" id="{E5314E82-867D-3051-B6F4-0C035E27F16B}"/>
              </a:ext>
            </a:extLst>
          </p:cNvPr>
          <p:cNvPicPr>
            <a:picLocks noChangeAspect="1"/>
          </p:cNvPicPr>
          <p:nvPr/>
        </p:nvPicPr>
        <p:blipFill rotWithShape="1">
          <a:blip r:embed="rId2"/>
          <a:srcRect l="2846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1" y="0"/>
            <a:ext cx="12192001" cy="6858000"/>
          </a:xfrm>
          <a:prstGeom prst="rect">
            <a:avLst/>
          </a:prstGeom>
          <a:solidFill>
            <a:schemeClr val="accent1">
              <a:lumMod val="50000"/>
              <a:alpha val="8070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rgbClr val="293C75"/>
            </a:solidFill>
          </a:ln>
        </p:spPr>
        <p:style>
          <a:lnRef idx="3">
            <a:schemeClr val="accent1"/>
          </a:lnRef>
          <a:fillRef idx="0">
            <a:schemeClr val="accent1"/>
          </a:fillRef>
          <a:effectRef idx="2">
            <a:schemeClr val="accent1"/>
          </a:effectRef>
          <a:fontRef idx="minor">
            <a:schemeClr val="tx1"/>
          </a:fontRef>
        </p:style>
      </p:cxnSp>
      <p:sp>
        <p:nvSpPr>
          <p:cNvPr id="15" name="Slide Number Placeholder 14">
            <a:extLst>
              <a:ext uri="{FF2B5EF4-FFF2-40B4-BE49-F238E27FC236}">
                <a16:creationId xmlns:a16="http://schemas.microsoft.com/office/drawing/2014/main" id="{4E908A75-ED93-13A6-5DEA-EF30FC574C8B}"/>
              </a:ext>
            </a:extLst>
          </p:cNvPr>
          <p:cNvSpPr>
            <a:spLocks noGrp="1"/>
          </p:cNvSpPr>
          <p:nvPr>
            <p:ph type="sldNum" sz="quarter" idx="12"/>
          </p:nvPr>
        </p:nvSpPr>
        <p:spPr/>
        <p:txBody>
          <a:bodyPr/>
          <a:lstStyle/>
          <a:p>
            <a:fld id="{7505478F-C4B0-A54D-A344-143CA31E7EDE}" type="slidenum">
              <a:rPr lang="en-US" smtClean="0"/>
              <a:t>56</a:t>
            </a:fld>
            <a:endParaRPr lang="en-US"/>
          </a:p>
        </p:txBody>
      </p:sp>
      <p:sp>
        <p:nvSpPr>
          <p:cNvPr id="20" name="TextBox 19">
            <a:extLst>
              <a:ext uri="{FF2B5EF4-FFF2-40B4-BE49-F238E27FC236}">
                <a16:creationId xmlns:a16="http://schemas.microsoft.com/office/drawing/2014/main" id="{14C6E592-2CE1-B6D0-E597-2C576D14FD32}"/>
              </a:ext>
            </a:extLst>
          </p:cNvPr>
          <p:cNvSpPr txBox="1"/>
          <p:nvPr/>
        </p:nvSpPr>
        <p:spPr>
          <a:xfrm>
            <a:off x="739943" y="868910"/>
            <a:ext cx="6281959" cy="923330"/>
          </a:xfrm>
          <a:prstGeom prst="rect">
            <a:avLst/>
          </a:prstGeom>
          <a:noFill/>
        </p:spPr>
        <p:txBody>
          <a:bodyPr wrap="square">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Thank you!</a:t>
            </a:r>
          </a:p>
        </p:txBody>
      </p:sp>
      <p:sp>
        <p:nvSpPr>
          <p:cNvPr id="21" name="TextBox 20">
            <a:extLst>
              <a:ext uri="{FF2B5EF4-FFF2-40B4-BE49-F238E27FC236}">
                <a16:creationId xmlns:a16="http://schemas.microsoft.com/office/drawing/2014/main" id="{C3FFF845-68FE-4528-0935-E1CFCBD471D3}"/>
              </a:ext>
            </a:extLst>
          </p:cNvPr>
          <p:cNvSpPr txBox="1"/>
          <p:nvPr/>
        </p:nvSpPr>
        <p:spPr>
          <a:xfrm>
            <a:off x="641684" y="2459504"/>
            <a:ext cx="7613795" cy="1938992"/>
          </a:xfrm>
          <a:prstGeom prst="rect">
            <a:avLst/>
          </a:prstGeom>
          <a:noFill/>
        </p:spPr>
        <p:txBody>
          <a:bodyPr wrap="square">
            <a:spAutoFit/>
          </a:bodyPr>
          <a:lstStyle/>
          <a:p>
            <a:pPr algn="ctr"/>
            <a:r>
              <a:rPr lang="en-US" sz="40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Antonella Puca, CPA/ABV, CFA</a:t>
            </a:r>
          </a:p>
          <a:p>
            <a:pPr algn="ctr"/>
            <a:r>
              <a:rPr lang="en-US" sz="4000" dirty="0">
                <a:solidFill>
                  <a:schemeClr val="bg1"/>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apuca@blueval-global.com</a:t>
            </a:r>
            <a:endParaRPr lang="en-US" sz="40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r>
              <a:rPr lang="en-US" sz="4000" dirty="0">
                <a:solidFill>
                  <a:schemeClr val="bg1"/>
                </a:solidFill>
                <a:latin typeface="Lato" panose="020F0502020204030203" pitchFamily="34" charset="0"/>
                <a:ea typeface="Lato" panose="020F0502020204030203" pitchFamily="34" charset="0"/>
                <a:cs typeface="Lato" panose="020F0502020204030203" pitchFamily="34" charset="0"/>
              </a:rPr>
              <a:t>+1-212-920-4398</a:t>
            </a:r>
          </a:p>
        </p:txBody>
      </p:sp>
      <p:pic>
        <p:nvPicPr>
          <p:cNvPr id="2" name="Picture 1">
            <a:extLst>
              <a:ext uri="{FF2B5EF4-FFF2-40B4-BE49-F238E27FC236}">
                <a16:creationId xmlns:a16="http://schemas.microsoft.com/office/drawing/2014/main" id="{9338D482-DD96-247E-A3F1-5ABE7546CA4C}"/>
              </a:ext>
            </a:extLst>
          </p:cNvPr>
          <p:cNvPicPr>
            <a:picLocks noChangeAspect="1"/>
          </p:cNvPicPr>
          <p:nvPr/>
        </p:nvPicPr>
        <p:blipFill>
          <a:blip r:embed="rId4"/>
          <a:stretch>
            <a:fillRect/>
          </a:stretch>
        </p:blipFill>
        <p:spPr>
          <a:xfrm>
            <a:off x="8897163" y="1328475"/>
            <a:ext cx="2653153" cy="3794234"/>
          </a:xfrm>
          <a:prstGeom prst="rect">
            <a:avLst/>
          </a:prstGeom>
        </p:spPr>
      </p:pic>
    </p:spTree>
    <p:extLst>
      <p:ext uri="{BB962C8B-B14F-4D97-AF65-F5344CB8AC3E}">
        <p14:creationId xmlns:p14="http://schemas.microsoft.com/office/powerpoint/2010/main" val="276489435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2" name="TextBox 11">
            <a:extLst>
              <a:ext uri="{FF2B5EF4-FFF2-40B4-BE49-F238E27FC236}">
                <a16:creationId xmlns:a16="http://schemas.microsoft.com/office/drawing/2014/main" id="{850C1364-37E2-A01E-19D9-7B55E4205BC1}"/>
              </a:ext>
            </a:extLst>
          </p:cNvPr>
          <p:cNvSpPr txBox="1"/>
          <p:nvPr/>
        </p:nvSpPr>
        <p:spPr>
          <a:xfrm>
            <a:off x="375027" y="3179547"/>
            <a:ext cx="11361831" cy="646331"/>
          </a:xfrm>
          <a:prstGeom prst="rect">
            <a:avLst/>
          </a:prstGeom>
          <a:noFill/>
        </p:spPr>
        <p:txBody>
          <a:bodyPr wrap="square">
            <a:spAutoFit/>
          </a:bodyPr>
          <a:lstStyle/>
          <a:p>
            <a:pPr algn="ctr"/>
            <a:r>
              <a:rPr lang="de-DE" sz="3600" dirty="0">
                <a:latin typeface="Times New Roman" panose="02020603050405020304" pitchFamily="18" charset="0"/>
                <a:ea typeface="Lato" panose="020F0502020204030203" pitchFamily="34" charset="0"/>
                <a:cs typeface="Times New Roman" panose="02020603050405020304" pitchFamily="18" charset="0"/>
              </a:rPr>
              <a:t>Early Stage Enterprises: An Overview</a:t>
            </a:r>
          </a:p>
        </p:txBody>
      </p:sp>
      <p:sp>
        <p:nvSpPr>
          <p:cNvPr id="2" name="Slide Number Placeholder 1">
            <a:extLst>
              <a:ext uri="{FF2B5EF4-FFF2-40B4-BE49-F238E27FC236}">
                <a16:creationId xmlns:a16="http://schemas.microsoft.com/office/drawing/2014/main" id="{5E87E078-5F45-3701-2A5A-8B72A909FF13}"/>
              </a:ext>
            </a:extLst>
          </p:cNvPr>
          <p:cNvSpPr>
            <a:spLocks noGrp="1"/>
          </p:cNvSpPr>
          <p:nvPr>
            <p:ph type="sldNum" sz="quarter" idx="12"/>
          </p:nvPr>
        </p:nvSpPr>
        <p:spPr/>
        <p:txBody>
          <a:bodyPr/>
          <a:lstStyle/>
          <a:p>
            <a:fld id="{7505478F-C4B0-A54D-A344-143CA31E7EDE}" type="slidenum">
              <a:rPr lang="en-US" smtClean="0"/>
              <a:t>6</a:t>
            </a:fld>
            <a:endParaRPr lang="en-US" dirty="0"/>
          </a:p>
        </p:txBody>
      </p:sp>
    </p:spTree>
    <p:extLst>
      <p:ext uri="{BB962C8B-B14F-4D97-AF65-F5344CB8AC3E}">
        <p14:creationId xmlns:p14="http://schemas.microsoft.com/office/powerpoint/2010/main" val="415586504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39" y="254632"/>
            <a:ext cx="11570605"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Early Stage Enterprises: Key Characteristics</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7</a:t>
            </a:fld>
            <a:endParaRPr lang="en-US" dirty="0"/>
          </a:p>
        </p:txBody>
      </p:sp>
      <p:sp>
        <p:nvSpPr>
          <p:cNvPr id="4" name="Text Placeholder 8">
            <a:extLst>
              <a:ext uri="{FF2B5EF4-FFF2-40B4-BE49-F238E27FC236}">
                <a16:creationId xmlns:a16="http://schemas.microsoft.com/office/drawing/2014/main" id="{DE133740-0D8F-F6BE-1483-29514E4BDF9B}"/>
              </a:ext>
            </a:extLst>
          </p:cNvPr>
          <p:cNvSpPr txBox="1">
            <a:spLocks/>
          </p:cNvSpPr>
          <p:nvPr/>
        </p:nvSpPr>
        <p:spPr>
          <a:xfrm>
            <a:off x="375026" y="1364975"/>
            <a:ext cx="11650717" cy="4868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High growth and/or high growth potential</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Net operating losses and negative operating cash flows</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Revenue may be substantial, but expenses (R&amp;D and marketing in later stages) exceed revenue.</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Intangible assets: patents, software, management team </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Raise capital primarily from venture capital investors or, in the very early stages, friends and family. </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Complex capital structure: preferred stock, options, warrants</a:t>
            </a:r>
          </a:p>
          <a:p>
            <a:pPr marL="285750" indent="-285750">
              <a:lnSpc>
                <a:spcPct val="50000"/>
              </a:lnSpc>
              <a:spcBef>
                <a:spcPts val="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50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High rate of failure and, often, high return potential</a:t>
            </a:r>
          </a:p>
        </p:txBody>
      </p:sp>
    </p:spTree>
    <p:extLst>
      <p:ext uri="{BB962C8B-B14F-4D97-AF65-F5344CB8AC3E}">
        <p14:creationId xmlns:p14="http://schemas.microsoft.com/office/powerpoint/2010/main" val="198873738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Stage 1: Seed Stage / Angel Stage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8</a:t>
            </a:fld>
            <a:endParaRPr lang="en-US" dirty="0"/>
          </a:p>
        </p:txBody>
      </p:sp>
      <p:graphicFrame>
        <p:nvGraphicFramePr>
          <p:cNvPr id="4" name="Content Placeholder 2">
            <a:extLst>
              <a:ext uri="{FF2B5EF4-FFF2-40B4-BE49-F238E27FC236}">
                <a16:creationId xmlns:a16="http://schemas.microsoft.com/office/drawing/2014/main" id="{6D53F9C2-1A89-7F76-0D8B-DCC4ADC1E53B}"/>
              </a:ext>
            </a:extLst>
          </p:cNvPr>
          <p:cNvGraphicFramePr>
            <a:graphicFrameLocks/>
          </p:cNvGraphicFramePr>
          <p:nvPr>
            <p:extLst>
              <p:ext uri="{D42A27DB-BD31-4B8C-83A1-F6EECF244321}">
                <p14:modId xmlns:p14="http://schemas.microsoft.com/office/powerpoint/2010/main" val="1214745436"/>
              </p:ext>
            </p:extLst>
          </p:nvPr>
        </p:nvGraphicFramePr>
        <p:xfrm>
          <a:off x="455139" y="1507849"/>
          <a:ext cx="11281719" cy="4292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51331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47DC57-D2C4-4728-4F1F-7EB2E5C15745}"/>
              </a:ext>
            </a:extLst>
          </p:cNvPr>
          <p:cNvCxnSpPr/>
          <p:nvPr/>
        </p:nvCxnSpPr>
        <p:spPr>
          <a:xfrm>
            <a:off x="455140" y="6190735"/>
            <a:ext cx="11281719"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7" name="Picture 6" descr="A blue text with a white background&#10;&#10;Description automatically generated">
            <a:extLst>
              <a:ext uri="{FF2B5EF4-FFF2-40B4-BE49-F238E27FC236}">
                <a16:creationId xmlns:a16="http://schemas.microsoft.com/office/drawing/2014/main" id="{5785B0C8-5A3F-D62B-371D-B593D4BCAF93}"/>
              </a:ext>
            </a:extLst>
          </p:cNvPr>
          <p:cNvPicPr>
            <a:picLocks noChangeAspect="1"/>
          </p:cNvPicPr>
          <p:nvPr/>
        </p:nvPicPr>
        <p:blipFill>
          <a:blip r:embed="rId2"/>
          <a:stretch>
            <a:fillRect/>
          </a:stretch>
        </p:blipFill>
        <p:spPr>
          <a:xfrm>
            <a:off x="375027" y="6233639"/>
            <a:ext cx="1358900" cy="482600"/>
          </a:xfrm>
          <a:prstGeom prst="rect">
            <a:avLst/>
          </a:prstGeom>
        </p:spPr>
      </p:pic>
      <p:sp>
        <p:nvSpPr>
          <p:cNvPr id="8" name="Rectangle 7">
            <a:extLst>
              <a:ext uri="{FF2B5EF4-FFF2-40B4-BE49-F238E27FC236}">
                <a16:creationId xmlns:a16="http://schemas.microsoft.com/office/drawing/2014/main" id="{78D536D8-6015-3DA4-3123-21EE30EC66A0}"/>
              </a:ext>
            </a:extLst>
          </p:cNvPr>
          <p:cNvSpPr/>
          <p:nvPr/>
        </p:nvSpPr>
        <p:spPr>
          <a:xfrm>
            <a:off x="0" y="0"/>
            <a:ext cx="12192000" cy="111034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3C75"/>
              </a:solidFill>
            </a:endParaRPr>
          </a:p>
        </p:txBody>
      </p:sp>
      <p:sp>
        <p:nvSpPr>
          <p:cNvPr id="10" name="TextBox 9">
            <a:extLst>
              <a:ext uri="{FF2B5EF4-FFF2-40B4-BE49-F238E27FC236}">
                <a16:creationId xmlns:a16="http://schemas.microsoft.com/office/drawing/2014/main" id="{CBDBBE9E-65A2-4BD0-A45F-7CFEBFA0FD7E}"/>
              </a:ext>
            </a:extLst>
          </p:cNvPr>
          <p:cNvSpPr txBox="1"/>
          <p:nvPr/>
        </p:nvSpPr>
        <p:spPr>
          <a:xfrm>
            <a:off x="455140" y="254632"/>
            <a:ext cx="11281718" cy="584775"/>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Stage 2: Early VC Stage</a:t>
            </a:r>
          </a:p>
        </p:txBody>
      </p:sp>
      <p:sp>
        <p:nvSpPr>
          <p:cNvPr id="2" name="Slide Number Placeholder 1">
            <a:extLst>
              <a:ext uri="{FF2B5EF4-FFF2-40B4-BE49-F238E27FC236}">
                <a16:creationId xmlns:a16="http://schemas.microsoft.com/office/drawing/2014/main" id="{E2FE91E3-F51E-59C0-DF88-8756795731FB}"/>
              </a:ext>
            </a:extLst>
          </p:cNvPr>
          <p:cNvSpPr>
            <a:spLocks noGrp="1"/>
          </p:cNvSpPr>
          <p:nvPr>
            <p:ph type="sldNum" sz="quarter" idx="12"/>
          </p:nvPr>
        </p:nvSpPr>
        <p:spPr/>
        <p:txBody>
          <a:bodyPr/>
          <a:lstStyle/>
          <a:p>
            <a:fld id="{7505478F-C4B0-A54D-A344-143CA31E7EDE}" type="slidenum">
              <a:rPr lang="en-US" smtClean="0"/>
              <a:t>9</a:t>
            </a:fld>
            <a:endParaRPr lang="en-US" dirty="0"/>
          </a:p>
        </p:txBody>
      </p:sp>
      <p:graphicFrame>
        <p:nvGraphicFramePr>
          <p:cNvPr id="4" name="Content Placeholder 2">
            <a:extLst>
              <a:ext uri="{FF2B5EF4-FFF2-40B4-BE49-F238E27FC236}">
                <a16:creationId xmlns:a16="http://schemas.microsoft.com/office/drawing/2014/main" id="{6D53F9C2-1A89-7F76-0D8B-DCC4ADC1E53B}"/>
              </a:ext>
            </a:extLst>
          </p:cNvPr>
          <p:cNvGraphicFramePr>
            <a:graphicFrameLocks/>
          </p:cNvGraphicFramePr>
          <p:nvPr>
            <p:extLst>
              <p:ext uri="{D42A27DB-BD31-4B8C-83A1-F6EECF244321}">
                <p14:modId xmlns:p14="http://schemas.microsoft.com/office/powerpoint/2010/main" val="3724567168"/>
              </p:ext>
            </p:extLst>
          </p:nvPr>
        </p:nvGraphicFramePr>
        <p:xfrm>
          <a:off x="455139" y="1507849"/>
          <a:ext cx="11281719" cy="4292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2546028"/>
      </p:ext>
    </p:extLst>
  </p:cSld>
  <p:clrMapOvr>
    <a:masterClrMapping/>
  </p:clrMapOvr>
  <p:transition spd="med">
    <p:pull/>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C8B32374BD6D488598175C16B3EF6B" ma:contentTypeVersion="14" ma:contentTypeDescription="Create a new document." ma:contentTypeScope="" ma:versionID="ced25a412957fc239fcf3c32150a1e27">
  <xsd:schema xmlns:xsd="http://www.w3.org/2001/XMLSchema" xmlns:xs="http://www.w3.org/2001/XMLSchema" xmlns:p="http://schemas.microsoft.com/office/2006/metadata/properties" xmlns:ns2="556d6c56-dfec-4276-a56e-75865eb9d748" xmlns:ns3="a5fb88ab-0373-47ea-900f-d75b08a802bb" targetNamespace="http://schemas.microsoft.com/office/2006/metadata/properties" ma:root="true" ma:fieldsID="7bfe4ce87682fdca13a9e199ac272aa1" ns2:_="" ns3:_="">
    <xsd:import namespace="556d6c56-dfec-4276-a56e-75865eb9d748"/>
    <xsd:import namespace="a5fb88ab-0373-47ea-900f-d75b08a802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ObjectDetectorVersions"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d6c56-dfec-4276-a56e-75865eb9d74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18db411f-8526-4d5b-8ac2-8b96b2b000f8}" ma:internalName="TaxCatchAll" ma:showField="CatchAllData" ma:web="556d6c56-dfec-4276-a56e-75865eb9d74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fb88ab-0373-47ea-900f-d75b08a802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06eec13-837b-4291-aada-9f7465969f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56d6c56-dfec-4276-a56e-75865eb9d748">ZNDWJRVR6TTU-169888593-7129</_dlc_DocId>
    <_dlc_DocIdUrl xmlns="556d6c56-dfec-4276-a56e-75865eb9d748">
      <Url>https://bluevalglobal.sharepoint.com/sites/BlueVal-GlobalInternal/_layouts/15/DocIdRedir.aspx?ID=ZNDWJRVR6TTU-169888593-7129</Url>
      <Description>ZNDWJRVR6TTU-169888593-7129</Description>
    </_dlc_DocIdUrl>
    <TaxCatchAll xmlns="556d6c56-dfec-4276-a56e-75865eb9d748" xsi:nil="true"/>
    <lcf76f155ced4ddcb4097134ff3c332f xmlns="a5fb88ab-0373-47ea-900f-d75b08a802bb">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2E62D66-8BD6-4807-BB39-761145DFA9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d6c56-dfec-4276-a56e-75865eb9d748"/>
    <ds:schemaRef ds:uri="a5fb88ab-0373-47ea-900f-d75b08a80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0F7DD9-622D-4362-86B0-2A01D9775FC7}">
  <ds:schemaRefs>
    <ds:schemaRef ds:uri="http://schemas.microsoft.com/sharepoint/v3/contenttype/forms"/>
  </ds:schemaRefs>
</ds:datastoreItem>
</file>

<file path=customXml/itemProps3.xml><?xml version="1.0" encoding="utf-8"?>
<ds:datastoreItem xmlns:ds="http://schemas.openxmlformats.org/officeDocument/2006/customXml" ds:itemID="{5D7C885D-B202-470B-81A9-D65B380F0226}">
  <ds:schemaRefs>
    <ds:schemaRef ds:uri="http://schemas.microsoft.com/office/2006/metadata/properties"/>
    <ds:schemaRef ds:uri="http://schemas.microsoft.com/office/infopath/2007/PartnerControls"/>
    <ds:schemaRef ds:uri="556d6c56-dfec-4276-a56e-75865eb9d748"/>
    <ds:schemaRef ds:uri="a5fb88ab-0373-47ea-900f-d75b08a802bb"/>
  </ds:schemaRefs>
</ds:datastoreItem>
</file>

<file path=customXml/itemProps4.xml><?xml version="1.0" encoding="utf-8"?>
<ds:datastoreItem xmlns:ds="http://schemas.openxmlformats.org/officeDocument/2006/customXml" ds:itemID="{052BFDB3-D693-459E-96B0-9C40C2BE185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1354</TotalTime>
  <Words>2854</Words>
  <Application>Microsoft Office PowerPoint</Application>
  <PresentationFormat>Widescreen</PresentationFormat>
  <Paragraphs>334</Paragraphs>
  <Slides>56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Cambria Math</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G-3 Valuation Trends in the Private Equity and  Venture Capital Markets</dc:title>
  <dc:creator>stacy london</dc:creator>
  <cp:lastModifiedBy>Antonella Puca</cp:lastModifiedBy>
  <cp:revision>8</cp:revision>
  <cp:lastPrinted>2023-11-19T21:38:34Z</cp:lastPrinted>
  <dcterms:created xsi:type="dcterms:W3CDTF">2023-11-16T13:30:28Z</dcterms:created>
  <dcterms:modified xsi:type="dcterms:W3CDTF">2024-01-10T17:08:05Z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fbba1f78-95c7-4cc0-8a21-1ee5a78947bd</vt:lpwstr>
  </property>
  <property fmtid="{D5CDD505-2E9C-101B-9397-08002B2CF9AE}" pid="3" name="ContentTypeId">
    <vt:lpwstr>0x0101003DC8B32374BD6D488598175C16B3EF6B</vt:lpwstr>
  </property>
  <property fmtid="{D5CDD505-2E9C-101B-9397-08002B2CF9AE}" pid="4" name="MediaServiceImageTags">
    <vt:lpwstr/>
  </property>
</Properties>
</file>