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60" r:id="rId4"/>
    <p:sldId id="262"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90" autoAdjust="0"/>
    <p:restoredTop sz="96000"/>
  </p:normalViewPr>
  <p:slideViewPr>
    <p:cSldViewPr snapToGrid="0">
      <p:cViewPr>
        <p:scale>
          <a:sx n="120" d="100"/>
          <a:sy n="120" d="100"/>
        </p:scale>
        <p:origin x="13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44619-F5B0-9740-AF7E-A6D37F494455}" type="datetimeFigureOut">
              <a:rPr lang="it-IT" smtClean="0"/>
              <a:t>25/06/21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C05A1-5567-814E-911C-32DE3F0BD6B0}" type="slidenum">
              <a:rPr lang="it-IT" smtClean="0"/>
              <a:t>‹N›</a:t>
            </a:fld>
            <a:endParaRPr lang="it-IT"/>
          </a:p>
        </p:txBody>
      </p:sp>
    </p:spTree>
    <p:extLst>
      <p:ext uri="{BB962C8B-B14F-4D97-AF65-F5344CB8AC3E}">
        <p14:creationId xmlns:p14="http://schemas.microsoft.com/office/powerpoint/2010/main" val="2015312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93C05A1-5567-814E-911C-32DE3F0BD6B0}" type="slidenum">
              <a:rPr lang="it-IT" smtClean="0"/>
              <a:t>7</a:t>
            </a:fld>
            <a:endParaRPr lang="it-IT"/>
          </a:p>
        </p:txBody>
      </p:sp>
    </p:spTree>
    <p:extLst>
      <p:ext uri="{BB962C8B-B14F-4D97-AF65-F5344CB8AC3E}">
        <p14:creationId xmlns:p14="http://schemas.microsoft.com/office/powerpoint/2010/main" val="3661733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u="sng" dirty="0"/>
          </a:p>
        </p:txBody>
      </p:sp>
      <p:sp>
        <p:nvSpPr>
          <p:cNvPr id="4" name="Segnaposto numero diapositiva 3"/>
          <p:cNvSpPr>
            <a:spLocks noGrp="1"/>
          </p:cNvSpPr>
          <p:nvPr>
            <p:ph type="sldNum" sz="quarter" idx="5"/>
          </p:nvPr>
        </p:nvSpPr>
        <p:spPr/>
        <p:txBody>
          <a:bodyPr/>
          <a:lstStyle/>
          <a:p>
            <a:fld id="{993C05A1-5567-814E-911C-32DE3F0BD6B0}" type="slidenum">
              <a:rPr lang="it-IT" smtClean="0"/>
              <a:t>16</a:t>
            </a:fld>
            <a:endParaRPr lang="it-IT"/>
          </a:p>
        </p:txBody>
      </p:sp>
    </p:spTree>
    <p:extLst>
      <p:ext uri="{BB962C8B-B14F-4D97-AF65-F5344CB8AC3E}">
        <p14:creationId xmlns:p14="http://schemas.microsoft.com/office/powerpoint/2010/main" val="397031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u="sng" dirty="0"/>
          </a:p>
        </p:txBody>
      </p:sp>
      <p:sp>
        <p:nvSpPr>
          <p:cNvPr id="4" name="Segnaposto numero diapositiva 3"/>
          <p:cNvSpPr>
            <a:spLocks noGrp="1"/>
          </p:cNvSpPr>
          <p:nvPr>
            <p:ph type="sldNum" sz="quarter" idx="5"/>
          </p:nvPr>
        </p:nvSpPr>
        <p:spPr/>
        <p:txBody>
          <a:bodyPr/>
          <a:lstStyle/>
          <a:p>
            <a:fld id="{993C05A1-5567-814E-911C-32DE3F0BD6B0}" type="slidenum">
              <a:rPr lang="it-IT" smtClean="0"/>
              <a:t>17</a:t>
            </a:fld>
            <a:endParaRPr lang="it-IT"/>
          </a:p>
        </p:txBody>
      </p:sp>
    </p:spTree>
    <p:extLst>
      <p:ext uri="{BB962C8B-B14F-4D97-AF65-F5344CB8AC3E}">
        <p14:creationId xmlns:p14="http://schemas.microsoft.com/office/powerpoint/2010/main" val="2944844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u="sng" dirty="0"/>
          </a:p>
        </p:txBody>
      </p:sp>
      <p:sp>
        <p:nvSpPr>
          <p:cNvPr id="4" name="Segnaposto numero diapositiva 3"/>
          <p:cNvSpPr>
            <a:spLocks noGrp="1"/>
          </p:cNvSpPr>
          <p:nvPr>
            <p:ph type="sldNum" sz="quarter" idx="5"/>
          </p:nvPr>
        </p:nvSpPr>
        <p:spPr/>
        <p:txBody>
          <a:bodyPr/>
          <a:lstStyle/>
          <a:p>
            <a:fld id="{993C05A1-5567-814E-911C-32DE3F0BD6B0}" type="slidenum">
              <a:rPr lang="it-IT" smtClean="0"/>
              <a:t>18</a:t>
            </a:fld>
            <a:endParaRPr lang="it-IT"/>
          </a:p>
        </p:txBody>
      </p:sp>
    </p:spTree>
    <p:extLst>
      <p:ext uri="{BB962C8B-B14F-4D97-AF65-F5344CB8AC3E}">
        <p14:creationId xmlns:p14="http://schemas.microsoft.com/office/powerpoint/2010/main" val="933845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u="sng" dirty="0"/>
          </a:p>
        </p:txBody>
      </p:sp>
      <p:sp>
        <p:nvSpPr>
          <p:cNvPr id="4" name="Segnaposto numero diapositiva 3"/>
          <p:cNvSpPr>
            <a:spLocks noGrp="1"/>
          </p:cNvSpPr>
          <p:nvPr>
            <p:ph type="sldNum" sz="quarter" idx="5"/>
          </p:nvPr>
        </p:nvSpPr>
        <p:spPr/>
        <p:txBody>
          <a:bodyPr/>
          <a:lstStyle/>
          <a:p>
            <a:fld id="{993C05A1-5567-814E-911C-32DE3F0BD6B0}" type="slidenum">
              <a:rPr lang="it-IT" smtClean="0"/>
              <a:t>19</a:t>
            </a:fld>
            <a:endParaRPr lang="it-IT"/>
          </a:p>
        </p:txBody>
      </p:sp>
    </p:spTree>
    <p:extLst>
      <p:ext uri="{BB962C8B-B14F-4D97-AF65-F5344CB8AC3E}">
        <p14:creationId xmlns:p14="http://schemas.microsoft.com/office/powerpoint/2010/main" val="320895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u="sng" dirty="0"/>
              <a:t>Primo comma della norma ormai meno rilevante:</a:t>
            </a:r>
          </a:p>
          <a:p>
            <a:r>
              <a:rPr lang="it-IT" dirty="0"/>
              <a:t>Nella predisposizione dei bilanci il cui esercizio è stato chiuso entro il 23 febbraio 2020 e non ancora approvati, la valutazione delle voci e della prospettiva della continuazione</a:t>
            </a:r>
          </a:p>
          <a:p>
            <a:r>
              <a:rPr lang="it-IT" dirty="0"/>
              <a:t>dell’attività di cui all’articolo 2423 -bis , primo comma, numero 1), del codice civile è effettuata non tenendo conto delle incertezze e degli effetti derivanti dai fatti successivi alla data di chiusura del bilancio. Le informazioni relative al presupposto della continuità aziendale sono fornite nelle politiche contabili di cui all’articolo 2427, primo comma, numero 1), del codice civile.</a:t>
            </a:r>
          </a:p>
          <a:p>
            <a:endParaRPr lang="it-IT" dirty="0"/>
          </a:p>
          <a:p>
            <a:r>
              <a:rPr lang="it-IT" b="1" u="sng" dirty="0"/>
              <a:t>Terzo comma</a:t>
            </a:r>
          </a:p>
          <a:p>
            <a:r>
              <a:rPr lang="it-IT" b="1" u="sng" dirty="0"/>
              <a:t>L’efficacia delle disposizioni del presente articolo è limitata ai soli fini civilistici»</a:t>
            </a:r>
          </a:p>
        </p:txBody>
      </p:sp>
      <p:sp>
        <p:nvSpPr>
          <p:cNvPr id="4" name="Segnaposto numero diapositiva 3"/>
          <p:cNvSpPr>
            <a:spLocks noGrp="1"/>
          </p:cNvSpPr>
          <p:nvPr>
            <p:ph type="sldNum" sz="quarter" idx="5"/>
          </p:nvPr>
        </p:nvSpPr>
        <p:spPr/>
        <p:txBody>
          <a:bodyPr/>
          <a:lstStyle/>
          <a:p>
            <a:fld id="{993C05A1-5567-814E-911C-32DE3F0BD6B0}" type="slidenum">
              <a:rPr lang="it-IT" smtClean="0"/>
              <a:t>8</a:t>
            </a:fld>
            <a:endParaRPr lang="it-IT"/>
          </a:p>
        </p:txBody>
      </p:sp>
    </p:spTree>
    <p:extLst>
      <p:ext uri="{BB962C8B-B14F-4D97-AF65-F5344CB8AC3E}">
        <p14:creationId xmlns:p14="http://schemas.microsoft.com/office/powerpoint/2010/main" val="125302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u="sng" dirty="0"/>
          </a:p>
        </p:txBody>
      </p:sp>
      <p:sp>
        <p:nvSpPr>
          <p:cNvPr id="4" name="Segnaposto numero diapositiva 3"/>
          <p:cNvSpPr>
            <a:spLocks noGrp="1"/>
          </p:cNvSpPr>
          <p:nvPr>
            <p:ph type="sldNum" sz="quarter" idx="5"/>
          </p:nvPr>
        </p:nvSpPr>
        <p:spPr/>
        <p:txBody>
          <a:bodyPr/>
          <a:lstStyle/>
          <a:p>
            <a:fld id="{993C05A1-5567-814E-911C-32DE3F0BD6B0}" type="slidenum">
              <a:rPr lang="it-IT" smtClean="0"/>
              <a:t>9</a:t>
            </a:fld>
            <a:endParaRPr lang="it-IT"/>
          </a:p>
        </p:txBody>
      </p:sp>
    </p:spTree>
    <p:extLst>
      <p:ext uri="{BB962C8B-B14F-4D97-AF65-F5344CB8AC3E}">
        <p14:creationId xmlns:p14="http://schemas.microsoft.com/office/powerpoint/2010/main" val="13004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u="sng" dirty="0"/>
          </a:p>
        </p:txBody>
      </p:sp>
      <p:sp>
        <p:nvSpPr>
          <p:cNvPr id="4" name="Segnaposto numero diapositiva 3"/>
          <p:cNvSpPr>
            <a:spLocks noGrp="1"/>
          </p:cNvSpPr>
          <p:nvPr>
            <p:ph type="sldNum" sz="quarter" idx="5"/>
          </p:nvPr>
        </p:nvSpPr>
        <p:spPr/>
        <p:txBody>
          <a:bodyPr/>
          <a:lstStyle/>
          <a:p>
            <a:fld id="{993C05A1-5567-814E-911C-32DE3F0BD6B0}" type="slidenum">
              <a:rPr lang="it-IT" smtClean="0"/>
              <a:t>10</a:t>
            </a:fld>
            <a:endParaRPr lang="it-IT"/>
          </a:p>
        </p:txBody>
      </p:sp>
    </p:spTree>
    <p:extLst>
      <p:ext uri="{BB962C8B-B14F-4D97-AF65-F5344CB8AC3E}">
        <p14:creationId xmlns:p14="http://schemas.microsoft.com/office/powerpoint/2010/main" val="31664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u="sng" dirty="0"/>
          </a:p>
        </p:txBody>
      </p:sp>
      <p:sp>
        <p:nvSpPr>
          <p:cNvPr id="4" name="Segnaposto numero diapositiva 3"/>
          <p:cNvSpPr>
            <a:spLocks noGrp="1"/>
          </p:cNvSpPr>
          <p:nvPr>
            <p:ph type="sldNum" sz="quarter" idx="5"/>
          </p:nvPr>
        </p:nvSpPr>
        <p:spPr/>
        <p:txBody>
          <a:bodyPr/>
          <a:lstStyle/>
          <a:p>
            <a:fld id="{993C05A1-5567-814E-911C-32DE3F0BD6B0}" type="slidenum">
              <a:rPr lang="it-IT" smtClean="0"/>
              <a:t>11</a:t>
            </a:fld>
            <a:endParaRPr lang="it-IT"/>
          </a:p>
        </p:txBody>
      </p:sp>
    </p:spTree>
    <p:extLst>
      <p:ext uri="{BB962C8B-B14F-4D97-AF65-F5344CB8AC3E}">
        <p14:creationId xmlns:p14="http://schemas.microsoft.com/office/powerpoint/2010/main" val="429272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u="sng" dirty="0"/>
          </a:p>
        </p:txBody>
      </p:sp>
      <p:sp>
        <p:nvSpPr>
          <p:cNvPr id="4" name="Segnaposto numero diapositiva 3"/>
          <p:cNvSpPr>
            <a:spLocks noGrp="1"/>
          </p:cNvSpPr>
          <p:nvPr>
            <p:ph type="sldNum" sz="quarter" idx="5"/>
          </p:nvPr>
        </p:nvSpPr>
        <p:spPr/>
        <p:txBody>
          <a:bodyPr/>
          <a:lstStyle/>
          <a:p>
            <a:fld id="{993C05A1-5567-814E-911C-32DE3F0BD6B0}" type="slidenum">
              <a:rPr lang="it-IT" smtClean="0"/>
              <a:t>12</a:t>
            </a:fld>
            <a:endParaRPr lang="it-IT"/>
          </a:p>
        </p:txBody>
      </p:sp>
    </p:spTree>
    <p:extLst>
      <p:ext uri="{BB962C8B-B14F-4D97-AF65-F5344CB8AC3E}">
        <p14:creationId xmlns:p14="http://schemas.microsoft.com/office/powerpoint/2010/main" val="262875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u="sng" dirty="0"/>
          </a:p>
        </p:txBody>
      </p:sp>
      <p:sp>
        <p:nvSpPr>
          <p:cNvPr id="4" name="Segnaposto numero diapositiva 3"/>
          <p:cNvSpPr>
            <a:spLocks noGrp="1"/>
          </p:cNvSpPr>
          <p:nvPr>
            <p:ph type="sldNum" sz="quarter" idx="5"/>
          </p:nvPr>
        </p:nvSpPr>
        <p:spPr/>
        <p:txBody>
          <a:bodyPr/>
          <a:lstStyle/>
          <a:p>
            <a:fld id="{993C05A1-5567-814E-911C-32DE3F0BD6B0}" type="slidenum">
              <a:rPr lang="it-IT" smtClean="0"/>
              <a:t>13</a:t>
            </a:fld>
            <a:endParaRPr lang="it-IT"/>
          </a:p>
        </p:txBody>
      </p:sp>
    </p:spTree>
    <p:extLst>
      <p:ext uri="{BB962C8B-B14F-4D97-AF65-F5344CB8AC3E}">
        <p14:creationId xmlns:p14="http://schemas.microsoft.com/office/powerpoint/2010/main" val="3688940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u="sng" dirty="0"/>
          </a:p>
        </p:txBody>
      </p:sp>
      <p:sp>
        <p:nvSpPr>
          <p:cNvPr id="4" name="Segnaposto numero diapositiva 3"/>
          <p:cNvSpPr>
            <a:spLocks noGrp="1"/>
          </p:cNvSpPr>
          <p:nvPr>
            <p:ph type="sldNum" sz="quarter" idx="5"/>
          </p:nvPr>
        </p:nvSpPr>
        <p:spPr/>
        <p:txBody>
          <a:bodyPr/>
          <a:lstStyle/>
          <a:p>
            <a:fld id="{993C05A1-5567-814E-911C-32DE3F0BD6B0}" type="slidenum">
              <a:rPr lang="it-IT" smtClean="0"/>
              <a:t>14</a:t>
            </a:fld>
            <a:endParaRPr lang="it-IT"/>
          </a:p>
        </p:txBody>
      </p:sp>
    </p:spTree>
    <p:extLst>
      <p:ext uri="{BB962C8B-B14F-4D97-AF65-F5344CB8AC3E}">
        <p14:creationId xmlns:p14="http://schemas.microsoft.com/office/powerpoint/2010/main" val="53022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u="sng" dirty="0"/>
          </a:p>
        </p:txBody>
      </p:sp>
      <p:sp>
        <p:nvSpPr>
          <p:cNvPr id="4" name="Segnaposto numero diapositiva 3"/>
          <p:cNvSpPr>
            <a:spLocks noGrp="1"/>
          </p:cNvSpPr>
          <p:nvPr>
            <p:ph type="sldNum" sz="quarter" idx="5"/>
          </p:nvPr>
        </p:nvSpPr>
        <p:spPr/>
        <p:txBody>
          <a:bodyPr/>
          <a:lstStyle/>
          <a:p>
            <a:fld id="{993C05A1-5567-814E-911C-32DE3F0BD6B0}" type="slidenum">
              <a:rPr lang="it-IT" smtClean="0"/>
              <a:t>15</a:t>
            </a:fld>
            <a:endParaRPr lang="it-IT"/>
          </a:p>
        </p:txBody>
      </p:sp>
    </p:spTree>
    <p:extLst>
      <p:ext uri="{BB962C8B-B14F-4D97-AF65-F5344CB8AC3E}">
        <p14:creationId xmlns:p14="http://schemas.microsoft.com/office/powerpoint/2010/main" val="3638366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6A771D-3FA0-4C6F-AFD5-1936A6A41B1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B384EAF-6CED-48B0-94AA-2F7AA756EC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6F6FD57-B623-4A26-A0E0-37B5DACFB154}"/>
              </a:ext>
            </a:extLst>
          </p:cNvPr>
          <p:cNvSpPr>
            <a:spLocks noGrp="1"/>
          </p:cNvSpPr>
          <p:nvPr>
            <p:ph type="dt" sz="half" idx="10"/>
          </p:nvPr>
        </p:nvSpPr>
        <p:spPr/>
        <p:txBody>
          <a:bodyPr/>
          <a:lstStyle/>
          <a:p>
            <a:fld id="{66A715E1-8413-430B-8839-6FCAC1134FA4}" type="datetimeFigureOut">
              <a:rPr lang="it-IT" smtClean="0"/>
              <a:t>25/06/21</a:t>
            </a:fld>
            <a:endParaRPr lang="it-IT"/>
          </a:p>
        </p:txBody>
      </p:sp>
      <p:sp>
        <p:nvSpPr>
          <p:cNvPr id="5" name="Segnaposto piè di pagina 4">
            <a:extLst>
              <a:ext uri="{FF2B5EF4-FFF2-40B4-BE49-F238E27FC236}">
                <a16:creationId xmlns:a16="http://schemas.microsoft.com/office/drawing/2014/main" id="{F9D01289-935F-44FC-BB3C-FAD991B75F6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4B09A09-C82A-483C-AF48-4965098EF84E}"/>
              </a:ext>
            </a:extLst>
          </p:cNvPr>
          <p:cNvSpPr>
            <a:spLocks noGrp="1"/>
          </p:cNvSpPr>
          <p:nvPr>
            <p:ph type="sldNum" sz="quarter" idx="12"/>
          </p:nvPr>
        </p:nvSpPr>
        <p:spPr/>
        <p:txBody>
          <a:bodyPr/>
          <a:lstStyle/>
          <a:p>
            <a:fld id="{E19BCB98-2CDD-4936-8C1D-CC1FBFD1FB9F}" type="slidenum">
              <a:rPr lang="it-IT" smtClean="0"/>
              <a:t>‹N›</a:t>
            </a:fld>
            <a:endParaRPr lang="it-IT"/>
          </a:p>
        </p:txBody>
      </p:sp>
    </p:spTree>
    <p:extLst>
      <p:ext uri="{BB962C8B-B14F-4D97-AF65-F5344CB8AC3E}">
        <p14:creationId xmlns:p14="http://schemas.microsoft.com/office/powerpoint/2010/main" val="95843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539A38-2221-45D8-901B-E7C01268B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F2E85F6-E507-4C18-AD3B-595259D6EA9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1DE9BF3-7D1D-4799-A1F7-00A5B42803DB}"/>
              </a:ext>
            </a:extLst>
          </p:cNvPr>
          <p:cNvSpPr>
            <a:spLocks noGrp="1"/>
          </p:cNvSpPr>
          <p:nvPr>
            <p:ph type="dt" sz="half" idx="10"/>
          </p:nvPr>
        </p:nvSpPr>
        <p:spPr/>
        <p:txBody>
          <a:bodyPr/>
          <a:lstStyle/>
          <a:p>
            <a:fld id="{66A715E1-8413-430B-8839-6FCAC1134FA4}" type="datetimeFigureOut">
              <a:rPr lang="it-IT" smtClean="0"/>
              <a:t>25/06/21</a:t>
            </a:fld>
            <a:endParaRPr lang="it-IT"/>
          </a:p>
        </p:txBody>
      </p:sp>
      <p:sp>
        <p:nvSpPr>
          <p:cNvPr id="5" name="Segnaposto piè di pagina 4">
            <a:extLst>
              <a:ext uri="{FF2B5EF4-FFF2-40B4-BE49-F238E27FC236}">
                <a16:creationId xmlns:a16="http://schemas.microsoft.com/office/drawing/2014/main" id="{D387998A-4BF7-40BC-BE2E-BA64F0735A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B6FD7C5-B7B7-4A0E-869A-B1213ECD8307}"/>
              </a:ext>
            </a:extLst>
          </p:cNvPr>
          <p:cNvSpPr>
            <a:spLocks noGrp="1"/>
          </p:cNvSpPr>
          <p:nvPr>
            <p:ph type="sldNum" sz="quarter" idx="12"/>
          </p:nvPr>
        </p:nvSpPr>
        <p:spPr/>
        <p:txBody>
          <a:bodyPr/>
          <a:lstStyle/>
          <a:p>
            <a:fld id="{E19BCB98-2CDD-4936-8C1D-CC1FBFD1FB9F}" type="slidenum">
              <a:rPr lang="it-IT" smtClean="0"/>
              <a:t>‹N›</a:t>
            </a:fld>
            <a:endParaRPr lang="it-IT"/>
          </a:p>
        </p:txBody>
      </p:sp>
    </p:spTree>
    <p:extLst>
      <p:ext uri="{BB962C8B-B14F-4D97-AF65-F5344CB8AC3E}">
        <p14:creationId xmlns:p14="http://schemas.microsoft.com/office/powerpoint/2010/main" val="186650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D545931-F33A-47E6-896A-1BF76D9B4C4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F490D9D-B360-446B-87CD-90871A224A3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7D8BA5-800A-4E1B-A8AE-5172A25E6D0D}"/>
              </a:ext>
            </a:extLst>
          </p:cNvPr>
          <p:cNvSpPr>
            <a:spLocks noGrp="1"/>
          </p:cNvSpPr>
          <p:nvPr>
            <p:ph type="dt" sz="half" idx="10"/>
          </p:nvPr>
        </p:nvSpPr>
        <p:spPr/>
        <p:txBody>
          <a:bodyPr/>
          <a:lstStyle/>
          <a:p>
            <a:fld id="{66A715E1-8413-430B-8839-6FCAC1134FA4}" type="datetimeFigureOut">
              <a:rPr lang="it-IT" smtClean="0"/>
              <a:t>25/06/21</a:t>
            </a:fld>
            <a:endParaRPr lang="it-IT"/>
          </a:p>
        </p:txBody>
      </p:sp>
      <p:sp>
        <p:nvSpPr>
          <p:cNvPr id="5" name="Segnaposto piè di pagina 4">
            <a:extLst>
              <a:ext uri="{FF2B5EF4-FFF2-40B4-BE49-F238E27FC236}">
                <a16:creationId xmlns:a16="http://schemas.microsoft.com/office/drawing/2014/main" id="{610A5D32-115B-4A62-ABEA-89D78911EAE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C48630C-876B-4E7D-AF59-1A5DEA60DD73}"/>
              </a:ext>
            </a:extLst>
          </p:cNvPr>
          <p:cNvSpPr>
            <a:spLocks noGrp="1"/>
          </p:cNvSpPr>
          <p:nvPr>
            <p:ph type="sldNum" sz="quarter" idx="12"/>
          </p:nvPr>
        </p:nvSpPr>
        <p:spPr/>
        <p:txBody>
          <a:bodyPr/>
          <a:lstStyle/>
          <a:p>
            <a:fld id="{E19BCB98-2CDD-4936-8C1D-CC1FBFD1FB9F}" type="slidenum">
              <a:rPr lang="it-IT" smtClean="0"/>
              <a:t>‹N›</a:t>
            </a:fld>
            <a:endParaRPr lang="it-IT"/>
          </a:p>
        </p:txBody>
      </p:sp>
    </p:spTree>
    <p:extLst>
      <p:ext uri="{BB962C8B-B14F-4D97-AF65-F5344CB8AC3E}">
        <p14:creationId xmlns:p14="http://schemas.microsoft.com/office/powerpoint/2010/main" val="188205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E4E6D8-378B-4D8F-93C8-B3BAD80C218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5AAB604-3A34-4C1B-B529-0D0C612F54F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5EA0C1D-401E-4229-990A-9A4B0E8CB2E8}"/>
              </a:ext>
            </a:extLst>
          </p:cNvPr>
          <p:cNvSpPr>
            <a:spLocks noGrp="1"/>
          </p:cNvSpPr>
          <p:nvPr>
            <p:ph type="dt" sz="half" idx="10"/>
          </p:nvPr>
        </p:nvSpPr>
        <p:spPr/>
        <p:txBody>
          <a:bodyPr/>
          <a:lstStyle/>
          <a:p>
            <a:fld id="{66A715E1-8413-430B-8839-6FCAC1134FA4}" type="datetimeFigureOut">
              <a:rPr lang="it-IT" smtClean="0"/>
              <a:t>25/06/21</a:t>
            </a:fld>
            <a:endParaRPr lang="it-IT"/>
          </a:p>
        </p:txBody>
      </p:sp>
      <p:sp>
        <p:nvSpPr>
          <p:cNvPr id="5" name="Segnaposto piè di pagina 4">
            <a:extLst>
              <a:ext uri="{FF2B5EF4-FFF2-40B4-BE49-F238E27FC236}">
                <a16:creationId xmlns:a16="http://schemas.microsoft.com/office/drawing/2014/main" id="{218D3A91-9968-43E6-9B74-842F94FA06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ACF4B6-93A1-4724-AD68-4EE398FC68BB}"/>
              </a:ext>
            </a:extLst>
          </p:cNvPr>
          <p:cNvSpPr>
            <a:spLocks noGrp="1"/>
          </p:cNvSpPr>
          <p:nvPr>
            <p:ph type="sldNum" sz="quarter" idx="12"/>
          </p:nvPr>
        </p:nvSpPr>
        <p:spPr/>
        <p:txBody>
          <a:bodyPr/>
          <a:lstStyle/>
          <a:p>
            <a:fld id="{E19BCB98-2CDD-4936-8C1D-CC1FBFD1FB9F}" type="slidenum">
              <a:rPr lang="it-IT" smtClean="0"/>
              <a:t>‹N›</a:t>
            </a:fld>
            <a:endParaRPr lang="it-IT"/>
          </a:p>
        </p:txBody>
      </p:sp>
    </p:spTree>
    <p:extLst>
      <p:ext uri="{BB962C8B-B14F-4D97-AF65-F5344CB8AC3E}">
        <p14:creationId xmlns:p14="http://schemas.microsoft.com/office/powerpoint/2010/main" val="249048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BA39C9-B629-4ECF-8E07-14A18979F00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E6BBB09-B21A-46F1-A6FD-A779DA3F9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A5ED2B6-C86C-4E86-A076-61F15F500A8B}"/>
              </a:ext>
            </a:extLst>
          </p:cNvPr>
          <p:cNvSpPr>
            <a:spLocks noGrp="1"/>
          </p:cNvSpPr>
          <p:nvPr>
            <p:ph type="dt" sz="half" idx="10"/>
          </p:nvPr>
        </p:nvSpPr>
        <p:spPr/>
        <p:txBody>
          <a:bodyPr/>
          <a:lstStyle/>
          <a:p>
            <a:fld id="{66A715E1-8413-430B-8839-6FCAC1134FA4}" type="datetimeFigureOut">
              <a:rPr lang="it-IT" smtClean="0"/>
              <a:t>25/06/21</a:t>
            </a:fld>
            <a:endParaRPr lang="it-IT"/>
          </a:p>
        </p:txBody>
      </p:sp>
      <p:sp>
        <p:nvSpPr>
          <p:cNvPr id="5" name="Segnaposto piè di pagina 4">
            <a:extLst>
              <a:ext uri="{FF2B5EF4-FFF2-40B4-BE49-F238E27FC236}">
                <a16:creationId xmlns:a16="http://schemas.microsoft.com/office/drawing/2014/main" id="{0431A76A-F91C-43C9-9315-A5748B3795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6C1EBC7-F85B-4A3C-B336-1749C6F90712}"/>
              </a:ext>
            </a:extLst>
          </p:cNvPr>
          <p:cNvSpPr>
            <a:spLocks noGrp="1"/>
          </p:cNvSpPr>
          <p:nvPr>
            <p:ph type="sldNum" sz="quarter" idx="12"/>
          </p:nvPr>
        </p:nvSpPr>
        <p:spPr/>
        <p:txBody>
          <a:bodyPr/>
          <a:lstStyle/>
          <a:p>
            <a:fld id="{E19BCB98-2CDD-4936-8C1D-CC1FBFD1FB9F}" type="slidenum">
              <a:rPr lang="it-IT" smtClean="0"/>
              <a:t>‹N›</a:t>
            </a:fld>
            <a:endParaRPr lang="it-IT"/>
          </a:p>
        </p:txBody>
      </p:sp>
    </p:spTree>
    <p:extLst>
      <p:ext uri="{BB962C8B-B14F-4D97-AF65-F5344CB8AC3E}">
        <p14:creationId xmlns:p14="http://schemas.microsoft.com/office/powerpoint/2010/main" val="374833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EC7E27-3E70-4322-A737-86927D6F278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01C8C3B-F737-4BAC-824B-39F1F8ACC96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01E4CB1-D6EF-4DE7-B1EA-29CBDE8D549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0CCA5CD-FC97-4DB6-93A8-6B115D09ADEF}"/>
              </a:ext>
            </a:extLst>
          </p:cNvPr>
          <p:cNvSpPr>
            <a:spLocks noGrp="1"/>
          </p:cNvSpPr>
          <p:nvPr>
            <p:ph type="dt" sz="half" idx="10"/>
          </p:nvPr>
        </p:nvSpPr>
        <p:spPr/>
        <p:txBody>
          <a:bodyPr/>
          <a:lstStyle/>
          <a:p>
            <a:fld id="{66A715E1-8413-430B-8839-6FCAC1134FA4}" type="datetimeFigureOut">
              <a:rPr lang="it-IT" smtClean="0"/>
              <a:t>25/06/21</a:t>
            </a:fld>
            <a:endParaRPr lang="it-IT"/>
          </a:p>
        </p:txBody>
      </p:sp>
      <p:sp>
        <p:nvSpPr>
          <p:cNvPr id="6" name="Segnaposto piè di pagina 5">
            <a:extLst>
              <a:ext uri="{FF2B5EF4-FFF2-40B4-BE49-F238E27FC236}">
                <a16:creationId xmlns:a16="http://schemas.microsoft.com/office/drawing/2014/main" id="{B1C59A2B-2D82-467B-8C18-49CFE283F44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4C809FD-F254-40E2-BB8F-908A2A25490A}"/>
              </a:ext>
            </a:extLst>
          </p:cNvPr>
          <p:cNvSpPr>
            <a:spLocks noGrp="1"/>
          </p:cNvSpPr>
          <p:nvPr>
            <p:ph type="sldNum" sz="quarter" idx="12"/>
          </p:nvPr>
        </p:nvSpPr>
        <p:spPr/>
        <p:txBody>
          <a:bodyPr/>
          <a:lstStyle/>
          <a:p>
            <a:fld id="{E19BCB98-2CDD-4936-8C1D-CC1FBFD1FB9F}" type="slidenum">
              <a:rPr lang="it-IT" smtClean="0"/>
              <a:t>‹N›</a:t>
            </a:fld>
            <a:endParaRPr lang="it-IT"/>
          </a:p>
        </p:txBody>
      </p:sp>
    </p:spTree>
    <p:extLst>
      <p:ext uri="{BB962C8B-B14F-4D97-AF65-F5344CB8AC3E}">
        <p14:creationId xmlns:p14="http://schemas.microsoft.com/office/powerpoint/2010/main" val="2085511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ABFEBC-9BCC-4718-8FE4-2FD4132861B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31D7831-CF7C-4FB3-8FE7-BC0BDEB3BD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990A801-E6A2-4DF7-953F-83ADB1E3BC0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E335449-9602-4770-B742-99ED804403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2254018-D105-4C6B-958A-14308373A7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7F0CC4E-E726-4259-A4A4-8C6B511FB0BF}"/>
              </a:ext>
            </a:extLst>
          </p:cNvPr>
          <p:cNvSpPr>
            <a:spLocks noGrp="1"/>
          </p:cNvSpPr>
          <p:nvPr>
            <p:ph type="dt" sz="half" idx="10"/>
          </p:nvPr>
        </p:nvSpPr>
        <p:spPr/>
        <p:txBody>
          <a:bodyPr/>
          <a:lstStyle/>
          <a:p>
            <a:fld id="{66A715E1-8413-430B-8839-6FCAC1134FA4}" type="datetimeFigureOut">
              <a:rPr lang="it-IT" smtClean="0"/>
              <a:t>25/06/21</a:t>
            </a:fld>
            <a:endParaRPr lang="it-IT"/>
          </a:p>
        </p:txBody>
      </p:sp>
      <p:sp>
        <p:nvSpPr>
          <p:cNvPr id="8" name="Segnaposto piè di pagina 7">
            <a:extLst>
              <a:ext uri="{FF2B5EF4-FFF2-40B4-BE49-F238E27FC236}">
                <a16:creationId xmlns:a16="http://schemas.microsoft.com/office/drawing/2014/main" id="{C1B8D9DB-4444-491D-B30D-8A59C456522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698411D-977B-49F1-9304-7551A1D7756C}"/>
              </a:ext>
            </a:extLst>
          </p:cNvPr>
          <p:cNvSpPr>
            <a:spLocks noGrp="1"/>
          </p:cNvSpPr>
          <p:nvPr>
            <p:ph type="sldNum" sz="quarter" idx="12"/>
          </p:nvPr>
        </p:nvSpPr>
        <p:spPr/>
        <p:txBody>
          <a:bodyPr/>
          <a:lstStyle/>
          <a:p>
            <a:fld id="{E19BCB98-2CDD-4936-8C1D-CC1FBFD1FB9F}" type="slidenum">
              <a:rPr lang="it-IT" smtClean="0"/>
              <a:t>‹N›</a:t>
            </a:fld>
            <a:endParaRPr lang="it-IT"/>
          </a:p>
        </p:txBody>
      </p:sp>
    </p:spTree>
    <p:extLst>
      <p:ext uri="{BB962C8B-B14F-4D97-AF65-F5344CB8AC3E}">
        <p14:creationId xmlns:p14="http://schemas.microsoft.com/office/powerpoint/2010/main" val="35156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D16AAA-BFDB-4EDA-A2EC-4BDC128F114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0F158E6-6F3A-4E40-BA00-9976A4134FAB}"/>
              </a:ext>
            </a:extLst>
          </p:cNvPr>
          <p:cNvSpPr>
            <a:spLocks noGrp="1"/>
          </p:cNvSpPr>
          <p:nvPr>
            <p:ph type="dt" sz="half" idx="10"/>
          </p:nvPr>
        </p:nvSpPr>
        <p:spPr/>
        <p:txBody>
          <a:bodyPr/>
          <a:lstStyle/>
          <a:p>
            <a:fld id="{66A715E1-8413-430B-8839-6FCAC1134FA4}" type="datetimeFigureOut">
              <a:rPr lang="it-IT" smtClean="0"/>
              <a:t>25/06/21</a:t>
            </a:fld>
            <a:endParaRPr lang="it-IT"/>
          </a:p>
        </p:txBody>
      </p:sp>
      <p:sp>
        <p:nvSpPr>
          <p:cNvPr id="4" name="Segnaposto piè di pagina 3">
            <a:extLst>
              <a:ext uri="{FF2B5EF4-FFF2-40B4-BE49-F238E27FC236}">
                <a16:creationId xmlns:a16="http://schemas.microsoft.com/office/drawing/2014/main" id="{4B1173F2-6E56-4589-811E-387EFBA967E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7448019-3FE1-49CC-BEFC-B9CE0E6F09ED}"/>
              </a:ext>
            </a:extLst>
          </p:cNvPr>
          <p:cNvSpPr>
            <a:spLocks noGrp="1"/>
          </p:cNvSpPr>
          <p:nvPr>
            <p:ph type="sldNum" sz="quarter" idx="12"/>
          </p:nvPr>
        </p:nvSpPr>
        <p:spPr/>
        <p:txBody>
          <a:bodyPr/>
          <a:lstStyle/>
          <a:p>
            <a:fld id="{E19BCB98-2CDD-4936-8C1D-CC1FBFD1FB9F}" type="slidenum">
              <a:rPr lang="it-IT" smtClean="0"/>
              <a:t>‹N›</a:t>
            </a:fld>
            <a:endParaRPr lang="it-IT"/>
          </a:p>
        </p:txBody>
      </p:sp>
    </p:spTree>
    <p:extLst>
      <p:ext uri="{BB962C8B-B14F-4D97-AF65-F5344CB8AC3E}">
        <p14:creationId xmlns:p14="http://schemas.microsoft.com/office/powerpoint/2010/main" val="297586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7515F37-6547-4080-A6A7-E096668F1232}"/>
              </a:ext>
            </a:extLst>
          </p:cNvPr>
          <p:cNvSpPr>
            <a:spLocks noGrp="1"/>
          </p:cNvSpPr>
          <p:nvPr>
            <p:ph type="dt" sz="half" idx="10"/>
          </p:nvPr>
        </p:nvSpPr>
        <p:spPr/>
        <p:txBody>
          <a:bodyPr/>
          <a:lstStyle/>
          <a:p>
            <a:fld id="{66A715E1-8413-430B-8839-6FCAC1134FA4}" type="datetimeFigureOut">
              <a:rPr lang="it-IT" smtClean="0"/>
              <a:t>25/06/21</a:t>
            </a:fld>
            <a:endParaRPr lang="it-IT"/>
          </a:p>
        </p:txBody>
      </p:sp>
      <p:sp>
        <p:nvSpPr>
          <p:cNvPr id="3" name="Segnaposto piè di pagina 2">
            <a:extLst>
              <a:ext uri="{FF2B5EF4-FFF2-40B4-BE49-F238E27FC236}">
                <a16:creationId xmlns:a16="http://schemas.microsoft.com/office/drawing/2014/main" id="{778CDCBE-45F7-4A5C-8547-93B67C38AD3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A06EA53-917A-457F-BD95-F30C108D549F}"/>
              </a:ext>
            </a:extLst>
          </p:cNvPr>
          <p:cNvSpPr>
            <a:spLocks noGrp="1"/>
          </p:cNvSpPr>
          <p:nvPr>
            <p:ph type="sldNum" sz="quarter" idx="12"/>
          </p:nvPr>
        </p:nvSpPr>
        <p:spPr/>
        <p:txBody>
          <a:bodyPr/>
          <a:lstStyle/>
          <a:p>
            <a:fld id="{E19BCB98-2CDD-4936-8C1D-CC1FBFD1FB9F}" type="slidenum">
              <a:rPr lang="it-IT" smtClean="0"/>
              <a:t>‹N›</a:t>
            </a:fld>
            <a:endParaRPr lang="it-IT"/>
          </a:p>
        </p:txBody>
      </p:sp>
    </p:spTree>
    <p:extLst>
      <p:ext uri="{BB962C8B-B14F-4D97-AF65-F5344CB8AC3E}">
        <p14:creationId xmlns:p14="http://schemas.microsoft.com/office/powerpoint/2010/main" val="155835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BF8C2-C986-4AC5-A8A7-8402EB1AA66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247F8B-029E-4C6E-9D4D-7A2101FEF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681893A-7F9A-4F47-AD66-18AEEB15E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1494C74-CD6B-4E10-9F60-8ECDAAF3ACB9}"/>
              </a:ext>
            </a:extLst>
          </p:cNvPr>
          <p:cNvSpPr>
            <a:spLocks noGrp="1"/>
          </p:cNvSpPr>
          <p:nvPr>
            <p:ph type="dt" sz="half" idx="10"/>
          </p:nvPr>
        </p:nvSpPr>
        <p:spPr/>
        <p:txBody>
          <a:bodyPr/>
          <a:lstStyle/>
          <a:p>
            <a:fld id="{66A715E1-8413-430B-8839-6FCAC1134FA4}" type="datetimeFigureOut">
              <a:rPr lang="it-IT" smtClean="0"/>
              <a:t>25/06/21</a:t>
            </a:fld>
            <a:endParaRPr lang="it-IT"/>
          </a:p>
        </p:txBody>
      </p:sp>
      <p:sp>
        <p:nvSpPr>
          <p:cNvPr id="6" name="Segnaposto piè di pagina 5">
            <a:extLst>
              <a:ext uri="{FF2B5EF4-FFF2-40B4-BE49-F238E27FC236}">
                <a16:creationId xmlns:a16="http://schemas.microsoft.com/office/drawing/2014/main" id="{260B4BE9-BC6C-4E84-84A0-0FF2C8D761A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BE06C34-E97A-4967-89C6-3E68B77DABA3}"/>
              </a:ext>
            </a:extLst>
          </p:cNvPr>
          <p:cNvSpPr>
            <a:spLocks noGrp="1"/>
          </p:cNvSpPr>
          <p:nvPr>
            <p:ph type="sldNum" sz="quarter" idx="12"/>
          </p:nvPr>
        </p:nvSpPr>
        <p:spPr/>
        <p:txBody>
          <a:bodyPr/>
          <a:lstStyle/>
          <a:p>
            <a:fld id="{E19BCB98-2CDD-4936-8C1D-CC1FBFD1FB9F}" type="slidenum">
              <a:rPr lang="it-IT" smtClean="0"/>
              <a:t>‹N›</a:t>
            </a:fld>
            <a:endParaRPr lang="it-IT"/>
          </a:p>
        </p:txBody>
      </p:sp>
    </p:spTree>
    <p:extLst>
      <p:ext uri="{BB962C8B-B14F-4D97-AF65-F5344CB8AC3E}">
        <p14:creationId xmlns:p14="http://schemas.microsoft.com/office/powerpoint/2010/main" val="253780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2ACCD9-9755-4AB3-984F-6896064A6A8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7667C5F-2018-49FA-A83A-FD249312CE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41443E4-940D-4BCA-9858-3B608E91A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966448E-B681-4126-8B2D-AEF09286E911}"/>
              </a:ext>
            </a:extLst>
          </p:cNvPr>
          <p:cNvSpPr>
            <a:spLocks noGrp="1"/>
          </p:cNvSpPr>
          <p:nvPr>
            <p:ph type="dt" sz="half" idx="10"/>
          </p:nvPr>
        </p:nvSpPr>
        <p:spPr/>
        <p:txBody>
          <a:bodyPr/>
          <a:lstStyle/>
          <a:p>
            <a:fld id="{66A715E1-8413-430B-8839-6FCAC1134FA4}" type="datetimeFigureOut">
              <a:rPr lang="it-IT" smtClean="0"/>
              <a:t>25/06/21</a:t>
            </a:fld>
            <a:endParaRPr lang="it-IT"/>
          </a:p>
        </p:txBody>
      </p:sp>
      <p:sp>
        <p:nvSpPr>
          <p:cNvPr id="6" name="Segnaposto piè di pagina 5">
            <a:extLst>
              <a:ext uri="{FF2B5EF4-FFF2-40B4-BE49-F238E27FC236}">
                <a16:creationId xmlns:a16="http://schemas.microsoft.com/office/drawing/2014/main" id="{25A57102-DD1E-40D9-9155-F47418B1F48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3C3F6A-50E4-4B49-91BA-EF438B09A863}"/>
              </a:ext>
            </a:extLst>
          </p:cNvPr>
          <p:cNvSpPr>
            <a:spLocks noGrp="1"/>
          </p:cNvSpPr>
          <p:nvPr>
            <p:ph type="sldNum" sz="quarter" idx="12"/>
          </p:nvPr>
        </p:nvSpPr>
        <p:spPr/>
        <p:txBody>
          <a:bodyPr/>
          <a:lstStyle/>
          <a:p>
            <a:fld id="{E19BCB98-2CDD-4936-8C1D-CC1FBFD1FB9F}" type="slidenum">
              <a:rPr lang="it-IT" smtClean="0"/>
              <a:t>‹N›</a:t>
            </a:fld>
            <a:endParaRPr lang="it-IT"/>
          </a:p>
        </p:txBody>
      </p:sp>
    </p:spTree>
    <p:extLst>
      <p:ext uri="{BB962C8B-B14F-4D97-AF65-F5344CB8AC3E}">
        <p14:creationId xmlns:p14="http://schemas.microsoft.com/office/powerpoint/2010/main" val="27316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2B72FC8-F058-4C96-B304-B042D40524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4F11B61-C43B-4B45-A301-8C2FFF515E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1AAB227-39CA-4745-8B0B-2AAAC44A8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715E1-8413-430B-8839-6FCAC1134FA4}" type="datetimeFigureOut">
              <a:rPr lang="it-IT" smtClean="0"/>
              <a:t>25/06/21</a:t>
            </a:fld>
            <a:endParaRPr lang="it-IT"/>
          </a:p>
        </p:txBody>
      </p:sp>
      <p:sp>
        <p:nvSpPr>
          <p:cNvPr id="5" name="Segnaposto piè di pagina 4">
            <a:extLst>
              <a:ext uri="{FF2B5EF4-FFF2-40B4-BE49-F238E27FC236}">
                <a16:creationId xmlns:a16="http://schemas.microsoft.com/office/drawing/2014/main" id="{4DF4D04E-99D0-4B58-AC63-A94F754211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74710FC-561F-4EB4-B1C0-E2081A2E4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BCB98-2CDD-4936-8C1D-CC1FBFD1FB9F}" type="slidenum">
              <a:rPr lang="it-IT" smtClean="0"/>
              <a:t>‹N›</a:t>
            </a:fld>
            <a:endParaRPr lang="it-IT"/>
          </a:p>
        </p:txBody>
      </p:sp>
    </p:spTree>
    <p:extLst>
      <p:ext uri="{BB962C8B-B14F-4D97-AF65-F5344CB8AC3E}">
        <p14:creationId xmlns:p14="http://schemas.microsoft.com/office/powerpoint/2010/main" val="2046115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magine 5">
            <a:extLst>
              <a:ext uri="{FF2B5EF4-FFF2-40B4-BE49-F238E27FC236}">
                <a16:creationId xmlns:a16="http://schemas.microsoft.com/office/drawing/2014/main" id="{CD05AABC-C10E-47A2-97CC-FC30DE77D417}"/>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809" t="1717" r="675" b="809"/>
          <a:stretch/>
        </p:blipFill>
        <p:spPr>
          <a:xfrm>
            <a:off x="1350653" y="1760541"/>
            <a:ext cx="9490693" cy="3250237"/>
          </a:xfrm>
          <a:prstGeom prst="rect">
            <a:avLst/>
          </a:prstGeom>
        </p:spPr>
      </p:pic>
      <p:pic>
        <p:nvPicPr>
          <p:cNvPr id="7" name="Immagine 6">
            <a:extLst>
              <a:ext uri="{FF2B5EF4-FFF2-40B4-BE49-F238E27FC236}">
                <a16:creationId xmlns:a16="http://schemas.microsoft.com/office/drawing/2014/main" id="{7CB893FA-337F-40D1-AC90-077303BFA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982201"/>
            <a:ext cx="12192000" cy="577850"/>
          </a:xfrm>
          <a:prstGeom prst="rect">
            <a:avLst/>
          </a:prstGeom>
        </p:spPr>
      </p:pic>
      <p:sp>
        <p:nvSpPr>
          <p:cNvPr id="8" name="CasellaDiTesto 7">
            <a:extLst>
              <a:ext uri="{FF2B5EF4-FFF2-40B4-BE49-F238E27FC236}">
                <a16:creationId xmlns:a16="http://schemas.microsoft.com/office/drawing/2014/main" id="{ECE4B51C-D7CE-4499-8C81-055CF9744AD8}"/>
              </a:ext>
            </a:extLst>
          </p:cNvPr>
          <p:cNvSpPr txBox="1"/>
          <p:nvPr/>
        </p:nvSpPr>
        <p:spPr>
          <a:xfrm>
            <a:off x="2109043" y="2106537"/>
            <a:ext cx="7973915" cy="369332"/>
          </a:xfrm>
          <a:prstGeom prst="rect">
            <a:avLst/>
          </a:prstGeom>
          <a:noFill/>
        </p:spPr>
        <p:txBody>
          <a:bodyPr wrap="square" rtlCol="0">
            <a:spAutoFit/>
          </a:bodyPr>
          <a:lstStyle/>
          <a:p>
            <a:pPr algn="ctr"/>
            <a:r>
              <a:rPr lang="it-IT" b="1" dirty="0">
                <a:solidFill>
                  <a:schemeClr val="tx1">
                    <a:lumMod val="85000"/>
                    <a:lumOff val="15000"/>
                  </a:schemeClr>
                </a:solidFill>
                <a:latin typeface="Ovo" panose="02020502070400060406" pitchFamily="18" charset="0"/>
              </a:rPr>
              <a:t>28 Giugno 2021 ore 9.00-13.00</a:t>
            </a:r>
          </a:p>
        </p:txBody>
      </p:sp>
      <p:sp>
        <p:nvSpPr>
          <p:cNvPr id="9" name="CasellaDiTesto 8">
            <a:extLst>
              <a:ext uri="{FF2B5EF4-FFF2-40B4-BE49-F238E27FC236}">
                <a16:creationId xmlns:a16="http://schemas.microsoft.com/office/drawing/2014/main" id="{8B55E4A5-E380-4FE9-BD73-9CB6D1DE2931}"/>
              </a:ext>
            </a:extLst>
          </p:cNvPr>
          <p:cNvSpPr txBox="1"/>
          <p:nvPr/>
        </p:nvSpPr>
        <p:spPr>
          <a:xfrm>
            <a:off x="2109043" y="2378624"/>
            <a:ext cx="7973915" cy="584775"/>
          </a:xfrm>
          <a:prstGeom prst="rect">
            <a:avLst/>
          </a:prstGeom>
          <a:noFill/>
        </p:spPr>
        <p:txBody>
          <a:bodyPr wrap="square" rtlCol="0">
            <a:spAutoFit/>
          </a:bodyPr>
          <a:lstStyle/>
          <a:p>
            <a:pPr algn="ctr"/>
            <a:r>
              <a:rPr lang="it-IT" sz="3200" b="1" dirty="0">
                <a:solidFill>
                  <a:schemeClr val="tx1">
                    <a:lumMod val="85000"/>
                    <a:lumOff val="15000"/>
                  </a:schemeClr>
                </a:solidFill>
                <a:latin typeface="Ovo" panose="02020502070400060406" pitchFamily="18" charset="0"/>
              </a:rPr>
              <a:t>Convegno OIV Online</a:t>
            </a:r>
          </a:p>
        </p:txBody>
      </p:sp>
      <p:pic>
        <p:nvPicPr>
          <p:cNvPr id="11" name="Immagine 10">
            <a:extLst>
              <a:ext uri="{FF2B5EF4-FFF2-40B4-BE49-F238E27FC236}">
                <a16:creationId xmlns:a16="http://schemas.microsoft.com/office/drawing/2014/main" id="{AFB1F3E6-D5F0-4E87-8622-AEBB9F99F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7240" y="1999552"/>
            <a:ext cx="1280170" cy="583303"/>
          </a:xfrm>
          <a:prstGeom prst="rect">
            <a:avLst/>
          </a:prstGeom>
        </p:spPr>
      </p:pic>
      <p:sp>
        <p:nvSpPr>
          <p:cNvPr id="13" name="CasellaDiTesto 12">
            <a:extLst>
              <a:ext uri="{FF2B5EF4-FFF2-40B4-BE49-F238E27FC236}">
                <a16:creationId xmlns:a16="http://schemas.microsoft.com/office/drawing/2014/main" id="{18E2CB22-171D-45EE-8EB0-62792220F8C7}"/>
              </a:ext>
            </a:extLst>
          </p:cNvPr>
          <p:cNvSpPr txBox="1"/>
          <p:nvPr/>
        </p:nvSpPr>
        <p:spPr>
          <a:xfrm>
            <a:off x="1880139" y="-2182697"/>
            <a:ext cx="8431723" cy="1754326"/>
          </a:xfrm>
          <a:prstGeom prst="rect">
            <a:avLst/>
          </a:prstGeom>
          <a:noFill/>
        </p:spPr>
        <p:txBody>
          <a:bodyPr wrap="square" rtlCol="0">
            <a:spAutoFit/>
          </a:bodyPr>
          <a:lstStyle/>
          <a:p>
            <a:pPr algn="ctr"/>
            <a:r>
              <a:rPr lang="it-IT" sz="5400" b="1" dirty="0">
                <a:solidFill>
                  <a:schemeClr val="bg1"/>
                </a:solidFill>
                <a:latin typeface="Ovo" panose="02020502070400060406" pitchFamily="18" charset="0"/>
              </a:rPr>
              <a:t>La valutazione d’azienda post-Covid:</a:t>
            </a:r>
          </a:p>
        </p:txBody>
      </p:sp>
      <p:sp>
        <p:nvSpPr>
          <p:cNvPr id="14" name="CasellaDiTesto 13">
            <a:extLst>
              <a:ext uri="{FF2B5EF4-FFF2-40B4-BE49-F238E27FC236}">
                <a16:creationId xmlns:a16="http://schemas.microsoft.com/office/drawing/2014/main" id="{44986311-D441-4E45-899A-D5DBE714A435}"/>
              </a:ext>
            </a:extLst>
          </p:cNvPr>
          <p:cNvSpPr txBox="1"/>
          <p:nvPr/>
        </p:nvSpPr>
        <p:spPr>
          <a:xfrm>
            <a:off x="875596" y="11424655"/>
            <a:ext cx="10818298" cy="400110"/>
          </a:xfrm>
          <a:prstGeom prst="rect">
            <a:avLst/>
          </a:prstGeom>
          <a:noFill/>
        </p:spPr>
        <p:txBody>
          <a:bodyPr wrap="square" rtlCol="0">
            <a:spAutoFit/>
          </a:bodyPr>
          <a:lstStyle/>
          <a:p>
            <a:pPr algn="ctr"/>
            <a:r>
              <a:rPr lang="it-IT" sz="2000" b="1" dirty="0">
                <a:solidFill>
                  <a:schemeClr val="bg1"/>
                </a:solidFill>
                <a:latin typeface="Ovo" panose="02020502070400060406" pitchFamily="18" charset="0"/>
              </a:rPr>
              <a:t>Fra interventi legislativi e incertezza di scenario</a:t>
            </a:r>
          </a:p>
        </p:txBody>
      </p:sp>
      <p:sp>
        <p:nvSpPr>
          <p:cNvPr id="15" name="CasellaDiTesto 14">
            <a:extLst>
              <a:ext uri="{FF2B5EF4-FFF2-40B4-BE49-F238E27FC236}">
                <a16:creationId xmlns:a16="http://schemas.microsoft.com/office/drawing/2014/main" id="{16136847-3A15-464B-8756-FDC80DA8E0C2}"/>
              </a:ext>
            </a:extLst>
          </p:cNvPr>
          <p:cNvSpPr txBox="1"/>
          <p:nvPr/>
        </p:nvSpPr>
        <p:spPr>
          <a:xfrm>
            <a:off x="-2961098" y="6982201"/>
            <a:ext cx="1383882" cy="253916"/>
          </a:xfrm>
          <a:prstGeom prst="rect">
            <a:avLst/>
          </a:prstGeom>
          <a:noFill/>
        </p:spPr>
        <p:txBody>
          <a:bodyPr wrap="square" rtlCol="0">
            <a:spAutoFit/>
          </a:bodyPr>
          <a:lstStyle/>
          <a:p>
            <a:pPr algn="ctr"/>
            <a:r>
              <a:rPr lang="it-IT" sz="1050" b="1" dirty="0">
                <a:solidFill>
                  <a:schemeClr val="tx1">
                    <a:lumMod val="85000"/>
                    <a:lumOff val="15000"/>
                  </a:schemeClr>
                </a:solidFill>
                <a:latin typeface="Ovo" panose="02020502070400060406" pitchFamily="18" charset="0"/>
              </a:rPr>
              <a:t>28 Giugno 2021</a:t>
            </a:r>
          </a:p>
        </p:txBody>
      </p:sp>
      <p:sp>
        <p:nvSpPr>
          <p:cNvPr id="16" name="CasellaDiTesto 15">
            <a:extLst>
              <a:ext uri="{FF2B5EF4-FFF2-40B4-BE49-F238E27FC236}">
                <a16:creationId xmlns:a16="http://schemas.microsoft.com/office/drawing/2014/main" id="{5673121D-48CA-44EC-9535-ADE9147F5700}"/>
              </a:ext>
            </a:extLst>
          </p:cNvPr>
          <p:cNvSpPr txBox="1"/>
          <p:nvPr/>
        </p:nvSpPr>
        <p:spPr>
          <a:xfrm>
            <a:off x="-36115" y="8060654"/>
            <a:ext cx="2585745" cy="369332"/>
          </a:xfrm>
          <a:prstGeom prst="rect">
            <a:avLst/>
          </a:prstGeom>
          <a:noFill/>
        </p:spPr>
        <p:txBody>
          <a:bodyPr wrap="square" rtlCol="0">
            <a:spAutoFit/>
          </a:bodyPr>
          <a:lstStyle/>
          <a:p>
            <a:pPr algn="ctr"/>
            <a:r>
              <a:rPr lang="it-IT" b="1" dirty="0">
                <a:solidFill>
                  <a:schemeClr val="tx1">
                    <a:lumMod val="85000"/>
                    <a:lumOff val="15000"/>
                  </a:schemeClr>
                </a:solidFill>
                <a:latin typeface="Ovo" panose="02020502070400060406" pitchFamily="18" charset="0"/>
              </a:rPr>
              <a:t>Convegno OIV Online</a:t>
            </a:r>
          </a:p>
        </p:txBody>
      </p:sp>
      <p:pic>
        <p:nvPicPr>
          <p:cNvPr id="17" name="Immagine 16">
            <a:extLst>
              <a:ext uri="{FF2B5EF4-FFF2-40B4-BE49-F238E27FC236}">
                <a16:creationId xmlns:a16="http://schemas.microsoft.com/office/drawing/2014/main" id="{3C58D9EF-9230-4BBD-9F3B-C8EF6DFDFA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1838" y="7988162"/>
            <a:ext cx="963515" cy="439020"/>
          </a:xfrm>
          <a:prstGeom prst="rect">
            <a:avLst/>
          </a:prstGeom>
        </p:spPr>
      </p:pic>
      <p:sp>
        <p:nvSpPr>
          <p:cNvPr id="18" name="CasellaDiTesto 17">
            <a:extLst>
              <a:ext uri="{FF2B5EF4-FFF2-40B4-BE49-F238E27FC236}">
                <a16:creationId xmlns:a16="http://schemas.microsoft.com/office/drawing/2014/main" id="{0BEE4D2E-3919-4BEA-BCD6-9031A3F1F178}"/>
              </a:ext>
            </a:extLst>
          </p:cNvPr>
          <p:cNvSpPr txBox="1"/>
          <p:nvPr/>
        </p:nvSpPr>
        <p:spPr>
          <a:xfrm>
            <a:off x="2297787" y="3000679"/>
            <a:ext cx="7973915" cy="1569660"/>
          </a:xfrm>
          <a:prstGeom prst="rect">
            <a:avLst/>
          </a:prstGeom>
          <a:noFill/>
        </p:spPr>
        <p:txBody>
          <a:bodyPr wrap="square" rtlCol="0">
            <a:spAutoFit/>
          </a:bodyPr>
          <a:lstStyle/>
          <a:p>
            <a:pPr algn="ctr"/>
            <a:r>
              <a:rPr lang="it-IT" sz="3200" b="1" i="1" dirty="0">
                <a:effectLst/>
                <a:latin typeface="Cambria" panose="02040503050406030204" pitchFamily="18" charset="0"/>
                <a:ea typeface="Cambria" panose="02040503050406030204" pitchFamily="18" charset="0"/>
                <a:cs typeface="Times New Roman" panose="02020603050405020304" pitchFamily="18" charset="0"/>
              </a:rPr>
              <a:t>La valutazione d’azienda post-Covid: fra interventi legislativi e incertezza di scenario</a:t>
            </a:r>
            <a:endParaRPr lang="it-IT" sz="3200" b="1" dirty="0">
              <a:solidFill>
                <a:schemeClr val="tx1">
                  <a:lumMod val="85000"/>
                  <a:lumOff val="15000"/>
                </a:schemeClr>
              </a:solidFill>
              <a:latin typeface="Ovo" panose="02020502070400060406" pitchFamily="18" charset="0"/>
            </a:endParaRPr>
          </a:p>
        </p:txBody>
      </p:sp>
    </p:spTree>
    <p:extLst>
      <p:ext uri="{BB962C8B-B14F-4D97-AF65-F5344CB8AC3E}">
        <p14:creationId xmlns:p14="http://schemas.microsoft.com/office/powerpoint/2010/main" val="1570479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350653" y="350808"/>
            <a:ext cx="9490693" cy="1631216"/>
          </a:xfrm>
          <a:prstGeom prst="rect">
            <a:avLst/>
          </a:prstGeom>
          <a:noFill/>
        </p:spPr>
        <p:txBody>
          <a:bodyPr wrap="square" rtlCol="0">
            <a:spAutoFit/>
          </a:bodyPr>
          <a:lstStyle/>
          <a:p>
            <a:r>
              <a:rPr lang="it-IT" sz="3200" b="1" dirty="0">
                <a:solidFill>
                  <a:schemeClr val="bg1"/>
                </a:solidFill>
                <a:latin typeface="Ovo" panose="02020502070400060406" pitchFamily="18" charset="0"/>
              </a:rPr>
              <a:t>La presunzione della prospettiva della continuazione dell’attività di cui all’articolo 2423-bis, comma 1, c.c.</a:t>
            </a:r>
          </a:p>
          <a:p>
            <a:endParaRPr lang="it-IT" sz="3600" b="1" dirty="0">
              <a:solidFill>
                <a:schemeClr val="bg1"/>
              </a:solidFill>
              <a:latin typeface="Ovo" panose="02020502070400060406" pitchFamily="18" charset="0"/>
            </a:endParaRP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1338065" y="1606176"/>
            <a:ext cx="9503281" cy="378565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Si tratta di disposizione che non ha corrispondenti in altri Paesi europei.</a:t>
            </a:r>
          </a:p>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Non è disposizione necessariamente collegata alla sospensione della disciplina della riduzione del capitale per perdite.</a:t>
            </a:r>
          </a:p>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Una volta esclusa la necessità di misurare un determinato oggetto (: la perdita di capitale), è superfluo modificare l’unità di misurazione (: i criteri di redazione del bilancio).</a:t>
            </a:r>
          </a:p>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Incide sull’applicazione di tutte le disposizioni, non oggetto di sospensione, che assumono il risultato di esercizio o il patrimonio netto quale parametro di riferimento: articolo 2433 c.c. articoli 2357 e 2358 c.c., articolo 2413 c.c. </a:t>
            </a:r>
            <a:r>
              <a:rPr lang="it-IT" sz="2000" b="1" dirty="0">
                <a:solidFill>
                  <a:schemeClr val="bg1"/>
                </a:solidFill>
                <a:latin typeface="Arial" panose="020B0604020202020204" pitchFamily="34" charset="0"/>
                <a:cs typeface="Arial" panose="020B0604020202020204" pitchFamily="34" charset="0"/>
              </a:rPr>
              <a:t>Non è questa la finalità della norma</a:t>
            </a:r>
          </a:p>
          <a:p>
            <a:pPr marL="285750" indent="-285750">
              <a:buFont typeface="Arial" panose="020B0604020202020204" pitchFamily="34" charset="0"/>
              <a:buChar char="•"/>
            </a:pPr>
            <a:endParaRPr lang="it-IT" sz="2000" b="1" dirty="0">
              <a:solidFill>
                <a:schemeClr val="bg1"/>
              </a:solidFill>
              <a:latin typeface="Arial" panose="020B060402020202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50653" y="1508503"/>
            <a:ext cx="9490693" cy="54864"/>
          </a:xfrm>
          <a:prstGeom prst="rect">
            <a:avLst/>
          </a:prstGeom>
        </p:spPr>
      </p:pic>
    </p:spTree>
    <p:extLst>
      <p:ext uri="{BB962C8B-B14F-4D97-AF65-F5344CB8AC3E}">
        <p14:creationId xmlns:p14="http://schemas.microsoft.com/office/powerpoint/2010/main" val="2469083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 y="0"/>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350653" y="350808"/>
            <a:ext cx="9490693" cy="1631216"/>
          </a:xfrm>
          <a:prstGeom prst="rect">
            <a:avLst/>
          </a:prstGeom>
          <a:noFill/>
        </p:spPr>
        <p:txBody>
          <a:bodyPr wrap="square" rtlCol="0">
            <a:spAutoFit/>
          </a:bodyPr>
          <a:lstStyle/>
          <a:p>
            <a:r>
              <a:rPr lang="it-IT" sz="3200" b="1" dirty="0">
                <a:solidFill>
                  <a:schemeClr val="bg1"/>
                </a:solidFill>
                <a:latin typeface="Ovo" panose="02020502070400060406" pitchFamily="18" charset="0"/>
              </a:rPr>
              <a:t>La presunzione della prospettiva della continuazione dell’attività di cui all’articolo 2423-bis, comma 1, c.c.</a:t>
            </a:r>
          </a:p>
          <a:p>
            <a:endParaRPr lang="it-IT" sz="3600" b="1" dirty="0">
              <a:solidFill>
                <a:schemeClr val="bg1"/>
              </a:solidFill>
              <a:latin typeface="Ovo" panose="02020502070400060406" pitchFamily="18" charset="0"/>
            </a:endParaRP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1338065" y="1606176"/>
            <a:ext cx="9503281" cy="40934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Effetti sulla posizione degli amministratori:</a:t>
            </a:r>
          </a:p>
          <a:p>
            <a:pPr marL="742950" lvl="1"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sottrae gli amministratori alla valutazione in merito alla sussistenza del presupposto della continuità aziendale particolarmente complessa e circondata da rilevanti incertezze nell’attuale contesto, favorendo così la tempestiva approvazione dei bilanci</a:t>
            </a:r>
          </a:p>
          <a:p>
            <a:pPr marL="742950" lvl="1"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Elimina conseguenza dell’eventuale accoglimento della ricostruzione che connette lo scioglimento per impossibilità di conseguire l’oggetto sociale alla perdita di continuità aziendale</a:t>
            </a:r>
          </a:p>
          <a:p>
            <a:pPr marL="742950" lvl="1"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Per quanto concerne la responsabilità degli amministratori, l’articolo 7 del Decreto Liquidità sembra fornire un </a:t>
            </a:r>
            <a:r>
              <a:rPr lang="it-IT" sz="2000" dirty="0" err="1">
                <a:solidFill>
                  <a:schemeClr val="bg1"/>
                </a:solidFill>
                <a:latin typeface="Arial" panose="020B0604020202020204" pitchFamily="34" charset="0"/>
                <a:cs typeface="Arial" panose="020B0604020202020204" pitchFamily="34" charset="0"/>
              </a:rPr>
              <a:t>safe</a:t>
            </a:r>
            <a:r>
              <a:rPr lang="it-IT" sz="2000" dirty="0">
                <a:solidFill>
                  <a:schemeClr val="bg1"/>
                </a:solidFill>
                <a:latin typeface="Arial" panose="020B0604020202020204" pitchFamily="34" charset="0"/>
                <a:cs typeface="Arial" panose="020B0604020202020204" pitchFamily="34" charset="0"/>
              </a:rPr>
              <a:t> </a:t>
            </a:r>
            <a:r>
              <a:rPr lang="it-IT" sz="2000" dirty="0" err="1">
                <a:solidFill>
                  <a:schemeClr val="bg1"/>
                </a:solidFill>
                <a:latin typeface="Arial" panose="020B0604020202020204" pitchFamily="34" charset="0"/>
                <a:cs typeface="Arial" panose="020B0604020202020204" pitchFamily="34" charset="0"/>
              </a:rPr>
              <a:t>harbour</a:t>
            </a:r>
            <a:r>
              <a:rPr lang="it-IT" sz="2000" dirty="0">
                <a:solidFill>
                  <a:schemeClr val="bg1"/>
                </a:solidFill>
                <a:latin typeface="Arial" panose="020B0604020202020204" pitchFamily="34" charset="0"/>
                <a:cs typeface="Arial" panose="020B0604020202020204" pitchFamily="34" charset="0"/>
              </a:rPr>
              <a:t> di portata limitata ed incerta</a:t>
            </a:r>
          </a:p>
          <a:p>
            <a:pPr marL="742950" lvl="1" indent="-285750">
              <a:buFont typeface="Arial" panose="020B0604020202020204" pitchFamily="34" charset="0"/>
              <a:buChar char="•"/>
            </a:pPr>
            <a:endParaRPr lang="it-IT" sz="2000" dirty="0">
              <a:solidFill>
                <a:schemeClr val="bg1"/>
              </a:solidFill>
              <a:latin typeface="Arial" panose="020B060402020202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50653" y="1508503"/>
            <a:ext cx="9490693" cy="54864"/>
          </a:xfrm>
          <a:prstGeom prst="rect">
            <a:avLst/>
          </a:prstGeom>
        </p:spPr>
      </p:pic>
    </p:spTree>
    <p:extLst>
      <p:ext uri="{BB962C8B-B14F-4D97-AF65-F5344CB8AC3E}">
        <p14:creationId xmlns:p14="http://schemas.microsoft.com/office/powerpoint/2010/main" val="2001528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72"/>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350653" y="350808"/>
            <a:ext cx="9490693" cy="1631216"/>
          </a:xfrm>
          <a:prstGeom prst="rect">
            <a:avLst/>
          </a:prstGeom>
          <a:noFill/>
        </p:spPr>
        <p:txBody>
          <a:bodyPr wrap="square" rtlCol="0">
            <a:spAutoFit/>
          </a:bodyPr>
          <a:lstStyle/>
          <a:p>
            <a:r>
              <a:rPr lang="it-IT" sz="3200" b="1" dirty="0">
                <a:solidFill>
                  <a:schemeClr val="bg1"/>
                </a:solidFill>
                <a:latin typeface="Ovo" panose="02020502070400060406" pitchFamily="18" charset="0"/>
              </a:rPr>
              <a:t>La presunzione della prospettiva della continuazione dell’attività di cui all’articolo 2423-bis, comma 1, c.c.</a:t>
            </a:r>
          </a:p>
          <a:p>
            <a:endParaRPr lang="it-IT" sz="3600" b="1" dirty="0">
              <a:solidFill>
                <a:schemeClr val="bg1"/>
              </a:solidFill>
              <a:latin typeface="Ovo" panose="02020502070400060406" pitchFamily="18" charset="0"/>
            </a:endParaRP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1338065" y="1606176"/>
            <a:ext cx="9503281" cy="309315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Effetti sulla posizione degli amministratori:</a:t>
            </a:r>
          </a:p>
          <a:p>
            <a:pPr marL="742950" lvl="1"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sottrae gli amministratori alla valutazione in merito alla sussistenza del presupposto della continuità aziendale particolarmente complessa e circondata da rilevanti incertezze nell’attuale contesto, favorendo così la tempestiva approvazione dei bilanci</a:t>
            </a:r>
          </a:p>
          <a:p>
            <a:pPr marL="742950" lvl="1"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MA, per quanto concerne la responsabilità degli amministratori, l’articolo 7 del Decreto Liquidità sembra fornire una </a:t>
            </a:r>
            <a:r>
              <a:rPr lang="it-IT" sz="2000" dirty="0" err="1">
                <a:solidFill>
                  <a:schemeClr val="bg1"/>
                </a:solidFill>
                <a:latin typeface="Arial" panose="020B0604020202020204" pitchFamily="34" charset="0"/>
                <a:cs typeface="Arial" panose="020B0604020202020204" pitchFamily="34" charset="0"/>
              </a:rPr>
              <a:t>safe</a:t>
            </a:r>
            <a:r>
              <a:rPr lang="it-IT" sz="2000" dirty="0">
                <a:solidFill>
                  <a:schemeClr val="bg1"/>
                </a:solidFill>
                <a:latin typeface="Arial" panose="020B0604020202020204" pitchFamily="34" charset="0"/>
                <a:cs typeface="Arial" panose="020B0604020202020204" pitchFamily="34" charset="0"/>
              </a:rPr>
              <a:t> </a:t>
            </a:r>
            <a:r>
              <a:rPr lang="it-IT" sz="2000" dirty="0" err="1">
                <a:solidFill>
                  <a:schemeClr val="bg1"/>
                </a:solidFill>
                <a:latin typeface="Arial" panose="020B0604020202020204" pitchFamily="34" charset="0"/>
                <a:cs typeface="Arial" panose="020B0604020202020204" pitchFamily="34" charset="0"/>
              </a:rPr>
              <a:t>harbour</a:t>
            </a:r>
            <a:r>
              <a:rPr lang="it-IT" sz="2000" dirty="0">
                <a:solidFill>
                  <a:schemeClr val="bg1"/>
                </a:solidFill>
                <a:latin typeface="Arial" panose="020B0604020202020204" pitchFamily="34" charset="0"/>
                <a:cs typeface="Arial" panose="020B0604020202020204" pitchFamily="34" charset="0"/>
              </a:rPr>
              <a:t> di portata limitata ed incerta</a:t>
            </a:r>
          </a:p>
          <a:p>
            <a:pPr marL="742950" lvl="1" indent="-285750">
              <a:buFont typeface="Arial" panose="020B0604020202020204" pitchFamily="34" charset="0"/>
              <a:buChar char="•"/>
            </a:pPr>
            <a:endParaRPr lang="it-IT" sz="2000" dirty="0">
              <a:solidFill>
                <a:schemeClr val="bg1"/>
              </a:solidFill>
              <a:latin typeface="Arial" panose="020B060402020202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50653" y="1508503"/>
            <a:ext cx="9490693" cy="54864"/>
          </a:xfrm>
          <a:prstGeom prst="rect">
            <a:avLst/>
          </a:prstGeom>
        </p:spPr>
      </p:pic>
    </p:spTree>
    <p:extLst>
      <p:ext uri="{BB962C8B-B14F-4D97-AF65-F5344CB8AC3E}">
        <p14:creationId xmlns:p14="http://schemas.microsoft.com/office/powerpoint/2010/main" val="2290581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350653" y="350808"/>
            <a:ext cx="9490693" cy="1631216"/>
          </a:xfrm>
          <a:prstGeom prst="rect">
            <a:avLst/>
          </a:prstGeom>
          <a:noFill/>
        </p:spPr>
        <p:txBody>
          <a:bodyPr wrap="square" rtlCol="0">
            <a:spAutoFit/>
          </a:bodyPr>
          <a:lstStyle/>
          <a:p>
            <a:r>
              <a:rPr lang="it-IT" sz="3200" b="1" dirty="0">
                <a:solidFill>
                  <a:schemeClr val="bg1"/>
                </a:solidFill>
                <a:latin typeface="Ovo" panose="02020502070400060406" pitchFamily="18" charset="0"/>
              </a:rPr>
              <a:t>La presunzione della prospettiva della continuazione dell’attività di cui all’articolo 2423-bis, comma 1, c.c.</a:t>
            </a:r>
          </a:p>
          <a:p>
            <a:endParaRPr lang="it-IT" sz="3600" b="1" dirty="0">
              <a:solidFill>
                <a:schemeClr val="bg1"/>
              </a:solidFill>
              <a:latin typeface="Ovo" panose="02020502070400060406" pitchFamily="18" charset="0"/>
            </a:endParaRP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1338065" y="1606176"/>
            <a:ext cx="9503281" cy="363176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Effetti sulla posizione degli amministratori:</a:t>
            </a:r>
          </a:p>
          <a:p>
            <a:pPr marL="742950" lvl="1" indent="-285750">
              <a:spcAft>
                <a:spcPts val="600"/>
              </a:spcAft>
              <a:buFont typeface="Arial" panose="020B0604020202020204" pitchFamily="34" charset="0"/>
              <a:buChar char="•"/>
            </a:pPr>
            <a:r>
              <a:rPr lang="it-IT" sz="2000" u="sng" dirty="0">
                <a:solidFill>
                  <a:schemeClr val="bg1"/>
                </a:solidFill>
                <a:latin typeface="Arial" panose="020B0604020202020204" pitchFamily="34" charset="0"/>
                <a:cs typeface="Arial" panose="020B0604020202020204" pitchFamily="34" charset="0"/>
              </a:rPr>
              <a:t>obbligo degli amministratori di monitorare costantemente la situazione finanziaria della società </a:t>
            </a:r>
            <a:r>
              <a:rPr lang="it-IT" sz="2000" dirty="0">
                <a:solidFill>
                  <a:schemeClr val="bg1"/>
                </a:solidFill>
                <a:latin typeface="Arial" panose="020B0604020202020204" pitchFamily="34" charset="0"/>
                <a:cs typeface="Arial" panose="020B0604020202020204" pitchFamily="34" charset="0"/>
              </a:rPr>
              <a:t>e di adottare, al manifestarsi di gravi tensioni di liquidità, una gestione conservativa volta a preservare la solvibilità della società anche mediante il ricorso a soluzioni concordate della crisi ovvero, ove la solvibilità sia irrimediabilmente compromessa, presentare domanda di fallimento. </a:t>
            </a:r>
          </a:p>
          <a:p>
            <a:pPr marL="742950" lvl="1"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Si fonda su: articolo </a:t>
            </a:r>
            <a:r>
              <a:rPr lang="it-IT" sz="2000" u="sng" dirty="0">
                <a:solidFill>
                  <a:schemeClr val="bg1"/>
                </a:solidFill>
                <a:latin typeface="Arial" panose="020B0604020202020204" pitchFamily="34" charset="0"/>
                <a:cs typeface="Arial" panose="020B0604020202020204" pitchFamily="34" charset="0"/>
              </a:rPr>
              <a:t>2086 c.c</a:t>
            </a:r>
            <a:r>
              <a:rPr lang="it-IT" sz="2000" dirty="0">
                <a:solidFill>
                  <a:schemeClr val="bg1"/>
                </a:solidFill>
                <a:latin typeface="Arial" panose="020B0604020202020204" pitchFamily="34" charset="0"/>
                <a:cs typeface="Arial" panose="020B0604020202020204" pitchFamily="34" charset="0"/>
              </a:rPr>
              <a:t>., dell’articolo </a:t>
            </a:r>
            <a:r>
              <a:rPr lang="it-IT" sz="2000" u="sng" dirty="0">
                <a:solidFill>
                  <a:schemeClr val="bg1"/>
                </a:solidFill>
                <a:latin typeface="Arial" panose="020B0604020202020204" pitchFamily="34" charset="0"/>
                <a:cs typeface="Arial" panose="020B0604020202020204" pitchFamily="34" charset="0"/>
              </a:rPr>
              <a:t>2394 c.c.  </a:t>
            </a:r>
            <a:r>
              <a:rPr lang="it-IT" sz="2000" dirty="0">
                <a:solidFill>
                  <a:schemeClr val="bg1"/>
                </a:solidFill>
                <a:latin typeface="Arial" panose="020B0604020202020204" pitchFamily="34" charset="0"/>
                <a:cs typeface="Arial" panose="020B0604020202020204" pitchFamily="34" charset="0"/>
              </a:rPr>
              <a:t>combinato disposto degli </a:t>
            </a:r>
            <a:r>
              <a:rPr lang="it-IT" sz="2000" u="sng" dirty="0">
                <a:solidFill>
                  <a:schemeClr val="bg1"/>
                </a:solidFill>
                <a:latin typeface="Arial" panose="020B0604020202020204" pitchFamily="34" charset="0"/>
                <a:cs typeface="Arial" panose="020B0604020202020204" pitchFamily="34" charset="0"/>
              </a:rPr>
              <a:t>artt. 217, comma 1, nn. 3 e 4, e 224 </a:t>
            </a:r>
            <a:r>
              <a:rPr lang="it-IT" sz="2000" u="sng" dirty="0" err="1">
                <a:solidFill>
                  <a:schemeClr val="bg1"/>
                </a:solidFill>
                <a:latin typeface="Arial" panose="020B0604020202020204" pitchFamily="34" charset="0"/>
                <a:cs typeface="Arial" panose="020B0604020202020204" pitchFamily="34" charset="0"/>
              </a:rPr>
              <a:t>l.f</a:t>
            </a:r>
            <a:r>
              <a:rPr lang="it-IT" sz="2000" dirty="0" err="1">
                <a:solidFill>
                  <a:schemeClr val="bg1"/>
                </a:solidFill>
                <a:latin typeface="Arial" panose="020B0604020202020204" pitchFamily="34" charset="0"/>
                <a:cs typeface="Arial" panose="020B0604020202020204" pitchFamily="34" charset="0"/>
              </a:rPr>
              <a:t>.</a:t>
            </a:r>
            <a:r>
              <a:rPr lang="it-IT" sz="2000" dirty="0">
                <a:solidFill>
                  <a:schemeClr val="bg1"/>
                </a:solidFill>
                <a:latin typeface="Arial" panose="020B0604020202020204" pitchFamily="34" charset="0"/>
                <a:cs typeface="Arial" panose="020B0604020202020204" pitchFamily="34" charset="0"/>
              </a:rPr>
              <a:t> gli amministratori, i sindaci, i direttori generali che abbia «</a:t>
            </a:r>
            <a:r>
              <a:rPr lang="it-IT" sz="2000" i="1" dirty="0">
                <a:solidFill>
                  <a:schemeClr val="bg1"/>
                </a:solidFill>
                <a:latin typeface="Arial" panose="020B0604020202020204" pitchFamily="34" charset="0"/>
                <a:cs typeface="Arial" panose="020B0604020202020204" pitchFamily="34" charset="0"/>
              </a:rPr>
              <a:t>aggravato il proprio dissesto, astenendosi dal richiedere la dichiarazione di fallimento o con altra colpa grave</a:t>
            </a:r>
            <a:r>
              <a:rPr lang="it-IT" sz="2000" dirty="0">
                <a:solidFill>
                  <a:schemeClr val="bg1"/>
                </a:solidFill>
                <a:latin typeface="Arial" panose="020B0604020202020204" pitchFamily="34" charset="0"/>
                <a:cs typeface="Arial" panose="020B0604020202020204" pitchFamily="34" charset="0"/>
              </a:rPr>
              <a:t>».</a:t>
            </a: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50653" y="1508503"/>
            <a:ext cx="9490693" cy="54864"/>
          </a:xfrm>
          <a:prstGeom prst="rect">
            <a:avLst/>
          </a:prstGeom>
        </p:spPr>
      </p:pic>
    </p:spTree>
    <p:extLst>
      <p:ext uri="{BB962C8B-B14F-4D97-AF65-F5344CB8AC3E}">
        <p14:creationId xmlns:p14="http://schemas.microsoft.com/office/powerpoint/2010/main" val="3560072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350653" y="350808"/>
            <a:ext cx="9490693" cy="1631216"/>
          </a:xfrm>
          <a:prstGeom prst="rect">
            <a:avLst/>
          </a:prstGeom>
          <a:noFill/>
        </p:spPr>
        <p:txBody>
          <a:bodyPr wrap="square" rtlCol="0">
            <a:spAutoFit/>
          </a:bodyPr>
          <a:lstStyle/>
          <a:p>
            <a:r>
              <a:rPr lang="it-IT" sz="3200" b="1" dirty="0">
                <a:solidFill>
                  <a:schemeClr val="bg1"/>
                </a:solidFill>
                <a:latin typeface="Ovo" panose="02020502070400060406" pitchFamily="18" charset="0"/>
              </a:rPr>
              <a:t>La presunzione della prospettiva della continuazione dell’attività di cui all’articolo 2423-bis, comma 1, c.c.</a:t>
            </a:r>
          </a:p>
          <a:p>
            <a:endParaRPr lang="it-IT" sz="3600" b="1" dirty="0">
              <a:solidFill>
                <a:schemeClr val="bg1"/>
              </a:solidFill>
              <a:latin typeface="Ovo" panose="02020502070400060406" pitchFamily="18" charset="0"/>
            </a:endParaRP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1338065" y="1606176"/>
            <a:ext cx="9503281" cy="440120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nei casi in cui è pressoché certo o altamente probabile che l’attività d’impresa si interromperà definitivamente a breve, è non solo possibile, ma anche opportuno, che il bilancio rifletta questa informazione nella valutazione delle voci nonostante la libertà concessa dall’art. 38-quater del decreto Rilancio.</a:t>
            </a:r>
          </a:p>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appare inevitabile alla luce del dovere degli amministratori, esplicitato dall’articolo 2086, comma 2, c.c.: OBBLIGO MONITORAGGIO LIQUIDITA’</a:t>
            </a:r>
          </a:p>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INFORMAZIONE IN NOTA: non basta richiamare anno precedente. Si deve illustrare situazione. </a:t>
            </a:r>
          </a:p>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OIC: qualora non si ritenga sussistano ragionevoli alternative alla cessazione dell’attività, nella nota integrativa sono descritte tali circostanze e, per quanto possibile e attendibile, i prevedibili effetti che esse potrebbero produrre sulla situazione patrimoniale ed economica della società</a:t>
            </a:r>
          </a:p>
          <a:p>
            <a:pPr marL="285750" indent="-285750">
              <a:buFont typeface="Arial" panose="020B0604020202020204" pitchFamily="34" charset="0"/>
              <a:buChar char="•"/>
            </a:pPr>
            <a:endParaRPr lang="it-IT" sz="2000" dirty="0">
              <a:solidFill>
                <a:schemeClr val="bg1"/>
              </a:solidFill>
              <a:latin typeface="Arial" panose="020B060402020202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50653" y="1508503"/>
            <a:ext cx="9490693" cy="54864"/>
          </a:xfrm>
          <a:prstGeom prst="rect">
            <a:avLst/>
          </a:prstGeom>
        </p:spPr>
      </p:pic>
    </p:spTree>
    <p:extLst>
      <p:ext uri="{BB962C8B-B14F-4D97-AF65-F5344CB8AC3E}">
        <p14:creationId xmlns:p14="http://schemas.microsoft.com/office/powerpoint/2010/main" val="4038549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338065" y="187969"/>
            <a:ext cx="9490693" cy="1631216"/>
          </a:xfrm>
          <a:prstGeom prst="rect">
            <a:avLst/>
          </a:prstGeom>
          <a:noFill/>
        </p:spPr>
        <p:txBody>
          <a:bodyPr wrap="square" rtlCol="0">
            <a:spAutoFit/>
          </a:bodyPr>
          <a:lstStyle/>
          <a:p>
            <a:r>
              <a:rPr lang="it-IT" sz="3200" b="1" dirty="0">
                <a:solidFill>
                  <a:schemeClr val="bg1"/>
                </a:solidFill>
                <a:latin typeface="Ovo" panose="02020502070400060406" pitchFamily="18" charset="0"/>
              </a:rPr>
              <a:t>La sospensione della disciplina della riduzione del capitale per perdite</a:t>
            </a:r>
          </a:p>
          <a:p>
            <a:endParaRPr lang="it-IT" sz="3600" b="1" dirty="0">
              <a:solidFill>
                <a:schemeClr val="bg1"/>
              </a:solidFill>
              <a:latin typeface="Ovo" panose="02020502070400060406" pitchFamily="18" charset="0"/>
            </a:endParaRP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263047" y="1442827"/>
            <a:ext cx="11448789" cy="4832092"/>
          </a:xfrm>
          <a:prstGeom prst="rect">
            <a:avLst/>
          </a:prstGeom>
          <a:noFill/>
        </p:spPr>
        <p:txBody>
          <a:bodyPr wrap="square" rtlCol="0">
            <a:spAutoFit/>
          </a:bodyPr>
          <a:lstStyle/>
          <a:p>
            <a:r>
              <a:rPr lang="it-IT" b="1" u="sng" dirty="0">
                <a:solidFill>
                  <a:schemeClr val="bg1"/>
                </a:solidFill>
                <a:latin typeface="Arial" panose="020B0604020202020204" pitchFamily="34" charset="0"/>
                <a:cs typeface="Arial" panose="020B0604020202020204" pitchFamily="34" charset="0"/>
              </a:rPr>
              <a:t>Articolo 6 Decreto Liquidità </a:t>
            </a:r>
            <a:r>
              <a:rPr lang="it-IT" dirty="0">
                <a:solidFill>
                  <a:schemeClr val="bg1"/>
                </a:solidFill>
                <a:latin typeface="Arial" panose="020B0604020202020204" pitchFamily="34" charset="0"/>
                <a:cs typeface="Arial" panose="020B0604020202020204" pitchFamily="34" charset="0"/>
              </a:rPr>
              <a:t>(formulazione introdotta dall’articolo 1, comma 266, della Legge di bilancio 2021</a:t>
            </a:r>
            <a:r>
              <a:rPr lang="it-IT" sz="2000" dirty="0">
                <a:solidFill>
                  <a:schemeClr val="bg1"/>
                </a:solidFill>
                <a:latin typeface="Arial" panose="020B0604020202020204" pitchFamily="34" charset="0"/>
                <a:cs typeface="Arial" panose="020B0604020202020204" pitchFamily="34" charset="0"/>
              </a:rPr>
              <a:t>)</a:t>
            </a:r>
          </a:p>
          <a:p>
            <a:r>
              <a:rPr lang="it-IT" dirty="0">
                <a:solidFill>
                  <a:schemeClr val="bg1"/>
                </a:solidFill>
                <a:latin typeface="Arial" panose="020B0604020202020204" pitchFamily="34" charset="0"/>
                <a:cs typeface="Arial" panose="020B0604020202020204" pitchFamily="34" charset="0"/>
              </a:rPr>
              <a:t>1. Per le </a:t>
            </a:r>
            <a:r>
              <a:rPr lang="it-IT" u="sng" dirty="0">
                <a:solidFill>
                  <a:schemeClr val="bg1"/>
                </a:solidFill>
                <a:latin typeface="Arial" panose="020B0604020202020204" pitchFamily="34" charset="0"/>
                <a:cs typeface="Arial" panose="020B0604020202020204" pitchFamily="34" charset="0"/>
              </a:rPr>
              <a:t>perdite emerse nell'esercizio in corso alla data del 31 dicembre 2020 </a:t>
            </a:r>
            <a:r>
              <a:rPr lang="it-IT" dirty="0">
                <a:solidFill>
                  <a:schemeClr val="bg1"/>
                </a:solidFill>
                <a:latin typeface="Arial" panose="020B0604020202020204" pitchFamily="34" charset="0"/>
                <a:cs typeface="Arial" panose="020B0604020202020204" pitchFamily="34" charset="0"/>
              </a:rPr>
              <a:t>non si applicano gli </a:t>
            </a:r>
            <a:r>
              <a:rPr lang="it-IT" u="sng" dirty="0">
                <a:solidFill>
                  <a:schemeClr val="bg1"/>
                </a:solidFill>
                <a:latin typeface="Arial" panose="020B0604020202020204" pitchFamily="34" charset="0"/>
                <a:cs typeface="Arial" panose="020B0604020202020204" pitchFamily="34" charset="0"/>
              </a:rPr>
              <a:t>articoli 2446, secondo e terzo comma, 2447, 2482-bis, quarto, quinto e sesto comma, e 2482-ter del codice civile e non opera la causa di scioglimento della società per riduzione o perdita del capitale sociale di cui agli articoli 2484, primo comma, numero 4), e 2545-duodecies del codice civile</a:t>
            </a:r>
            <a:r>
              <a:rPr lang="it-IT" dirty="0">
                <a:solidFill>
                  <a:schemeClr val="bg1"/>
                </a:solidFill>
                <a:latin typeface="Arial" panose="020B0604020202020204" pitchFamily="34" charset="0"/>
                <a:cs typeface="Arial" panose="020B0604020202020204" pitchFamily="34" charset="0"/>
              </a:rPr>
              <a:t>.  2. Il termine entro il quale la perdita deve risultare diminuita a meno di un terzo stabilito dagli articoli 2446, secondo comma, e 2482-bis, quarto comma, del codice civile, è </a:t>
            </a:r>
            <a:r>
              <a:rPr lang="it-IT" u="sng" dirty="0">
                <a:solidFill>
                  <a:schemeClr val="bg1"/>
                </a:solidFill>
                <a:latin typeface="Arial" panose="020B0604020202020204" pitchFamily="34" charset="0"/>
                <a:cs typeface="Arial" panose="020B0604020202020204" pitchFamily="34" charset="0"/>
              </a:rPr>
              <a:t>posticipato al quinto esercizio successivo</a:t>
            </a:r>
            <a:r>
              <a:rPr lang="it-IT" dirty="0">
                <a:solidFill>
                  <a:schemeClr val="bg1"/>
                </a:solidFill>
                <a:latin typeface="Arial" panose="020B0604020202020204" pitchFamily="34" charset="0"/>
                <a:cs typeface="Arial" panose="020B0604020202020204" pitchFamily="34" charset="0"/>
              </a:rPr>
              <a:t>; l'assemblea che approva il bilancio di tale esercizio deve ridurre il capitale in proporzione delle perdite accertate.  3. Nelle ipotesi previste dagli articoli 2447 o 2482-ter del codice civile l'assemblea convocata senza indugio dagli amministratori, in alternativa all'immediata riduzione del capitale e al contemporaneo aumento del medesimo a una cifra non inferiore al minimo legale, può deliberare di rinviare tali decisioni alla chiusura dell'esercizio di cui al comma 2. L'assemblea che approva il bilancio di tale esercizio deve procedere alle deliberazioni di cui agli articoli 2447 o 2482-ter del codice civile.  Fino alla data di tale assemblea non opera la causa di scioglimento della società per riduzione o perdita del capitale sociale di cui agli articoli 2484, primo comma, numero 4), e 2545-duodecies del codice civile.  4. </a:t>
            </a:r>
            <a:r>
              <a:rPr lang="it-IT" u="sng" dirty="0">
                <a:solidFill>
                  <a:schemeClr val="bg1"/>
                </a:solidFill>
                <a:latin typeface="Arial" panose="020B0604020202020204" pitchFamily="34" charset="0"/>
                <a:cs typeface="Arial" panose="020B0604020202020204" pitchFamily="34" charset="0"/>
              </a:rPr>
              <a:t>Le perdite di cui ai commi da 1 a 3 devono essere distintamente indicate nella nota integrativa con specificazione, in appositi prospett</a:t>
            </a:r>
            <a:r>
              <a:rPr lang="it-IT" dirty="0">
                <a:solidFill>
                  <a:schemeClr val="bg1"/>
                </a:solidFill>
                <a:latin typeface="Arial" panose="020B0604020202020204" pitchFamily="34" charset="0"/>
                <a:cs typeface="Arial" panose="020B0604020202020204" pitchFamily="34" charset="0"/>
              </a:rPr>
              <a:t>i, della loro origine nonché delle movimentazioni intervenute nell'esercizio </a:t>
            </a: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38065" y="1283035"/>
            <a:ext cx="9490693" cy="54864"/>
          </a:xfrm>
          <a:prstGeom prst="rect">
            <a:avLst/>
          </a:prstGeom>
        </p:spPr>
      </p:pic>
    </p:spTree>
    <p:extLst>
      <p:ext uri="{BB962C8B-B14F-4D97-AF65-F5344CB8AC3E}">
        <p14:creationId xmlns:p14="http://schemas.microsoft.com/office/powerpoint/2010/main" val="1953762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471995" y="148855"/>
            <a:ext cx="9490693" cy="2123658"/>
          </a:xfrm>
          <a:prstGeom prst="rect">
            <a:avLst/>
          </a:prstGeom>
          <a:noFill/>
        </p:spPr>
        <p:txBody>
          <a:bodyPr wrap="square" rtlCol="0">
            <a:spAutoFit/>
          </a:bodyPr>
          <a:lstStyle/>
          <a:p>
            <a:r>
              <a:rPr lang="it-IT" sz="3200" b="1" dirty="0">
                <a:solidFill>
                  <a:schemeClr val="bg1"/>
                </a:solidFill>
                <a:latin typeface="Ovo" panose="02020502070400060406" pitchFamily="18" charset="0"/>
              </a:rPr>
              <a:t>La sospensione della disciplina della riduzione del capitale per perdite</a:t>
            </a:r>
          </a:p>
          <a:p>
            <a:endParaRPr lang="it-IT" sz="3200" b="1" dirty="0">
              <a:solidFill>
                <a:schemeClr val="bg1"/>
              </a:solidFill>
              <a:latin typeface="Ovo" panose="02020502070400060406" pitchFamily="18" charset="0"/>
            </a:endParaRPr>
          </a:p>
          <a:p>
            <a:endParaRPr lang="it-IT" sz="3600" b="1" dirty="0">
              <a:solidFill>
                <a:schemeClr val="bg1"/>
              </a:solidFill>
              <a:latin typeface="Ovo" panose="02020502070400060406" pitchFamily="18" charset="0"/>
            </a:endParaRP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1347042" y="1456521"/>
            <a:ext cx="9503281" cy="509370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Le perdite risultanti dal bilancio dell’esercizio in corso al 31 dicembre 2020 sono sospese per 5 esercizi</a:t>
            </a:r>
          </a:p>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Sono oggetto della sospensione le perdite che emergono dal conto economico (voce 21 ex art. 2425 c.c.) del bilancio relativo all’esercizio che comprende la data del 31 dicembre 2020, come anche riportate alla voce IX del passivo dello stato patrimoniale.</a:t>
            </a:r>
          </a:p>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Tali perdite sono sospese indipendentemente dal fatto che esse siano o no causalmente riconducibili alla pandemia.</a:t>
            </a:r>
          </a:p>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Per effetto di tali perdite, non operano nel periodo quinquennale, le disposizioni sulla riduzione del capitale per perdite e la correlata causa di scioglimento</a:t>
            </a:r>
          </a:p>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L’assemblea che approva il bilancio del quinto esercizio  successivo sarà chiamata a ridurre il capitale in proporzione delle perdite accertate ovvero adottare i provvedimenti di cui all’articolo 2447 c.c., a meno che, a quel tempo, le perdite non siano state “assorbite” dagli utili nel frattempo realizzati.</a:t>
            </a:r>
          </a:p>
          <a:p>
            <a:pPr marL="285750" indent="-285750">
              <a:buFont typeface="Arial" panose="020B0604020202020204" pitchFamily="34" charset="0"/>
              <a:buChar char="•"/>
            </a:pPr>
            <a:endParaRPr lang="it-IT" sz="2000" dirty="0">
              <a:solidFill>
                <a:schemeClr val="bg1"/>
              </a:solidFill>
              <a:latin typeface="Arial" panose="020B060402020202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65623" y="1310616"/>
            <a:ext cx="9490693" cy="54864"/>
          </a:xfrm>
          <a:prstGeom prst="rect">
            <a:avLst/>
          </a:prstGeom>
        </p:spPr>
      </p:pic>
    </p:spTree>
    <p:extLst>
      <p:ext uri="{BB962C8B-B14F-4D97-AF65-F5344CB8AC3E}">
        <p14:creationId xmlns:p14="http://schemas.microsoft.com/office/powerpoint/2010/main" val="3628489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350653" y="350808"/>
            <a:ext cx="9490693" cy="2123658"/>
          </a:xfrm>
          <a:prstGeom prst="rect">
            <a:avLst/>
          </a:prstGeom>
          <a:noFill/>
        </p:spPr>
        <p:txBody>
          <a:bodyPr wrap="square" rtlCol="0">
            <a:spAutoFit/>
          </a:bodyPr>
          <a:lstStyle/>
          <a:p>
            <a:r>
              <a:rPr lang="it-IT" sz="3200" b="1" dirty="0">
                <a:solidFill>
                  <a:schemeClr val="bg1"/>
                </a:solidFill>
                <a:latin typeface="Ovo" panose="02020502070400060406" pitchFamily="18" charset="0"/>
              </a:rPr>
              <a:t>La sospensione della disciplina della riduzione del capitale per perdite</a:t>
            </a:r>
          </a:p>
          <a:p>
            <a:endParaRPr lang="it-IT" sz="3200" b="1" dirty="0">
              <a:solidFill>
                <a:schemeClr val="bg1"/>
              </a:solidFill>
              <a:latin typeface="Ovo" panose="02020502070400060406" pitchFamily="18" charset="0"/>
            </a:endParaRPr>
          </a:p>
          <a:p>
            <a:endParaRPr lang="it-IT" sz="3600" b="1" dirty="0">
              <a:solidFill>
                <a:schemeClr val="bg1"/>
              </a:solidFill>
              <a:latin typeface="Ovo" panose="02020502070400060406" pitchFamily="18" charset="0"/>
            </a:endParaRP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1338065" y="1606176"/>
            <a:ext cx="9503281" cy="332398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Rientrano nell’ambito applicativo della norma in esame tutte le perdite emerse durante l’esercizio in corso al 31 dicembre 2020 anche qualora esse si riferiscano ad esercizi precedenti (cfr. Commissione Società del consiglio Notarile di Milano con la Massima n. 196 del 23 febbraio 2021)</a:t>
            </a:r>
          </a:p>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In relazione a tali perdite non si applicano, fino al quinto esercizio successivo, le disposizioni di cui agli artt. </a:t>
            </a:r>
            <a:r>
              <a:rPr lang="it-IT" sz="2000" u="sng" dirty="0">
                <a:solidFill>
                  <a:schemeClr val="bg1"/>
                </a:solidFill>
                <a:latin typeface="Arial" panose="020B0604020202020204" pitchFamily="34" charset="0"/>
                <a:cs typeface="Arial" panose="020B0604020202020204" pitchFamily="34" charset="0"/>
              </a:rPr>
              <a:t>2446, commi 2 e 3</a:t>
            </a:r>
            <a:r>
              <a:rPr lang="it-IT" sz="2000" dirty="0">
                <a:solidFill>
                  <a:schemeClr val="bg1"/>
                </a:solidFill>
                <a:latin typeface="Arial" panose="020B0604020202020204" pitchFamily="34" charset="0"/>
                <a:cs typeface="Arial" panose="020B0604020202020204" pitchFamily="34" charset="0"/>
              </a:rPr>
              <a:t>, 2447, 2482-bis, commi 4, 5 e 6, e 2482-ter c.c., né opera la causa di scioglimento della società per riduzione o perdita del capitale sociale di cui agli artt. 2484, comma 1, numero 4), e 2545-duodecies c.c.</a:t>
            </a:r>
          </a:p>
          <a:p>
            <a:pPr marL="285750" indent="-285750">
              <a:buFont typeface="Arial" panose="020B0604020202020204" pitchFamily="34" charset="0"/>
              <a:buChar char="•"/>
            </a:pPr>
            <a:endParaRPr lang="it-IT" sz="2000" dirty="0">
              <a:solidFill>
                <a:schemeClr val="bg1"/>
              </a:solidFill>
              <a:latin typeface="Arial" panose="020B060402020202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50653" y="1508503"/>
            <a:ext cx="9490693" cy="54864"/>
          </a:xfrm>
          <a:prstGeom prst="rect">
            <a:avLst/>
          </a:prstGeom>
        </p:spPr>
      </p:pic>
    </p:spTree>
    <p:extLst>
      <p:ext uri="{BB962C8B-B14F-4D97-AF65-F5344CB8AC3E}">
        <p14:creationId xmlns:p14="http://schemas.microsoft.com/office/powerpoint/2010/main" val="2554303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350653" y="350808"/>
            <a:ext cx="9490693" cy="2123658"/>
          </a:xfrm>
          <a:prstGeom prst="rect">
            <a:avLst/>
          </a:prstGeom>
          <a:noFill/>
        </p:spPr>
        <p:txBody>
          <a:bodyPr wrap="square" rtlCol="0">
            <a:spAutoFit/>
          </a:bodyPr>
          <a:lstStyle/>
          <a:p>
            <a:r>
              <a:rPr lang="it-IT" sz="3200" b="1" dirty="0">
                <a:solidFill>
                  <a:schemeClr val="bg1"/>
                </a:solidFill>
                <a:latin typeface="Ovo" panose="02020502070400060406" pitchFamily="18" charset="0"/>
              </a:rPr>
              <a:t>La sospensione della disciplina della riduzione del capitale per perdite</a:t>
            </a:r>
          </a:p>
          <a:p>
            <a:endParaRPr lang="it-IT" sz="3200" b="1" dirty="0">
              <a:solidFill>
                <a:schemeClr val="bg1"/>
              </a:solidFill>
              <a:latin typeface="Ovo" panose="02020502070400060406" pitchFamily="18" charset="0"/>
            </a:endParaRPr>
          </a:p>
          <a:p>
            <a:endParaRPr lang="it-IT" sz="3600" b="1" dirty="0">
              <a:solidFill>
                <a:schemeClr val="bg1"/>
              </a:solidFill>
              <a:latin typeface="Ovo" panose="02020502070400060406" pitchFamily="18" charset="0"/>
            </a:endParaRP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1338065" y="1606176"/>
            <a:ext cx="9503281" cy="370870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2000" dirty="0" err="1">
                <a:solidFill>
                  <a:schemeClr val="bg1"/>
                </a:solidFill>
                <a:latin typeface="Arial" panose="020B0604020202020204" pitchFamily="34" charset="0"/>
                <a:cs typeface="Arial" panose="020B0604020202020204" pitchFamily="34" charset="0"/>
              </a:rPr>
              <a:t>Riduimensionamento</a:t>
            </a:r>
            <a:r>
              <a:rPr lang="it-IT" sz="2000" dirty="0">
                <a:solidFill>
                  <a:schemeClr val="bg1"/>
                </a:solidFill>
                <a:latin typeface="Arial" panose="020B0604020202020204" pitchFamily="34" charset="0"/>
                <a:cs typeface="Arial" panose="020B0604020202020204" pitchFamily="34" charset="0"/>
              </a:rPr>
              <a:t> del ruolo del capitale sociale come strumento di protezione dei creditori: la società può sopravvivere per 5 anni anche in caso di perdita integrale del capitale sociale (o di patrimonio netto negativo).</a:t>
            </a:r>
          </a:p>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Restano fermi gli obblighi di monitoraggio della situazione finanziaria della società desumibili dagli articoli 2086 c.c. (2381 c.c.), degli artt. 217, comma 1, nn. 3 e 4, e 224 </a:t>
            </a:r>
            <a:r>
              <a:rPr lang="it-IT" sz="2000" dirty="0" err="1">
                <a:solidFill>
                  <a:schemeClr val="bg1"/>
                </a:solidFill>
                <a:latin typeface="Arial" panose="020B0604020202020204" pitchFamily="34" charset="0"/>
                <a:cs typeface="Arial" panose="020B0604020202020204" pitchFamily="34" charset="0"/>
              </a:rPr>
              <a:t>l.f.</a:t>
            </a:r>
            <a:r>
              <a:rPr lang="it-IT" sz="2000" dirty="0">
                <a:solidFill>
                  <a:schemeClr val="bg1"/>
                </a:solidFill>
                <a:latin typeface="Arial" panose="020B0604020202020204" pitchFamily="34" charset="0"/>
                <a:cs typeface="Arial" panose="020B0604020202020204" pitchFamily="34" charset="0"/>
              </a:rPr>
              <a:t> </a:t>
            </a:r>
          </a:p>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Resta fermo altresì l’obbligo ex articolo 2086 c.c. di attivarsi senza indugio per l'adozione e l'attuazione di uno degli strumenti previsti dall'ordinamento per il superamento della crisi e il recupero della continuità aziendale.</a:t>
            </a:r>
          </a:p>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La permanenza di tali doveri incide sul regime di responsabilità applicabile agli amministratori.</a:t>
            </a: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50653" y="1508503"/>
            <a:ext cx="9490693" cy="54864"/>
          </a:xfrm>
          <a:prstGeom prst="rect">
            <a:avLst/>
          </a:prstGeom>
        </p:spPr>
      </p:pic>
    </p:spTree>
    <p:extLst>
      <p:ext uri="{BB962C8B-B14F-4D97-AF65-F5344CB8AC3E}">
        <p14:creationId xmlns:p14="http://schemas.microsoft.com/office/powerpoint/2010/main" val="3642188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 y="0"/>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347042" y="430014"/>
            <a:ext cx="9597095" cy="1631216"/>
          </a:xfrm>
          <a:prstGeom prst="rect">
            <a:avLst/>
          </a:prstGeom>
          <a:noFill/>
        </p:spPr>
        <p:txBody>
          <a:bodyPr wrap="square" rtlCol="0">
            <a:spAutoFit/>
          </a:bodyPr>
          <a:lstStyle/>
          <a:p>
            <a:r>
              <a:rPr lang="it-IT" sz="3200" b="1" dirty="0">
                <a:solidFill>
                  <a:schemeClr val="bg1"/>
                </a:solidFill>
                <a:latin typeface="Ovo" panose="02020502070400060406" pitchFamily="18" charset="0"/>
              </a:rPr>
              <a:t>Conclusioni</a:t>
            </a:r>
          </a:p>
          <a:p>
            <a:endParaRPr lang="it-IT" sz="3200" b="1" dirty="0">
              <a:solidFill>
                <a:schemeClr val="bg1"/>
              </a:solidFill>
              <a:latin typeface="Ovo" panose="02020502070400060406" pitchFamily="18" charset="0"/>
            </a:endParaRPr>
          </a:p>
          <a:p>
            <a:endParaRPr lang="it-IT" sz="3600" b="1" dirty="0">
              <a:solidFill>
                <a:schemeClr val="bg1"/>
              </a:solidFill>
              <a:latin typeface="Ovo" panose="02020502070400060406" pitchFamily="18" charset="0"/>
            </a:endParaRP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1347042" y="1532701"/>
            <a:ext cx="9503281" cy="412420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2200" dirty="0">
                <a:solidFill>
                  <a:schemeClr val="bg1"/>
                </a:solidFill>
                <a:latin typeface="Arial" panose="020B0604020202020204" pitchFamily="34" charset="0"/>
                <a:cs typeface="Arial" panose="020B0604020202020204" pitchFamily="34" charset="0"/>
              </a:rPr>
              <a:t>Le misure emergenziali hanno evitato alcune distorsioni che sarebbero derivate dall’applicazione di alcune norme societarie</a:t>
            </a:r>
          </a:p>
          <a:p>
            <a:pPr marL="285750" indent="-285750">
              <a:spcAft>
                <a:spcPts val="600"/>
              </a:spcAft>
              <a:buFont typeface="Arial" panose="020B0604020202020204" pitchFamily="34" charset="0"/>
              <a:buChar char="•"/>
            </a:pPr>
            <a:r>
              <a:rPr lang="it-IT" sz="2200" dirty="0">
                <a:solidFill>
                  <a:schemeClr val="bg1"/>
                </a:solidFill>
                <a:latin typeface="Arial" panose="020B0604020202020204" pitchFamily="34" charset="0"/>
                <a:cs typeface="Arial" panose="020B0604020202020204" pitchFamily="34" charset="0"/>
              </a:rPr>
              <a:t>La sospensione di tali norme non determina un esonero di responsabilità degli amministratori: restano fermi gli obblighi di monitoraggio della situazione finanziaria e di adozione volte al superamento di situazioni di crisi o insolvenza ovvero all’interruzione dell’attività in caso di crisi o insolvenza irreversibili.</a:t>
            </a:r>
          </a:p>
          <a:p>
            <a:pPr marL="285750" indent="-285750">
              <a:spcAft>
                <a:spcPts val="600"/>
              </a:spcAft>
              <a:buFont typeface="Arial" panose="020B0604020202020204" pitchFamily="34" charset="0"/>
              <a:buChar char="•"/>
            </a:pPr>
            <a:r>
              <a:rPr lang="it-IT" sz="2200" dirty="0">
                <a:solidFill>
                  <a:schemeClr val="bg1"/>
                </a:solidFill>
                <a:latin typeface="Arial" panose="020B0604020202020204" pitchFamily="34" charset="0"/>
                <a:cs typeface="Arial" panose="020B0604020202020204" pitchFamily="34" charset="0"/>
              </a:rPr>
              <a:t>Perdita di rilievo del sistema del capitale sociale.</a:t>
            </a:r>
          </a:p>
          <a:p>
            <a:pPr marL="285750" indent="-285750">
              <a:spcAft>
                <a:spcPts val="600"/>
              </a:spcAft>
              <a:buFont typeface="Arial" panose="020B0604020202020204" pitchFamily="34" charset="0"/>
              <a:buChar char="•"/>
            </a:pPr>
            <a:r>
              <a:rPr lang="it-IT" sz="2200" dirty="0">
                <a:solidFill>
                  <a:schemeClr val="bg1"/>
                </a:solidFill>
                <a:latin typeface="Arial" panose="020B0604020202020204" pitchFamily="34" charset="0"/>
                <a:cs typeface="Arial" panose="020B0604020202020204" pitchFamily="34" charset="0"/>
              </a:rPr>
              <a:t>Centralità della dimensione finanziaria dell’impresa.</a:t>
            </a:r>
          </a:p>
          <a:p>
            <a:pPr marL="285750" indent="-285750">
              <a:spcAft>
                <a:spcPts val="600"/>
              </a:spcAft>
              <a:buFont typeface="Arial" panose="020B0604020202020204" pitchFamily="34" charset="0"/>
              <a:buChar char="•"/>
            </a:pPr>
            <a:r>
              <a:rPr lang="it-IT" sz="2200" dirty="0">
                <a:solidFill>
                  <a:schemeClr val="bg1"/>
                </a:solidFill>
                <a:latin typeface="Arial" panose="020B0604020202020204" pitchFamily="34" charset="0"/>
                <a:cs typeface="Arial" panose="020B0604020202020204" pitchFamily="34" charset="0"/>
              </a:rPr>
              <a:t>Un progressivo avvicinamento tra diritto societario e economia/finanza aziendale?</a:t>
            </a: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38065" y="1190758"/>
            <a:ext cx="9490693" cy="54864"/>
          </a:xfrm>
          <a:prstGeom prst="rect">
            <a:avLst/>
          </a:prstGeom>
        </p:spPr>
      </p:pic>
    </p:spTree>
    <p:extLst>
      <p:ext uri="{BB962C8B-B14F-4D97-AF65-F5344CB8AC3E}">
        <p14:creationId xmlns:p14="http://schemas.microsoft.com/office/powerpoint/2010/main" val="729588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magine 2">
            <a:extLst>
              <a:ext uri="{FF2B5EF4-FFF2-40B4-BE49-F238E27FC236}">
                <a16:creationId xmlns:a16="http://schemas.microsoft.com/office/drawing/2014/main" id="{E545CB70-ADCC-485B-90E9-12D873C41378}"/>
              </a:ext>
            </a:extLst>
          </p:cNvPr>
          <p:cNvPicPr>
            <a:picLocks noChangeAspect="1"/>
          </p:cNvPicPr>
          <p:nvPr/>
        </p:nvPicPr>
        <p:blipFill rotWithShape="1">
          <a:blip r:embed="rId3">
            <a:extLst>
              <a:ext uri="{28A0092B-C50C-407E-A947-70E740481C1C}">
                <a14:useLocalDpi xmlns:a14="http://schemas.microsoft.com/office/drawing/2010/main" val="0"/>
              </a:ext>
            </a:extLst>
          </a:blip>
          <a:srcRect l="809" t="1717" r="675" b="809"/>
          <a:stretch/>
        </p:blipFill>
        <p:spPr>
          <a:xfrm>
            <a:off x="686851" y="1485901"/>
            <a:ext cx="10818298" cy="3704896"/>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558" y="6315158"/>
            <a:ext cx="1383882" cy="253916"/>
          </a:xfrm>
          <a:prstGeom prst="rect">
            <a:avLst/>
          </a:prstGeom>
          <a:noFill/>
        </p:spPr>
        <p:txBody>
          <a:bodyPr wrap="square" rtlCol="0">
            <a:spAutoFit/>
          </a:bodyPr>
          <a:lstStyle/>
          <a:p>
            <a:pPr algn="ctr"/>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49229" y="6439118"/>
            <a:ext cx="2585745" cy="369332"/>
          </a:xfrm>
          <a:prstGeom prst="rect">
            <a:avLst/>
          </a:prstGeom>
          <a:noFill/>
        </p:spPr>
        <p:txBody>
          <a:bodyPr wrap="square" rtlCol="0">
            <a:spAutoFit/>
          </a:bodyPr>
          <a:lstStyle/>
          <a:p>
            <a:pPr algn="ctr"/>
            <a:r>
              <a:rPr lang="it-IT" b="1" dirty="0">
                <a:solidFill>
                  <a:schemeClr val="tx1">
                    <a:lumMod val="85000"/>
                    <a:lumOff val="15000"/>
                  </a:schemeClr>
                </a:solidFill>
                <a:latin typeface="Ovo" panose="02020502070400060406" pitchFamily="18" charset="0"/>
              </a:rPr>
              <a:t>Convegno OIV Online</a:t>
            </a:r>
          </a:p>
        </p:txBody>
      </p:sp>
      <p:sp>
        <p:nvSpPr>
          <p:cNvPr id="11" name="CasellaDiTesto 10">
            <a:extLst>
              <a:ext uri="{FF2B5EF4-FFF2-40B4-BE49-F238E27FC236}">
                <a16:creationId xmlns:a16="http://schemas.microsoft.com/office/drawing/2014/main" id="{BCEEDE51-A603-4541-8334-94EDB4A1E913}"/>
              </a:ext>
            </a:extLst>
          </p:cNvPr>
          <p:cNvSpPr txBox="1"/>
          <p:nvPr/>
        </p:nvSpPr>
        <p:spPr>
          <a:xfrm>
            <a:off x="1880139" y="1916715"/>
            <a:ext cx="8431723" cy="1754326"/>
          </a:xfrm>
          <a:prstGeom prst="rect">
            <a:avLst/>
          </a:prstGeom>
          <a:noFill/>
        </p:spPr>
        <p:txBody>
          <a:bodyPr wrap="square" rtlCol="0">
            <a:spAutoFit/>
          </a:bodyPr>
          <a:lstStyle/>
          <a:p>
            <a:pPr algn="ctr"/>
            <a:r>
              <a:rPr lang="it-IT" sz="5400" b="1" dirty="0">
                <a:solidFill>
                  <a:schemeClr val="bg1"/>
                </a:solidFill>
                <a:latin typeface="Ovo" panose="02020502070400060406" pitchFamily="18" charset="0"/>
              </a:rPr>
              <a:t>Gli interventi legislativi</a:t>
            </a:r>
          </a:p>
          <a:p>
            <a:pPr algn="ctr"/>
            <a:r>
              <a:rPr lang="it-IT" sz="5400" b="1" dirty="0">
                <a:solidFill>
                  <a:schemeClr val="bg1"/>
                </a:solidFill>
                <a:latin typeface="Ovo" panose="02020502070400060406" pitchFamily="18" charset="0"/>
              </a:rPr>
              <a:t>emergenziali: profili critici</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686851" y="3999762"/>
            <a:ext cx="10818298" cy="646331"/>
          </a:xfrm>
          <a:prstGeom prst="rect">
            <a:avLst/>
          </a:prstGeom>
          <a:noFill/>
        </p:spPr>
        <p:txBody>
          <a:bodyPr wrap="square" rtlCol="0">
            <a:spAutoFit/>
          </a:bodyPr>
          <a:lstStyle/>
          <a:p>
            <a:pPr algn="ctr"/>
            <a:r>
              <a:rPr lang="it-IT" sz="3600" b="1" dirty="0">
                <a:solidFill>
                  <a:schemeClr val="bg1"/>
                </a:solidFill>
                <a:latin typeface="Ovo" panose="02020502070400060406" pitchFamily="18" charset="0"/>
              </a:rPr>
              <a:t>Giovanni Strampelli (Università Bocconi)</a:t>
            </a:r>
          </a:p>
        </p:txBody>
      </p:sp>
    </p:spTree>
    <p:extLst>
      <p:ext uri="{BB962C8B-B14F-4D97-AF65-F5344CB8AC3E}">
        <p14:creationId xmlns:p14="http://schemas.microsoft.com/office/powerpoint/2010/main" val="1087034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55" y="340242"/>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350653" y="933467"/>
            <a:ext cx="9490693" cy="1200329"/>
          </a:xfrm>
          <a:prstGeom prst="rect">
            <a:avLst/>
          </a:prstGeom>
          <a:noFill/>
        </p:spPr>
        <p:txBody>
          <a:bodyPr wrap="square" rtlCol="0">
            <a:spAutoFit/>
          </a:bodyPr>
          <a:lstStyle/>
          <a:p>
            <a:r>
              <a:rPr lang="it-IT" sz="3600" b="1" dirty="0">
                <a:solidFill>
                  <a:schemeClr val="bg1"/>
                </a:solidFill>
                <a:latin typeface="Ovo" panose="02020502070400060406" pitchFamily="18" charset="0"/>
              </a:rPr>
              <a:t>Le norme emergenziali in materia societaria: il quadro d’insieme</a:t>
            </a: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1350653" y="2568330"/>
            <a:ext cx="9490693" cy="232371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Le norme emergenziali in materia societaria sono state introdotte con una serie di interventi legislativi succedutisi a seguito dell’inizio della pandemia. Tra gli altri: d.l. Cura Italia (18/2020);  d.l. Liquidità (23/2020); d.l. Rilancio (34/2020); d.l. Semplificazioni (76/2020); d.l. Agosto (104/2020); d.l.  Ristori (137/2020); d.l. Ristori bis (149/2020).</a:t>
            </a:r>
          </a:p>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Si tratta di un insieme eterogeneo di provvedimenti volti a fronteggiare gli effetti economici della pandemia secondo diverse modalità.</a:t>
            </a: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50653" y="2213281"/>
            <a:ext cx="9490693" cy="54864"/>
          </a:xfrm>
          <a:prstGeom prst="rect">
            <a:avLst/>
          </a:prstGeom>
        </p:spPr>
      </p:pic>
    </p:spTree>
    <p:extLst>
      <p:ext uri="{BB962C8B-B14F-4D97-AF65-F5344CB8AC3E}">
        <p14:creationId xmlns:p14="http://schemas.microsoft.com/office/powerpoint/2010/main" val="4122349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55" y="-288926"/>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347041" y="282621"/>
            <a:ext cx="9490693" cy="1200329"/>
          </a:xfrm>
          <a:prstGeom prst="rect">
            <a:avLst/>
          </a:prstGeom>
          <a:noFill/>
        </p:spPr>
        <p:txBody>
          <a:bodyPr wrap="square" rtlCol="0">
            <a:spAutoFit/>
          </a:bodyPr>
          <a:lstStyle/>
          <a:p>
            <a:r>
              <a:rPr lang="it-IT" sz="3600" b="1" dirty="0">
                <a:solidFill>
                  <a:schemeClr val="bg1"/>
                </a:solidFill>
                <a:latin typeface="Ovo" panose="02020502070400060406" pitchFamily="18" charset="0"/>
              </a:rPr>
              <a:t>Le norme emergenziali in materia societaria: il quadro d’insieme</a:t>
            </a: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1347040" y="1712975"/>
            <a:ext cx="9490693" cy="4401205"/>
          </a:xfrm>
          <a:prstGeom prst="rect">
            <a:avLst/>
          </a:prstGeom>
          <a:noFill/>
        </p:spPr>
        <p:txBody>
          <a:bodyPr wrap="square" rtlCol="0">
            <a:spAutoFit/>
          </a:bodyPr>
          <a:lstStyle/>
          <a:p>
            <a:pPr marL="285750" indent="-285750">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Le conseguenze  economiche della pandemia hanno fatto entrare in stato di crisi un numero molto elevato di società.</a:t>
            </a:r>
          </a:p>
          <a:p>
            <a:pPr marL="285750" indent="-285750">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Devono essere distinte due ipotesi:</a:t>
            </a:r>
          </a:p>
          <a:p>
            <a:pPr marL="742950" lvl="1" indent="-285750">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aggravamento dello stato di crisi di società già in difficoltà prima della pandemia.</a:t>
            </a:r>
          </a:p>
          <a:p>
            <a:pPr marL="742950" lvl="1" indent="-285750">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crisi di società sane che hanno visto entrate e ricavi sostanzialmente azzerati per un certo periodo a causa delle misure di distanziamento (</a:t>
            </a:r>
            <a:r>
              <a:rPr lang="it-IT" sz="2000" i="1" dirty="0" err="1">
                <a:solidFill>
                  <a:schemeClr val="bg1"/>
                </a:solidFill>
                <a:latin typeface="Arial" panose="020B0604020202020204" pitchFamily="34" charset="0"/>
                <a:cs typeface="Arial" panose="020B0604020202020204" pitchFamily="34" charset="0"/>
              </a:rPr>
              <a:t>lockdown</a:t>
            </a:r>
            <a:r>
              <a:rPr lang="it-IT" sz="2000" dirty="0">
                <a:solidFill>
                  <a:schemeClr val="bg1"/>
                </a:solidFill>
                <a:latin typeface="Arial" panose="020B0604020202020204" pitchFamily="34" charset="0"/>
                <a:cs typeface="Arial" panose="020B0604020202020204" pitchFamily="34" charset="0"/>
              </a:rPr>
              <a:t>; periodi di chiusura prolungata).</a:t>
            </a:r>
          </a:p>
          <a:p>
            <a:pPr marL="285750" indent="-285750">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Sul piano legislativo la sfida principale è differenziare le misure applicabili a tali fattispecie tra loro molto diverse (rischio c.d. </a:t>
            </a:r>
            <a:r>
              <a:rPr lang="it-IT" sz="2000" i="1" dirty="0">
                <a:solidFill>
                  <a:schemeClr val="bg1"/>
                </a:solidFill>
                <a:latin typeface="Arial" panose="020B0604020202020204" pitchFamily="34" charset="0"/>
                <a:cs typeface="Arial" panose="020B0604020202020204" pitchFamily="34" charset="0"/>
              </a:rPr>
              <a:t>zombie companies</a:t>
            </a:r>
            <a:r>
              <a:rPr lang="it-IT" sz="2000" dirty="0">
                <a:solidFill>
                  <a:schemeClr val="bg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Norme emergenziali dovrebbero applicarsi alle società che registrano rilevanti perdite di esercizio o versano in condizioni di illiquidità per effetto dell’emergenza sanitaria e non anche a quelle che già in precedenza erano in crisi o insolventi</a:t>
            </a: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47040" y="1517959"/>
            <a:ext cx="9490693" cy="54864"/>
          </a:xfrm>
          <a:prstGeom prst="rect">
            <a:avLst/>
          </a:prstGeom>
        </p:spPr>
      </p:pic>
    </p:spTree>
    <p:extLst>
      <p:ext uri="{BB962C8B-B14F-4D97-AF65-F5344CB8AC3E}">
        <p14:creationId xmlns:p14="http://schemas.microsoft.com/office/powerpoint/2010/main" val="86107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350653" y="933467"/>
            <a:ext cx="9490693" cy="1200329"/>
          </a:xfrm>
          <a:prstGeom prst="rect">
            <a:avLst/>
          </a:prstGeom>
          <a:noFill/>
        </p:spPr>
        <p:txBody>
          <a:bodyPr wrap="square" rtlCol="0">
            <a:spAutoFit/>
          </a:bodyPr>
          <a:lstStyle/>
          <a:p>
            <a:r>
              <a:rPr lang="it-IT" sz="3600" b="1" dirty="0">
                <a:solidFill>
                  <a:schemeClr val="bg1"/>
                </a:solidFill>
                <a:latin typeface="Ovo" panose="02020502070400060406" pitchFamily="18" charset="0"/>
              </a:rPr>
              <a:t>Le norme emergenziali in materia societaria: il quadro d’insieme</a:t>
            </a: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1350653" y="2568330"/>
            <a:ext cx="9490693" cy="209288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Le norme emergenziali aventi ricadute in materia societaria possono essere, per semplicità, ricondotte a due categorie:</a:t>
            </a:r>
          </a:p>
          <a:p>
            <a:pPr marL="742950" lvl="1"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misure destinate a fornire sostegno finanziario alle imprese in crisi;</a:t>
            </a:r>
          </a:p>
          <a:p>
            <a:pPr marL="742950" lvl="1"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misure volte a sospendere l’applicazione  di norme che potrebbe risultare distorsiva nel caso di società che versano in stato di crisi esclusivamente per effetto della pandemia</a:t>
            </a: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50653" y="2213281"/>
            <a:ext cx="9490693" cy="54864"/>
          </a:xfrm>
          <a:prstGeom prst="rect">
            <a:avLst/>
          </a:prstGeom>
        </p:spPr>
      </p:pic>
    </p:spTree>
    <p:extLst>
      <p:ext uri="{BB962C8B-B14F-4D97-AF65-F5344CB8AC3E}">
        <p14:creationId xmlns:p14="http://schemas.microsoft.com/office/powerpoint/2010/main" val="3784371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350653" y="467652"/>
            <a:ext cx="9490693" cy="1200329"/>
          </a:xfrm>
          <a:prstGeom prst="rect">
            <a:avLst/>
          </a:prstGeom>
          <a:noFill/>
        </p:spPr>
        <p:txBody>
          <a:bodyPr wrap="square" rtlCol="0">
            <a:spAutoFit/>
          </a:bodyPr>
          <a:lstStyle/>
          <a:p>
            <a:r>
              <a:rPr lang="it-IT" sz="3600" b="1" dirty="0">
                <a:solidFill>
                  <a:schemeClr val="bg1"/>
                </a:solidFill>
                <a:latin typeface="Ovo" panose="02020502070400060406" pitchFamily="18" charset="0"/>
              </a:rPr>
              <a:t>Le norme emergenziali in materia societaria: il quadro d’insieme</a:t>
            </a: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1350653" y="2059159"/>
            <a:ext cx="9490693" cy="340093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misure destinate a fornire sostegno finanziario alle imprese in crisi:</a:t>
            </a:r>
          </a:p>
          <a:p>
            <a:pPr marL="742950" lvl="1"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moratoria per le  Micro, Piccole e Medie Imprese, con esposizioni debitorie "in </a:t>
            </a:r>
            <a:r>
              <a:rPr lang="it-IT" sz="2000" dirty="0" err="1">
                <a:solidFill>
                  <a:schemeClr val="bg1"/>
                </a:solidFill>
                <a:latin typeface="Arial" panose="020B0604020202020204" pitchFamily="34" charset="0"/>
                <a:cs typeface="Arial" panose="020B0604020202020204" pitchFamily="34" charset="0"/>
              </a:rPr>
              <a:t>bonis</a:t>
            </a:r>
            <a:r>
              <a:rPr lang="it-IT" sz="2000" dirty="0">
                <a:solidFill>
                  <a:schemeClr val="bg1"/>
                </a:solidFill>
                <a:latin typeface="Arial" panose="020B0604020202020204" pitchFamily="34" charset="0"/>
                <a:cs typeface="Arial" panose="020B0604020202020204" pitchFamily="34" charset="0"/>
              </a:rPr>
              <a:t>" al 17 marzo 2020 e con sede in Italia;</a:t>
            </a:r>
          </a:p>
          <a:p>
            <a:pPr marL="742950" lvl="1"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interventi straordinari in garanzia da parte di SACE per le imprese di grandi e medie dimensioni (art. 1 e art. 1-bis.1) e da parte del Fondo di garanzia per le PMI, a favore delle imprese con un massimo di 499 dipendenti (interventi autorizzati dalla Commissione europea sulla base della sezione 3.2 del Quadro temporaneo in materia di aiuti di Stato)</a:t>
            </a:r>
          </a:p>
          <a:p>
            <a:pPr marL="742950" lvl="1"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Costituzione del Patrimonio rilancio da parte di CDP (rivolto a imprese italiane con fatturato superiore a 50 milioni di euro)</a:t>
            </a: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50653" y="1807877"/>
            <a:ext cx="9490693" cy="54864"/>
          </a:xfrm>
          <a:prstGeom prst="rect">
            <a:avLst/>
          </a:prstGeom>
        </p:spPr>
      </p:pic>
    </p:spTree>
    <p:extLst>
      <p:ext uri="{BB962C8B-B14F-4D97-AF65-F5344CB8AC3E}">
        <p14:creationId xmlns:p14="http://schemas.microsoft.com/office/powerpoint/2010/main" val="578016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55" y="252759"/>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363240" y="241173"/>
            <a:ext cx="9490693" cy="1200329"/>
          </a:xfrm>
          <a:prstGeom prst="rect">
            <a:avLst/>
          </a:prstGeom>
          <a:noFill/>
        </p:spPr>
        <p:txBody>
          <a:bodyPr wrap="square" rtlCol="0">
            <a:spAutoFit/>
          </a:bodyPr>
          <a:lstStyle/>
          <a:p>
            <a:r>
              <a:rPr lang="it-IT" sz="3600" b="1" dirty="0">
                <a:solidFill>
                  <a:schemeClr val="bg1"/>
                </a:solidFill>
                <a:latin typeface="Ovo" panose="02020502070400060406" pitchFamily="18" charset="0"/>
              </a:rPr>
              <a:t>Le norme emergenziali in materia societaria: il quadro d’insieme</a:t>
            </a: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1363240" y="1727757"/>
            <a:ext cx="9490693" cy="417037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misure volte a sospendere norme l’applicazione delle quali potrebbe risultare distorsiva nel caso di società che versano in stato di crisi esclusivamente per effetto della pandemia:</a:t>
            </a:r>
          </a:p>
          <a:p>
            <a:pPr marL="742950" lvl="1"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rinvio dell’entrata in vigore del CCI (al 1° settembre 2021; ulteriore rinvio?);</a:t>
            </a:r>
          </a:p>
          <a:p>
            <a:pPr marL="742950" lvl="1"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sospensione disciplina dei c.d. finanziamenti dei soci (non si applica postergazione ai finanziamenti effettuati tra il 9 aprile 2020 e il 31 dicembre 2020);</a:t>
            </a:r>
          </a:p>
          <a:p>
            <a:pPr marL="742950" lvl="1" indent="-285750">
              <a:spcAft>
                <a:spcPts val="600"/>
              </a:spcAft>
              <a:buFont typeface="Arial" panose="020B0604020202020204" pitchFamily="34" charset="0"/>
              <a:buChar char="•"/>
            </a:pPr>
            <a:r>
              <a:rPr lang="it-IT" sz="2000" u="sng" dirty="0">
                <a:solidFill>
                  <a:schemeClr val="bg1"/>
                </a:solidFill>
                <a:latin typeface="Arial" panose="020B0604020202020204" pitchFamily="34" charset="0"/>
                <a:cs typeface="Arial" panose="020B0604020202020204" pitchFamily="34" charset="0"/>
              </a:rPr>
              <a:t>sospensione della disciplina della disciplina della riduzione del capitale per perdite;</a:t>
            </a:r>
          </a:p>
          <a:p>
            <a:pPr marL="742950" lvl="1" indent="-285750">
              <a:spcAft>
                <a:spcPts val="600"/>
              </a:spcAft>
              <a:buFont typeface="Arial" panose="020B0604020202020204" pitchFamily="34" charset="0"/>
              <a:buChar char="•"/>
            </a:pPr>
            <a:r>
              <a:rPr lang="it-IT" sz="2000" u="sng" dirty="0">
                <a:solidFill>
                  <a:schemeClr val="bg1"/>
                </a:solidFill>
                <a:latin typeface="Arial" panose="020B0604020202020204" pitchFamily="34" charset="0"/>
                <a:cs typeface="Arial" panose="020B0604020202020204" pitchFamily="34" charset="0"/>
              </a:rPr>
              <a:t>presunzione della prospettiva della continuazione dell’attività di cui all’articolo 2423-bis, comma 1, c.c.</a:t>
            </a:r>
          </a:p>
          <a:p>
            <a:pPr marL="742950" lvl="1" indent="-285750">
              <a:spcAft>
                <a:spcPts val="600"/>
              </a:spcAft>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sospensione ammortamenti per l’esercizio 2020.</a:t>
            </a: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47042" y="1548509"/>
            <a:ext cx="9490693" cy="54864"/>
          </a:xfrm>
          <a:prstGeom prst="rect">
            <a:avLst/>
          </a:prstGeom>
        </p:spPr>
      </p:pic>
    </p:spTree>
    <p:extLst>
      <p:ext uri="{BB962C8B-B14F-4D97-AF65-F5344CB8AC3E}">
        <p14:creationId xmlns:p14="http://schemas.microsoft.com/office/powerpoint/2010/main" val="1259512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350653" y="350808"/>
            <a:ext cx="9490693" cy="1631216"/>
          </a:xfrm>
          <a:prstGeom prst="rect">
            <a:avLst/>
          </a:prstGeom>
          <a:noFill/>
        </p:spPr>
        <p:txBody>
          <a:bodyPr wrap="square" rtlCol="0">
            <a:spAutoFit/>
          </a:bodyPr>
          <a:lstStyle/>
          <a:p>
            <a:r>
              <a:rPr lang="it-IT" sz="3200" b="1" dirty="0">
                <a:solidFill>
                  <a:schemeClr val="bg1"/>
                </a:solidFill>
                <a:latin typeface="Ovo" panose="02020502070400060406" pitchFamily="18" charset="0"/>
              </a:rPr>
              <a:t>La presunzione della prospettiva della continuazione dell’attività di cui all’articolo 2423-bis, comma 1, c.c.</a:t>
            </a:r>
          </a:p>
          <a:p>
            <a:endParaRPr lang="it-IT" sz="3600" b="1" dirty="0">
              <a:solidFill>
                <a:schemeClr val="bg1"/>
              </a:solidFill>
              <a:latin typeface="Ovo" panose="02020502070400060406" pitchFamily="18" charset="0"/>
            </a:endParaRP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1350653" y="1722336"/>
            <a:ext cx="9503281" cy="4093428"/>
          </a:xfrm>
          <a:prstGeom prst="rect">
            <a:avLst/>
          </a:prstGeom>
          <a:noFill/>
        </p:spPr>
        <p:txBody>
          <a:bodyPr wrap="square" rtlCol="0">
            <a:spAutoFit/>
          </a:bodyPr>
          <a:lstStyle/>
          <a:p>
            <a:r>
              <a:rPr lang="it-IT" sz="2000" b="1" dirty="0">
                <a:solidFill>
                  <a:schemeClr val="bg1"/>
                </a:solidFill>
                <a:latin typeface="Arial" panose="020B0604020202020204" pitchFamily="34" charset="0"/>
                <a:cs typeface="Arial" panose="020B0604020202020204" pitchFamily="34" charset="0"/>
              </a:rPr>
              <a:t>Articolo 38-quater, comma 2, decreto Rilancio</a:t>
            </a:r>
          </a:p>
          <a:p>
            <a:pPr marL="285750" indent="-285750">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Nella predisposizione del </a:t>
            </a:r>
            <a:r>
              <a:rPr lang="it-IT" sz="2000" u="sng" dirty="0">
                <a:solidFill>
                  <a:schemeClr val="bg1"/>
                </a:solidFill>
                <a:latin typeface="Arial" panose="020B0604020202020204" pitchFamily="34" charset="0"/>
                <a:cs typeface="Arial" panose="020B0604020202020204" pitchFamily="34" charset="0"/>
              </a:rPr>
              <a:t>bilancio di esercizio in corso al 31 dicembre 2020</a:t>
            </a:r>
            <a:r>
              <a:rPr lang="it-IT" sz="2000" dirty="0">
                <a:solidFill>
                  <a:schemeClr val="bg1"/>
                </a:solidFill>
                <a:latin typeface="Arial" panose="020B0604020202020204" pitchFamily="34" charset="0"/>
                <a:cs typeface="Arial" panose="020B0604020202020204" pitchFamily="34" charset="0"/>
              </a:rPr>
              <a:t>, la valutazione delle voci e della </a:t>
            </a:r>
            <a:r>
              <a:rPr lang="it-IT" sz="2000" u="sng" dirty="0">
                <a:solidFill>
                  <a:schemeClr val="bg1"/>
                </a:solidFill>
                <a:latin typeface="Arial" panose="020B0604020202020204" pitchFamily="34" charset="0"/>
                <a:cs typeface="Arial" panose="020B0604020202020204" pitchFamily="34" charset="0"/>
              </a:rPr>
              <a:t>prospettiva della continuazione dell’attività </a:t>
            </a:r>
            <a:r>
              <a:rPr lang="it-IT" sz="2000" dirty="0">
                <a:solidFill>
                  <a:schemeClr val="bg1"/>
                </a:solidFill>
                <a:latin typeface="Arial" panose="020B0604020202020204" pitchFamily="34" charset="0"/>
                <a:cs typeface="Arial" panose="020B0604020202020204" pitchFamily="34" charset="0"/>
              </a:rPr>
              <a:t>di cui all’articolo 2423 -bis , primo comma, numero 1), del codice civile </a:t>
            </a:r>
            <a:r>
              <a:rPr lang="it-IT" sz="2000" u="sng" dirty="0">
                <a:solidFill>
                  <a:schemeClr val="bg1"/>
                </a:solidFill>
                <a:latin typeface="Arial" panose="020B0604020202020204" pitchFamily="34" charset="0"/>
                <a:cs typeface="Arial" panose="020B0604020202020204" pitchFamily="34" charset="0"/>
              </a:rPr>
              <a:t>può comunque essere effettuata sulla base delle risultanze dell’ultimo bilancio di esercizio chiuso entro il 23 febbraio 2020</a:t>
            </a:r>
            <a:r>
              <a:rPr lang="it-IT" sz="2000" dirty="0">
                <a:solidFill>
                  <a:schemeClr val="bg1"/>
                </a:solidFill>
                <a:latin typeface="Arial" panose="020B0604020202020204" pitchFamily="34" charset="0"/>
                <a:cs typeface="Arial" panose="020B0604020202020204" pitchFamily="34" charset="0"/>
              </a:rPr>
              <a:t>. Le informazioni relative al presupposto della continuità aziendale sono fornite nelle politiche contabili di cui all’articolo 2427, primo comma, numero 1), del codice civile anche mediante il richiamo delle risultanze del bilancio precedente. Restano ferme tutte e altre disposizioni relative alle informazioni da fornire nella nota integrativa e alla relazione sulla gestione, comprese quelle </a:t>
            </a:r>
            <a:r>
              <a:rPr lang="it-IT" sz="2000" u="sng" dirty="0">
                <a:solidFill>
                  <a:schemeClr val="bg1"/>
                </a:solidFill>
                <a:latin typeface="Arial" panose="020B0604020202020204" pitchFamily="34" charset="0"/>
                <a:cs typeface="Arial" panose="020B0604020202020204" pitchFamily="34" charset="0"/>
              </a:rPr>
              <a:t>relative ai rischi e alle incertezze derivanti dagli eventi successivi</a:t>
            </a:r>
            <a:r>
              <a:rPr lang="it-IT" sz="2000" dirty="0">
                <a:solidFill>
                  <a:schemeClr val="bg1"/>
                </a:solidFill>
                <a:latin typeface="Arial" panose="020B0604020202020204" pitchFamily="34" charset="0"/>
                <a:cs typeface="Arial" panose="020B0604020202020204" pitchFamily="34" charset="0"/>
              </a:rPr>
              <a:t>, nonché alla </a:t>
            </a:r>
            <a:r>
              <a:rPr lang="it-IT" sz="2000" u="sng" dirty="0">
                <a:solidFill>
                  <a:schemeClr val="bg1"/>
                </a:solidFill>
                <a:latin typeface="Arial" panose="020B0604020202020204" pitchFamily="34" charset="0"/>
                <a:cs typeface="Arial" panose="020B0604020202020204" pitchFamily="34" charset="0"/>
              </a:rPr>
              <a:t>capacità dell’azienda di continuare a costituire un complesso economico funzionante destinato alla produzione di reddito</a:t>
            </a: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50653" y="1508503"/>
            <a:ext cx="9490693" cy="54864"/>
          </a:xfrm>
          <a:prstGeom prst="rect">
            <a:avLst/>
          </a:prstGeom>
        </p:spPr>
      </p:pic>
    </p:spTree>
    <p:extLst>
      <p:ext uri="{BB962C8B-B14F-4D97-AF65-F5344CB8AC3E}">
        <p14:creationId xmlns:p14="http://schemas.microsoft.com/office/powerpoint/2010/main" val="308081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notturno&#10;&#10;Descrizione generata automaticamente">
            <a:extLst>
              <a:ext uri="{FF2B5EF4-FFF2-40B4-BE49-F238E27FC236}">
                <a16:creationId xmlns:a16="http://schemas.microsoft.com/office/drawing/2014/main" id="{8FC0BD54-D0A4-4A0F-A60F-F4FDA4337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magine 6">
            <a:extLst>
              <a:ext uri="{FF2B5EF4-FFF2-40B4-BE49-F238E27FC236}">
                <a16:creationId xmlns:a16="http://schemas.microsoft.com/office/drawing/2014/main" id="{328297C9-EF09-4F80-AC68-43227341A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0149"/>
            <a:ext cx="12192000" cy="577850"/>
          </a:xfrm>
          <a:prstGeom prst="rect">
            <a:avLst/>
          </a:prstGeom>
        </p:spPr>
      </p:pic>
      <p:pic>
        <p:nvPicPr>
          <p:cNvPr id="8" name="Immagine 7">
            <a:extLst>
              <a:ext uri="{FF2B5EF4-FFF2-40B4-BE49-F238E27FC236}">
                <a16:creationId xmlns:a16="http://schemas.microsoft.com/office/drawing/2014/main" id="{B0DCF697-B578-46B1-AC09-5D6D8CAAF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4030" y="6358450"/>
            <a:ext cx="963515" cy="439020"/>
          </a:xfrm>
          <a:prstGeom prst="rect">
            <a:avLst/>
          </a:prstGeom>
        </p:spPr>
      </p:pic>
      <p:sp>
        <p:nvSpPr>
          <p:cNvPr id="9" name="CasellaDiTesto 8">
            <a:extLst>
              <a:ext uri="{FF2B5EF4-FFF2-40B4-BE49-F238E27FC236}">
                <a16:creationId xmlns:a16="http://schemas.microsoft.com/office/drawing/2014/main" id="{E8F53212-637A-4085-8E89-4A2D5EBF9CE0}"/>
              </a:ext>
            </a:extLst>
          </p:cNvPr>
          <p:cNvSpPr txBox="1"/>
          <p:nvPr/>
        </p:nvSpPr>
        <p:spPr>
          <a:xfrm>
            <a:off x="144455" y="6315158"/>
            <a:ext cx="1383882" cy="253916"/>
          </a:xfrm>
          <a:prstGeom prst="rect">
            <a:avLst/>
          </a:prstGeom>
          <a:noFill/>
        </p:spPr>
        <p:txBody>
          <a:bodyPr wrap="square" rtlCol="0">
            <a:spAutoFit/>
          </a:bodyPr>
          <a:lstStyle/>
          <a:p>
            <a:r>
              <a:rPr lang="it-IT" sz="1050" b="1" dirty="0">
                <a:solidFill>
                  <a:schemeClr val="tx1">
                    <a:lumMod val="85000"/>
                    <a:lumOff val="15000"/>
                  </a:schemeClr>
                </a:solidFill>
                <a:latin typeface="Ovo" panose="02020502070400060406" pitchFamily="18" charset="0"/>
              </a:rPr>
              <a:t>28 Giugno 2021</a:t>
            </a:r>
          </a:p>
        </p:txBody>
      </p:sp>
      <p:sp>
        <p:nvSpPr>
          <p:cNvPr id="10" name="CasellaDiTesto 9">
            <a:extLst>
              <a:ext uri="{FF2B5EF4-FFF2-40B4-BE49-F238E27FC236}">
                <a16:creationId xmlns:a16="http://schemas.microsoft.com/office/drawing/2014/main" id="{3C092972-E66D-49C2-ACCF-06342BE55C35}"/>
              </a:ext>
            </a:extLst>
          </p:cNvPr>
          <p:cNvSpPr txBox="1"/>
          <p:nvPr/>
        </p:nvSpPr>
        <p:spPr>
          <a:xfrm>
            <a:off x="144455" y="6439118"/>
            <a:ext cx="2405175" cy="369332"/>
          </a:xfrm>
          <a:prstGeom prst="rect">
            <a:avLst/>
          </a:prstGeom>
          <a:noFill/>
        </p:spPr>
        <p:txBody>
          <a:bodyPr wrap="square" rtlCol="0">
            <a:spAutoFit/>
          </a:bodyPr>
          <a:lstStyle/>
          <a:p>
            <a:r>
              <a:rPr lang="it-IT" b="1" dirty="0">
                <a:solidFill>
                  <a:schemeClr val="tx1">
                    <a:lumMod val="85000"/>
                    <a:lumOff val="15000"/>
                  </a:schemeClr>
                </a:solidFill>
                <a:latin typeface="Ovo" panose="02020502070400060406" pitchFamily="18" charset="0"/>
              </a:rPr>
              <a:t>Titolo sezione</a:t>
            </a:r>
          </a:p>
        </p:txBody>
      </p:sp>
      <p:sp>
        <p:nvSpPr>
          <p:cNvPr id="12" name="CasellaDiTesto 11">
            <a:extLst>
              <a:ext uri="{FF2B5EF4-FFF2-40B4-BE49-F238E27FC236}">
                <a16:creationId xmlns:a16="http://schemas.microsoft.com/office/drawing/2014/main" id="{D9802BFE-CC89-4BA6-941B-7663ADE38303}"/>
              </a:ext>
            </a:extLst>
          </p:cNvPr>
          <p:cNvSpPr txBox="1"/>
          <p:nvPr/>
        </p:nvSpPr>
        <p:spPr>
          <a:xfrm>
            <a:off x="1350653" y="350808"/>
            <a:ext cx="9490693" cy="1631216"/>
          </a:xfrm>
          <a:prstGeom prst="rect">
            <a:avLst/>
          </a:prstGeom>
          <a:noFill/>
        </p:spPr>
        <p:txBody>
          <a:bodyPr wrap="square" rtlCol="0">
            <a:spAutoFit/>
          </a:bodyPr>
          <a:lstStyle/>
          <a:p>
            <a:r>
              <a:rPr lang="it-IT" sz="3200" b="1" dirty="0">
                <a:solidFill>
                  <a:schemeClr val="bg1"/>
                </a:solidFill>
                <a:latin typeface="Ovo" panose="02020502070400060406" pitchFamily="18" charset="0"/>
              </a:rPr>
              <a:t>La presunzione della prospettiva della continuazione dell’attività di cui all’articolo 2423-bis, comma 1, c.c.</a:t>
            </a:r>
          </a:p>
          <a:p>
            <a:endParaRPr lang="it-IT" sz="3600" b="1" dirty="0">
              <a:solidFill>
                <a:schemeClr val="bg1"/>
              </a:solidFill>
              <a:latin typeface="Ovo" panose="02020502070400060406" pitchFamily="18" charset="0"/>
            </a:endParaRPr>
          </a:p>
        </p:txBody>
      </p:sp>
      <p:sp>
        <p:nvSpPr>
          <p:cNvPr id="15" name="CasellaDiTesto 14">
            <a:extLst>
              <a:ext uri="{FF2B5EF4-FFF2-40B4-BE49-F238E27FC236}">
                <a16:creationId xmlns:a16="http://schemas.microsoft.com/office/drawing/2014/main" id="{5D020DB9-4FAB-4102-9374-95D46C4B7876}"/>
              </a:ext>
            </a:extLst>
          </p:cNvPr>
          <p:cNvSpPr txBox="1"/>
          <p:nvPr/>
        </p:nvSpPr>
        <p:spPr>
          <a:xfrm>
            <a:off x="1338065" y="1606176"/>
            <a:ext cx="9503281" cy="4708981"/>
          </a:xfrm>
          <a:prstGeom prst="rect">
            <a:avLst/>
          </a:prstGeom>
          <a:noFill/>
        </p:spPr>
        <p:txBody>
          <a:bodyPr wrap="square" rtlCol="0">
            <a:spAutoFit/>
          </a:bodyPr>
          <a:lstStyle/>
          <a:p>
            <a:r>
              <a:rPr lang="it-IT" sz="2000" b="1" dirty="0">
                <a:solidFill>
                  <a:schemeClr val="bg1"/>
                </a:solidFill>
                <a:latin typeface="Arial" panose="020B0604020202020204" pitchFamily="34" charset="0"/>
                <a:cs typeface="Arial" panose="020B0604020202020204" pitchFamily="34" charset="0"/>
              </a:rPr>
              <a:t>Relazione illustrativa all’articolo 7 del Decreto Liquidità</a:t>
            </a:r>
          </a:p>
          <a:p>
            <a:pPr marL="285750" indent="-285750">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a:t>
            </a:r>
            <a:r>
              <a:rPr lang="it-IT" sz="2000" u="sng" dirty="0">
                <a:solidFill>
                  <a:schemeClr val="bg1"/>
                </a:solidFill>
                <a:latin typeface="Arial" panose="020B0604020202020204" pitchFamily="34" charset="0"/>
                <a:cs typeface="Arial" panose="020B0604020202020204" pitchFamily="34" charset="0"/>
              </a:rPr>
              <a:t>neutralizzare gli effetti devianti dell’attuale crisi </a:t>
            </a:r>
            <a:r>
              <a:rPr lang="it-IT" sz="2000" dirty="0">
                <a:solidFill>
                  <a:schemeClr val="bg1"/>
                </a:solidFill>
                <a:latin typeface="Arial" panose="020B0604020202020204" pitchFamily="34" charset="0"/>
                <a:cs typeface="Arial" panose="020B0604020202020204" pitchFamily="34" charset="0"/>
              </a:rPr>
              <a:t>economica </a:t>
            </a:r>
            <a:r>
              <a:rPr lang="it-IT" sz="2000" u="sng" dirty="0">
                <a:solidFill>
                  <a:schemeClr val="bg1"/>
                </a:solidFill>
                <a:latin typeface="Arial" panose="020B0604020202020204" pitchFamily="34" charset="0"/>
                <a:cs typeface="Arial" panose="020B0604020202020204" pitchFamily="34" charset="0"/>
              </a:rPr>
              <a:t>conservando ai bilanci una concreta e corretta valenza informativa anche nei confronti dei terzi</a:t>
            </a:r>
            <a:r>
              <a:rPr lang="it-IT" sz="2000" dirty="0">
                <a:solidFill>
                  <a:schemeClr val="bg1"/>
                </a:solidFill>
                <a:latin typeface="Arial" panose="020B0604020202020204" pitchFamily="34" charset="0"/>
                <a:cs typeface="Arial" panose="020B0604020202020204" pitchFamily="34" charset="0"/>
              </a:rPr>
              <a:t>, consentendo alle imprese che prima della crisi presentavano una regolare prospettiva di continuità di conservare tale prospettiva nella redazione dei bilanci degli esercizi in corso nel 2020, ed escludendo, quindi, le imprese che, indipendentemente dalla crisi Covid-19, si trovavano autonomamente in stato di perdita di continuità».</a:t>
            </a:r>
          </a:p>
          <a:p>
            <a:pPr marL="285750" indent="-285750">
              <a:buFont typeface="Arial" panose="020B0604020202020204" pitchFamily="34" charset="0"/>
              <a:buChar char="•"/>
            </a:pPr>
            <a:endParaRPr lang="it-IT" sz="20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2000" dirty="0">
                <a:solidFill>
                  <a:schemeClr val="bg1"/>
                </a:solidFill>
                <a:latin typeface="Arial" panose="020B0604020202020204" pitchFamily="34" charset="0"/>
                <a:cs typeface="Arial" panose="020B0604020202020204" pitchFamily="34" charset="0"/>
              </a:rPr>
              <a:t>«la situazione anomala che si è determinata comporterebbe (ove si applicassero regole elaborate con riferimento ad un panorama fisiologico e non patologico) </a:t>
            </a:r>
            <a:r>
              <a:rPr lang="it-IT" sz="2000" u="sng" dirty="0">
                <a:solidFill>
                  <a:schemeClr val="bg1"/>
                </a:solidFill>
                <a:latin typeface="Arial" panose="020B0604020202020204" pitchFamily="34" charset="0"/>
                <a:cs typeface="Arial" panose="020B0604020202020204" pitchFamily="34" charset="0"/>
              </a:rPr>
              <a:t>l’obbligo per una notevolissima quantità di imprese di redigere i bilanci dell’esercizio in corso nel 2020 secondo criteri deformati</a:t>
            </a:r>
            <a:r>
              <a:rPr lang="it-IT" sz="2000" dirty="0">
                <a:solidFill>
                  <a:schemeClr val="bg1"/>
                </a:solidFill>
                <a:latin typeface="Arial" panose="020B0604020202020204" pitchFamily="34" charset="0"/>
                <a:cs typeface="Arial" panose="020B0604020202020204" pitchFamily="34" charset="0"/>
              </a:rPr>
              <a:t>, ed in particolare senza la possibilità di adottare l’ottica della continuità aziendale».</a:t>
            </a:r>
          </a:p>
          <a:p>
            <a:pPr marL="285750" indent="-285750">
              <a:buFont typeface="Arial" panose="020B0604020202020204" pitchFamily="34" charset="0"/>
              <a:buChar char="•"/>
            </a:pPr>
            <a:endParaRPr lang="it-IT" sz="2000" dirty="0">
              <a:solidFill>
                <a:schemeClr val="bg1"/>
              </a:solidFill>
              <a:latin typeface="Arial" panose="020B060402020202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DE2D87E2-899C-4EA2-A976-AD41672F137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09" t="25885" r="675" b="72470"/>
          <a:stretch/>
        </p:blipFill>
        <p:spPr>
          <a:xfrm>
            <a:off x="1350653" y="1508503"/>
            <a:ext cx="9490693" cy="54864"/>
          </a:xfrm>
          <a:prstGeom prst="rect">
            <a:avLst/>
          </a:prstGeom>
        </p:spPr>
      </p:pic>
    </p:spTree>
    <p:extLst>
      <p:ext uri="{BB962C8B-B14F-4D97-AF65-F5344CB8AC3E}">
        <p14:creationId xmlns:p14="http://schemas.microsoft.com/office/powerpoint/2010/main" val="308247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2654</Words>
  <Application>Microsoft Macintosh PowerPoint</Application>
  <PresentationFormat>Widescreen</PresentationFormat>
  <Paragraphs>145</Paragraphs>
  <Slides>19</Slides>
  <Notes>13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Arial</vt:lpstr>
      <vt:lpstr>Calibri</vt:lpstr>
      <vt:lpstr>Calibri Light</vt:lpstr>
      <vt:lpstr>Cambria</vt:lpstr>
      <vt:lpstr>Ovo</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Alex Stefan</dc:creator>
  <cp:lastModifiedBy>Utente di Microsoft Office</cp:lastModifiedBy>
  <cp:revision>31</cp:revision>
  <dcterms:created xsi:type="dcterms:W3CDTF">2021-06-15T13:44:45Z</dcterms:created>
  <dcterms:modified xsi:type="dcterms:W3CDTF">2021-06-25T09:28:17Z</dcterms:modified>
</cp:coreProperties>
</file>