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>
      <p:cViewPr varScale="1">
        <p:scale>
          <a:sx n="79" d="100"/>
          <a:sy n="79" d="100"/>
        </p:scale>
        <p:origin x="7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EE574-2A98-4A3F-B822-2B938EA10BD2}" type="datetimeFigureOut">
              <a:rPr lang="it-IT" smtClean="0"/>
              <a:t>23/06/2021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D698E-84B4-452E-9A54-ADE1A4CF78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0174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6A771D-3FA0-4C6F-AFD5-1936A6A41B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B384EAF-6CED-48B0-94AA-2F7AA756E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F6FD57-B623-4A26-A0E0-37B5DACFB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33BC-0E0D-44D9-B470-FF2CD402CD3D}" type="datetime1">
              <a:rPr lang="it-IT" smtClean="0"/>
              <a:t>23/06/2021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9D01289-935F-44FC-BB3C-FAD991B75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4B09A09-C82A-483C-AF48-4965098E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CB98-2CDD-4936-8C1D-CC1FBFD1FB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843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539A38-2221-45D8-901B-E7C01268B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F2E85F6-E507-4C18-AD3B-595259D6E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DE9BF3-7D1D-4799-A1F7-00A5B4280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2AD8-CCAA-4C46-B5E2-9E621CD14B9E}" type="datetime1">
              <a:rPr lang="it-IT" smtClean="0"/>
              <a:t>23/06/2021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87998A-4BF7-40BC-BE2E-BA64F0735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6FD7C5-B7B7-4A0E-869A-B1213ECD8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CB98-2CDD-4936-8C1D-CC1FBFD1FB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6500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D545931-F33A-47E6-896A-1BF76D9B4C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F490D9D-B360-446B-87CD-90871A224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7D8BA5-800A-4E1B-A8AE-5172A25E6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B9CCF-79C6-4AF7-8817-B9D3744ECCB1}" type="datetime1">
              <a:rPr lang="it-IT" smtClean="0"/>
              <a:t>23/06/2021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0A5D32-115B-4A62-ABEA-89D78911E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48630C-876B-4E7D-AF59-1A5DEA60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CB98-2CDD-4936-8C1D-CC1FBFD1FB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205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E4E6D8-378B-4D8F-93C8-B3BAD80C2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AAB604-3A34-4C1B-B529-0D0C612F5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EA0C1D-401E-4229-990A-9A4B0E8C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63F8-D388-45FB-812A-16F57F874939}" type="datetime1">
              <a:rPr lang="it-IT" smtClean="0"/>
              <a:t>23/06/2021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8D3A91-9968-43E6-9B74-842F94FA0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ACF4B6-93A1-4724-AD68-4EE398FC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CB98-2CDD-4936-8C1D-CC1FBFD1FB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0489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BA39C9-B629-4ECF-8E07-14A18979F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6BBB09-B21A-46F1-A6FD-A779DA3F9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5ED2B6-C86C-4E86-A076-61F15F500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4234-42F4-4C26-893E-13DA6C8997E3}" type="datetime1">
              <a:rPr lang="it-IT" smtClean="0"/>
              <a:t>23/06/2021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31A76A-F91C-43C9-9315-A5748B379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C1EBC7-F85B-4A3C-B336-1749C6F9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CB98-2CDD-4936-8C1D-CC1FBFD1FB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833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EC7E27-3E70-4322-A737-86927D6F2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1C8C3B-F737-4BAC-824B-39F1F8ACC9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01E4CB1-D6EF-4DE7-B1EA-29CBDE8D5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0CCA5CD-FC97-4DB6-93A8-6B115D09A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DC85-A64F-494C-8545-2EA3BFD586E0}" type="datetime1">
              <a:rPr lang="it-IT" smtClean="0"/>
              <a:t>23/06/2021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1C59A2B-2D82-467B-8C18-49CFE283F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4C809FD-F254-40E2-BB8F-908A2A254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CB98-2CDD-4936-8C1D-CC1FBFD1FB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551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ABFEBC-9BCC-4718-8FE4-2FD413286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31D7831-CF7C-4FB3-8FE7-BC0BDEB3B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990A801-E6A2-4DF7-953F-83ADB1E3B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E335449-9602-4770-B742-99ED804403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2254018-D105-4C6B-958A-14308373A7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7F0CC4E-E726-4259-A4A4-8C6B511FB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113D-0AA3-401D-84CD-528B494B37B1}" type="datetime1">
              <a:rPr lang="it-IT" smtClean="0"/>
              <a:t>23/06/2021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1B8D9DB-4444-491D-B30D-8A59C4565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698411D-977B-49F1-9304-7551A1D77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CB98-2CDD-4936-8C1D-CC1FBFD1FB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56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D16AAA-BFDB-4EDA-A2EC-4BDC128F1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0F158E6-6F3A-4E40-BA00-9976A4134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EE53-4C5D-4F7A-8C84-337330BFE5EE}" type="datetime1">
              <a:rPr lang="it-IT" smtClean="0"/>
              <a:t>23/06/2021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B1173F2-6E56-4589-811E-387EFBA96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7448019-3FE1-49CC-BEFC-B9CE0E6F0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CB98-2CDD-4936-8C1D-CC1FBFD1FB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5866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7515F37-6547-4080-A6A7-E096668F1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6255E-5C01-4AD7-847E-8C7C155694FB}" type="datetime1">
              <a:rPr lang="it-IT" smtClean="0"/>
              <a:t>23/06/2021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78CDCBE-45F7-4A5C-8547-93B67C38A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06EA53-917A-457F-BD95-F30C108D5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CB98-2CDD-4936-8C1D-CC1FBFD1FB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8350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DBF8C2-C986-4AC5-A8A7-8402EB1AA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247F8B-029E-4C6E-9D4D-7A2101FEF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681893A-7F9A-4F47-AD66-18AEEB15E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1494C74-CD6B-4E10-9F60-8ECDAAF3A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33F9-2ED9-447E-90C9-F82A26E33667}" type="datetime1">
              <a:rPr lang="it-IT" smtClean="0"/>
              <a:t>23/06/2021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60B4BE9-BC6C-4E84-84A0-0FF2C8D76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BE06C34-E97A-4967-89C6-3E68B77DA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CB98-2CDD-4936-8C1D-CC1FBFD1FB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7809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2ACCD9-9755-4AB3-984F-6896064A6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7667C5F-2018-49FA-A83A-FD249312CE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41443E4-940D-4BCA-9858-3B608E91A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966448E-B681-4126-8B2D-AEF09286E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04D2-F8C2-462D-B9D0-092D066BAE8B}" type="datetime1">
              <a:rPr lang="it-IT" smtClean="0"/>
              <a:t>23/06/2021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5A57102-DD1E-40D9-9155-F47418B1F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33C3F6A-50E4-4B49-91BA-EF438B09A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CB98-2CDD-4936-8C1D-CC1FBFD1FB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165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2B72FC8-F058-4C96-B304-B042D4052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4F11B61-C43B-4B45-A301-8C2FFF515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AAB227-39CA-4745-8B0B-2AAAC44A8B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908A3-929D-4774-9C5A-91D01A8BCB48}" type="datetime1">
              <a:rPr lang="it-IT" smtClean="0"/>
              <a:t>23/06/2021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F4D04E-99D0-4B58-AC63-A94F754211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4710FC-561F-4EB4-B1C0-E2081A2E4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BCB98-2CDD-4936-8C1D-CC1FBFD1FB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11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cielo notturno&#10;&#10;Descrizione generata automaticamente">
            <a:extLst>
              <a:ext uri="{FF2B5EF4-FFF2-40B4-BE49-F238E27FC236}">
                <a16:creationId xmlns:a16="http://schemas.microsoft.com/office/drawing/2014/main" id="{8FC0BD54-D0A4-4A0F-A60F-F4FDA4337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D05AABC-C10E-47A2-97CC-FC30DE77D4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" t="1717" r="675" b="809"/>
          <a:stretch/>
        </p:blipFill>
        <p:spPr>
          <a:xfrm>
            <a:off x="1350653" y="1760541"/>
            <a:ext cx="9490693" cy="325023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CB893FA-337F-40D1-AC90-077303BFAD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82201"/>
            <a:ext cx="12192000" cy="57785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CE4B51C-D7CE-4499-8C81-055CF9744AD8}"/>
              </a:ext>
            </a:extLst>
          </p:cNvPr>
          <p:cNvSpPr txBox="1"/>
          <p:nvPr/>
        </p:nvSpPr>
        <p:spPr>
          <a:xfrm>
            <a:off x="2109043" y="2106537"/>
            <a:ext cx="7973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  <a:latin typeface="Ovo" panose="02020502070400060406" pitchFamily="18" charset="0"/>
              </a:rPr>
              <a:t>28 Giugno 2021 ore 9.00-13.00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B55E4A5-E380-4FE9-BD73-9CB6D1DE2931}"/>
              </a:ext>
            </a:extLst>
          </p:cNvPr>
          <p:cNvSpPr txBox="1"/>
          <p:nvPr/>
        </p:nvSpPr>
        <p:spPr>
          <a:xfrm>
            <a:off x="2109043" y="2378624"/>
            <a:ext cx="7973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vo" panose="02020502070400060406" pitchFamily="18" charset="0"/>
              </a:rPr>
              <a:t>Convegno OIV Online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FB1F3E6-D5F0-4E87-8622-AEBB9F99F8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240" y="1999552"/>
            <a:ext cx="1280170" cy="58330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8E2CB22-171D-45EE-8EB0-62792220F8C7}"/>
              </a:ext>
            </a:extLst>
          </p:cNvPr>
          <p:cNvSpPr txBox="1"/>
          <p:nvPr/>
        </p:nvSpPr>
        <p:spPr>
          <a:xfrm>
            <a:off x="1880139" y="-2182697"/>
            <a:ext cx="84317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chemeClr val="bg1"/>
                </a:solidFill>
                <a:latin typeface="Ovo" panose="02020502070400060406" pitchFamily="18" charset="0"/>
              </a:rPr>
              <a:t>La valutazione d’azienda post-Covid: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4986311-D441-4E45-899A-D5DBE714A435}"/>
              </a:ext>
            </a:extLst>
          </p:cNvPr>
          <p:cNvSpPr txBox="1"/>
          <p:nvPr/>
        </p:nvSpPr>
        <p:spPr>
          <a:xfrm>
            <a:off x="875596" y="11424655"/>
            <a:ext cx="10818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Ovo" panose="02020502070400060406" pitchFamily="18" charset="0"/>
              </a:rPr>
              <a:t>Fra interventi legislativi e incertezza di scenario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6136847-3A15-464B-8756-FDC80DA8E0C2}"/>
              </a:ext>
            </a:extLst>
          </p:cNvPr>
          <p:cNvSpPr txBox="1"/>
          <p:nvPr/>
        </p:nvSpPr>
        <p:spPr>
          <a:xfrm>
            <a:off x="-2961098" y="6982201"/>
            <a:ext cx="1383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vo" panose="02020502070400060406" pitchFamily="18" charset="0"/>
              </a:rPr>
              <a:t>28 Giugno 2021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673121D-48CA-44EC-9535-ADE9147F5700}"/>
              </a:ext>
            </a:extLst>
          </p:cNvPr>
          <p:cNvSpPr txBox="1"/>
          <p:nvPr/>
        </p:nvSpPr>
        <p:spPr>
          <a:xfrm>
            <a:off x="-36115" y="8060654"/>
            <a:ext cx="258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  <a:latin typeface="Ovo" panose="02020502070400060406" pitchFamily="18" charset="0"/>
              </a:rPr>
              <a:t>Convegno OIV Online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3C58D9EF-9230-4BBD-9F3B-C8EF6DFDFA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838" y="7988162"/>
            <a:ext cx="963515" cy="439020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BEE4D2E-3919-4BEA-BCD6-9031A3F1F178}"/>
              </a:ext>
            </a:extLst>
          </p:cNvPr>
          <p:cNvSpPr txBox="1"/>
          <p:nvPr/>
        </p:nvSpPr>
        <p:spPr>
          <a:xfrm>
            <a:off x="2297787" y="3000679"/>
            <a:ext cx="79739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 valutazione d’azienda post-Covid: fra interventi legislativi e incertezza di scenario</a:t>
            </a:r>
            <a:endParaRPr lang="it-IT" sz="3200" b="1" dirty="0">
              <a:solidFill>
                <a:schemeClr val="tx1">
                  <a:lumMod val="85000"/>
                  <a:lumOff val="15000"/>
                </a:schemeClr>
              </a:solidFill>
              <a:latin typeface="Ovo" panose="02020502070400060406" pitchFamily="18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CDA2D1F-E877-4A62-8B30-06B1A2552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0479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cielo notturno&#10;&#10;Descrizione generata automaticamente">
            <a:extLst>
              <a:ext uri="{FF2B5EF4-FFF2-40B4-BE49-F238E27FC236}">
                <a16:creationId xmlns:a16="http://schemas.microsoft.com/office/drawing/2014/main" id="{8FC0BD54-D0A4-4A0F-A60F-F4FDA4337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545CB70-ADCC-485B-90E9-12D873C413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" t="1717" r="675" b="809"/>
          <a:stretch/>
        </p:blipFill>
        <p:spPr>
          <a:xfrm>
            <a:off x="686851" y="1485901"/>
            <a:ext cx="10818298" cy="370489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28297C9-EF09-4F80-AC68-43227341A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0149"/>
            <a:ext cx="12192000" cy="57785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0DCF697-B578-46B1-AC09-5D6D8CAAF8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030" y="6358450"/>
            <a:ext cx="963515" cy="43902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8F53212-637A-4085-8E89-4A2D5EBF9CE0}"/>
              </a:ext>
            </a:extLst>
          </p:cNvPr>
          <p:cNvSpPr txBox="1"/>
          <p:nvPr/>
        </p:nvSpPr>
        <p:spPr>
          <a:xfrm>
            <a:off x="1558" y="6315158"/>
            <a:ext cx="1383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vo" panose="02020502070400060406" pitchFamily="18" charset="0"/>
              </a:rPr>
              <a:t>28 Giugno 2021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C092972-E66D-49C2-ACCF-06342BE55C35}"/>
              </a:ext>
            </a:extLst>
          </p:cNvPr>
          <p:cNvSpPr txBox="1"/>
          <p:nvPr/>
        </p:nvSpPr>
        <p:spPr>
          <a:xfrm>
            <a:off x="49229" y="6439118"/>
            <a:ext cx="258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  <a:latin typeface="Ovo" panose="02020502070400060406" pitchFamily="18" charset="0"/>
              </a:rPr>
              <a:t>Convegno OIV Online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CEEDE51-A603-4541-8334-94EDB4A1E913}"/>
              </a:ext>
            </a:extLst>
          </p:cNvPr>
          <p:cNvSpPr txBox="1"/>
          <p:nvPr/>
        </p:nvSpPr>
        <p:spPr>
          <a:xfrm>
            <a:off x="1531796" y="1865669"/>
            <a:ext cx="84317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  <a:latin typeface="Ovo" panose="02020502070400060406" pitchFamily="18" charset="0"/>
              </a:rPr>
              <a:t>Le crisi negli ultimi 20 anni.</a:t>
            </a:r>
          </a:p>
          <a:p>
            <a:pPr algn="ctr"/>
            <a:r>
              <a:rPr lang="it-IT" sz="3600" b="1" dirty="0">
                <a:solidFill>
                  <a:schemeClr val="bg1"/>
                </a:solidFill>
                <a:latin typeface="Ovo" panose="02020502070400060406" pitchFamily="18" charset="0"/>
              </a:rPr>
              <a:t>Come gli analisti hanno affrontato </a:t>
            </a:r>
          </a:p>
          <a:p>
            <a:pPr algn="ctr"/>
            <a:r>
              <a:rPr lang="it-IT" sz="3600" b="1" dirty="0">
                <a:solidFill>
                  <a:schemeClr val="bg1"/>
                </a:solidFill>
                <a:latin typeface="Ovo" panose="02020502070400060406" pitchFamily="18" charset="0"/>
              </a:rPr>
              <a:t>l’incertezza.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9802BFE-CC89-4BA6-941B-7663ADE38303}"/>
              </a:ext>
            </a:extLst>
          </p:cNvPr>
          <p:cNvSpPr txBox="1"/>
          <p:nvPr/>
        </p:nvSpPr>
        <p:spPr>
          <a:xfrm>
            <a:off x="990600" y="3999763"/>
            <a:ext cx="912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  <a:latin typeface="Ovo" panose="02020502070400060406" pitchFamily="18" charset="0"/>
              </a:rPr>
              <a:t>Mario Massari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CF0B06F0-CA66-49D9-BDD7-86F097227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7034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cielo notturno&#10;&#10;Descrizione generata automaticamente">
            <a:extLst>
              <a:ext uri="{FF2B5EF4-FFF2-40B4-BE49-F238E27FC236}">
                <a16:creationId xmlns:a16="http://schemas.microsoft.com/office/drawing/2014/main" id="{8FC0BD54-D0A4-4A0F-A60F-F4FDA4337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550"/>
            <a:ext cx="12192000" cy="6858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28297C9-EF09-4F80-AC68-43227341A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0149"/>
            <a:ext cx="12192000" cy="57785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0DCF697-B578-46B1-AC09-5D6D8CAAF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030" y="6358450"/>
            <a:ext cx="963515" cy="43902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8F53212-637A-4085-8E89-4A2D5EBF9CE0}"/>
              </a:ext>
            </a:extLst>
          </p:cNvPr>
          <p:cNvSpPr txBox="1"/>
          <p:nvPr/>
        </p:nvSpPr>
        <p:spPr>
          <a:xfrm>
            <a:off x="144455" y="6315158"/>
            <a:ext cx="1383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vo" panose="02020502070400060406" pitchFamily="18" charset="0"/>
              </a:rPr>
              <a:t>28 Giugno 2021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C092972-E66D-49C2-ACCF-06342BE55C35}"/>
              </a:ext>
            </a:extLst>
          </p:cNvPr>
          <p:cNvSpPr txBox="1"/>
          <p:nvPr/>
        </p:nvSpPr>
        <p:spPr>
          <a:xfrm>
            <a:off x="0" y="6498131"/>
            <a:ext cx="3663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vo" panose="02020502070400060406" pitchFamily="18" charset="0"/>
              </a:rPr>
              <a:t>Le crisi negli ultimi 20 anni.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2F8FAF3-998E-4473-BA33-ECAF731ABBC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" t="1717" r="675" b="70824"/>
          <a:stretch/>
        </p:blipFill>
        <p:spPr>
          <a:xfrm>
            <a:off x="1245407" y="514801"/>
            <a:ext cx="9490693" cy="915603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DFEAFD6-3D6B-4ACC-B7FD-97F94CE99ABB}"/>
              </a:ext>
            </a:extLst>
          </p:cNvPr>
          <p:cNvSpPr txBox="1"/>
          <p:nvPr/>
        </p:nvSpPr>
        <p:spPr>
          <a:xfrm>
            <a:off x="1661309" y="649437"/>
            <a:ext cx="797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vo" panose="02020502070400060406" pitchFamily="18" charset="0"/>
              </a:rPr>
              <a:t>Le crisi negli ultimi 20 anni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D020DB9-4FAB-4102-9374-95D46C4B7876}"/>
              </a:ext>
            </a:extLst>
          </p:cNvPr>
          <p:cNvSpPr txBox="1"/>
          <p:nvPr/>
        </p:nvSpPr>
        <p:spPr>
          <a:xfrm>
            <a:off x="1005097" y="1994755"/>
            <a:ext cx="9731003" cy="3074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AutoNum type="arabicPlain" startAt="2000"/>
            </a:pP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- Lo scoppio della bolla delle c.d. «Dot </a:t>
            </a:r>
            <a:r>
              <a:rPr lang="it-IT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457200" indent="-457200">
              <a:lnSpc>
                <a:spcPct val="200000"/>
              </a:lnSpc>
              <a:buAutoNum type="arabicPlain" startAt="2000"/>
            </a:pP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- La caduta delle Torri Gemelle.</a:t>
            </a:r>
          </a:p>
          <a:p>
            <a:pPr>
              <a:lnSpc>
                <a:spcPct val="200000"/>
              </a:lnSpc>
            </a:pP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2007-2009  	- La crisi finanziaria.</a:t>
            </a:r>
          </a:p>
          <a:p>
            <a:pPr>
              <a:lnSpc>
                <a:spcPct val="200000"/>
              </a:lnSpc>
            </a:pP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2010-2011	- La crisi del debito sovrano.</a:t>
            </a:r>
          </a:p>
          <a:p>
            <a:pPr>
              <a:lnSpc>
                <a:spcPct val="200000"/>
              </a:lnSpc>
            </a:pP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2020-2021	- Il lockdown e l’emergenza sanitaria. </a:t>
            </a:r>
          </a:p>
        </p:txBody>
      </p:sp>
    </p:spTree>
    <p:extLst>
      <p:ext uri="{BB962C8B-B14F-4D97-AF65-F5344CB8AC3E}">
        <p14:creationId xmlns:p14="http://schemas.microsoft.com/office/powerpoint/2010/main" val="1681940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cielo notturno&#10;&#10;Descrizione generata automaticamente">
            <a:extLst>
              <a:ext uri="{FF2B5EF4-FFF2-40B4-BE49-F238E27FC236}">
                <a16:creationId xmlns:a16="http://schemas.microsoft.com/office/drawing/2014/main" id="{8FC0BD54-D0A4-4A0F-A60F-F4FDA4337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27380"/>
            <a:ext cx="12192000" cy="6858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28297C9-EF09-4F80-AC68-43227341A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0149"/>
            <a:ext cx="12192000" cy="57785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0DCF697-B578-46B1-AC09-5D6D8CAAF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030" y="6358450"/>
            <a:ext cx="963515" cy="43902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8F53212-637A-4085-8E89-4A2D5EBF9CE0}"/>
              </a:ext>
            </a:extLst>
          </p:cNvPr>
          <p:cNvSpPr txBox="1"/>
          <p:nvPr/>
        </p:nvSpPr>
        <p:spPr>
          <a:xfrm>
            <a:off x="144455" y="6315158"/>
            <a:ext cx="1383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vo" panose="02020502070400060406" pitchFamily="18" charset="0"/>
              </a:rPr>
              <a:t>28 Giugno 2021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DE2D87E2-899C-4EA2-A976-AD41672F13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" t="25885" r="675" b="72470"/>
          <a:stretch/>
        </p:blipFill>
        <p:spPr>
          <a:xfrm>
            <a:off x="1350653" y="2213281"/>
            <a:ext cx="9490693" cy="54864"/>
          </a:xfrm>
          <a:prstGeom prst="rect">
            <a:avLst/>
          </a:prstGeo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04E1687-320B-4DDD-A88F-FF3E30533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C16180E-43B4-4504-AA5E-0D4716D2E9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" t="1717" r="675" b="70824"/>
          <a:stretch/>
        </p:blipFill>
        <p:spPr>
          <a:xfrm>
            <a:off x="1265884" y="549116"/>
            <a:ext cx="9490693" cy="88549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F09A6B3-091F-4CCB-AB9D-335A63215EAB}"/>
              </a:ext>
            </a:extLst>
          </p:cNvPr>
          <p:cNvSpPr txBox="1"/>
          <p:nvPr/>
        </p:nvSpPr>
        <p:spPr>
          <a:xfrm>
            <a:off x="1435423" y="682653"/>
            <a:ext cx="884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  <a:latin typeface="Ovo" panose="02020502070400060406" pitchFamily="18" charset="0"/>
              </a:defRPr>
            </a:lvl1pPr>
          </a:lstStyle>
          <a:p>
            <a:r>
              <a:rPr lang="it-IT" dirty="0"/>
              <a:t>Le crisi negli ultimi 20 anni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18D0B69-2122-458A-8CAE-75DD57FF4E8B}"/>
              </a:ext>
            </a:extLst>
          </p:cNvPr>
          <p:cNvSpPr txBox="1"/>
          <p:nvPr/>
        </p:nvSpPr>
        <p:spPr>
          <a:xfrm>
            <a:off x="2648197" y="2588821"/>
            <a:ext cx="6673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Nella diversità alcuni dati comuni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144C4C2-F059-4340-A43C-BA01881D66BF}"/>
              </a:ext>
            </a:extLst>
          </p:cNvPr>
          <p:cNvSpPr txBox="1"/>
          <p:nvPr/>
        </p:nvSpPr>
        <p:spPr>
          <a:xfrm>
            <a:off x="1127448" y="3134931"/>
            <a:ext cx="108857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crisi sono fenomeni di discontinuità.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Elevato grado di incertezza sui tempi e sui metodi di soluzione.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Velocità e intensità della correzione, che rende difficile proteggersi dagli effetti.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Ritorno in campo degli Stati: abbandono di alcuni dogmi – dimensione sovranazionale</a:t>
            </a:r>
          </a:p>
          <a:p>
            <a:pPr marL="355600" indent="-355600"/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delle soluzioni.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Accentuazione degli squilibri sociali.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Vengono posti i semi per nuove crisi e per nuovi modelli di crescita.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2EB80BF-A764-43C7-975B-B457D940315C}"/>
              </a:ext>
            </a:extLst>
          </p:cNvPr>
          <p:cNvSpPr txBox="1"/>
          <p:nvPr/>
        </p:nvSpPr>
        <p:spPr>
          <a:xfrm>
            <a:off x="0" y="6498131"/>
            <a:ext cx="3663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vo" panose="02020502070400060406" pitchFamily="18" charset="0"/>
              </a:rPr>
              <a:t>Le crisi negli ultimi 20 anni.</a:t>
            </a:r>
          </a:p>
        </p:txBody>
      </p:sp>
    </p:spTree>
    <p:extLst>
      <p:ext uri="{BB962C8B-B14F-4D97-AF65-F5344CB8AC3E}">
        <p14:creationId xmlns:p14="http://schemas.microsoft.com/office/powerpoint/2010/main" val="4122349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cielo notturno&#10;&#10;Descrizione generata automaticamente">
            <a:extLst>
              <a:ext uri="{FF2B5EF4-FFF2-40B4-BE49-F238E27FC236}">
                <a16:creationId xmlns:a16="http://schemas.microsoft.com/office/drawing/2014/main" id="{8FC0BD54-D0A4-4A0F-A60F-F4FDA4337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27380"/>
            <a:ext cx="12488622" cy="708538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28297C9-EF09-4F80-AC68-43227341A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0149"/>
            <a:ext cx="12192000" cy="57785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0DCF697-B578-46B1-AC09-5D6D8CAAF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030" y="6358450"/>
            <a:ext cx="963515" cy="43902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8F53212-637A-4085-8E89-4A2D5EBF9CE0}"/>
              </a:ext>
            </a:extLst>
          </p:cNvPr>
          <p:cNvSpPr txBox="1"/>
          <p:nvPr/>
        </p:nvSpPr>
        <p:spPr>
          <a:xfrm>
            <a:off x="144455" y="6315158"/>
            <a:ext cx="1383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vo" panose="02020502070400060406" pitchFamily="18" charset="0"/>
              </a:rPr>
              <a:t>28 Giugno 2021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DE2D87E2-899C-4EA2-A976-AD41672F13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" t="25885" r="675" b="72470"/>
          <a:stretch/>
        </p:blipFill>
        <p:spPr>
          <a:xfrm>
            <a:off x="1350653" y="2213281"/>
            <a:ext cx="9490693" cy="54864"/>
          </a:xfrm>
          <a:prstGeom prst="rect">
            <a:avLst/>
          </a:prstGeo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04E1687-320B-4DDD-A88F-FF3E30533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B960946-13A7-4CC6-9399-C025CE3152A5}" type="slidenum">
              <a:rPr lang="it-IT" smtClean="0"/>
              <a:t>5</a:t>
            </a:fld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C16180E-43B4-4504-AA5E-0D4716D2E9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" t="1717" r="675" b="70824"/>
          <a:stretch/>
        </p:blipFill>
        <p:spPr>
          <a:xfrm>
            <a:off x="1265884" y="549116"/>
            <a:ext cx="9490693" cy="88549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F09A6B3-091F-4CCB-AB9D-335A63215EAB}"/>
              </a:ext>
            </a:extLst>
          </p:cNvPr>
          <p:cNvSpPr txBox="1"/>
          <p:nvPr/>
        </p:nvSpPr>
        <p:spPr>
          <a:xfrm>
            <a:off x="1435423" y="682653"/>
            <a:ext cx="884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  <a:latin typeface="Ovo" panose="02020502070400060406" pitchFamily="18" charset="0"/>
              </a:defRPr>
            </a:lvl1pPr>
          </a:lstStyle>
          <a:p>
            <a:r>
              <a:rPr lang="it-IT" dirty="0"/>
              <a:t>Le crisi negli ultimi 20 anni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18D0B69-2122-458A-8CAE-75DD57FF4E8B}"/>
              </a:ext>
            </a:extLst>
          </p:cNvPr>
          <p:cNvSpPr txBox="1"/>
          <p:nvPr/>
        </p:nvSpPr>
        <p:spPr>
          <a:xfrm>
            <a:off x="2648197" y="2588821"/>
            <a:ext cx="667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 hanno fatto gli analisti?</a:t>
            </a:r>
          </a:p>
          <a:p>
            <a:pPr algn="ctr"/>
            <a:r>
              <a:rPr lang="it-IT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(2007 – 2020)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144C4C2-F059-4340-A43C-BA01881D66BF}"/>
              </a:ext>
            </a:extLst>
          </p:cNvPr>
          <p:cNvSpPr txBox="1"/>
          <p:nvPr/>
        </p:nvSpPr>
        <p:spPr>
          <a:xfrm>
            <a:off x="807719" y="3479680"/>
            <a:ext cx="112398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sono trovati di fronte a: 	- Deflazione asset già avvenuta (prezzi </a:t>
            </a:r>
            <a:r>
              <a:rPr lang="it-IT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Target price)</a:t>
            </a:r>
          </a:p>
          <a:p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-  Discontinuità di scenario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 6 mesi successivi:	il Piano non viene modificato – cambia solo T1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 6/18 mesi successivi:	maggior utilizzo dei multipli e in alcuni casi abbandono del DCF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 18/24 mesi successivi:	ritorno al DCF su nuovi Piani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2EB80BF-A764-43C7-975B-B457D940315C}"/>
              </a:ext>
            </a:extLst>
          </p:cNvPr>
          <p:cNvSpPr txBox="1"/>
          <p:nvPr/>
        </p:nvSpPr>
        <p:spPr>
          <a:xfrm>
            <a:off x="0" y="6498131"/>
            <a:ext cx="3663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vo" panose="02020502070400060406" pitchFamily="18" charset="0"/>
              </a:rPr>
              <a:t>Le crisi negli ultimi 20 anni.</a:t>
            </a:r>
          </a:p>
        </p:txBody>
      </p:sp>
    </p:spTree>
    <p:extLst>
      <p:ext uri="{BB962C8B-B14F-4D97-AF65-F5344CB8AC3E}">
        <p14:creationId xmlns:p14="http://schemas.microsoft.com/office/powerpoint/2010/main" val="1185499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cielo notturno&#10;&#10;Descrizione generata automaticamente">
            <a:extLst>
              <a:ext uri="{FF2B5EF4-FFF2-40B4-BE49-F238E27FC236}">
                <a16:creationId xmlns:a16="http://schemas.microsoft.com/office/drawing/2014/main" id="{8FC0BD54-D0A4-4A0F-A60F-F4FDA4337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27380"/>
            <a:ext cx="12488622" cy="708538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28297C9-EF09-4F80-AC68-43227341A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0149"/>
            <a:ext cx="12192000" cy="57785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0DCF697-B578-46B1-AC09-5D6D8CAAF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030" y="6358450"/>
            <a:ext cx="963515" cy="43902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8F53212-637A-4085-8E89-4A2D5EBF9CE0}"/>
              </a:ext>
            </a:extLst>
          </p:cNvPr>
          <p:cNvSpPr txBox="1"/>
          <p:nvPr/>
        </p:nvSpPr>
        <p:spPr>
          <a:xfrm>
            <a:off x="144455" y="6315158"/>
            <a:ext cx="1383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vo" panose="02020502070400060406" pitchFamily="18" charset="0"/>
              </a:rPr>
              <a:t>28 Giugno 2021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DE2D87E2-899C-4EA2-A976-AD41672F13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" t="25885" r="675" b="72470"/>
          <a:stretch/>
        </p:blipFill>
        <p:spPr>
          <a:xfrm>
            <a:off x="1350653" y="2213281"/>
            <a:ext cx="9490693" cy="54864"/>
          </a:xfrm>
          <a:prstGeom prst="rect">
            <a:avLst/>
          </a:prstGeo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04E1687-320B-4DDD-A88F-FF3E30533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B960946-13A7-4CC6-9399-C025CE3152A5}" type="slidenum">
              <a:rPr lang="it-IT" smtClean="0"/>
              <a:t>6</a:t>
            </a:fld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C16180E-43B4-4504-AA5E-0D4716D2E9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" t="1717" r="675" b="70824"/>
          <a:stretch/>
        </p:blipFill>
        <p:spPr>
          <a:xfrm>
            <a:off x="1265884" y="549116"/>
            <a:ext cx="9490693" cy="88549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F09A6B3-091F-4CCB-AB9D-335A63215EAB}"/>
              </a:ext>
            </a:extLst>
          </p:cNvPr>
          <p:cNvSpPr txBox="1"/>
          <p:nvPr/>
        </p:nvSpPr>
        <p:spPr>
          <a:xfrm>
            <a:off x="1435423" y="682653"/>
            <a:ext cx="884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  <a:latin typeface="Ovo" panose="02020502070400060406" pitchFamily="18" charset="0"/>
              </a:defRPr>
            </a:lvl1pPr>
          </a:lstStyle>
          <a:p>
            <a:r>
              <a:rPr lang="it-IT" dirty="0"/>
              <a:t>Le crisi negli ultimi 20 anni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18D0B69-2122-458A-8CAE-75DD57FF4E8B}"/>
              </a:ext>
            </a:extLst>
          </p:cNvPr>
          <p:cNvSpPr txBox="1"/>
          <p:nvPr/>
        </p:nvSpPr>
        <p:spPr>
          <a:xfrm>
            <a:off x="2648197" y="2588821"/>
            <a:ext cx="6673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i tassi?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144C4C2-F059-4340-A43C-BA01881D66BF}"/>
              </a:ext>
            </a:extLst>
          </p:cNvPr>
          <p:cNvSpPr txBox="1"/>
          <p:nvPr/>
        </p:nvSpPr>
        <p:spPr>
          <a:xfrm>
            <a:off x="807719" y="3479680"/>
            <a:ext cx="112398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Atteggiamenti diversi</a:t>
            </a:r>
          </a:p>
          <a:p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1082675" indent="-274638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Alcuni non hanno modificato i premi per il rischio</a:t>
            </a:r>
          </a:p>
          <a:p>
            <a:pPr marL="1082675" indent="-274638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Altri hanno sommato un BPER, con rischi di duplicazioni</a:t>
            </a:r>
          </a:p>
          <a:p>
            <a:pPr marL="1082675" indent="-274638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Incertezze sul calcolo del BETA	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2EB80BF-A764-43C7-975B-B457D940315C}"/>
              </a:ext>
            </a:extLst>
          </p:cNvPr>
          <p:cNvSpPr txBox="1"/>
          <p:nvPr/>
        </p:nvSpPr>
        <p:spPr>
          <a:xfrm>
            <a:off x="0" y="6498131"/>
            <a:ext cx="3663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vo" panose="02020502070400060406" pitchFamily="18" charset="0"/>
              </a:rPr>
              <a:t>Le crisi negli ultimi 20 anni.</a:t>
            </a:r>
          </a:p>
        </p:txBody>
      </p:sp>
    </p:spTree>
    <p:extLst>
      <p:ext uri="{BB962C8B-B14F-4D97-AF65-F5344CB8AC3E}">
        <p14:creationId xmlns:p14="http://schemas.microsoft.com/office/powerpoint/2010/main" val="3990965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cielo notturno&#10;&#10;Descrizione generata automaticamente">
            <a:extLst>
              <a:ext uri="{FF2B5EF4-FFF2-40B4-BE49-F238E27FC236}">
                <a16:creationId xmlns:a16="http://schemas.microsoft.com/office/drawing/2014/main" id="{8FC0BD54-D0A4-4A0F-A60F-F4FDA4337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55" y="-433361"/>
            <a:ext cx="12488622" cy="708538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28297C9-EF09-4F80-AC68-43227341A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0149"/>
            <a:ext cx="12192000" cy="57785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0DCF697-B578-46B1-AC09-5D6D8CAAF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030" y="6358450"/>
            <a:ext cx="963515" cy="43902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8F53212-637A-4085-8E89-4A2D5EBF9CE0}"/>
              </a:ext>
            </a:extLst>
          </p:cNvPr>
          <p:cNvSpPr txBox="1"/>
          <p:nvPr/>
        </p:nvSpPr>
        <p:spPr>
          <a:xfrm>
            <a:off x="144455" y="6315158"/>
            <a:ext cx="13838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vo" panose="02020502070400060406" pitchFamily="18" charset="0"/>
              </a:rPr>
              <a:t>28 Giugno 2021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04E1687-320B-4DDD-A88F-FF3E30533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B960946-13A7-4CC6-9399-C025CE3152A5}" type="slidenum">
              <a:rPr lang="it-IT" smtClean="0"/>
              <a:t>7</a:t>
            </a:fld>
            <a:endParaRPr lang="it-IT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2EB80BF-A764-43C7-975B-B457D940315C}"/>
              </a:ext>
            </a:extLst>
          </p:cNvPr>
          <p:cNvSpPr txBox="1"/>
          <p:nvPr/>
        </p:nvSpPr>
        <p:spPr>
          <a:xfrm>
            <a:off x="0" y="6498131"/>
            <a:ext cx="3663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vo" panose="02020502070400060406" pitchFamily="18" charset="0"/>
              </a:rPr>
              <a:t>Le crisi negli ultimi 20 anni.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FCEA72F-D543-4CD7-8586-CBFA8035634A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3000" contrast="4000"/>
          </a:blip>
          <a:stretch>
            <a:fillRect/>
          </a:stretch>
        </p:blipFill>
        <p:spPr>
          <a:xfrm>
            <a:off x="2339917" y="-265897"/>
            <a:ext cx="8097697" cy="632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08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376</Words>
  <Application>Microsoft Office PowerPoint</Application>
  <PresentationFormat>Widescreen</PresentationFormat>
  <Paragraphs>56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Ovo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Alex Stefan</dc:creator>
  <cp:lastModifiedBy>Prof. Mario Massari</cp:lastModifiedBy>
  <cp:revision>18</cp:revision>
  <dcterms:created xsi:type="dcterms:W3CDTF">2021-06-15T13:44:45Z</dcterms:created>
  <dcterms:modified xsi:type="dcterms:W3CDTF">2021-06-23T16:03:27Z</dcterms:modified>
</cp:coreProperties>
</file>