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8" r:id="rId1"/>
    <p:sldMasterId id="2147484170" r:id="rId2"/>
    <p:sldMasterId id="2147484338" r:id="rId3"/>
    <p:sldMasterId id="2147484353" r:id="rId4"/>
    <p:sldMasterId id="2147484355" r:id="rId5"/>
  </p:sldMasterIdLst>
  <p:notesMasterIdLst>
    <p:notesMasterId r:id="rId37"/>
  </p:notesMasterIdLst>
  <p:handoutMasterIdLst>
    <p:handoutMasterId r:id="rId38"/>
  </p:handoutMasterIdLst>
  <p:sldIdLst>
    <p:sldId id="630" r:id="rId6"/>
    <p:sldId id="701" r:id="rId7"/>
    <p:sldId id="680" r:id="rId8"/>
    <p:sldId id="700" r:id="rId9"/>
    <p:sldId id="745" r:id="rId10"/>
    <p:sldId id="682" r:id="rId11"/>
    <p:sldId id="699" r:id="rId12"/>
    <p:sldId id="683" r:id="rId13"/>
    <p:sldId id="744" r:id="rId14"/>
    <p:sldId id="698" r:id="rId15"/>
    <p:sldId id="684" r:id="rId16"/>
    <p:sldId id="685" r:id="rId17"/>
    <p:sldId id="686" r:id="rId18"/>
    <p:sldId id="687" r:id="rId19"/>
    <p:sldId id="688" r:id="rId20"/>
    <p:sldId id="689" r:id="rId21"/>
    <p:sldId id="696" r:id="rId22"/>
    <p:sldId id="697" r:id="rId23"/>
    <p:sldId id="746" r:id="rId24"/>
    <p:sldId id="704" r:id="rId25"/>
    <p:sldId id="747" r:id="rId26"/>
    <p:sldId id="712" r:id="rId27"/>
    <p:sldId id="752" r:id="rId28"/>
    <p:sldId id="748" r:id="rId29"/>
    <p:sldId id="702" r:id="rId30"/>
    <p:sldId id="749" r:id="rId31"/>
    <p:sldId id="750" r:id="rId32"/>
    <p:sldId id="751" r:id="rId33"/>
    <p:sldId id="753" r:id="rId34"/>
    <p:sldId id="754" r:id="rId35"/>
    <p:sldId id="681" r:id="rId36"/>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autoAdjust="0"/>
    <p:restoredTop sz="50128" autoAdjust="0"/>
  </p:normalViewPr>
  <p:slideViewPr>
    <p:cSldViewPr>
      <p:cViewPr varScale="1">
        <p:scale>
          <a:sx n="115" d="100"/>
          <a:sy n="115" d="100"/>
        </p:scale>
        <p:origin x="2016" y="84"/>
      </p:cViewPr>
      <p:guideLst>
        <p:guide orient="horz" pos="2160"/>
        <p:guide pos="2880"/>
      </p:guideLst>
    </p:cSldViewPr>
  </p:slideViewPr>
  <p:outlineViewPr>
    <p:cViewPr>
      <p:scale>
        <a:sx n="33" d="100"/>
        <a:sy n="33" d="100"/>
      </p:scale>
      <p:origin x="0" y="51000"/>
    </p:cViewPr>
  </p:outlineViewPr>
  <p:notesTextViewPr>
    <p:cViewPr>
      <p:scale>
        <a:sx n="100" d="100"/>
        <a:sy n="100" d="100"/>
      </p:scale>
      <p:origin x="0" y="0"/>
    </p:cViewPr>
  </p:notesTextViewPr>
  <p:sorterViewPr>
    <p:cViewPr>
      <p:scale>
        <a:sx n="47" d="100"/>
        <a:sy n="4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F4E627C3-8201-45C3-838C-1A33ED2114AC}" type="datetimeFigureOut">
              <a:rPr lang="en-US" smtClean="0"/>
              <a:t>11/5/2018</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B495C207-61DC-4935-8397-38846B08DC51}" type="slidenum">
              <a:rPr lang="en-US" smtClean="0"/>
              <a:t>‹N›</a:t>
            </a:fld>
            <a:endParaRPr lang="en-US"/>
          </a:p>
        </p:txBody>
      </p:sp>
    </p:spTree>
    <p:extLst>
      <p:ext uri="{BB962C8B-B14F-4D97-AF65-F5344CB8AC3E}">
        <p14:creationId xmlns:p14="http://schemas.microsoft.com/office/powerpoint/2010/main" val="2070628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2CE0620C-F036-43BC-9311-21AADB5EF713}" type="datetimeFigureOut">
              <a:rPr lang="en-US"/>
              <a:pPr>
                <a:defRPr/>
              </a:pPr>
              <a:t>11/5/2018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B102BC6A-4273-43D0-896E-E48C6B9371D6}" type="slidenum">
              <a:rPr lang="en-US" altLang="en-US"/>
              <a:pPr>
                <a:defRPr/>
              </a:pPr>
              <a:t>‹N›</a:t>
            </a:fld>
            <a:endParaRPr lang="en-US" altLang="en-US"/>
          </a:p>
        </p:txBody>
      </p:sp>
    </p:spTree>
    <p:extLst>
      <p:ext uri="{BB962C8B-B14F-4D97-AF65-F5344CB8AC3E}">
        <p14:creationId xmlns:p14="http://schemas.microsoft.com/office/powerpoint/2010/main" val="36225166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3" y="2130428"/>
            <a:ext cx="7773114"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077" y="3886200"/>
            <a:ext cx="639984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72274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52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1901" y="200028"/>
            <a:ext cx="2058709"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773" y="200028"/>
            <a:ext cx="6061887"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9642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3" y="2130426"/>
            <a:ext cx="7773114"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2077" y="3886200"/>
            <a:ext cx="6399848"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08292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5772" y="1412876"/>
            <a:ext cx="8234836" cy="45196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612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33" y="4406901"/>
            <a:ext cx="7771924"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33" y="2906713"/>
            <a:ext cx="7771924"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5196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772" y="1412876"/>
            <a:ext cx="4060298" cy="451961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0311" y="1412876"/>
            <a:ext cx="4060298" cy="451961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0560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962" y="274638"/>
            <a:ext cx="8230076"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962" y="1535113"/>
            <a:ext cx="404006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962" y="2174875"/>
            <a:ext cx="404006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591" y="1535113"/>
            <a:ext cx="404244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591" y="2174875"/>
            <a:ext cx="404244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8039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78816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5892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962" y="273050"/>
            <a:ext cx="300833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776" y="273051"/>
            <a:ext cx="5112262"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962" y="1435101"/>
            <a:ext cx="300833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36268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1768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48" y="4800600"/>
            <a:ext cx="5487114"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48" y="612775"/>
            <a:ext cx="5487114"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48" y="5367338"/>
            <a:ext cx="5487114"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8227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5772" y="1412876"/>
            <a:ext cx="8234836" cy="451961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01483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1900" y="200026"/>
            <a:ext cx="2058709"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773" y="200026"/>
            <a:ext cx="6061887" cy="57324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528920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16063"/>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16063"/>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F08E76D3-8780-4688-A7B2-4BB3BBD1C41F}" type="slidenum">
              <a:rPr lang="en-US" altLang="en-US"/>
              <a:pPr>
                <a:defRPr/>
              </a:pPr>
              <a:t>‹N›</a:t>
            </a:fld>
            <a:endParaRPr lang="en-US" altLang="en-US"/>
          </a:p>
        </p:txBody>
      </p:sp>
    </p:spTree>
    <p:extLst>
      <p:ext uri="{BB962C8B-B14F-4D97-AF65-F5344CB8AC3E}">
        <p14:creationId xmlns:p14="http://schemas.microsoft.com/office/powerpoint/2010/main" val="37233577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31079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81000" y="1143000"/>
            <a:ext cx="8382000" cy="4800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8757195"/>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33" y="4406903"/>
            <a:ext cx="7771924"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33" y="2906713"/>
            <a:ext cx="777192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7785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772" y="1412878"/>
            <a:ext cx="4060298"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0311" y="1412878"/>
            <a:ext cx="4060298"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193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962" y="274638"/>
            <a:ext cx="8230076"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962" y="1535113"/>
            <a:ext cx="40400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962" y="2174875"/>
            <a:ext cx="40400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592" y="1535113"/>
            <a:ext cx="404244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592" y="2174875"/>
            <a:ext cx="404244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818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1521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66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963" y="273050"/>
            <a:ext cx="300833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776" y="273053"/>
            <a:ext cx="5112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963" y="1435103"/>
            <a:ext cx="30083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0456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48" y="4800600"/>
            <a:ext cx="5487114"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48" y="612775"/>
            <a:ext cx="548711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48" y="5367338"/>
            <a:ext cx="5487114"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413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theme" Target="../theme/theme5.xml"/><Relationship Id="rId1" Type="http://schemas.openxmlformats.org/officeDocument/2006/relationships/slideLayout" Target="../slideLayouts/slideLayout26.xml"/><Relationship Id="rId5" Type="http://schemas.openxmlformats.org/officeDocument/2006/relationships/image" Target="../media/image6.emf"/><Relationship Id="rId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00025"/>
            <a:ext cx="823277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36000" rIns="0" bIns="0" numCol="1" anchor="t"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5613" y="1412875"/>
            <a:ext cx="8234362" cy="4519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052" name="Line 10"/>
          <p:cNvSpPr>
            <a:spLocks noChangeShapeType="1"/>
          </p:cNvSpPr>
          <p:nvPr/>
        </p:nvSpPr>
        <p:spPr bwMode="auto">
          <a:xfrm>
            <a:off x="455613" y="1042988"/>
            <a:ext cx="8229600" cy="0"/>
          </a:xfrm>
          <a:prstGeom prst="line">
            <a:avLst/>
          </a:prstGeom>
          <a:noFill/>
          <a:ln w="19050">
            <a:solidFill>
              <a:srgbClr val="FFD2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053" name="Line 11"/>
          <p:cNvSpPr>
            <a:spLocks noChangeShapeType="1"/>
          </p:cNvSpPr>
          <p:nvPr/>
        </p:nvSpPr>
        <p:spPr bwMode="auto">
          <a:xfrm>
            <a:off x="455613" y="6243638"/>
            <a:ext cx="8229600" cy="0"/>
          </a:xfrm>
          <a:prstGeom prst="line">
            <a:avLst/>
          </a:prstGeom>
          <a:noFill/>
          <a:ln w="28575">
            <a:solidFill>
              <a:srgbClr val="646464"/>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054" name="Line 12"/>
          <p:cNvSpPr>
            <a:spLocks noChangeShapeType="1"/>
          </p:cNvSpPr>
          <p:nvPr/>
        </p:nvSpPr>
        <p:spPr bwMode="auto">
          <a:xfrm>
            <a:off x="455613" y="200025"/>
            <a:ext cx="8229600" cy="0"/>
          </a:xfrm>
          <a:prstGeom prst="line">
            <a:avLst/>
          </a:prstGeom>
          <a:noFill/>
          <a:ln w="6350">
            <a:solidFill>
              <a:srgbClr val="646464"/>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pic>
        <p:nvPicPr>
          <p:cNvPr id="2055" name="Picture 31" descr="EY_Foundation_colo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8463" y="6264275"/>
            <a:ext cx="1327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6" name="TextBox 35"/>
          <p:cNvSpPr txBox="1">
            <a:spLocks noChangeArrowheads="1"/>
          </p:cNvSpPr>
          <p:nvPr userDrawn="1"/>
        </p:nvSpPr>
        <p:spPr bwMode="auto">
          <a:xfrm>
            <a:off x="390525" y="6596063"/>
            <a:ext cx="2947988" cy="261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100" smtClean="0">
                <a:solidFill>
                  <a:srgbClr val="646464"/>
                </a:solidFill>
                <a:cs typeface="+mn-cs"/>
              </a:rPr>
              <a:t>Academic Resource Center</a:t>
            </a:r>
          </a:p>
        </p:txBody>
      </p:sp>
      <p:sp>
        <p:nvSpPr>
          <p:cNvPr id="2057" name="TextBox 36"/>
          <p:cNvSpPr txBox="1">
            <a:spLocks noChangeArrowheads="1"/>
          </p:cNvSpPr>
          <p:nvPr userDrawn="1"/>
        </p:nvSpPr>
        <p:spPr bwMode="auto">
          <a:xfrm>
            <a:off x="3122613" y="6313488"/>
            <a:ext cx="2947987" cy="261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1100" smtClean="0">
                <a:solidFill>
                  <a:srgbClr val="646464"/>
                </a:solidFill>
                <a:cs typeface="+mn-cs"/>
              </a:rPr>
              <a:t>Fair value basics</a:t>
            </a:r>
          </a:p>
        </p:txBody>
      </p:sp>
      <p:sp>
        <p:nvSpPr>
          <p:cNvPr id="2058" name="Rectangle 9"/>
          <p:cNvSpPr>
            <a:spLocks noChangeArrowheads="1"/>
          </p:cNvSpPr>
          <p:nvPr userDrawn="1"/>
        </p:nvSpPr>
        <p:spPr bwMode="auto">
          <a:xfrm>
            <a:off x="8067675" y="6359525"/>
            <a:ext cx="6350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r>
              <a:rPr lang="en-US" altLang="en-US" sz="1100" smtClean="0">
                <a:solidFill>
                  <a:srgbClr val="646464"/>
                </a:solidFill>
              </a:rPr>
              <a:t>Page </a:t>
            </a:r>
            <a:fld id="{B110546F-172A-4CC2-B1B0-968C64563617}" type="slidenum">
              <a:rPr lang="en-US" altLang="en-US" sz="1100" smtClean="0">
                <a:solidFill>
                  <a:srgbClr val="646464"/>
                </a:solidFill>
              </a:rPr>
              <a:pPr algn="r" eaLnBrk="1" hangingPunct="1">
                <a:defRPr/>
              </a:pPr>
              <a:t>‹N›</a:t>
            </a:fld>
            <a:endParaRPr lang="en-US" altLang="en-US" sz="1100" smtClean="0">
              <a:solidFill>
                <a:srgbClr val="646464"/>
              </a:solidFill>
            </a:endParaRPr>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timing>
    <p:tnLst>
      <p:par>
        <p:cTn id="1" dur="indefinite" restart="never" nodeType="tmRoot"/>
      </p:par>
    </p:tnLst>
  </p:timing>
  <p:hf sldNum="0" hdr="0" ftr="0" dt="0"/>
  <p:txStyles>
    <p:titleStyle>
      <a:lvl1pPr algn="l" rtl="0" eaLnBrk="0" fontAlgn="base" hangingPunct="0">
        <a:lnSpc>
          <a:spcPct val="85000"/>
        </a:lnSpc>
        <a:spcBef>
          <a:spcPct val="0"/>
        </a:spcBef>
        <a:spcAft>
          <a:spcPct val="0"/>
        </a:spcAft>
        <a:defRPr sz="3000" b="1">
          <a:solidFill>
            <a:schemeClr val="tx1"/>
          </a:solidFill>
          <a:latin typeface="+mj-lt"/>
          <a:ea typeface="+mj-ea"/>
          <a:cs typeface="+mj-cs"/>
        </a:defRPr>
      </a:lvl1pPr>
      <a:lvl2pPr algn="l" rtl="0" eaLnBrk="0" fontAlgn="base" hangingPunct="0">
        <a:lnSpc>
          <a:spcPct val="85000"/>
        </a:lnSpc>
        <a:spcBef>
          <a:spcPct val="0"/>
        </a:spcBef>
        <a:spcAft>
          <a:spcPct val="0"/>
        </a:spcAft>
        <a:defRPr sz="3000" b="1">
          <a:solidFill>
            <a:schemeClr val="tx1"/>
          </a:solidFill>
          <a:latin typeface="Arial" charset="0"/>
        </a:defRPr>
      </a:lvl2pPr>
      <a:lvl3pPr algn="l" rtl="0" eaLnBrk="0" fontAlgn="base" hangingPunct="0">
        <a:lnSpc>
          <a:spcPct val="85000"/>
        </a:lnSpc>
        <a:spcBef>
          <a:spcPct val="0"/>
        </a:spcBef>
        <a:spcAft>
          <a:spcPct val="0"/>
        </a:spcAft>
        <a:defRPr sz="3000" b="1">
          <a:solidFill>
            <a:schemeClr val="tx1"/>
          </a:solidFill>
          <a:latin typeface="Arial" charset="0"/>
        </a:defRPr>
      </a:lvl3pPr>
      <a:lvl4pPr algn="l" rtl="0" eaLnBrk="0" fontAlgn="base" hangingPunct="0">
        <a:lnSpc>
          <a:spcPct val="85000"/>
        </a:lnSpc>
        <a:spcBef>
          <a:spcPct val="0"/>
        </a:spcBef>
        <a:spcAft>
          <a:spcPct val="0"/>
        </a:spcAft>
        <a:defRPr sz="3000" b="1">
          <a:solidFill>
            <a:schemeClr val="tx1"/>
          </a:solidFill>
          <a:latin typeface="Arial" charset="0"/>
        </a:defRPr>
      </a:lvl4pPr>
      <a:lvl5pPr algn="l" rtl="0" eaLnBrk="0" fontAlgn="base" hangingPunct="0">
        <a:lnSpc>
          <a:spcPct val="85000"/>
        </a:lnSpc>
        <a:spcBef>
          <a:spcPct val="0"/>
        </a:spcBef>
        <a:spcAft>
          <a:spcPct val="0"/>
        </a:spcAft>
        <a:defRPr sz="3000" b="1">
          <a:solidFill>
            <a:schemeClr val="tx1"/>
          </a:solidFill>
          <a:latin typeface="Arial" charset="0"/>
        </a:defRPr>
      </a:lvl5pPr>
      <a:lvl6pPr marL="457200" algn="l" rtl="0" eaLnBrk="0" fontAlgn="base" hangingPunct="0">
        <a:lnSpc>
          <a:spcPct val="85000"/>
        </a:lnSpc>
        <a:spcBef>
          <a:spcPct val="0"/>
        </a:spcBef>
        <a:spcAft>
          <a:spcPct val="0"/>
        </a:spcAft>
        <a:defRPr sz="3000" b="1">
          <a:solidFill>
            <a:schemeClr val="tx1"/>
          </a:solidFill>
          <a:latin typeface="Arial" charset="0"/>
        </a:defRPr>
      </a:lvl6pPr>
      <a:lvl7pPr marL="914400" algn="l" rtl="0" eaLnBrk="0" fontAlgn="base" hangingPunct="0">
        <a:lnSpc>
          <a:spcPct val="85000"/>
        </a:lnSpc>
        <a:spcBef>
          <a:spcPct val="0"/>
        </a:spcBef>
        <a:spcAft>
          <a:spcPct val="0"/>
        </a:spcAft>
        <a:defRPr sz="3000" b="1">
          <a:solidFill>
            <a:schemeClr val="tx1"/>
          </a:solidFill>
          <a:latin typeface="Arial" charset="0"/>
        </a:defRPr>
      </a:lvl7pPr>
      <a:lvl8pPr marL="1371600" algn="l" rtl="0" eaLnBrk="0" fontAlgn="base" hangingPunct="0">
        <a:lnSpc>
          <a:spcPct val="85000"/>
        </a:lnSpc>
        <a:spcBef>
          <a:spcPct val="0"/>
        </a:spcBef>
        <a:spcAft>
          <a:spcPct val="0"/>
        </a:spcAft>
        <a:defRPr sz="3000" b="1">
          <a:solidFill>
            <a:schemeClr val="tx1"/>
          </a:solidFill>
          <a:latin typeface="Arial" charset="0"/>
        </a:defRPr>
      </a:lvl8pPr>
      <a:lvl9pPr marL="1828800" algn="l" rtl="0" eaLnBrk="0" fontAlgn="base" hangingPunct="0">
        <a:lnSpc>
          <a:spcPct val="85000"/>
        </a:lnSpc>
        <a:spcBef>
          <a:spcPct val="0"/>
        </a:spcBef>
        <a:spcAft>
          <a:spcPct val="0"/>
        </a:spcAft>
        <a:defRPr sz="3000" b="1">
          <a:solidFill>
            <a:schemeClr val="tx1"/>
          </a:solidFill>
          <a:latin typeface="Arial" charset="0"/>
        </a:defRPr>
      </a:lvl9pPr>
    </p:titleStyle>
    <p:bodyStyle>
      <a:lvl1pPr marL="360363" indent="-360363" algn="l" rtl="0" eaLnBrk="0" fontAlgn="base" hangingPunct="0">
        <a:spcBef>
          <a:spcPct val="20000"/>
        </a:spcBef>
        <a:spcAft>
          <a:spcPct val="0"/>
        </a:spcAft>
        <a:buClr>
          <a:srgbClr val="FFD200"/>
        </a:buClr>
        <a:buSzPct val="75000"/>
        <a:buFont typeface="Arial" panose="020B0604020202020204" pitchFamily="34" charset="0"/>
        <a:buChar char="►"/>
        <a:defRPr sz="2400">
          <a:solidFill>
            <a:schemeClr val="tx1"/>
          </a:solidFill>
          <a:latin typeface="+mn-lt"/>
          <a:ea typeface="+mn-ea"/>
          <a:cs typeface="+mn-cs"/>
        </a:defRPr>
      </a:lvl1pPr>
      <a:lvl2pPr marL="717550" indent="-355600" algn="l" rtl="0" eaLnBrk="0" fontAlgn="base" hangingPunct="0">
        <a:spcBef>
          <a:spcPct val="20000"/>
        </a:spcBef>
        <a:spcAft>
          <a:spcPct val="0"/>
        </a:spcAft>
        <a:buClr>
          <a:srgbClr val="FFD200"/>
        </a:buClr>
        <a:buSzPct val="75000"/>
        <a:buFont typeface="Arial" panose="020B0604020202020204" pitchFamily="34" charset="0"/>
        <a:buChar char="►"/>
        <a:defRPr sz="2000">
          <a:solidFill>
            <a:schemeClr val="tx1"/>
          </a:solidFill>
          <a:latin typeface="+mn-lt"/>
        </a:defRPr>
      </a:lvl2pPr>
      <a:lvl3pPr marL="1081088" indent="-361950" algn="l" rtl="0" eaLnBrk="0" fontAlgn="base" hangingPunct="0">
        <a:spcBef>
          <a:spcPct val="20000"/>
        </a:spcBef>
        <a:spcAft>
          <a:spcPct val="0"/>
        </a:spcAft>
        <a:buClr>
          <a:srgbClr val="FFD200"/>
        </a:buClr>
        <a:buSzPct val="75000"/>
        <a:buFont typeface="Arial" panose="020B0604020202020204" pitchFamily="34" charset="0"/>
        <a:buChar char="►"/>
        <a:defRPr>
          <a:solidFill>
            <a:schemeClr val="tx1"/>
          </a:solidFill>
          <a:latin typeface="+mn-lt"/>
        </a:defRPr>
      </a:lvl3pPr>
      <a:lvl4pPr marL="1441450" indent="-358775"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4pPr>
      <a:lvl5pPr marL="1800225" indent="-357188"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5pPr>
      <a:lvl6pPr marL="22574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6pPr>
      <a:lvl7pPr marL="27146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7pPr>
      <a:lvl8pPr marL="31718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8pPr>
      <a:lvl9pPr marL="36290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36" descr="EYF.banner_AcadResCnt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6875" y="1508125"/>
            <a:ext cx="8466138" cy="1738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38" name="Straight Connector 37"/>
          <p:cNvCxnSpPr/>
          <p:nvPr userDrawn="1"/>
        </p:nvCxnSpPr>
        <p:spPr>
          <a:xfrm rot="10800000">
            <a:off x="393700" y="3429000"/>
            <a:ext cx="84582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284" r:id="rId1"/>
    <p:sldLayoutId id="2147484285" r:id="rId2"/>
    <p:sldLayoutId id="2147484286" r:id="rId3"/>
    <p:sldLayoutId id="2147484287" r:id="rId4"/>
    <p:sldLayoutId id="2147484288" r:id="rId5"/>
    <p:sldLayoutId id="2147484289" r:id="rId6"/>
    <p:sldLayoutId id="2147484290" r:id="rId7"/>
    <p:sldLayoutId id="2147484291" r:id="rId8"/>
    <p:sldLayoutId id="2147484292" r:id="rId9"/>
    <p:sldLayoutId id="2147484293" r:id="rId10"/>
    <p:sldLayoutId id="2147484294" r:id="rId11"/>
  </p:sldLayoutIdLst>
  <p:timing>
    <p:tnLst>
      <p:par>
        <p:cTn id="1" dur="indefinite" restart="never" nodeType="tmRoot"/>
      </p:par>
    </p:tnLst>
  </p:timing>
  <p:hf sldNum="0" hdr="0" ftr="0" dt="0"/>
  <p:txStyles>
    <p:titleStyle>
      <a:lvl1pPr algn="l" rtl="0" eaLnBrk="0" fontAlgn="base" hangingPunct="0">
        <a:lnSpc>
          <a:spcPct val="85000"/>
        </a:lnSpc>
        <a:spcBef>
          <a:spcPct val="0"/>
        </a:spcBef>
        <a:spcAft>
          <a:spcPct val="0"/>
        </a:spcAft>
        <a:defRPr sz="3000" b="1">
          <a:solidFill>
            <a:schemeClr val="tx1"/>
          </a:solidFill>
          <a:latin typeface="+mj-lt"/>
          <a:ea typeface="+mj-ea"/>
          <a:cs typeface="+mj-cs"/>
        </a:defRPr>
      </a:lvl1pPr>
      <a:lvl2pPr algn="l" rtl="0" eaLnBrk="0" fontAlgn="base" hangingPunct="0">
        <a:lnSpc>
          <a:spcPct val="85000"/>
        </a:lnSpc>
        <a:spcBef>
          <a:spcPct val="0"/>
        </a:spcBef>
        <a:spcAft>
          <a:spcPct val="0"/>
        </a:spcAft>
        <a:defRPr sz="3000" b="1">
          <a:solidFill>
            <a:schemeClr val="tx1"/>
          </a:solidFill>
          <a:latin typeface="Arial" charset="0"/>
        </a:defRPr>
      </a:lvl2pPr>
      <a:lvl3pPr algn="l" rtl="0" eaLnBrk="0" fontAlgn="base" hangingPunct="0">
        <a:lnSpc>
          <a:spcPct val="85000"/>
        </a:lnSpc>
        <a:spcBef>
          <a:spcPct val="0"/>
        </a:spcBef>
        <a:spcAft>
          <a:spcPct val="0"/>
        </a:spcAft>
        <a:defRPr sz="3000" b="1">
          <a:solidFill>
            <a:schemeClr val="tx1"/>
          </a:solidFill>
          <a:latin typeface="Arial" charset="0"/>
        </a:defRPr>
      </a:lvl3pPr>
      <a:lvl4pPr algn="l" rtl="0" eaLnBrk="0" fontAlgn="base" hangingPunct="0">
        <a:lnSpc>
          <a:spcPct val="85000"/>
        </a:lnSpc>
        <a:spcBef>
          <a:spcPct val="0"/>
        </a:spcBef>
        <a:spcAft>
          <a:spcPct val="0"/>
        </a:spcAft>
        <a:defRPr sz="3000" b="1">
          <a:solidFill>
            <a:schemeClr val="tx1"/>
          </a:solidFill>
          <a:latin typeface="Arial" charset="0"/>
        </a:defRPr>
      </a:lvl4pPr>
      <a:lvl5pPr algn="l" rtl="0" eaLnBrk="0" fontAlgn="base" hangingPunct="0">
        <a:lnSpc>
          <a:spcPct val="85000"/>
        </a:lnSpc>
        <a:spcBef>
          <a:spcPct val="0"/>
        </a:spcBef>
        <a:spcAft>
          <a:spcPct val="0"/>
        </a:spcAft>
        <a:defRPr sz="3000" b="1">
          <a:solidFill>
            <a:schemeClr val="tx1"/>
          </a:solidFill>
          <a:latin typeface="Arial" charset="0"/>
        </a:defRPr>
      </a:lvl5pPr>
      <a:lvl6pPr marL="457200" algn="l" rtl="0" eaLnBrk="0" fontAlgn="base" hangingPunct="0">
        <a:lnSpc>
          <a:spcPct val="85000"/>
        </a:lnSpc>
        <a:spcBef>
          <a:spcPct val="0"/>
        </a:spcBef>
        <a:spcAft>
          <a:spcPct val="0"/>
        </a:spcAft>
        <a:defRPr sz="3000" b="1">
          <a:solidFill>
            <a:schemeClr val="tx1"/>
          </a:solidFill>
          <a:latin typeface="Arial" charset="0"/>
        </a:defRPr>
      </a:lvl6pPr>
      <a:lvl7pPr marL="914400" algn="l" rtl="0" eaLnBrk="0" fontAlgn="base" hangingPunct="0">
        <a:lnSpc>
          <a:spcPct val="85000"/>
        </a:lnSpc>
        <a:spcBef>
          <a:spcPct val="0"/>
        </a:spcBef>
        <a:spcAft>
          <a:spcPct val="0"/>
        </a:spcAft>
        <a:defRPr sz="3000" b="1">
          <a:solidFill>
            <a:schemeClr val="tx1"/>
          </a:solidFill>
          <a:latin typeface="Arial" charset="0"/>
        </a:defRPr>
      </a:lvl7pPr>
      <a:lvl8pPr marL="1371600" algn="l" rtl="0" eaLnBrk="0" fontAlgn="base" hangingPunct="0">
        <a:lnSpc>
          <a:spcPct val="85000"/>
        </a:lnSpc>
        <a:spcBef>
          <a:spcPct val="0"/>
        </a:spcBef>
        <a:spcAft>
          <a:spcPct val="0"/>
        </a:spcAft>
        <a:defRPr sz="3000" b="1">
          <a:solidFill>
            <a:schemeClr val="tx1"/>
          </a:solidFill>
          <a:latin typeface="Arial" charset="0"/>
        </a:defRPr>
      </a:lvl8pPr>
      <a:lvl9pPr marL="1828800" algn="l" rtl="0" eaLnBrk="0" fontAlgn="base" hangingPunct="0">
        <a:lnSpc>
          <a:spcPct val="85000"/>
        </a:lnSpc>
        <a:spcBef>
          <a:spcPct val="0"/>
        </a:spcBef>
        <a:spcAft>
          <a:spcPct val="0"/>
        </a:spcAft>
        <a:defRPr sz="3000" b="1">
          <a:solidFill>
            <a:schemeClr val="tx1"/>
          </a:solidFill>
          <a:latin typeface="Arial" charset="0"/>
        </a:defRPr>
      </a:lvl9pPr>
    </p:titleStyle>
    <p:bodyStyle>
      <a:lvl1pPr marL="360363" indent="-360363" algn="l" rtl="0" eaLnBrk="0" fontAlgn="base" hangingPunct="0">
        <a:spcBef>
          <a:spcPct val="20000"/>
        </a:spcBef>
        <a:spcAft>
          <a:spcPct val="0"/>
        </a:spcAft>
        <a:buClr>
          <a:srgbClr val="FFD200"/>
        </a:buClr>
        <a:buSzPct val="75000"/>
        <a:buFont typeface="Arial" panose="020B0604020202020204" pitchFamily="34" charset="0"/>
        <a:buChar char="►"/>
        <a:defRPr sz="2400">
          <a:solidFill>
            <a:schemeClr val="tx1"/>
          </a:solidFill>
          <a:latin typeface="+mn-lt"/>
          <a:ea typeface="+mn-ea"/>
          <a:cs typeface="+mn-cs"/>
        </a:defRPr>
      </a:lvl1pPr>
      <a:lvl2pPr marL="717550" indent="-355600" algn="l" rtl="0" eaLnBrk="0" fontAlgn="base" hangingPunct="0">
        <a:spcBef>
          <a:spcPct val="20000"/>
        </a:spcBef>
        <a:spcAft>
          <a:spcPct val="0"/>
        </a:spcAft>
        <a:buClr>
          <a:srgbClr val="FFD200"/>
        </a:buClr>
        <a:buSzPct val="75000"/>
        <a:buFont typeface="Arial" panose="020B0604020202020204" pitchFamily="34" charset="0"/>
        <a:buChar char="►"/>
        <a:defRPr sz="2000">
          <a:solidFill>
            <a:schemeClr val="tx1"/>
          </a:solidFill>
          <a:latin typeface="+mn-lt"/>
        </a:defRPr>
      </a:lvl2pPr>
      <a:lvl3pPr marL="1081088" indent="-361950" algn="l" rtl="0" eaLnBrk="0" fontAlgn="base" hangingPunct="0">
        <a:spcBef>
          <a:spcPct val="20000"/>
        </a:spcBef>
        <a:spcAft>
          <a:spcPct val="0"/>
        </a:spcAft>
        <a:buClr>
          <a:srgbClr val="FFD200"/>
        </a:buClr>
        <a:buSzPct val="75000"/>
        <a:buFont typeface="Arial" panose="020B0604020202020204" pitchFamily="34" charset="0"/>
        <a:buChar char="►"/>
        <a:defRPr>
          <a:solidFill>
            <a:schemeClr val="tx1"/>
          </a:solidFill>
          <a:latin typeface="+mn-lt"/>
        </a:defRPr>
      </a:lvl3pPr>
      <a:lvl4pPr marL="1441450" indent="-358775"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4pPr>
      <a:lvl5pPr marL="1800225" indent="-357188"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5pPr>
      <a:lvl6pPr marL="22574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6pPr>
      <a:lvl7pPr marL="27146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7pPr>
      <a:lvl8pPr marL="31718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8pPr>
      <a:lvl9pPr marL="36290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0"/>
            <a:ext cx="609600" cy="6858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smtClean="0">
              <a:solidFill>
                <a:srgbClr val="000000"/>
              </a:solidFill>
              <a:latin typeface="Times New Roman" panose="02020603050405020304" pitchFamily="18" charset="0"/>
            </a:endParaRPr>
          </a:p>
        </p:txBody>
      </p:sp>
      <p:grpSp>
        <p:nvGrpSpPr>
          <p:cNvPr id="46083" name="Group 3"/>
          <p:cNvGrpSpPr>
            <a:grpSpLocks/>
          </p:cNvGrpSpPr>
          <p:nvPr/>
        </p:nvGrpSpPr>
        <p:grpSpPr bwMode="auto">
          <a:xfrm>
            <a:off x="609600" y="1076325"/>
            <a:ext cx="8534400" cy="219075"/>
            <a:chOff x="240" y="893"/>
            <a:chExt cx="5232" cy="115"/>
          </a:xfrm>
        </p:grpSpPr>
        <p:sp>
          <p:nvSpPr>
            <p:cNvPr id="46088" name="Rectangle 4"/>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smtClean="0">
                <a:solidFill>
                  <a:srgbClr val="000000"/>
                </a:solidFill>
                <a:latin typeface="Times New Roman" panose="02020603050405020304" pitchFamily="18" charset="0"/>
              </a:endParaRPr>
            </a:p>
          </p:txBody>
        </p:sp>
        <p:sp>
          <p:nvSpPr>
            <p:cNvPr id="46089" name="Line 5"/>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 xmlns:a14="http://schemas.microsoft.com/office/drawing/2010/main">
                  <a:noFill/>
                </a14:hiddenFill>
              </a:ext>
            </a:extLst>
          </p:spPr>
          <p:txBody>
            <a:bodyPr/>
            <a:lstStyle/>
            <a:p>
              <a:endParaRPr lang="en-US" smtClean="0">
                <a:solidFill>
                  <a:srgbClr val="000000"/>
                </a:solidFill>
              </a:endParaRPr>
            </a:p>
          </p:txBody>
        </p:sp>
      </p:grpSp>
      <p:sp>
        <p:nvSpPr>
          <p:cNvPr id="46084" name="Rectangle 6"/>
          <p:cNvSpPr>
            <a:spLocks noGrp="1" noChangeArrowheads="1"/>
          </p:cNvSpPr>
          <p:nvPr>
            <p:ph type="title"/>
          </p:nvPr>
        </p:nvSpPr>
        <p:spPr bwMode="auto">
          <a:xfrm>
            <a:off x="609600" y="152400"/>
            <a:ext cx="8229600" cy="963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6085" name="Rectangle 7"/>
          <p:cNvSpPr>
            <a:spLocks noGrp="1" noChangeArrowheads="1"/>
          </p:cNvSpPr>
          <p:nvPr>
            <p:ph type="body" idx="1"/>
          </p:nvPr>
        </p:nvSpPr>
        <p:spPr bwMode="auto">
          <a:xfrm>
            <a:off x="609600" y="1516063"/>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48168" name="Rectangle 8"/>
          <p:cNvSpPr>
            <a:spLocks noGrp="1" noChangeArrowheads="1"/>
          </p:cNvSpPr>
          <p:nvPr>
            <p:ph type="sldNum" sz="quarter" idx="4"/>
          </p:nvPr>
        </p:nvSpPr>
        <p:spPr bwMode="auto">
          <a:xfrm>
            <a:off x="-47625" y="6305550"/>
            <a:ext cx="609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2000" smtClean="0">
                <a:solidFill>
                  <a:srgbClr val="FFFFFF"/>
                </a:solidFill>
              </a:defRPr>
            </a:lvl1pPr>
          </a:lstStyle>
          <a:p>
            <a:pPr>
              <a:defRPr/>
            </a:pPr>
            <a:fld id="{4C1A6174-5E79-4246-93F5-A495B503D23F}" type="slidenum">
              <a:rPr lang="en-US" altLang="en-US"/>
              <a:pPr>
                <a:defRPr/>
              </a:pPr>
              <a:t>‹N›</a:t>
            </a:fld>
            <a:endParaRPr lang="en-US" altLang="en-US"/>
          </a:p>
        </p:txBody>
      </p:sp>
      <p:pic>
        <p:nvPicPr>
          <p:cNvPr id="46087" name="Picture 9" descr="192x80_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6351588"/>
            <a:ext cx="1447800" cy="430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625758"/>
      </p:ext>
    </p:extLst>
  </p:cSld>
  <p:clrMap bg1="lt1" tx1="dk1" bg2="lt2" tx2="dk2" accent1="accent1" accent2="accent2" accent3="accent3" accent4="accent4" accent5="accent5" accent6="accent6" hlink="hlink" folHlink="folHlink"/>
  <p:sldLayoutIdLst>
    <p:sldLayoutId id="2147484340"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3600">
          <a:solidFill>
            <a:srgbClr val="990033"/>
          </a:solidFill>
          <a:latin typeface="+mj-lt"/>
          <a:ea typeface="+mj-ea"/>
          <a:cs typeface="+mj-cs"/>
        </a:defRPr>
      </a:lvl1pPr>
      <a:lvl2pPr algn="l" rtl="0" eaLnBrk="0" fontAlgn="base" hangingPunct="0">
        <a:spcBef>
          <a:spcPct val="0"/>
        </a:spcBef>
        <a:spcAft>
          <a:spcPct val="0"/>
        </a:spcAft>
        <a:defRPr sz="3600">
          <a:solidFill>
            <a:srgbClr val="990033"/>
          </a:solidFill>
          <a:latin typeface="Arial" pitchFamily="34" charset="0"/>
          <a:cs typeface="Arial" pitchFamily="34" charset="0"/>
        </a:defRPr>
      </a:lvl2pPr>
      <a:lvl3pPr algn="l" rtl="0" eaLnBrk="0" fontAlgn="base" hangingPunct="0">
        <a:spcBef>
          <a:spcPct val="0"/>
        </a:spcBef>
        <a:spcAft>
          <a:spcPct val="0"/>
        </a:spcAft>
        <a:defRPr sz="3600">
          <a:solidFill>
            <a:srgbClr val="990033"/>
          </a:solidFill>
          <a:latin typeface="Arial" pitchFamily="34" charset="0"/>
          <a:cs typeface="Arial" pitchFamily="34" charset="0"/>
        </a:defRPr>
      </a:lvl3pPr>
      <a:lvl4pPr algn="l" rtl="0" eaLnBrk="0" fontAlgn="base" hangingPunct="0">
        <a:spcBef>
          <a:spcPct val="0"/>
        </a:spcBef>
        <a:spcAft>
          <a:spcPct val="0"/>
        </a:spcAft>
        <a:defRPr sz="3600">
          <a:solidFill>
            <a:srgbClr val="990033"/>
          </a:solidFill>
          <a:latin typeface="Arial" pitchFamily="34" charset="0"/>
          <a:cs typeface="Arial" pitchFamily="34" charset="0"/>
        </a:defRPr>
      </a:lvl4pPr>
      <a:lvl5pPr algn="l" rtl="0" eaLnBrk="0" fontAlgn="base" hangingPunct="0">
        <a:spcBef>
          <a:spcPct val="0"/>
        </a:spcBef>
        <a:spcAft>
          <a:spcPct val="0"/>
        </a:spcAft>
        <a:defRPr sz="3600">
          <a:solidFill>
            <a:srgbClr val="990033"/>
          </a:solidFill>
          <a:latin typeface="Arial" pitchFamily="34" charset="0"/>
          <a:cs typeface="Arial" pitchFamily="34" charset="0"/>
        </a:defRPr>
      </a:lvl5pPr>
      <a:lvl6pPr marL="457200" algn="l" rtl="0" fontAlgn="base">
        <a:spcBef>
          <a:spcPct val="0"/>
        </a:spcBef>
        <a:spcAft>
          <a:spcPct val="0"/>
        </a:spcAft>
        <a:defRPr sz="3600">
          <a:solidFill>
            <a:srgbClr val="990033"/>
          </a:solidFill>
          <a:latin typeface="Arial" pitchFamily="34" charset="0"/>
          <a:cs typeface="Arial" pitchFamily="34" charset="0"/>
        </a:defRPr>
      </a:lvl6pPr>
      <a:lvl7pPr marL="914400" algn="l" rtl="0" fontAlgn="base">
        <a:spcBef>
          <a:spcPct val="0"/>
        </a:spcBef>
        <a:spcAft>
          <a:spcPct val="0"/>
        </a:spcAft>
        <a:defRPr sz="3600">
          <a:solidFill>
            <a:srgbClr val="990033"/>
          </a:solidFill>
          <a:latin typeface="Arial" pitchFamily="34" charset="0"/>
          <a:cs typeface="Arial" pitchFamily="34" charset="0"/>
        </a:defRPr>
      </a:lvl7pPr>
      <a:lvl8pPr marL="1371600" algn="l" rtl="0" fontAlgn="base">
        <a:spcBef>
          <a:spcPct val="0"/>
        </a:spcBef>
        <a:spcAft>
          <a:spcPct val="0"/>
        </a:spcAft>
        <a:defRPr sz="3600">
          <a:solidFill>
            <a:srgbClr val="990033"/>
          </a:solidFill>
          <a:latin typeface="Arial" pitchFamily="34" charset="0"/>
          <a:cs typeface="Arial" pitchFamily="34" charset="0"/>
        </a:defRPr>
      </a:lvl8pPr>
      <a:lvl9pPr marL="1828800" algn="l" rtl="0" fontAlgn="base">
        <a:spcBef>
          <a:spcPct val="0"/>
        </a:spcBef>
        <a:spcAft>
          <a:spcPct val="0"/>
        </a:spcAft>
        <a:defRPr sz="3600">
          <a:solidFill>
            <a:srgbClr val="990033"/>
          </a:solidFill>
          <a:latin typeface="Arial" pitchFamily="34" charset="0"/>
          <a:cs typeface="Arial" pitchFamily="34" charset="0"/>
        </a:defRPr>
      </a:lvl9pPr>
    </p:titleStyle>
    <p:bodyStyle>
      <a:lvl1pPr marL="457200" indent="-457200" algn="l" rtl="0" eaLnBrk="0" fontAlgn="base" hangingPunct="0">
        <a:spcBef>
          <a:spcPct val="20000"/>
        </a:spcBef>
        <a:spcAft>
          <a:spcPct val="10000"/>
        </a:spcAft>
        <a:buClr>
          <a:schemeClr val="accent1"/>
        </a:buClr>
        <a:buSzPct val="80000"/>
        <a:buFont typeface="Wingdings" panose="05000000000000000000" pitchFamily="2" charset="2"/>
        <a:buChar char="p"/>
        <a:defRPr sz="3200">
          <a:solidFill>
            <a:schemeClr val="tx1"/>
          </a:solidFill>
          <a:latin typeface="+mn-lt"/>
          <a:ea typeface="+mn-ea"/>
          <a:cs typeface="+mn-cs"/>
        </a:defRPr>
      </a:lvl1pPr>
      <a:lvl2pPr marL="914400" indent="-342900" algn="l" rtl="0" eaLnBrk="0" fontAlgn="base" hangingPunct="0">
        <a:spcBef>
          <a:spcPct val="20000"/>
        </a:spcBef>
        <a:spcAft>
          <a:spcPct val="10000"/>
        </a:spcAft>
        <a:buClr>
          <a:schemeClr val="accent1"/>
        </a:buClr>
        <a:buSzPct val="70000"/>
        <a:buFont typeface="Wingdings" panose="05000000000000000000" pitchFamily="2" charset="2"/>
        <a:buChar char="n"/>
        <a:defRPr sz="2800">
          <a:solidFill>
            <a:schemeClr val="tx1"/>
          </a:solidFill>
          <a:latin typeface="+mj-lt"/>
          <a:cs typeface="+mn-cs"/>
        </a:defRPr>
      </a:lvl2pPr>
      <a:lvl3pPr marL="1371600" indent="-342900" algn="l" rtl="0" eaLnBrk="0" fontAlgn="base" hangingPunct="0">
        <a:spcBef>
          <a:spcPct val="20000"/>
        </a:spcBef>
        <a:spcAft>
          <a:spcPct val="0"/>
        </a:spcAft>
        <a:buClr>
          <a:schemeClr val="folHlink"/>
        </a:buClr>
        <a:buSzPct val="55000"/>
        <a:buFont typeface="Wingdings" panose="05000000000000000000" pitchFamily="2" charset="2"/>
        <a:buChar char="n"/>
        <a:defRPr sz="2400">
          <a:solidFill>
            <a:schemeClr val="tx1"/>
          </a:solidFill>
          <a:latin typeface="+mj-lt"/>
          <a:cs typeface="+mn-cs"/>
        </a:defRPr>
      </a:lvl3pPr>
      <a:lvl4pPr marL="1828800" indent="-3429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j-lt"/>
          <a:cs typeface="+mn-cs"/>
        </a:defRPr>
      </a:lvl4pPr>
      <a:lvl5pPr marL="2286000" indent="-3429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j-lt"/>
          <a:cs typeface="+mn-cs"/>
        </a:defRPr>
      </a:lvl5pPr>
      <a:lvl6pPr marL="27432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6pPr>
      <a:lvl7pPr marL="32004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7pPr>
      <a:lvl8pPr marL="36576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8pPr>
      <a:lvl9pPr marL="41148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5803900"/>
            <a:ext cx="9144000" cy="1052718"/>
          </a:xfrm>
          <a:prstGeom prst="rect">
            <a:avLst/>
          </a:prstGeom>
          <a:solidFill>
            <a:schemeClr val="tx1"/>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eaLnBrk="1" fontAlgn="auto" hangingPunct="1">
              <a:spcBef>
                <a:spcPts val="0"/>
              </a:spcBef>
              <a:spcAft>
                <a:spcPts val="0"/>
              </a:spcAft>
            </a:pPr>
            <a:endParaRPr lang="en-US">
              <a:solidFill>
                <a:prstClr val="white"/>
              </a:solidFill>
              <a:latin typeface="Calibri"/>
            </a:endParaRPr>
          </a:p>
        </p:txBody>
      </p:sp>
      <p:sp>
        <p:nvSpPr>
          <p:cNvPr id="8" name="Rectangle 7"/>
          <p:cNvSpPr/>
          <p:nvPr/>
        </p:nvSpPr>
        <p:spPr>
          <a:xfrm flipV="1">
            <a:off x="0" y="5778500"/>
            <a:ext cx="9144000" cy="50800"/>
          </a:xfrm>
          <a:prstGeom prst="rect">
            <a:avLst/>
          </a:prstGeom>
          <a:solidFill>
            <a:srgbClr val="FFCC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eaLnBrk="1" fontAlgn="auto" hangingPunct="1">
              <a:spcBef>
                <a:spcPts val="0"/>
              </a:spcBef>
              <a:spcAft>
                <a:spcPts val="0"/>
              </a:spcAft>
            </a:pPr>
            <a:endParaRPr lang="en-US">
              <a:solidFill>
                <a:srgbClr val="990000"/>
              </a:solidFill>
              <a:latin typeface="Calibri"/>
            </a:endParaRPr>
          </a:p>
        </p:txBody>
      </p:sp>
      <p:pic>
        <p:nvPicPr>
          <p:cNvPr id="11" name="Picture 10" descr="Small Use Shield_GoldOnTrans.eps"/>
          <p:cNvPicPr>
            <a:picLocks noChangeAspect="1"/>
          </p:cNvPicPr>
          <p:nvPr/>
        </p:nvPicPr>
        <p:blipFill>
          <a:blip r:embed="rId4"/>
          <a:stretch>
            <a:fillRect/>
          </a:stretch>
        </p:blipFill>
        <p:spPr>
          <a:xfrm>
            <a:off x="8201027" y="238127"/>
            <a:ext cx="748239" cy="748239"/>
          </a:xfrm>
          <a:prstGeom prst="rect">
            <a:avLst/>
          </a:prstGeom>
        </p:spPr>
      </p:pic>
      <p:pic>
        <p:nvPicPr>
          <p:cNvPr id="14" name="Picture 13" descr="1-lineWordmark_GoldOnCard_NoBG.eps"/>
          <p:cNvPicPr>
            <a:picLocks noChangeAspect="1"/>
          </p:cNvPicPr>
          <p:nvPr/>
        </p:nvPicPr>
        <p:blipFill>
          <a:blip r:embed="rId5"/>
          <a:stretch>
            <a:fillRect/>
          </a:stretch>
        </p:blipFill>
        <p:spPr>
          <a:xfrm>
            <a:off x="6997700" y="6470495"/>
            <a:ext cx="1822126" cy="154821"/>
          </a:xfrm>
          <a:prstGeom prst="rect">
            <a:avLst/>
          </a:prstGeom>
        </p:spPr>
      </p:pic>
      <p:pic>
        <p:nvPicPr>
          <p:cNvPr id="15" name="Picture 14" descr="Formal_Leventhal_GoldOnCard_NoBG.eps"/>
          <p:cNvPicPr>
            <a:picLocks noChangeAspect="1"/>
          </p:cNvPicPr>
          <p:nvPr/>
        </p:nvPicPr>
        <p:blipFill>
          <a:blip r:embed="rId6"/>
          <a:stretch>
            <a:fillRect/>
          </a:stretch>
        </p:blipFill>
        <p:spPr>
          <a:xfrm>
            <a:off x="325971" y="6138496"/>
            <a:ext cx="2036234" cy="479114"/>
          </a:xfrm>
          <a:prstGeom prst="rect">
            <a:avLst/>
          </a:prstGeom>
        </p:spPr>
      </p:pic>
    </p:spTree>
    <p:extLst>
      <p:ext uri="{BB962C8B-B14F-4D97-AF65-F5344CB8AC3E}">
        <p14:creationId xmlns:p14="http://schemas.microsoft.com/office/powerpoint/2010/main" val="126832058"/>
      </p:ext>
    </p:extLst>
  </p:cSld>
  <p:clrMap bg1="lt1" tx1="dk1" bg2="lt2" tx2="dk2" accent1="accent1" accent2="accent2" accent3="accent3" accent4="accent4" accent5="accent5" accent6="accent6" hlink="hlink" folHlink="folHlink"/>
  <p:sldLayoutIdLst>
    <p:sldLayoutId id="2147484354" r:id="rId1"/>
    <p:sldLayoutId id="2147484357"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5803900"/>
            <a:ext cx="9144000" cy="1052718"/>
          </a:xfrm>
          <a:prstGeom prst="rect">
            <a:avLst/>
          </a:prstGeom>
          <a:solidFill>
            <a:schemeClr val="tx1"/>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eaLnBrk="1" fontAlgn="auto" hangingPunct="1">
              <a:spcBef>
                <a:spcPts val="0"/>
              </a:spcBef>
              <a:spcAft>
                <a:spcPts val="0"/>
              </a:spcAft>
            </a:pPr>
            <a:endParaRPr lang="en-US">
              <a:solidFill>
                <a:prstClr val="white"/>
              </a:solidFill>
              <a:latin typeface="Calibri"/>
            </a:endParaRPr>
          </a:p>
        </p:txBody>
      </p:sp>
      <p:sp>
        <p:nvSpPr>
          <p:cNvPr id="8" name="Rectangle 7"/>
          <p:cNvSpPr/>
          <p:nvPr/>
        </p:nvSpPr>
        <p:spPr>
          <a:xfrm flipV="1">
            <a:off x="0" y="5778500"/>
            <a:ext cx="9144000" cy="50800"/>
          </a:xfrm>
          <a:prstGeom prst="rect">
            <a:avLst/>
          </a:prstGeom>
          <a:solidFill>
            <a:srgbClr val="FFCC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eaLnBrk="1" fontAlgn="auto" hangingPunct="1">
              <a:spcBef>
                <a:spcPts val="0"/>
              </a:spcBef>
              <a:spcAft>
                <a:spcPts val="0"/>
              </a:spcAft>
            </a:pPr>
            <a:endParaRPr lang="en-US">
              <a:solidFill>
                <a:srgbClr val="990000"/>
              </a:solidFill>
              <a:latin typeface="Calibri"/>
            </a:endParaRPr>
          </a:p>
        </p:txBody>
      </p:sp>
      <p:pic>
        <p:nvPicPr>
          <p:cNvPr id="11" name="Picture 10" descr="Small Use Shield_GoldOnTrans.eps"/>
          <p:cNvPicPr>
            <a:picLocks noChangeAspect="1"/>
          </p:cNvPicPr>
          <p:nvPr/>
        </p:nvPicPr>
        <p:blipFill>
          <a:blip r:embed="rId3"/>
          <a:stretch>
            <a:fillRect/>
          </a:stretch>
        </p:blipFill>
        <p:spPr>
          <a:xfrm>
            <a:off x="8201027" y="238127"/>
            <a:ext cx="748239" cy="748239"/>
          </a:xfrm>
          <a:prstGeom prst="rect">
            <a:avLst/>
          </a:prstGeom>
        </p:spPr>
      </p:pic>
      <p:pic>
        <p:nvPicPr>
          <p:cNvPr id="14" name="Picture 13" descr="1-lineWordmark_GoldOnCard_NoBG.eps"/>
          <p:cNvPicPr>
            <a:picLocks noChangeAspect="1"/>
          </p:cNvPicPr>
          <p:nvPr/>
        </p:nvPicPr>
        <p:blipFill>
          <a:blip r:embed="rId4"/>
          <a:stretch>
            <a:fillRect/>
          </a:stretch>
        </p:blipFill>
        <p:spPr>
          <a:xfrm>
            <a:off x="6997700" y="6470495"/>
            <a:ext cx="1822126" cy="154821"/>
          </a:xfrm>
          <a:prstGeom prst="rect">
            <a:avLst/>
          </a:prstGeom>
        </p:spPr>
      </p:pic>
      <p:pic>
        <p:nvPicPr>
          <p:cNvPr id="15" name="Picture 14" descr="Formal_Leventhal_GoldOnCard_NoBG.eps"/>
          <p:cNvPicPr>
            <a:picLocks noChangeAspect="1"/>
          </p:cNvPicPr>
          <p:nvPr/>
        </p:nvPicPr>
        <p:blipFill>
          <a:blip r:embed="rId5"/>
          <a:stretch>
            <a:fillRect/>
          </a:stretch>
        </p:blipFill>
        <p:spPr>
          <a:xfrm>
            <a:off x="325971" y="6138496"/>
            <a:ext cx="2036234" cy="479114"/>
          </a:xfrm>
          <a:prstGeom prst="rect">
            <a:avLst/>
          </a:prstGeom>
        </p:spPr>
      </p:pic>
    </p:spTree>
    <p:extLst>
      <p:ext uri="{BB962C8B-B14F-4D97-AF65-F5344CB8AC3E}">
        <p14:creationId xmlns:p14="http://schemas.microsoft.com/office/powerpoint/2010/main" val="1892534241"/>
      </p:ext>
    </p:extLst>
  </p:cSld>
  <p:clrMap bg1="lt1" tx1="dk1" bg2="lt2" tx2="dk2" accent1="accent1" accent2="accent2" accent3="accent3" accent4="accent4" accent5="accent5" accent6="accent6" hlink="hlink" folHlink="folHlink"/>
  <p:sldLayoutIdLst>
    <p:sldLayoutId id="2147484356"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839200" cy="5447645"/>
          </a:xfrm>
          <a:prstGeom prst="rect">
            <a:avLst/>
          </a:prstGeom>
          <a:noFill/>
        </p:spPr>
        <p:txBody>
          <a:bodyPr wrap="square" rtlCol="0">
            <a:spAutoFit/>
          </a:bodyPr>
          <a:lstStyle/>
          <a:p>
            <a:pPr algn="ctr" defTabSz="457200" eaLnBrk="1" fontAlgn="auto" hangingPunct="1">
              <a:spcBef>
                <a:spcPts val="0"/>
              </a:spcBef>
              <a:spcAft>
                <a:spcPts val="0"/>
              </a:spcAft>
            </a:pPr>
            <a:r>
              <a:rPr lang="en-US" sz="3600" b="1" dirty="0" smtClean="0">
                <a:solidFill>
                  <a:srgbClr val="990000"/>
                </a:solidFill>
                <a:latin typeface="+mj-lt"/>
                <a:cs typeface="Arial"/>
              </a:rPr>
              <a:t>The Mandatory</a:t>
            </a:r>
          </a:p>
          <a:p>
            <a:pPr algn="ctr" defTabSz="457200" eaLnBrk="1" fontAlgn="auto" hangingPunct="1">
              <a:spcBef>
                <a:spcPts val="0"/>
              </a:spcBef>
              <a:spcAft>
                <a:spcPts val="0"/>
              </a:spcAft>
            </a:pPr>
            <a:r>
              <a:rPr lang="en-US" sz="3600" b="1" dirty="0" smtClean="0">
                <a:solidFill>
                  <a:srgbClr val="990000"/>
                </a:solidFill>
                <a:latin typeface="+mj-lt"/>
                <a:cs typeface="Arial"/>
              </a:rPr>
              <a:t>Performance Framework and Quality Reviews</a:t>
            </a:r>
          </a:p>
          <a:p>
            <a:pPr algn="ctr" defTabSz="457200" eaLnBrk="1" fontAlgn="auto" hangingPunct="1">
              <a:spcBef>
                <a:spcPts val="0"/>
              </a:spcBef>
              <a:spcAft>
                <a:spcPts val="0"/>
              </a:spcAft>
            </a:pPr>
            <a:endParaRPr lang="en-US" sz="3600" b="1" dirty="0">
              <a:solidFill>
                <a:srgbClr val="990000"/>
              </a:solidFill>
              <a:latin typeface="+mj-lt"/>
              <a:cs typeface="Arial"/>
            </a:endParaRPr>
          </a:p>
          <a:p>
            <a:pPr algn="ctr" defTabSz="457200" eaLnBrk="1" fontAlgn="auto" hangingPunct="1">
              <a:spcBef>
                <a:spcPts val="0"/>
              </a:spcBef>
              <a:spcAft>
                <a:spcPts val="0"/>
              </a:spcAft>
            </a:pPr>
            <a:r>
              <a:rPr lang="en-US" sz="2400" b="1" dirty="0" smtClean="0">
                <a:solidFill>
                  <a:srgbClr val="990000"/>
                </a:solidFill>
                <a:latin typeface="+mj-lt"/>
                <a:cs typeface="Arial"/>
              </a:rPr>
              <a:t>Anthony V. Aaron, CFA, ASA, FRICS</a:t>
            </a:r>
          </a:p>
          <a:p>
            <a:pPr algn="ctr" defTabSz="457200" eaLnBrk="1" fontAlgn="auto" hangingPunct="1">
              <a:spcBef>
                <a:spcPts val="0"/>
              </a:spcBef>
              <a:spcAft>
                <a:spcPts val="0"/>
              </a:spcAft>
            </a:pPr>
            <a:r>
              <a:rPr lang="en-US" sz="2400" b="1" dirty="0" smtClean="0">
                <a:solidFill>
                  <a:srgbClr val="990000"/>
                </a:solidFill>
                <a:latin typeface="+mj-lt"/>
                <a:cs typeface="Arial"/>
              </a:rPr>
              <a:t>Adjunct Professor</a:t>
            </a:r>
          </a:p>
          <a:p>
            <a:pPr algn="ctr" defTabSz="457200" eaLnBrk="1" fontAlgn="auto" hangingPunct="1">
              <a:spcBef>
                <a:spcPts val="0"/>
              </a:spcBef>
              <a:spcAft>
                <a:spcPts val="0"/>
              </a:spcAft>
            </a:pPr>
            <a:r>
              <a:rPr lang="en-US" sz="2400" b="1" dirty="0" smtClean="0">
                <a:solidFill>
                  <a:srgbClr val="990000"/>
                </a:solidFill>
                <a:latin typeface="+mj-lt"/>
                <a:cs typeface="Arial"/>
              </a:rPr>
              <a:t>University of Southern California</a:t>
            </a:r>
          </a:p>
          <a:p>
            <a:pPr algn="ctr" defTabSz="457200" eaLnBrk="1" fontAlgn="auto" hangingPunct="1">
              <a:spcBef>
                <a:spcPts val="0"/>
              </a:spcBef>
              <a:spcAft>
                <a:spcPts val="0"/>
              </a:spcAft>
            </a:pPr>
            <a:endParaRPr lang="en-US" sz="3600" b="1" dirty="0">
              <a:solidFill>
                <a:srgbClr val="990000"/>
              </a:solidFill>
              <a:latin typeface="+mj-lt"/>
              <a:cs typeface="Arial"/>
            </a:endParaRPr>
          </a:p>
          <a:p>
            <a:pPr algn="ctr" defTabSz="457200" eaLnBrk="1" fontAlgn="auto" hangingPunct="1">
              <a:spcBef>
                <a:spcPts val="0"/>
              </a:spcBef>
              <a:spcAft>
                <a:spcPts val="0"/>
              </a:spcAft>
            </a:pPr>
            <a:r>
              <a:rPr lang="en-US" sz="2400" b="1" dirty="0" smtClean="0">
                <a:solidFill>
                  <a:srgbClr val="990000"/>
                </a:solidFill>
                <a:latin typeface="+mj-lt"/>
                <a:cs typeface="Arial"/>
              </a:rPr>
              <a:t>Presentation to the</a:t>
            </a:r>
          </a:p>
          <a:p>
            <a:pPr algn="ctr" defTabSz="457200" eaLnBrk="1" fontAlgn="auto" hangingPunct="1">
              <a:spcBef>
                <a:spcPts val="0"/>
              </a:spcBef>
              <a:spcAft>
                <a:spcPts val="0"/>
              </a:spcAft>
            </a:pPr>
            <a:r>
              <a:rPr lang="en-US" sz="2400" b="1" dirty="0" smtClean="0">
                <a:solidFill>
                  <a:srgbClr val="990000"/>
                </a:solidFill>
                <a:latin typeface="+mj-lt"/>
                <a:cs typeface="Arial"/>
              </a:rPr>
              <a:t>VII International Business Valuation Conference</a:t>
            </a:r>
          </a:p>
          <a:p>
            <a:pPr algn="ctr" defTabSz="457200" eaLnBrk="1" fontAlgn="auto" hangingPunct="1">
              <a:spcBef>
                <a:spcPts val="0"/>
              </a:spcBef>
              <a:spcAft>
                <a:spcPts val="0"/>
              </a:spcAft>
            </a:pPr>
            <a:r>
              <a:rPr lang="en-US" sz="2400" b="1" dirty="0" err="1" smtClean="0">
                <a:solidFill>
                  <a:srgbClr val="990000"/>
                </a:solidFill>
                <a:latin typeface="+mj-lt"/>
                <a:cs typeface="Arial"/>
              </a:rPr>
              <a:t>Organismo</a:t>
            </a:r>
            <a:r>
              <a:rPr lang="en-US" sz="2400" b="1" dirty="0" smtClean="0">
                <a:solidFill>
                  <a:srgbClr val="990000"/>
                </a:solidFill>
                <a:latin typeface="+mj-lt"/>
                <a:cs typeface="Arial"/>
              </a:rPr>
              <a:t> </a:t>
            </a:r>
            <a:r>
              <a:rPr lang="en-US" sz="2400" b="1" dirty="0" err="1" smtClean="0">
                <a:solidFill>
                  <a:srgbClr val="990000"/>
                </a:solidFill>
                <a:latin typeface="+mj-lt"/>
                <a:cs typeface="Arial"/>
              </a:rPr>
              <a:t>Italiano</a:t>
            </a:r>
            <a:r>
              <a:rPr lang="en-US" sz="2400" b="1" dirty="0" smtClean="0">
                <a:solidFill>
                  <a:srgbClr val="990000"/>
                </a:solidFill>
                <a:latin typeface="+mj-lt"/>
                <a:cs typeface="Arial"/>
              </a:rPr>
              <a:t> di </a:t>
            </a:r>
            <a:r>
              <a:rPr lang="en-US" sz="2400" b="1" dirty="0" err="1" smtClean="0">
                <a:solidFill>
                  <a:srgbClr val="990000"/>
                </a:solidFill>
                <a:latin typeface="+mj-lt"/>
                <a:cs typeface="Arial"/>
              </a:rPr>
              <a:t>Valutazione</a:t>
            </a:r>
            <a:endParaRPr lang="en-US" sz="2400" b="1" dirty="0" smtClean="0">
              <a:solidFill>
                <a:srgbClr val="990000"/>
              </a:solidFill>
              <a:latin typeface="+mj-lt"/>
              <a:cs typeface="Arial"/>
            </a:endParaRPr>
          </a:p>
          <a:p>
            <a:pPr algn="ctr" defTabSz="457200" eaLnBrk="1" fontAlgn="auto" hangingPunct="1">
              <a:spcBef>
                <a:spcPts val="0"/>
              </a:spcBef>
              <a:spcAft>
                <a:spcPts val="0"/>
              </a:spcAft>
            </a:pPr>
            <a:r>
              <a:rPr lang="en-US" sz="2400" b="1" dirty="0" smtClean="0">
                <a:solidFill>
                  <a:srgbClr val="990000"/>
                </a:solidFill>
                <a:latin typeface="+mj-lt"/>
                <a:cs typeface="Arial"/>
              </a:rPr>
              <a:t>November 12, 2018</a:t>
            </a:r>
          </a:p>
        </p:txBody>
      </p:sp>
    </p:spTree>
    <p:extLst>
      <p:ext uri="{BB962C8B-B14F-4D97-AF65-F5344CB8AC3E}">
        <p14:creationId xmlns:p14="http://schemas.microsoft.com/office/powerpoint/2010/main" val="36565872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609600"/>
            <a:ext cx="7543800" cy="4832092"/>
          </a:xfrm>
          <a:prstGeom prst="rect">
            <a:avLst/>
          </a:prstGeom>
          <a:noFill/>
        </p:spPr>
        <p:txBody>
          <a:bodyPr wrap="square" rtlCol="0">
            <a:spAutoFit/>
          </a:bodyPr>
          <a:lstStyle/>
          <a:p>
            <a:pPr algn="ctr" defTabSz="457200" eaLnBrk="1" fontAlgn="auto" hangingPunct="1">
              <a:spcBef>
                <a:spcPts val="0"/>
              </a:spcBef>
              <a:spcAft>
                <a:spcPts val="0"/>
              </a:spcAft>
            </a:pPr>
            <a:r>
              <a:rPr lang="en-US" sz="4400" b="1" dirty="0" smtClean="0">
                <a:solidFill>
                  <a:srgbClr val="990000"/>
                </a:solidFill>
                <a:cs typeface="Arial"/>
              </a:rPr>
              <a:t>The Mandatory</a:t>
            </a:r>
            <a:endParaRPr lang="en-US" sz="4400" b="1" dirty="0">
              <a:solidFill>
                <a:srgbClr val="990000"/>
              </a:solidFill>
              <a:cs typeface="Arial"/>
            </a:endParaRPr>
          </a:p>
          <a:p>
            <a:pPr algn="ctr" defTabSz="457200" eaLnBrk="1" fontAlgn="auto" hangingPunct="1">
              <a:spcBef>
                <a:spcPts val="0"/>
              </a:spcBef>
              <a:spcAft>
                <a:spcPts val="0"/>
              </a:spcAft>
            </a:pPr>
            <a:r>
              <a:rPr lang="en-US" sz="4400" b="1" dirty="0">
                <a:solidFill>
                  <a:srgbClr val="990000"/>
                </a:solidFill>
                <a:cs typeface="Arial"/>
              </a:rPr>
              <a:t>Performance </a:t>
            </a:r>
            <a:r>
              <a:rPr lang="en-US" sz="4400" b="1" dirty="0" smtClean="0">
                <a:solidFill>
                  <a:srgbClr val="990000"/>
                </a:solidFill>
                <a:cs typeface="Arial"/>
              </a:rPr>
              <a:t>Framework (“MPF”) and the Application of the Mandatory Performance Framework (“AMPF”)</a:t>
            </a:r>
            <a:endParaRPr lang="en-US" sz="4400" b="1" dirty="0">
              <a:solidFill>
                <a:srgbClr val="990000"/>
              </a:solidFill>
              <a:cs typeface="Arial"/>
            </a:endParaRPr>
          </a:p>
          <a:p>
            <a:pPr algn="ctr"/>
            <a:endParaRPr lang="en-US" sz="4400" b="1" dirty="0">
              <a:latin typeface="+mj-lt"/>
            </a:endParaRPr>
          </a:p>
        </p:txBody>
      </p:sp>
    </p:spTree>
    <p:extLst>
      <p:ext uri="{BB962C8B-B14F-4D97-AF65-F5344CB8AC3E}">
        <p14:creationId xmlns:p14="http://schemas.microsoft.com/office/powerpoint/2010/main" val="17079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914400"/>
            <a:ext cx="8382000" cy="5029200"/>
          </a:xfrm>
        </p:spPr>
        <p:txBody>
          <a:bodyPr/>
          <a:lstStyle/>
          <a:p>
            <a:r>
              <a:rPr lang="en-US" sz="2800" dirty="0" smtClean="0"/>
              <a:t>The Mandatory Performance Framework (“</a:t>
            </a:r>
            <a:r>
              <a:rPr lang="en-US" sz="2800" b="1" dirty="0" smtClean="0">
                <a:solidFill>
                  <a:srgbClr val="0070C0"/>
                </a:solidFill>
              </a:rPr>
              <a:t>MPF</a:t>
            </a:r>
            <a:r>
              <a:rPr lang="en-US" sz="2800" dirty="0" smtClean="0"/>
              <a:t>”): What is it?</a:t>
            </a:r>
          </a:p>
          <a:p>
            <a:endParaRPr lang="en-US" sz="2800" dirty="0" smtClean="0"/>
          </a:p>
          <a:p>
            <a:pPr marL="800100" lvl="2" indent="0">
              <a:buNone/>
            </a:pPr>
            <a:r>
              <a:rPr lang="en-US" sz="2200" dirty="0" smtClean="0"/>
              <a:t>“The MPF contains </a:t>
            </a:r>
            <a:r>
              <a:rPr lang="en-US" sz="2200" dirty="0"/>
              <a:t>requirements that cover how much work should be performed in order to prepare a professional work product. The performance framework addresses scope of work, extent of documentation and analysis, consideration of contrary evidence, and documentation in both the report and the supporting working papers. Alternatively, the performance framework establishes the extent to which valuation professionals perform their work in terms of depth of analysis and documentation</a:t>
            </a:r>
            <a:r>
              <a:rPr lang="en-US" sz="2200" dirty="0" smtClean="0"/>
              <a:t>.”</a:t>
            </a:r>
            <a:endParaRPr lang="en-US" sz="2200" dirty="0"/>
          </a:p>
          <a:p>
            <a:endParaRPr lang="en-US" sz="1600" dirty="0"/>
          </a:p>
        </p:txBody>
      </p:sp>
    </p:spTree>
    <p:extLst>
      <p:ext uri="{BB962C8B-B14F-4D97-AF65-F5344CB8AC3E}">
        <p14:creationId xmlns:p14="http://schemas.microsoft.com/office/powerpoint/2010/main" val="286975389"/>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1219200"/>
            <a:ext cx="8382000" cy="5105400"/>
          </a:xfrm>
        </p:spPr>
        <p:txBody>
          <a:bodyPr/>
          <a:lstStyle/>
          <a:p>
            <a:r>
              <a:rPr lang="en-US" sz="2800" dirty="0" smtClean="0"/>
              <a:t>The MPF is really two documents: </a:t>
            </a:r>
            <a:r>
              <a:rPr lang="en-US" sz="2800" b="1" dirty="0" smtClean="0">
                <a:solidFill>
                  <a:srgbClr val="0070C0"/>
                </a:solidFill>
              </a:rPr>
              <a:t>the MPF </a:t>
            </a:r>
            <a:r>
              <a:rPr lang="en-US" sz="2800" dirty="0" smtClean="0"/>
              <a:t>and </a:t>
            </a:r>
            <a:r>
              <a:rPr lang="en-US" sz="2800" b="1" dirty="0" smtClean="0">
                <a:solidFill>
                  <a:srgbClr val="0070C0"/>
                </a:solidFill>
              </a:rPr>
              <a:t>the Application of the MPF (“AMPF”)</a:t>
            </a:r>
            <a:r>
              <a:rPr lang="en-US" sz="2800" dirty="0" smtClean="0"/>
              <a:t>, which are often collectively referred to as the “MPF documents”.</a:t>
            </a:r>
          </a:p>
          <a:p>
            <a:r>
              <a:rPr lang="en-US" sz="2800" dirty="0" smtClean="0"/>
              <a:t>The MPF contains the following sections:</a:t>
            </a:r>
          </a:p>
          <a:p>
            <a:pPr lvl="2">
              <a:spcBef>
                <a:spcPts val="600"/>
              </a:spcBef>
              <a:spcAft>
                <a:spcPts val="600"/>
              </a:spcAft>
            </a:pPr>
            <a:r>
              <a:rPr lang="en-GB" dirty="0"/>
              <a:t>Executive Summary</a:t>
            </a:r>
          </a:p>
          <a:p>
            <a:pPr lvl="2">
              <a:spcBef>
                <a:spcPts val="600"/>
              </a:spcBef>
              <a:spcAft>
                <a:spcPts val="600"/>
              </a:spcAft>
            </a:pPr>
            <a:r>
              <a:rPr lang="en-GB" dirty="0"/>
              <a:t>Preamble</a:t>
            </a:r>
          </a:p>
          <a:p>
            <a:pPr lvl="2">
              <a:spcBef>
                <a:spcPts val="600"/>
              </a:spcBef>
              <a:spcAft>
                <a:spcPts val="600"/>
              </a:spcAft>
            </a:pPr>
            <a:r>
              <a:rPr lang="en-GB" dirty="0"/>
              <a:t>Valuation Engagement Guidance</a:t>
            </a:r>
          </a:p>
          <a:p>
            <a:pPr lvl="2">
              <a:spcBef>
                <a:spcPts val="600"/>
              </a:spcBef>
              <a:spcAft>
                <a:spcPts val="600"/>
              </a:spcAft>
            </a:pPr>
            <a:r>
              <a:rPr lang="en-GB" dirty="0"/>
              <a:t>Mandatory Performance Framework Glossary</a:t>
            </a:r>
          </a:p>
          <a:p>
            <a:pPr lvl="2">
              <a:spcBef>
                <a:spcPts val="600"/>
              </a:spcBef>
              <a:spcAft>
                <a:spcPts val="600"/>
              </a:spcAft>
            </a:pPr>
            <a:r>
              <a:rPr lang="en-GB" dirty="0"/>
              <a:t>Authoritative and Technical Guidance</a:t>
            </a:r>
          </a:p>
          <a:p>
            <a:pPr lvl="1"/>
            <a:endParaRPr lang="en-US" sz="1800" dirty="0"/>
          </a:p>
        </p:txBody>
      </p:sp>
    </p:spTree>
    <p:extLst>
      <p:ext uri="{BB962C8B-B14F-4D97-AF65-F5344CB8AC3E}">
        <p14:creationId xmlns:p14="http://schemas.microsoft.com/office/powerpoint/2010/main" val="209457540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914400"/>
            <a:ext cx="8382000" cy="5029200"/>
          </a:xfrm>
        </p:spPr>
        <p:txBody>
          <a:bodyPr/>
          <a:lstStyle/>
          <a:p>
            <a:r>
              <a:rPr lang="en-US" sz="2800" dirty="0" smtClean="0"/>
              <a:t>The </a:t>
            </a:r>
            <a:r>
              <a:rPr lang="en-US" sz="2800" b="1" dirty="0" smtClean="0">
                <a:solidFill>
                  <a:srgbClr val="0070C0"/>
                </a:solidFill>
              </a:rPr>
              <a:t>Executive Summary </a:t>
            </a:r>
            <a:r>
              <a:rPr lang="en-US" sz="2800" dirty="0" smtClean="0"/>
              <a:t>contains discussion of the following topics:</a:t>
            </a:r>
          </a:p>
          <a:p>
            <a:pPr lvl="1"/>
            <a:r>
              <a:rPr lang="en-US" sz="2400" dirty="0" smtClean="0"/>
              <a:t>Problem Identification</a:t>
            </a:r>
          </a:p>
          <a:p>
            <a:pPr lvl="1"/>
            <a:r>
              <a:rPr lang="en-US" sz="2400" dirty="0" smtClean="0"/>
              <a:t>Performance Requirements</a:t>
            </a:r>
          </a:p>
          <a:p>
            <a:pPr lvl="2"/>
            <a:r>
              <a:rPr lang="en-US" sz="2000" dirty="0" smtClean="0"/>
              <a:t>Professional Standards – “Who should do this work?”</a:t>
            </a:r>
          </a:p>
          <a:p>
            <a:pPr lvl="2"/>
            <a:r>
              <a:rPr lang="en-US" sz="2000" dirty="0" smtClean="0"/>
              <a:t>Technical Standards – “How should the work be done?”</a:t>
            </a:r>
          </a:p>
          <a:p>
            <a:pPr lvl="2"/>
            <a:r>
              <a:rPr lang="en-US" sz="2000" dirty="0" smtClean="0"/>
              <a:t>Performance Framework – “How much work must be done?”</a:t>
            </a:r>
          </a:p>
          <a:p>
            <a:pPr lvl="1"/>
            <a:r>
              <a:rPr lang="en-US" sz="2400" dirty="0" smtClean="0"/>
              <a:t>Structure of the MPF and the AMPF</a:t>
            </a:r>
          </a:p>
          <a:p>
            <a:pPr lvl="1"/>
            <a:r>
              <a:rPr lang="en-US" sz="2400" dirty="0" smtClean="0"/>
              <a:t>Scope of Adoption and Adherence</a:t>
            </a:r>
          </a:p>
          <a:p>
            <a:pPr lvl="2"/>
            <a:r>
              <a:rPr lang="en-US" sz="2000" dirty="0" smtClean="0"/>
              <a:t>Mandatory for CEIV credential holders</a:t>
            </a:r>
          </a:p>
          <a:p>
            <a:pPr lvl="2"/>
            <a:r>
              <a:rPr lang="en-US" sz="2000" dirty="0" smtClean="0"/>
              <a:t>Best Practice for all others</a:t>
            </a:r>
            <a:endParaRPr lang="en-US" sz="2000" dirty="0"/>
          </a:p>
        </p:txBody>
      </p:sp>
    </p:spTree>
    <p:extLst>
      <p:ext uri="{BB962C8B-B14F-4D97-AF65-F5344CB8AC3E}">
        <p14:creationId xmlns:p14="http://schemas.microsoft.com/office/powerpoint/2010/main" val="1976940632"/>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914400"/>
            <a:ext cx="8382000" cy="5029200"/>
          </a:xfrm>
        </p:spPr>
        <p:txBody>
          <a:bodyPr/>
          <a:lstStyle/>
          <a:p>
            <a:r>
              <a:rPr lang="en-US" sz="2400" dirty="0"/>
              <a:t>The </a:t>
            </a:r>
            <a:r>
              <a:rPr lang="en-US" sz="2400" b="1" dirty="0" smtClean="0">
                <a:solidFill>
                  <a:srgbClr val="0070C0"/>
                </a:solidFill>
              </a:rPr>
              <a:t>Preamble</a:t>
            </a:r>
            <a:r>
              <a:rPr lang="en-US" sz="2400" dirty="0" smtClean="0"/>
              <a:t> </a:t>
            </a:r>
            <a:r>
              <a:rPr lang="en-US" sz="2400" dirty="0"/>
              <a:t>contains discussion of the following topics</a:t>
            </a:r>
            <a:r>
              <a:rPr lang="en-US" sz="2400" dirty="0" smtClean="0"/>
              <a:t>:</a:t>
            </a:r>
          </a:p>
          <a:p>
            <a:pPr lvl="1"/>
            <a:r>
              <a:rPr lang="en-US" sz="2000" dirty="0" smtClean="0"/>
              <a:t>Introductory material</a:t>
            </a:r>
          </a:p>
          <a:p>
            <a:pPr lvl="1"/>
            <a:r>
              <a:rPr lang="en-US" sz="2000" dirty="0" smtClean="0"/>
              <a:t>Applicable business valuation standards</a:t>
            </a:r>
          </a:p>
          <a:p>
            <a:pPr lvl="2"/>
            <a:r>
              <a:rPr lang="en-US" sz="1800" dirty="0" smtClean="0"/>
              <a:t>AICPA VS Section 100 (formerly SSVS No. 1)</a:t>
            </a:r>
          </a:p>
          <a:p>
            <a:pPr lvl="2"/>
            <a:r>
              <a:rPr lang="en-US" sz="1800" dirty="0" smtClean="0"/>
              <a:t>ASA BVS</a:t>
            </a:r>
          </a:p>
          <a:p>
            <a:pPr lvl="2"/>
            <a:r>
              <a:rPr lang="en-US" sz="1800" dirty="0" smtClean="0"/>
              <a:t>RICS Professional Standards</a:t>
            </a:r>
          </a:p>
          <a:p>
            <a:pPr lvl="2"/>
            <a:r>
              <a:rPr lang="en-US" sz="1800" dirty="0" smtClean="0"/>
              <a:t>TAF USPAP</a:t>
            </a:r>
          </a:p>
          <a:p>
            <a:pPr lvl="2"/>
            <a:r>
              <a:rPr lang="en-US" sz="1800" dirty="0" smtClean="0"/>
              <a:t>IVSC IVS</a:t>
            </a:r>
          </a:p>
          <a:p>
            <a:pPr lvl="1"/>
            <a:r>
              <a:rPr lang="en-US" sz="2000" dirty="0"/>
              <a:t>Relevant </a:t>
            </a:r>
            <a:r>
              <a:rPr lang="en-US" sz="2000" dirty="0" smtClean="0"/>
              <a:t>accounting </a:t>
            </a:r>
            <a:r>
              <a:rPr lang="en-US" sz="2000" dirty="0"/>
              <a:t>and </a:t>
            </a:r>
            <a:r>
              <a:rPr lang="en-US" sz="2000" dirty="0" smtClean="0"/>
              <a:t>audit </a:t>
            </a:r>
            <a:r>
              <a:rPr lang="en-US" sz="2000" dirty="0"/>
              <a:t>Standards </a:t>
            </a:r>
            <a:r>
              <a:rPr lang="en-US" sz="2000" dirty="0" smtClean="0"/>
              <a:t>applicable </a:t>
            </a:r>
            <a:r>
              <a:rPr lang="en-US" sz="2000" dirty="0"/>
              <a:t>to </a:t>
            </a:r>
            <a:r>
              <a:rPr lang="en-US" sz="2000" dirty="0" smtClean="0"/>
              <a:t>business </a:t>
            </a:r>
            <a:r>
              <a:rPr lang="en-US" sz="2000" dirty="0"/>
              <a:t>v</a:t>
            </a:r>
            <a:r>
              <a:rPr lang="en-US" sz="2000" dirty="0" smtClean="0"/>
              <a:t>aluation </a:t>
            </a:r>
            <a:r>
              <a:rPr lang="en-US" sz="2000" dirty="0"/>
              <a:t>and </a:t>
            </a:r>
            <a:r>
              <a:rPr lang="en-US" sz="2000" dirty="0" smtClean="0"/>
              <a:t>intangible assets</a:t>
            </a:r>
          </a:p>
          <a:p>
            <a:pPr lvl="2"/>
            <a:r>
              <a:rPr lang="en-US" sz="1600" dirty="0" smtClean="0"/>
              <a:t>ASC and in some cases IFRS</a:t>
            </a:r>
            <a:endParaRPr lang="en-US" sz="1600" dirty="0"/>
          </a:p>
          <a:p>
            <a:pPr lvl="1"/>
            <a:r>
              <a:rPr lang="en-US" sz="2000" dirty="0"/>
              <a:t>Scope of the Mandatory Performance Framework </a:t>
            </a:r>
            <a:endParaRPr lang="en-US" sz="2000" dirty="0" smtClean="0"/>
          </a:p>
          <a:p>
            <a:pPr lvl="2"/>
            <a:r>
              <a:rPr lang="en-US" sz="1600" dirty="0"/>
              <a:t>E</a:t>
            </a:r>
            <a:r>
              <a:rPr lang="en-US" sz="1600" dirty="0" smtClean="0"/>
              <a:t>ngagements </a:t>
            </a:r>
            <a:r>
              <a:rPr lang="en-US" sz="1600" dirty="0"/>
              <a:t>to estimate fair value </a:t>
            </a:r>
          </a:p>
          <a:p>
            <a:pPr lvl="1"/>
            <a:r>
              <a:rPr lang="en-US" sz="2000" dirty="0"/>
              <a:t>Exceptions to the Mandatory Performance Framework</a:t>
            </a:r>
            <a:r>
              <a:rPr lang="en-US" sz="2000" i="1" dirty="0"/>
              <a:t> </a:t>
            </a:r>
            <a:endParaRPr lang="en-US" sz="2000" dirty="0"/>
          </a:p>
          <a:p>
            <a:pPr lvl="1"/>
            <a:endParaRPr lang="en-US" sz="2400" dirty="0"/>
          </a:p>
          <a:p>
            <a:pPr lvl="1"/>
            <a:endParaRPr lang="en-US" sz="2400" dirty="0"/>
          </a:p>
          <a:p>
            <a:endParaRPr lang="en-US" sz="2800" dirty="0"/>
          </a:p>
        </p:txBody>
      </p:sp>
    </p:spTree>
    <p:extLst>
      <p:ext uri="{BB962C8B-B14F-4D97-AF65-F5344CB8AC3E}">
        <p14:creationId xmlns:p14="http://schemas.microsoft.com/office/powerpoint/2010/main" val="574215640"/>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914400"/>
            <a:ext cx="8382000" cy="5029200"/>
          </a:xfrm>
        </p:spPr>
        <p:txBody>
          <a:bodyPr/>
          <a:lstStyle/>
          <a:p>
            <a:r>
              <a:rPr lang="en-US" sz="2800" dirty="0"/>
              <a:t>The </a:t>
            </a:r>
            <a:r>
              <a:rPr lang="en-US" sz="2800" b="1" dirty="0" smtClean="0">
                <a:solidFill>
                  <a:srgbClr val="0070C0"/>
                </a:solidFill>
              </a:rPr>
              <a:t>Valuation Engagement Guidance</a:t>
            </a:r>
            <a:r>
              <a:rPr lang="en-US" sz="2800" dirty="0" smtClean="0"/>
              <a:t> section contains </a:t>
            </a:r>
            <a:r>
              <a:rPr lang="en-US" sz="2800" dirty="0"/>
              <a:t>discussion of the following topics</a:t>
            </a:r>
            <a:r>
              <a:rPr lang="en-US" sz="2800" dirty="0" smtClean="0"/>
              <a:t>:</a:t>
            </a:r>
          </a:p>
          <a:p>
            <a:pPr lvl="1"/>
            <a:r>
              <a:rPr lang="en-US" sz="2400" dirty="0"/>
              <a:t>Documentation Requirements for Fair Value Engagements </a:t>
            </a:r>
            <a:endParaRPr lang="en-US" sz="2400" dirty="0" smtClean="0"/>
          </a:p>
          <a:p>
            <a:pPr lvl="2"/>
            <a:r>
              <a:rPr lang="en-US" sz="2000" dirty="0" smtClean="0"/>
              <a:t>Source Documents</a:t>
            </a:r>
          </a:p>
          <a:p>
            <a:pPr lvl="2"/>
            <a:r>
              <a:rPr lang="en-US" sz="2000" dirty="0" smtClean="0"/>
              <a:t>Analysis Documents</a:t>
            </a:r>
          </a:p>
          <a:p>
            <a:pPr lvl="3"/>
            <a:r>
              <a:rPr lang="en-US" sz="1600" dirty="0" smtClean="0"/>
              <a:t>Computational Analysis (i.e. spreadsheets)</a:t>
            </a:r>
          </a:p>
          <a:p>
            <a:pPr lvl="3"/>
            <a:r>
              <a:rPr lang="en-US" sz="1600" dirty="0" smtClean="0"/>
              <a:t>Narrative-based Analysis (explain the “why”)</a:t>
            </a:r>
            <a:endParaRPr lang="en-US" sz="1600" dirty="0"/>
          </a:p>
          <a:p>
            <a:pPr lvl="1"/>
            <a:r>
              <a:rPr lang="en-US" sz="2400" dirty="0"/>
              <a:t>Extent of Documentation Requirements </a:t>
            </a:r>
            <a:endParaRPr lang="en-US" sz="2400" dirty="0" smtClean="0"/>
          </a:p>
          <a:p>
            <a:pPr marL="914400" lvl="2" indent="0">
              <a:buNone/>
            </a:pPr>
            <a:r>
              <a:rPr lang="en-US" sz="2000" i="1" dirty="0" smtClean="0"/>
              <a:t>“An </a:t>
            </a:r>
            <a:r>
              <a:rPr lang="en-US" sz="2000" i="1" dirty="0"/>
              <a:t>experienced professional (note: who may or may not be a valuation professional) reviewing the final valuation report who has no involvement with the engagement must be able </a:t>
            </a:r>
            <a:r>
              <a:rPr lang="en-US" sz="2000" i="1" dirty="0" smtClean="0"/>
              <a:t>to </a:t>
            </a:r>
            <a:r>
              <a:rPr lang="en-US" sz="2000" i="1" dirty="0"/>
              <a:t>u</a:t>
            </a:r>
            <a:r>
              <a:rPr lang="en-US" sz="2000" i="1" dirty="0" smtClean="0"/>
              <a:t>nderstand </a:t>
            </a:r>
            <a:r>
              <a:rPr lang="en-US" sz="2000" i="1" dirty="0"/>
              <a:t>the purpose, nature, extent, and results of the valuation procedures </a:t>
            </a:r>
            <a:r>
              <a:rPr lang="en-US" sz="2000" i="1" dirty="0" smtClean="0"/>
              <a:t>performed</a:t>
            </a:r>
            <a:r>
              <a:rPr lang="is-IS" sz="2000" i="1" dirty="0" smtClean="0"/>
              <a:t>…”</a:t>
            </a:r>
            <a:endParaRPr lang="en-US" sz="2000" i="1" dirty="0"/>
          </a:p>
          <a:p>
            <a:pPr marL="914400" lvl="2" indent="0">
              <a:buNone/>
            </a:pPr>
            <a:endParaRPr lang="en-US" sz="2000" dirty="0"/>
          </a:p>
          <a:p>
            <a:pPr marL="914400" lvl="2" indent="0">
              <a:buNone/>
            </a:pPr>
            <a:endParaRPr lang="en-US" sz="2000" dirty="0"/>
          </a:p>
          <a:p>
            <a:endParaRPr lang="en-US" sz="2800" dirty="0"/>
          </a:p>
        </p:txBody>
      </p:sp>
    </p:spTree>
    <p:extLst>
      <p:ext uri="{BB962C8B-B14F-4D97-AF65-F5344CB8AC3E}">
        <p14:creationId xmlns:p14="http://schemas.microsoft.com/office/powerpoint/2010/main" val="50751862"/>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838200"/>
            <a:ext cx="8382000" cy="5105400"/>
          </a:xfrm>
        </p:spPr>
        <p:txBody>
          <a:bodyPr/>
          <a:lstStyle/>
          <a:p>
            <a:r>
              <a:rPr lang="en-US" sz="2800" dirty="0"/>
              <a:t>The </a:t>
            </a:r>
            <a:r>
              <a:rPr lang="en-US" sz="2800" b="1" dirty="0">
                <a:solidFill>
                  <a:srgbClr val="0070C0"/>
                </a:solidFill>
              </a:rPr>
              <a:t>Valuation Engagement Guidance</a:t>
            </a:r>
            <a:r>
              <a:rPr lang="en-US" sz="2800" dirty="0"/>
              <a:t> </a:t>
            </a:r>
            <a:r>
              <a:rPr lang="en-US" sz="2800" dirty="0" smtClean="0"/>
              <a:t>section (cont.)</a:t>
            </a:r>
          </a:p>
          <a:p>
            <a:r>
              <a:rPr lang="en-US" sz="2800" dirty="0" smtClean="0"/>
              <a:t>Additional sections include:</a:t>
            </a:r>
          </a:p>
          <a:p>
            <a:pPr lvl="1"/>
            <a:r>
              <a:rPr lang="en-US" sz="2400" dirty="0"/>
              <a:t>Professionalism and Professional </a:t>
            </a:r>
            <a:r>
              <a:rPr lang="en-US" sz="2400" dirty="0" smtClean="0"/>
              <a:t>Competence</a:t>
            </a:r>
          </a:p>
          <a:p>
            <a:pPr lvl="1"/>
            <a:r>
              <a:rPr lang="en-US" sz="2400" dirty="0" smtClean="0"/>
              <a:t>Professional </a:t>
            </a:r>
            <a:r>
              <a:rPr lang="en-US" sz="2400" dirty="0"/>
              <a:t>Skepticism</a:t>
            </a:r>
            <a:r>
              <a:rPr lang="en-US" sz="2400" i="1" dirty="0"/>
              <a:t> </a:t>
            </a:r>
            <a:endParaRPr lang="en-US" sz="2400" dirty="0"/>
          </a:p>
          <a:p>
            <a:pPr lvl="1"/>
            <a:r>
              <a:rPr lang="en-US" sz="2400" dirty="0"/>
              <a:t>Code of Ethics</a:t>
            </a:r>
          </a:p>
          <a:p>
            <a:pPr lvl="1"/>
            <a:r>
              <a:rPr lang="en-US" sz="2400" dirty="0" smtClean="0"/>
              <a:t>Types </a:t>
            </a:r>
            <a:r>
              <a:rPr lang="en-US" sz="2400" dirty="0"/>
              <a:t>of </a:t>
            </a:r>
            <a:r>
              <a:rPr lang="en-US" sz="2400" dirty="0" smtClean="0"/>
              <a:t>Engagements</a:t>
            </a:r>
          </a:p>
          <a:p>
            <a:pPr lvl="1"/>
            <a:r>
              <a:rPr lang="en-US" sz="2400" dirty="0" smtClean="0"/>
              <a:t>Engagement Letter</a:t>
            </a:r>
          </a:p>
          <a:p>
            <a:pPr lvl="1"/>
            <a:r>
              <a:rPr lang="en-US" sz="2400" dirty="0"/>
              <a:t>Management Interviews</a:t>
            </a:r>
          </a:p>
          <a:p>
            <a:pPr lvl="1"/>
            <a:r>
              <a:rPr lang="en-US" sz="2400" dirty="0" smtClean="0"/>
              <a:t>The </a:t>
            </a:r>
            <a:r>
              <a:rPr lang="en-US" sz="2400" dirty="0"/>
              <a:t>Valuation Report</a:t>
            </a:r>
          </a:p>
          <a:p>
            <a:pPr lvl="1"/>
            <a:endParaRPr lang="en-US" sz="2400" dirty="0"/>
          </a:p>
        </p:txBody>
      </p:sp>
    </p:spTree>
    <p:extLst>
      <p:ext uri="{BB962C8B-B14F-4D97-AF65-F5344CB8AC3E}">
        <p14:creationId xmlns:p14="http://schemas.microsoft.com/office/powerpoint/2010/main" val="435536775"/>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914400"/>
            <a:ext cx="8382000" cy="5029200"/>
          </a:xfrm>
        </p:spPr>
        <p:txBody>
          <a:bodyPr/>
          <a:lstStyle/>
          <a:p>
            <a:r>
              <a:rPr lang="en-US" sz="2800" dirty="0" smtClean="0"/>
              <a:t>The </a:t>
            </a:r>
            <a:r>
              <a:rPr lang="en-US" sz="2800" b="1" dirty="0" smtClean="0">
                <a:solidFill>
                  <a:srgbClr val="0070C0"/>
                </a:solidFill>
              </a:rPr>
              <a:t>Mandatory Performance Framework Glossary </a:t>
            </a:r>
            <a:r>
              <a:rPr lang="en-US" sz="2800" dirty="0" smtClean="0"/>
              <a:t>section</a:t>
            </a:r>
            <a:r>
              <a:rPr lang="en-US" sz="2800" b="1" dirty="0" smtClean="0">
                <a:solidFill>
                  <a:srgbClr val="0070C0"/>
                </a:solidFill>
              </a:rPr>
              <a:t> </a:t>
            </a:r>
            <a:r>
              <a:rPr lang="en-US" sz="2800" dirty="0" smtClean="0"/>
              <a:t>can best be described by the following:</a:t>
            </a:r>
          </a:p>
          <a:p>
            <a:pPr marL="857250" lvl="2" indent="0">
              <a:buNone/>
            </a:pPr>
            <a:endParaRPr lang="en-US" sz="2800" i="1" dirty="0" smtClean="0"/>
          </a:p>
          <a:p>
            <a:pPr marL="857250" lvl="2" indent="0">
              <a:buNone/>
            </a:pPr>
            <a:r>
              <a:rPr lang="en-US" sz="2800" i="1" dirty="0" smtClean="0"/>
              <a:t>“The </a:t>
            </a:r>
            <a:r>
              <a:rPr lang="en-US" sz="2800" i="1" dirty="0"/>
              <a:t>glossary sets forth definitions of terms that may be unique to the framework, or defines their meaning within the context of the </a:t>
            </a:r>
            <a:r>
              <a:rPr lang="en-US" sz="2800" i="1" dirty="0" smtClean="0"/>
              <a:t>framework”</a:t>
            </a:r>
            <a:r>
              <a:rPr lang="en-US" sz="2000" dirty="0"/>
              <a:t> </a:t>
            </a:r>
          </a:p>
          <a:p>
            <a:pPr lvl="1"/>
            <a:endParaRPr lang="en-US" sz="2400" dirty="0" smtClean="0"/>
          </a:p>
          <a:p>
            <a:pPr lvl="1"/>
            <a:endParaRPr lang="en-US" sz="2400" dirty="0" smtClean="0"/>
          </a:p>
          <a:p>
            <a:pPr lvl="1"/>
            <a:endParaRPr lang="en-US" sz="2400" dirty="0"/>
          </a:p>
        </p:txBody>
      </p:sp>
    </p:spTree>
    <p:extLst>
      <p:ext uri="{BB962C8B-B14F-4D97-AF65-F5344CB8AC3E}">
        <p14:creationId xmlns:p14="http://schemas.microsoft.com/office/powerpoint/2010/main" val="91734058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solidFill>
                  <a:srgbClr val="990000"/>
                </a:solidFill>
                <a:cs typeface="Arial"/>
              </a:rPr>
              <a:t>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838200"/>
            <a:ext cx="8382000" cy="5105400"/>
          </a:xfrm>
        </p:spPr>
        <p:txBody>
          <a:bodyPr/>
          <a:lstStyle/>
          <a:p>
            <a:r>
              <a:rPr lang="en-US" sz="2800" dirty="0" smtClean="0"/>
              <a:t>The </a:t>
            </a:r>
            <a:r>
              <a:rPr lang="en-US" sz="2800" b="1" dirty="0" smtClean="0">
                <a:solidFill>
                  <a:srgbClr val="0070C0"/>
                </a:solidFill>
              </a:rPr>
              <a:t>Authoritative and Technical Guidance </a:t>
            </a:r>
            <a:r>
              <a:rPr lang="en-US" sz="2800" dirty="0" smtClean="0"/>
              <a:t>section includes:</a:t>
            </a:r>
          </a:p>
          <a:p>
            <a:pPr lvl="1"/>
            <a:r>
              <a:rPr lang="en-US" sz="2400" dirty="0" smtClean="0"/>
              <a:t>Relevant Accounting Standards</a:t>
            </a:r>
          </a:p>
          <a:p>
            <a:pPr lvl="2"/>
            <a:r>
              <a:rPr lang="en-US" sz="2000" dirty="0" smtClean="0"/>
              <a:t>FASB ASC</a:t>
            </a:r>
          </a:p>
          <a:p>
            <a:pPr lvl="1"/>
            <a:r>
              <a:rPr lang="en-US" sz="2400" dirty="0" smtClean="0"/>
              <a:t>Relevant Auditing Standards</a:t>
            </a:r>
          </a:p>
          <a:p>
            <a:pPr lvl="2"/>
            <a:r>
              <a:rPr lang="en-US" sz="2000" dirty="0" smtClean="0"/>
              <a:t>PCAOB AS</a:t>
            </a:r>
          </a:p>
          <a:p>
            <a:pPr lvl="1"/>
            <a:r>
              <a:rPr lang="en-US" sz="2400" dirty="0" smtClean="0"/>
              <a:t>International Accounting Standards</a:t>
            </a:r>
          </a:p>
          <a:p>
            <a:pPr lvl="2"/>
            <a:r>
              <a:rPr lang="en-US" sz="2000" dirty="0" smtClean="0"/>
              <a:t>IASB IAS/IFRS</a:t>
            </a:r>
          </a:p>
          <a:p>
            <a:pPr lvl="1"/>
            <a:r>
              <a:rPr lang="en-US" sz="2400" dirty="0" smtClean="0"/>
              <a:t>Applicable Valuation Standards</a:t>
            </a:r>
          </a:p>
          <a:p>
            <a:pPr lvl="2"/>
            <a:r>
              <a:rPr lang="en-US" sz="2000" dirty="0" smtClean="0"/>
              <a:t>AICPA, ASA, RICS, TAF, IVSC</a:t>
            </a:r>
          </a:p>
          <a:p>
            <a:pPr lvl="1"/>
            <a:r>
              <a:rPr lang="en-US" sz="2400" dirty="0" smtClean="0"/>
              <a:t>Technical Literature</a:t>
            </a:r>
          </a:p>
          <a:p>
            <a:pPr lvl="2"/>
            <a:r>
              <a:rPr lang="en-US" sz="2000" dirty="0" smtClean="0"/>
              <a:t>Various sources</a:t>
            </a:r>
            <a:endParaRPr lang="en-US" sz="2000" dirty="0"/>
          </a:p>
        </p:txBody>
      </p:sp>
    </p:spTree>
    <p:extLst>
      <p:ext uri="{BB962C8B-B14F-4D97-AF65-F5344CB8AC3E}">
        <p14:creationId xmlns:p14="http://schemas.microsoft.com/office/powerpoint/2010/main" val="958026247"/>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sz="3200" b="1" dirty="0" smtClean="0">
                <a:solidFill>
                  <a:srgbClr val="990000"/>
                </a:solidFill>
                <a:cs typeface="Arial"/>
              </a:rPr>
              <a:t>Application of the Mandatory </a:t>
            </a:r>
            <a:r>
              <a:rPr lang="en-US" sz="3200" b="1" dirty="0">
                <a:solidFill>
                  <a:srgbClr val="990000"/>
                </a:solidFill>
                <a:cs typeface="Arial"/>
              </a:rPr>
              <a:t>Performance Framework</a:t>
            </a:r>
            <a:endParaRPr lang="en-US" sz="3200" dirty="0"/>
          </a:p>
        </p:txBody>
      </p:sp>
      <p:sp>
        <p:nvSpPr>
          <p:cNvPr id="3" name="Content Placeholder 2"/>
          <p:cNvSpPr>
            <a:spLocks noGrp="1"/>
          </p:cNvSpPr>
          <p:nvPr>
            <p:ph idx="1"/>
          </p:nvPr>
        </p:nvSpPr>
        <p:spPr>
          <a:xfrm>
            <a:off x="381000" y="1773572"/>
            <a:ext cx="8382000" cy="5105400"/>
          </a:xfrm>
        </p:spPr>
        <p:txBody>
          <a:bodyPr/>
          <a:lstStyle/>
          <a:p>
            <a:r>
              <a:rPr lang="en-US" sz="2800" dirty="0" smtClean="0"/>
              <a:t>The </a:t>
            </a:r>
            <a:r>
              <a:rPr lang="en-US" sz="2800" b="1" dirty="0" smtClean="0">
                <a:solidFill>
                  <a:srgbClr val="0070C0"/>
                </a:solidFill>
              </a:rPr>
              <a:t>AMPF</a:t>
            </a:r>
            <a:r>
              <a:rPr lang="en-US" sz="2800" dirty="0" smtClean="0"/>
              <a:t> contains the following sections:</a:t>
            </a:r>
          </a:p>
          <a:p>
            <a:pPr lvl="2">
              <a:spcBef>
                <a:spcPts val="600"/>
              </a:spcBef>
              <a:spcAft>
                <a:spcPts val="600"/>
              </a:spcAft>
            </a:pPr>
            <a:r>
              <a:rPr lang="en-GB" dirty="0"/>
              <a:t>Executive </a:t>
            </a:r>
            <a:r>
              <a:rPr lang="en-GB" dirty="0" smtClean="0"/>
              <a:t>Summary (repeated from the MPF)</a:t>
            </a:r>
            <a:endParaRPr lang="en-GB" dirty="0"/>
          </a:p>
          <a:p>
            <a:pPr lvl="2">
              <a:spcBef>
                <a:spcPts val="600"/>
              </a:spcBef>
              <a:spcAft>
                <a:spcPts val="600"/>
              </a:spcAft>
            </a:pPr>
            <a:r>
              <a:rPr lang="en-GB" dirty="0" smtClean="0"/>
              <a:t>General Valuation Guidance</a:t>
            </a:r>
            <a:endParaRPr lang="en-GB" dirty="0"/>
          </a:p>
          <a:p>
            <a:pPr lvl="2">
              <a:spcBef>
                <a:spcPts val="600"/>
              </a:spcBef>
              <a:spcAft>
                <a:spcPts val="600"/>
              </a:spcAft>
            </a:pPr>
            <a:r>
              <a:rPr lang="en-GB" dirty="0" smtClean="0"/>
              <a:t>Business </a:t>
            </a:r>
            <a:r>
              <a:rPr lang="en-GB" dirty="0"/>
              <a:t>Valuation </a:t>
            </a:r>
            <a:r>
              <a:rPr lang="en-GB" dirty="0" smtClean="0"/>
              <a:t>Guidance</a:t>
            </a:r>
            <a:endParaRPr lang="en-GB" dirty="0"/>
          </a:p>
          <a:p>
            <a:pPr lvl="2">
              <a:spcBef>
                <a:spcPts val="600"/>
              </a:spcBef>
              <a:spcAft>
                <a:spcPts val="600"/>
              </a:spcAft>
            </a:pPr>
            <a:r>
              <a:rPr lang="en-GB" dirty="0" smtClean="0"/>
              <a:t>Valuation </a:t>
            </a:r>
            <a:r>
              <a:rPr lang="en-GB" dirty="0"/>
              <a:t>of Intangible Assets, Certain Liabilities and Inventory Guidance </a:t>
            </a:r>
          </a:p>
        </p:txBody>
      </p:sp>
    </p:spTree>
    <p:extLst>
      <p:ext uri="{BB962C8B-B14F-4D97-AF65-F5344CB8AC3E}">
        <p14:creationId xmlns:p14="http://schemas.microsoft.com/office/powerpoint/2010/main" val="38341942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76200"/>
            <a:ext cx="7010400" cy="5632311"/>
          </a:xfrm>
          <a:prstGeom prst="rect">
            <a:avLst/>
          </a:prstGeom>
          <a:noFill/>
        </p:spPr>
        <p:txBody>
          <a:bodyPr wrap="square" rtlCol="0">
            <a:spAutoFit/>
          </a:bodyPr>
          <a:lstStyle/>
          <a:p>
            <a:pPr defTabSz="457200" eaLnBrk="1" fontAlgn="auto" hangingPunct="1">
              <a:spcBef>
                <a:spcPts val="0"/>
              </a:spcBef>
              <a:spcAft>
                <a:spcPts val="0"/>
              </a:spcAft>
            </a:pPr>
            <a:r>
              <a:rPr lang="en-US" sz="2400" i="1" dirty="0" smtClean="0">
                <a:solidFill>
                  <a:srgbClr val="990000"/>
                </a:solidFill>
                <a:latin typeface="+mj-lt"/>
                <a:cs typeface="Arial"/>
              </a:rPr>
              <a:t>This presentation contains numerous quotations from documents entitled “Mandatory Performance Framework” and ”Application of the Mandatory Performance Framework”.  These documents are copyrighted works of the Corporate and Intangibles Valuation Organization, LLC.  In addition, reference is made to the Certified in Entity and Intangible Valuation credential, which is a trademark of the </a:t>
            </a:r>
            <a:r>
              <a:rPr lang="en-US" sz="2400" i="1" dirty="0">
                <a:solidFill>
                  <a:srgbClr val="990000"/>
                </a:solidFill>
                <a:latin typeface="+mj-lt"/>
                <a:cs typeface="Arial"/>
              </a:rPr>
              <a:t>Corporate and Intangibles Valuation Organization, LLC</a:t>
            </a:r>
            <a:r>
              <a:rPr lang="en-US" sz="2400" i="1" dirty="0" smtClean="0">
                <a:solidFill>
                  <a:srgbClr val="990000"/>
                </a:solidFill>
                <a:latin typeface="+mj-lt"/>
                <a:cs typeface="Arial"/>
              </a:rPr>
              <a:t>.</a:t>
            </a:r>
            <a:endParaRPr lang="en-US" sz="2400" i="1" dirty="0">
              <a:solidFill>
                <a:srgbClr val="990000"/>
              </a:solidFill>
              <a:latin typeface="+mj-lt"/>
              <a:cs typeface="Arial"/>
            </a:endParaRPr>
          </a:p>
          <a:p>
            <a:pPr defTabSz="457200" eaLnBrk="1" fontAlgn="auto" hangingPunct="1">
              <a:spcBef>
                <a:spcPts val="0"/>
              </a:spcBef>
              <a:spcAft>
                <a:spcPts val="0"/>
              </a:spcAft>
            </a:pPr>
            <a:endParaRPr lang="en-US" sz="2400" i="1" dirty="0" smtClean="0">
              <a:solidFill>
                <a:srgbClr val="990000"/>
              </a:solidFill>
              <a:latin typeface="+mj-lt"/>
              <a:cs typeface="Arial"/>
            </a:endParaRPr>
          </a:p>
          <a:p>
            <a:pPr defTabSz="457200" eaLnBrk="1" fontAlgn="auto" hangingPunct="1">
              <a:spcBef>
                <a:spcPts val="0"/>
              </a:spcBef>
              <a:spcAft>
                <a:spcPts val="0"/>
              </a:spcAft>
            </a:pPr>
            <a:r>
              <a:rPr lang="en-US" sz="2400" i="1" dirty="0" smtClean="0">
                <a:solidFill>
                  <a:srgbClr val="990000"/>
                </a:solidFill>
                <a:latin typeface="+mj-lt"/>
                <a:cs typeface="Arial"/>
              </a:rPr>
              <a:t>Parts of this presentation have been adapted from class materials created by Professor Anthony V. Aaron and utilized in a graduate class, ACCT 558, “Advanced Accounting Valuation” at the University of Southern California.</a:t>
            </a:r>
          </a:p>
        </p:txBody>
      </p:sp>
    </p:spTree>
    <p:extLst>
      <p:ext uri="{BB962C8B-B14F-4D97-AF65-F5344CB8AC3E}">
        <p14:creationId xmlns:p14="http://schemas.microsoft.com/office/powerpoint/2010/main" val="16252640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sz="3200" b="1" dirty="0">
                <a:solidFill>
                  <a:srgbClr val="990000"/>
                </a:solidFill>
                <a:cs typeface="Arial"/>
              </a:rPr>
              <a:t>Application of the Mandatory Performance Framework</a:t>
            </a:r>
            <a:endParaRPr lang="en-US" sz="3200" dirty="0"/>
          </a:p>
        </p:txBody>
      </p:sp>
      <p:sp>
        <p:nvSpPr>
          <p:cNvPr id="3" name="Content Placeholder 2"/>
          <p:cNvSpPr>
            <a:spLocks noGrp="1"/>
          </p:cNvSpPr>
          <p:nvPr>
            <p:ph idx="1"/>
          </p:nvPr>
        </p:nvSpPr>
        <p:spPr>
          <a:xfrm>
            <a:off x="381000" y="1828800"/>
            <a:ext cx="8382000" cy="4114800"/>
          </a:xfrm>
        </p:spPr>
        <p:txBody>
          <a:bodyPr/>
          <a:lstStyle/>
          <a:p>
            <a:r>
              <a:rPr lang="en-US" sz="2800" b="1" dirty="0">
                <a:solidFill>
                  <a:srgbClr val="0070C0"/>
                </a:solidFill>
              </a:rPr>
              <a:t>General Valuation </a:t>
            </a:r>
            <a:r>
              <a:rPr lang="en-US" sz="2800" b="1" dirty="0" smtClean="0">
                <a:solidFill>
                  <a:srgbClr val="0070C0"/>
                </a:solidFill>
              </a:rPr>
              <a:t>Guidance</a:t>
            </a:r>
          </a:p>
          <a:p>
            <a:pPr lvl="1"/>
            <a:r>
              <a:rPr lang="en-US" sz="2400" dirty="0" smtClean="0"/>
              <a:t>Fair Value Measurement</a:t>
            </a:r>
          </a:p>
          <a:p>
            <a:pPr lvl="1"/>
            <a:r>
              <a:rPr lang="en-US" sz="2400" dirty="0"/>
              <a:t>Selection of Valuation Approaches and </a:t>
            </a:r>
            <a:r>
              <a:rPr lang="en-US" sz="2400" dirty="0" smtClean="0"/>
              <a:t>Methods</a:t>
            </a:r>
          </a:p>
          <a:p>
            <a:pPr lvl="1"/>
            <a:r>
              <a:rPr lang="en-US" sz="2400" dirty="0"/>
              <a:t>Prospective Financial Information (PFI)</a:t>
            </a:r>
          </a:p>
          <a:p>
            <a:pPr lvl="1"/>
            <a:endParaRPr lang="en-US" sz="2400" dirty="0" smtClean="0"/>
          </a:p>
        </p:txBody>
      </p:sp>
    </p:spTree>
    <p:extLst>
      <p:ext uri="{BB962C8B-B14F-4D97-AF65-F5344CB8AC3E}">
        <p14:creationId xmlns:p14="http://schemas.microsoft.com/office/powerpoint/2010/main" val="1480360662"/>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sz="3200" b="1" dirty="0">
                <a:solidFill>
                  <a:srgbClr val="990000"/>
                </a:solidFill>
                <a:cs typeface="Arial"/>
              </a:rPr>
              <a:t>Application of the Mandatory Performance Framework</a:t>
            </a:r>
            <a:endParaRPr lang="en-US" sz="3200" dirty="0"/>
          </a:p>
        </p:txBody>
      </p:sp>
      <p:sp>
        <p:nvSpPr>
          <p:cNvPr id="3" name="Content Placeholder 2"/>
          <p:cNvSpPr>
            <a:spLocks noGrp="1"/>
          </p:cNvSpPr>
          <p:nvPr>
            <p:ph idx="1"/>
          </p:nvPr>
        </p:nvSpPr>
        <p:spPr>
          <a:xfrm>
            <a:off x="381000" y="1828800"/>
            <a:ext cx="8382000" cy="4114800"/>
          </a:xfrm>
        </p:spPr>
        <p:txBody>
          <a:bodyPr/>
          <a:lstStyle/>
          <a:p>
            <a:r>
              <a:rPr lang="en-US" sz="2800" b="1" dirty="0" smtClean="0">
                <a:solidFill>
                  <a:srgbClr val="0070C0"/>
                </a:solidFill>
              </a:rPr>
              <a:t>Business </a:t>
            </a:r>
            <a:r>
              <a:rPr lang="en-US" sz="2800" b="1" dirty="0">
                <a:solidFill>
                  <a:srgbClr val="0070C0"/>
                </a:solidFill>
              </a:rPr>
              <a:t>Valuation </a:t>
            </a:r>
            <a:r>
              <a:rPr lang="en-US" sz="2800" b="1" dirty="0" smtClean="0">
                <a:solidFill>
                  <a:srgbClr val="0070C0"/>
                </a:solidFill>
              </a:rPr>
              <a:t>Guidance</a:t>
            </a:r>
          </a:p>
          <a:p>
            <a:pPr lvl="1"/>
            <a:r>
              <a:rPr lang="en-US" sz="2400" dirty="0"/>
              <a:t>Discount rate Derivation (</a:t>
            </a:r>
            <a:r>
              <a:rPr lang="en-US" sz="2400" dirty="0" smtClean="0"/>
              <a:t>A2.2)</a:t>
            </a:r>
          </a:p>
          <a:p>
            <a:pPr lvl="1"/>
            <a:r>
              <a:rPr lang="en-US" sz="2400" dirty="0"/>
              <a:t>Growth rates (A2.3</a:t>
            </a:r>
            <a:r>
              <a:rPr lang="en-US" sz="2400" dirty="0" smtClean="0"/>
              <a:t>)</a:t>
            </a:r>
          </a:p>
          <a:p>
            <a:pPr lvl="1"/>
            <a:r>
              <a:rPr lang="en-US" sz="2400" dirty="0"/>
              <a:t>Terminal Value Multiples and Methods and Models (A2.4</a:t>
            </a:r>
            <a:r>
              <a:rPr lang="en-US" sz="2400" dirty="0" smtClean="0"/>
              <a:t>)</a:t>
            </a:r>
          </a:p>
          <a:p>
            <a:pPr lvl="1"/>
            <a:r>
              <a:rPr lang="en-US" sz="2400" dirty="0"/>
              <a:t>Selection of, and Adjustments to, Valuation Multiples (A2.5</a:t>
            </a:r>
            <a:r>
              <a:rPr lang="en-US" sz="2400" dirty="0" smtClean="0"/>
              <a:t>)</a:t>
            </a:r>
          </a:p>
          <a:p>
            <a:pPr lvl="1"/>
            <a:r>
              <a:rPr lang="en-US" sz="2400" dirty="0"/>
              <a:t>Selection of Guideline Public Companies or Guideline Company Transactions (A2.6)</a:t>
            </a:r>
            <a:endParaRPr lang="en-US" sz="2400" dirty="0" smtClean="0"/>
          </a:p>
          <a:p>
            <a:pPr lvl="1"/>
            <a:r>
              <a:rPr lang="en-US" sz="2400" dirty="0"/>
              <a:t>Discounts and Premiums (A2.7)</a:t>
            </a:r>
            <a:endParaRPr lang="en-US" sz="2400" dirty="0" smtClean="0"/>
          </a:p>
        </p:txBody>
      </p:sp>
    </p:spTree>
    <p:extLst>
      <p:ext uri="{BB962C8B-B14F-4D97-AF65-F5344CB8AC3E}">
        <p14:creationId xmlns:p14="http://schemas.microsoft.com/office/powerpoint/2010/main" val="1697717446"/>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200" b="1" dirty="0" smtClean="0"/>
              <a:t>Special Area of Practice Diversity, Related to Discount Rate Derivation</a:t>
            </a:r>
            <a:endParaRPr lang="en-US" sz="3200" b="1" dirty="0"/>
          </a:p>
        </p:txBody>
      </p:sp>
      <p:sp>
        <p:nvSpPr>
          <p:cNvPr id="3" name="Content Placeholder 2"/>
          <p:cNvSpPr>
            <a:spLocks noGrp="1"/>
          </p:cNvSpPr>
          <p:nvPr>
            <p:ph idx="1"/>
          </p:nvPr>
        </p:nvSpPr>
        <p:spPr>
          <a:xfrm>
            <a:off x="381000" y="1219200"/>
            <a:ext cx="8382000" cy="4724400"/>
          </a:xfrm>
        </p:spPr>
        <p:txBody>
          <a:bodyPr/>
          <a:lstStyle/>
          <a:p>
            <a:pPr marL="342900" lvl="3" indent="-342900">
              <a:buFont typeface="Arial"/>
              <a:buChar char="•"/>
            </a:pPr>
            <a:r>
              <a:rPr lang="en-US" sz="2400" b="1" dirty="0">
                <a:solidFill>
                  <a:srgbClr val="0070C0"/>
                </a:solidFill>
              </a:rPr>
              <a:t>Company </a:t>
            </a:r>
            <a:r>
              <a:rPr lang="en-US" sz="2400" b="1" dirty="0" smtClean="0">
                <a:solidFill>
                  <a:srgbClr val="0070C0"/>
                </a:solidFill>
              </a:rPr>
              <a:t>Specific Risk </a:t>
            </a:r>
            <a:r>
              <a:rPr lang="en-US" sz="2400" b="1" dirty="0">
                <a:solidFill>
                  <a:srgbClr val="0070C0"/>
                </a:solidFill>
              </a:rPr>
              <a:t>P</a:t>
            </a:r>
            <a:r>
              <a:rPr lang="en-US" sz="2400" b="1" dirty="0" smtClean="0">
                <a:solidFill>
                  <a:srgbClr val="0070C0"/>
                </a:solidFill>
              </a:rPr>
              <a:t>remium</a:t>
            </a:r>
            <a:r>
              <a:rPr lang="en-US" sz="2400" dirty="0" smtClean="0"/>
              <a:t>:</a:t>
            </a:r>
          </a:p>
          <a:p>
            <a:pPr marL="457200" lvl="4" indent="0">
              <a:buNone/>
            </a:pPr>
            <a:r>
              <a:rPr lang="en-US" sz="1800" dirty="0" smtClean="0"/>
              <a:t>This </a:t>
            </a:r>
            <a:r>
              <a:rPr lang="en-US" sz="1800" dirty="0"/>
              <a:t>is one of the most diverse areas in practice today.  One school of thought claims that this is unnecessary if the PFI utilized in a DCF is truly “expected value”.  A second school of thought suggests that many projections are “conditional” in nature, and barring use of a probability weighted analysis, some believe the added risk must be reflected somewhere else, i.e. the discount rate through a CSRP.  While qualitative support may exist for the CSRP, the valuation professional must also seek to provide quantitative support.  IRR/WACC/WARA comparisons can be very helpful in providing quantitative support.  Some have suggested the use of other DCF models, which either adjust projections or use or use probability weights in conjunction with an “industry” cost of equity (i.e. one without and ERP), and then use the resulting value indications to “</a:t>
            </a:r>
            <a:r>
              <a:rPr lang="en-US" sz="1800" dirty="0" smtClean="0"/>
              <a:t>back solve</a:t>
            </a:r>
            <a:r>
              <a:rPr lang="en-US" sz="1800" dirty="0"/>
              <a:t>” for an appropriate ERP, using the unadjusted, or non-probability weighted projections.  While these latter methods are relatively untested, this is an area of extreme diversity in practice and scrutiny by third parties, and such diversity is not expected to diminish in the near future</a:t>
            </a:r>
            <a:r>
              <a:rPr lang="en-US" sz="1800" dirty="0" smtClean="0"/>
              <a:t>.</a:t>
            </a:r>
            <a:endParaRPr lang="en-US" sz="1800" dirty="0"/>
          </a:p>
        </p:txBody>
      </p:sp>
    </p:spTree>
    <p:extLst>
      <p:ext uri="{BB962C8B-B14F-4D97-AF65-F5344CB8AC3E}">
        <p14:creationId xmlns:p14="http://schemas.microsoft.com/office/powerpoint/2010/main" val="50751862"/>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sz="3200" b="1" dirty="0">
                <a:solidFill>
                  <a:srgbClr val="990000"/>
                </a:solidFill>
                <a:cs typeface="Arial"/>
              </a:rPr>
              <a:t>Application of the Mandatory Performance Framework</a:t>
            </a:r>
            <a:endParaRPr lang="en-US" sz="3200" dirty="0"/>
          </a:p>
        </p:txBody>
      </p:sp>
      <p:sp>
        <p:nvSpPr>
          <p:cNvPr id="3" name="Content Placeholder 2"/>
          <p:cNvSpPr>
            <a:spLocks noGrp="1"/>
          </p:cNvSpPr>
          <p:nvPr>
            <p:ph idx="1"/>
          </p:nvPr>
        </p:nvSpPr>
        <p:spPr>
          <a:xfrm>
            <a:off x="381000" y="1219200"/>
            <a:ext cx="8382000" cy="4572000"/>
          </a:xfrm>
        </p:spPr>
        <p:txBody>
          <a:bodyPr/>
          <a:lstStyle/>
          <a:p>
            <a:r>
              <a:rPr lang="en-US" sz="2800" b="1" dirty="0" smtClean="0">
                <a:solidFill>
                  <a:srgbClr val="0070C0"/>
                </a:solidFill>
              </a:rPr>
              <a:t>Valuation </a:t>
            </a:r>
            <a:r>
              <a:rPr lang="en-US" sz="2800" b="1" dirty="0">
                <a:solidFill>
                  <a:srgbClr val="0070C0"/>
                </a:solidFill>
              </a:rPr>
              <a:t>of Intangible Assets, Certain Liabilities and Inventory Guidance</a:t>
            </a:r>
            <a:r>
              <a:rPr lang="en-US" sz="2800" b="1" dirty="0"/>
              <a:t> </a:t>
            </a:r>
            <a:endParaRPr lang="en-US" sz="2800" dirty="0"/>
          </a:p>
          <a:p>
            <a:pPr lvl="1"/>
            <a:r>
              <a:rPr lang="en-US" sz="1800" dirty="0"/>
              <a:t>Identified Assets and Liabilities (A3.2</a:t>
            </a:r>
            <a:r>
              <a:rPr lang="en-US" sz="1800" dirty="0" smtClean="0"/>
              <a:t>)</a:t>
            </a:r>
          </a:p>
          <a:p>
            <a:pPr lvl="1"/>
            <a:r>
              <a:rPr lang="en-US" sz="1800" dirty="0"/>
              <a:t>Operating rights (A3.3</a:t>
            </a:r>
            <a:r>
              <a:rPr lang="en-US" sz="1800" dirty="0" smtClean="0"/>
              <a:t>)</a:t>
            </a:r>
          </a:p>
          <a:p>
            <a:pPr lvl="1"/>
            <a:r>
              <a:rPr lang="en-US" sz="1800" dirty="0"/>
              <a:t>Life for Projection Period (A3.4</a:t>
            </a:r>
            <a:r>
              <a:rPr lang="en-US" sz="1800" dirty="0" smtClean="0"/>
              <a:t>)</a:t>
            </a:r>
          </a:p>
          <a:p>
            <a:pPr lvl="1"/>
            <a:r>
              <a:rPr lang="en-US" sz="1800" dirty="0"/>
              <a:t>Customer related intangible assets (A3.5</a:t>
            </a:r>
            <a:r>
              <a:rPr lang="en-US" sz="1800" dirty="0" smtClean="0"/>
              <a:t>)</a:t>
            </a:r>
          </a:p>
          <a:p>
            <a:pPr lvl="1"/>
            <a:r>
              <a:rPr lang="en-US" sz="1800" dirty="0"/>
              <a:t>Royalty rates (A3.6</a:t>
            </a:r>
            <a:r>
              <a:rPr lang="en-US" sz="1800" dirty="0" smtClean="0"/>
              <a:t>)</a:t>
            </a:r>
          </a:p>
          <a:p>
            <a:pPr lvl="1"/>
            <a:r>
              <a:rPr lang="en-US" sz="1800" dirty="0"/>
              <a:t>Contributory Asset Charges (A3.7</a:t>
            </a:r>
            <a:r>
              <a:rPr lang="en-US" sz="1800" dirty="0" smtClean="0"/>
              <a:t>)</a:t>
            </a:r>
          </a:p>
          <a:p>
            <a:pPr lvl="1"/>
            <a:r>
              <a:rPr lang="en-US" sz="1800" dirty="0"/>
              <a:t>Tax Amortization Benefits (A3.8</a:t>
            </a:r>
            <a:r>
              <a:rPr lang="en-US" sz="1800" dirty="0" smtClean="0"/>
              <a:t>)</a:t>
            </a:r>
          </a:p>
          <a:p>
            <a:pPr lvl="1"/>
            <a:r>
              <a:rPr lang="en-US" sz="1800" dirty="0"/>
              <a:t>Discount Rate/IRR/WARA (A3.9</a:t>
            </a:r>
            <a:r>
              <a:rPr lang="en-US" sz="1800" dirty="0" smtClean="0"/>
              <a:t>)</a:t>
            </a:r>
          </a:p>
          <a:p>
            <a:pPr lvl="1"/>
            <a:r>
              <a:rPr lang="en-US" sz="1800" dirty="0"/>
              <a:t>Reconciliation of Intangible Asset Values (A3.10</a:t>
            </a:r>
            <a:r>
              <a:rPr lang="en-US" sz="1800" dirty="0" smtClean="0"/>
              <a:t>)</a:t>
            </a:r>
          </a:p>
          <a:p>
            <a:pPr lvl="1"/>
            <a:r>
              <a:rPr lang="en-US" sz="1800" dirty="0"/>
              <a:t>Contract Liabilities (A3.11</a:t>
            </a:r>
            <a:r>
              <a:rPr lang="en-US" sz="1800" dirty="0" smtClean="0"/>
              <a:t>)</a:t>
            </a:r>
          </a:p>
          <a:p>
            <a:pPr lvl="1"/>
            <a:r>
              <a:rPr lang="en-US" sz="1800" dirty="0"/>
              <a:t>Inventory (A3.12)</a:t>
            </a:r>
            <a:endParaRPr lang="en-US" sz="1800" dirty="0" smtClean="0"/>
          </a:p>
        </p:txBody>
      </p:sp>
    </p:spTree>
    <p:extLst>
      <p:ext uri="{BB962C8B-B14F-4D97-AF65-F5344CB8AC3E}">
        <p14:creationId xmlns:p14="http://schemas.microsoft.com/office/powerpoint/2010/main" val="129959690"/>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609600"/>
          </a:xfrm>
        </p:spPr>
        <p:txBody>
          <a:bodyPr/>
          <a:lstStyle/>
          <a:p>
            <a:r>
              <a:rPr lang="en-US" sz="3200" b="1" dirty="0" smtClean="0">
                <a:solidFill>
                  <a:srgbClr val="990000"/>
                </a:solidFill>
                <a:cs typeface="Arial"/>
              </a:rPr>
              <a:t>MPF </a:t>
            </a:r>
            <a:r>
              <a:rPr lang="en-US" sz="3200" b="1" smtClean="0">
                <a:solidFill>
                  <a:srgbClr val="990000"/>
                </a:solidFill>
                <a:cs typeface="Arial"/>
              </a:rPr>
              <a:t>and AMPF</a:t>
            </a:r>
            <a:endParaRPr lang="en-US" sz="3200" dirty="0"/>
          </a:p>
        </p:txBody>
      </p:sp>
      <p:sp>
        <p:nvSpPr>
          <p:cNvPr id="3" name="Content Placeholder 2"/>
          <p:cNvSpPr>
            <a:spLocks noGrp="1"/>
          </p:cNvSpPr>
          <p:nvPr>
            <p:ph idx="1"/>
          </p:nvPr>
        </p:nvSpPr>
        <p:spPr>
          <a:xfrm>
            <a:off x="381000" y="1219200"/>
            <a:ext cx="8382000" cy="4572000"/>
          </a:xfrm>
        </p:spPr>
        <p:txBody>
          <a:bodyPr/>
          <a:lstStyle/>
          <a:p>
            <a:r>
              <a:rPr lang="en-US" sz="2800" dirty="0" smtClean="0"/>
              <a:t>A </a:t>
            </a:r>
            <a:r>
              <a:rPr lang="en-US" sz="2800" b="1" dirty="0" smtClean="0">
                <a:solidFill>
                  <a:srgbClr val="0070C0"/>
                </a:solidFill>
              </a:rPr>
              <a:t>“Frequently Asked Questions” Document </a:t>
            </a:r>
            <a:r>
              <a:rPr lang="en-US" sz="2800" b="1" dirty="0">
                <a:solidFill>
                  <a:srgbClr val="0070C0"/>
                </a:solidFill>
              </a:rPr>
              <a:t>(“FAQ”)</a:t>
            </a:r>
            <a:r>
              <a:rPr lang="en-US" sz="2800" dirty="0"/>
              <a:t> </a:t>
            </a:r>
            <a:r>
              <a:rPr lang="en-US" sz="2800" dirty="0" smtClean="0"/>
              <a:t>has been prepared by members of the Performance Requirements Work Stream to provide interpretive guidance on the MPF and AMPF</a:t>
            </a:r>
          </a:p>
          <a:p>
            <a:endParaRPr lang="en-US" sz="2800" dirty="0"/>
          </a:p>
          <a:p>
            <a:r>
              <a:rPr lang="en-US" sz="2800" dirty="0" smtClean="0"/>
              <a:t>This document was prepared as a result of responses to a request made to the US valuation community for input on questions related to implementation and interpretation of the MPF and AMPF</a:t>
            </a:r>
            <a:endParaRPr lang="en-US" sz="2800" dirty="0"/>
          </a:p>
        </p:txBody>
      </p:sp>
    </p:spTree>
    <p:extLst>
      <p:ext uri="{BB962C8B-B14F-4D97-AF65-F5344CB8AC3E}">
        <p14:creationId xmlns:p14="http://schemas.microsoft.com/office/powerpoint/2010/main" val="1997234935"/>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752600"/>
            <a:ext cx="7772400" cy="1446550"/>
          </a:xfrm>
          <a:prstGeom prst="rect">
            <a:avLst/>
          </a:prstGeom>
          <a:noFill/>
        </p:spPr>
        <p:txBody>
          <a:bodyPr wrap="square" rtlCol="0">
            <a:spAutoFit/>
          </a:bodyPr>
          <a:lstStyle/>
          <a:p>
            <a:pPr algn="ctr" defTabSz="457200" eaLnBrk="1" fontAlgn="auto" hangingPunct="1">
              <a:spcBef>
                <a:spcPts val="0"/>
              </a:spcBef>
              <a:spcAft>
                <a:spcPts val="0"/>
              </a:spcAft>
            </a:pPr>
            <a:r>
              <a:rPr lang="en-US" sz="4400" b="1" dirty="0"/>
              <a:t>Quality Reviews for CEIV credential </a:t>
            </a:r>
            <a:r>
              <a:rPr lang="en-US" sz="4400" b="1" dirty="0" smtClean="0"/>
              <a:t>holders</a:t>
            </a:r>
            <a:endParaRPr lang="en-US" sz="4400" b="1" dirty="0"/>
          </a:p>
        </p:txBody>
      </p:sp>
    </p:spTree>
    <p:extLst>
      <p:ext uri="{BB962C8B-B14F-4D97-AF65-F5344CB8AC3E}">
        <p14:creationId xmlns:p14="http://schemas.microsoft.com/office/powerpoint/2010/main" val="1298073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lstStyle/>
          <a:p>
            <a:r>
              <a:rPr lang="en-US" sz="3200" b="1" smtClean="0">
                <a:solidFill>
                  <a:srgbClr val="990000"/>
                </a:solidFill>
                <a:cs typeface="Arial"/>
              </a:rPr>
              <a:t>Quality Reviews for CEIV Credential Holders</a:t>
            </a:r>
            <a:endParaRPr lang="en-US" sz="3200" dirty="0"/>
          </a:p>
        </p:txBody>
      </p:sp>
      <p:sp>
        <p:nvSpPr>
          <p:cNvPr id="3" name="Content Placeholder 2"/>
          <p:cNvSpPr>
            <a:spLocks noGrp="1"/>
          </p:cNvSpPr>
          <p:nvPr>
            <p:ph idx="1"/>
          </p:nvPr>
        </p:nvSpPr>
        <p:spPr>
          <a:xfrm>
            <a:off x="381000" y="1143000"/>
            <a:ext cx="8382000" cy="4648200"/>
          </a:xfrm>
        </p:spPr>
        <p:txBody>
          <a:bodyPr/>
          <a:lstStyle/>
          <a:p>
            <a:r>
              <a:rPr lang="en-US" sz="2400" dirty="0" smtClean="0"/>
              <a:t>The Quality Review process for CEIV credential holders will likely commence in early 2019</a:t>
            </a:r>
          </a:p>
          <a:p>
            <a:endParaRPr lang="en-US" sz="2400" dirty="0" smtClean="0"/>
          </a:p>
          <a:p>
            <a:r>
              <a:rPr lang="en-US" sz="2400" dirty="0" smtClean="0"/>
              <a:t>The process will implemented on a confidential basis for both CEIV credential holders that are reviewed and with respect to the confidentiality of client work product</a:t>
            </a:r>
          </a:p>
          <a:p>
            <a:endParaRPr lang="en-US" sz="2400" dirty="0" smtClean="0"/>
          </a:p>
          <a:p>
            <a:r>
              <a:rPr lang="en-US" sz="2400" dirty="0" smtClean="0"/>
              <a:t>Quality reviews will focus on compliance with the MPF/AMPF</a:t>
            </a:r>
          </a:p>
        </p:txBody>
      </p:sp>
    </p:spTree>
    <p:extLst>
      <p:ext uri="{BB962C8B-B14F-4D97-AF65-F5344CB8AC3E}">
        <p14:creationId xmlns:p14="http://schemas.microsoft.com/office/powerpoint/2010/main" val="351943290"/>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lstStyle/>
          <a:p>
            <a:r>
              <a:rPr lang="en-US" sz="3200" b="1" smtClean="0">
                <a:solidFill>
                  <a:srgbClr val="990000"/>
                </a:solidFill>
                <a:cs typeface="Arial"/>
              </a:rPr>
              <a:t>Quality Reviews for CEIV Credential Holders</a:t>
            </a:r>
            <a:endParaRPr lang="en-US" sz="3200" dirty="0"/>
          </a:p>
        </p:txBody>
      </p:sp>
      <p:sp>
        <p:nvSpPr>
          <p:cNvPr id="3" name="Content Placeholder 2"/>
          <p:cNvSpPr>
            <a:spLocks noGrp="1"/>
          </p:cNvSpPr>
          <p:nvPr>
            <p:ph idx="1"/>
          </p:nvPr>
        </p:nvSpPr>
        <p:spPr>
          <a:xfrm>
            <a:off x="381000" y="1143000"/>
            <a:ext cx="8382000" cy="4648200"/>
          </a:xfrm>
        </p:spPr>
        <p:txBody>
          <a:bodyPr/>
          <a:lstStyle/>
          <a:p>
            <a:r>
              <a:rPr lang="en-US" sz="2400" dirty="0"/>
              <a:t>For larger Firms that have internal quality control processes, the focus will be on assessing the Firm’s processes and performing sample reviews of CEIV credential holders and of individual client files</a:t>
            </a:r>
          </a:p>
          <a:p>
            <a:endParaRPr lang="en-US" sz="2400" dirty="0" smtClean="0"/>
          </a:p>
          <a:p>
            <a:r>
              <a:rPr lang="en-US" sz="2400" dirty="0" smtClean="0"/>
              <a:t>All </a:t>
            </a:r>
            <a:r>
              <a:rPr lang="en-US" sz="2400" dirty="0"/>
              <a:t>CEIV credential credential holders will eventually be subject to </a:t>
            </a:r>
            <a:r>
              <a:rPr lang="en-US" sz="2400" dirty="0" smtClean="0"/>
              <a:t>review</a:t>
            </a:r>
          </a:p>
          <a:p>
            <a:endParaRPr lang="en-US" sz="2400" dirty="0"/>
          </a:p>
          <a:p>
            <a:r>
              <a:rPr lang="en-US" sz="2400" dirty="0" smtClean="0"/>
              <a:t>The timing of initial quality reviews and the frequency of quality reviews thereafter will be determined as the process is implemented</a:t>
            </a:r>
            <a:endParaRPr lang="en-US" sz="2400" dirty="0"/>
          </a:p>
          <a:p>
            <a:endParaRPr lang="en-US" sz="2400" dirty="0" smtClean="0"/>
          </a:p>
        </p:txBody>
      </p:sp>
    </p:spTree>
    <p:extLst>
      <p:ext uri="{BB962C8B-B14F-4D97-AF65-F5344CB8AC3E}">
        <p14:creationId xmlns:p14="http://schemas.microsoft.com/office/powerpoint/2010/main" val="74796889"/>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lstStyle/>
          <a:p>
            <a:r>
              <a:rPr lang="en-US" sz="3200" b="1" smtClean="0">
                <a:solidFill>
                  <a:srgbClr val="990000"/>
                </a:solidFill>
                <a:cs typeface="Arial"/>
              </a:rPr>
              <a:t>Quality Reviews for CEIV Credential Holders</a:t>
            </a:r>
            <a:endParaRPr lang="en-US" sz="3200" dirty="0"/>
          </a:p>
        </p:txBody>
      </p:sp>
      <p:sp>
        <p:nvSpPr>
          <p:cNvPr id="3" name="Content Placeholder 2"/>
          <p:cNvSpPr>
            <a:spLocks noGrp="1"/>
          </p:cNvSpPr>
          <p:nvPr>
            <p:ph idx="1"/>
          </p:nvPr>
        </p:nvSpPr>
        <p:spPr>
          <a:xfrm>
            <a:off x="381000" y="914400"/>
            <a:ext cx="8382000" cy="4876800"/>
          </a:xfrm>
        </p:spPr>
        <p:txBody>
          <a:bodyPr/>
          <a:lstStyle/>
          <a:p>
            <a:r>
              <a:rPr lang="en-US" sz="2400" dirty="0" smtClean="0"/>
              <a:t>A common review “form” has been drafted, and will used across for all CEIV credential holders, regardless of which VPO awarded their credential</a:t>
            </a:r>
          </a:p>
          <a:p>
            <a:endParaRPr lang="en-US" sz="2400" dirty="0" smtClean="0"/>
          </a:p>
          <a:p>
            <a:r>
              <a:rPr lang="en-US" sz="2400" dirty="0" smtClean="0"/>
              <a:t>A single reviewer organization is contemplated.  As such there will not be a separate review process to be conducted by individual VPOs.  Quality reviewers will undergo MPF/AMPF training</a:t>
            </a:r>
          </a:p>
          <a:p>
            <a:endParaRPr lang="en-US" sz="2400" dirty="0"/>
          </a:p>
          <a:p>
            <a:r>
              <a:rPr lang="en-US" sz="2400" dirty="0" smtClean="0"/>
              <a:t>Adjudication and Sanctions, where necessary, post quality review, will be handled by the individual VPOs, with respect to their members who hold the CEIV credential</a:t>
            </a:r>
          </a:p>
        </p:txBody>
      </p:sp>
    </p:spTree>
    <p:extLst>
      <p:ext uri="{BB962C8B-B14F-4D97-AF65-F5344CB8AC3E}">
        <p14:creationId xmlns:p14="http://schemas.microsoft.com/office/powerpoint/2010/main" val="833379928"/>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lstStyle/>
          <a:p>
            <a:r>
              <a:rPr lang="en-US" sz="3200" b="1" dirty="0" smtClean="0">
                <a:solidFill>
                  <a:srgbClr val="990000"/>
                </a:solidFill>
                <a:cs typeface="Arial"/>
              </a:rPr>
              <a:t>Summary</a:t>
            </a:r>
            <a:endParaRPr lang="en-US" sz="3200" dirty="0"/>
          </a:p>
        </p:txBody>
      </p:sp>
      <p:sp>
        <p:nvSpPr>
          <p:cNvPr id="3" name="Content Placeholder 2"/>
          <p:cNvSpPr>
            <a:spLocks noGrp="1"/>
          </p:cNvSpPr>
          <p:nvPr>
            <p:ph idx="1"/>
          </p:nvPr>
        </p:nvSpPr>
        <p:spPr>
          <a:xfrm>
            <a:off x="381000" y="1066800"/>
            <a:ext cx="8382000" cy="4724400"/>
          </a:xfrm>
        </p:spPr>
        <p:txBody>
          <a:bodyPr/>
          <a:lstStyle/>
          <a:p>
            <a:r>
              <a:rPr lang="en-US" sz="2400" dirty="0" smtClean="0"/>
              <a:t>The FVQI and CIVO were created through a collaboration across an number of organizations in response to critical comments made by US securities regulators, about the Valuation Profession</a:t>
            </a:r>
          </a:p>
          <a:p>
            <a:endParaRPr lang="en-US" sz="2400" dirty="0" smtClean="0"/>
          </a:p>
          <a:p>
            <a:r>
              <a:rPr lang="en-US" sz="2400" dirty="0" smtClean="0"/>
              <a:t>The MPF and AMPF documents were drafted by the Performance Requirements Work stream of the FVQI, to set forth a framework for scope of work and documentation, which has as its goal the maintenance/improvement of quality and consistency in fair value measurements prepared for financial reporting purposes</a:t>
            </a:r>
          </a:p>
        </p:txBody>
      </p:sp>
    </p:spTree>
    <p:extLst>
      <p:ext uri="{BB962C8B-B14F-4D97-AF65-F5344CB8AC3E}">
        <p14:creationId xmlns:p14="http://schemas.microsoft.com/office/powerpoint/2010/main" val="1935888265"/>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200" b="1" dirty="0" smtClean="0"/>
              <a:t>Today’s  Topics</a:t>
            </a:r>
            <a:endParaRPr lang="en-US" sz="3200" b="1" dirty="0"/>
          </a:p>
        </p:txBody>
      </p:sp>
      <p:sp>
        <p:nvSpPr>
          <p:cNvPr id="3" name="Content Placeholder 2"/>
          <p:cNvSpPr>
            <a:spLocks noGrp="1"/>
          </p:cNvSpPr>
          <p:nvPr>
            <p:ph idx="1"/>
          </p:nvPr>
        </p:nvSpPr>
        <p:spPr>
          <a:xfrm>
            <a:off x="381000" y="1295400"/>
            <a:ext cx="8382000" cy="4648200"/>
          </a:xfrm>
        </p:spPr>
        <p:txBody>
          <a:bodyPr/>
          <a:lstStyle/>
          <a:p>
            <a:pPr marL="571500" indent="-571500">
              <a:buFont typeface="+mj-lt"/>
              <a:buAutoNum type="romanUcPeriod"/>
            </a:pPr>
            <a:r>
              <a:rPr lang="en-US" sz="2800" dirty="0" smtClean="0"/>
              <a:t>The Fair Value Quality Initiative (“FVQI”)</a:t>
            </a:r>
          </a:p>
          <a:p>
            <a:pPr marL="571500" indent="-571500">
              <a:buFont typeface="+mj-lt"/>
              <a:buAutoNum type="romanUcPeriod"/>
            </a:pPr>
            <a:r>
              <a:rPr lang="en-US" sz="2800" dirty="0" smtClean="0"/>
              <a:t>The Certified in Entity and Intangible Valuations credential (“CEIV”)</a:t>
            </a:r>
          </a:p>
          <a:p>
            <a:pPr marL="571500" indent="-571500">
              <a:buFont typeface="+mj-lt"/>
              <a:buAutoNum type="romanUcPeriod"/>
            </a:pPr>
            <a:r>
              <a:rPr lang="en-US" sz="2800" dirty="0" smtClean="0"/>
              <a:t>The Mandatory Performance Framework (“MPF”) and the Application of the Mandatory Performance Framework (“AMPF”)</a:t>
            </a:r>
          </a:p>
          <a:p>
            <a:pPr marL="571500" indent="-571500">
              <a:buFont typeface="+mj-lt"/>
              <a:buAutoNum type="romanUcPeriod"/>
            </a:pPr>
            <a:r>
              <a:rPr lang="en-US" sz="2800" dirty="0" smtClean="0"/>
              <a:t>Quality Reviews for CEIV credential holders</a:t>
            </a:r>
          </a:p>
        </p:txBody>
      </p:sp>
    </p:spTree>
    <p:extLst>
      <p:ext uri="{BB962C8B-B14F-4D97-AF65-F5344CB8AC3E}">
        <p14:creationId xmlns:p14="http://schemas.microsoft.com/office/powerpoint/2010/main" val="597214149"/>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lstStyle/>
          <a:p>
            <a:r>
              <a:rPr lang="en-US" sz="3200" b="1" dirty="0" smtClean="0">
                <a:solidFill>
                  <a:srgbClr val="990000"/>
                </a:solidFill>
                <a:cs typeface="Arial"/>
              </a:rPr>
              <a:t>Summary (continued)</a:t>
            </a:r>
            <a:endParaRPr lang="en-US" sz="3200" dirty="0"/>
          </a:p>
        </p:txBody>
      </p:sp>
      <p:sp>
        <p:nvSpPr>
          <p:cNvPr id="3" name="Content Placeholder 2"/>
          <p:cNvSpPr>
            <a:spLocks noGrp="1"/>
          </p:cNvSpPr>
          <p:nvPr>
            <p:ph idx="1"/>
          </p:nvPr>
        </p:nvSpPr>
        <p:spPr>
          <a:xfrm>
            <a:off x="381000" y="990600"/>
            <a:ext cx="8382000" cy="4572000"/>
          </a:xfrm>
        </p:spPr>
        <p:txBody>
          <a:bodyPr/>
          <a:lstStyle/>
          <a:p>
            <a:r>
              <a:rPr lang="en-US" sz="2400" dirty="0" smtClean="0"/>
              <a:t>The CEIV credential was developed to demonstrate a high level of professionalism by credential holders in preparing fair value measurements in financial reporting</a:t>
            </a:r>
          </a:p>
          <a:p>
            <a:endParaRPr lang="en-US" sz="2400" dirty="0"/>
          </a:p>
          <a:p>
            <a:r>
              <a:rPr lang="en-US" sz="2400" dirty="0" smtClean="0"/>
              <a:t>CEIV credential holders must possess minimum levels of education and specific experience in performing fair value measurements for financial reporting, must undertake specific training relating to the MPF/AMPF and the valuation body of knowledge, must pass a comprehensive examination, and must submit to periodic quality reviews regarding their compliance with the requirements of the CEIV credential, particularly with respect to compliance with the MPF/AMPF</a:t>
            </a:r>
          </a:p>
        </p:txBody>
      </p:sp>
    </p:spTree>
    <p:extLst>
      <p:ext uri="{BB962C8B-B14F-4D97-AF65-F5344CB8AC3E}">
        <p14:creationId xmlns:p14="http://schemas.microsoft.com/office/powerpoint/2010/main" val="1706118244"/>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676400"/>
            <a:ext cx="7543800" cy="769441"/>
          </a:xfrm>
          <a:prstGeom prst="rect">
            <a:avLst/>
          </a:prstGeom>
          <a:noFill/>
        </p:spPr>
        <p:txBody>
          <a:bodyPr wrap="square" rtlCol="0">
            <a:spAutoFit/>
          </a:bodyPr>
          <a:lstStyle/>
          <a:p>
            <a:pPr algn="ctr" defTabSz="457200" eaLnBrk="1" fontAlgn="auto" hangingPunct="1">
              <a:spcBef>
                <a:spcPts val="0"/>
              </a:spcBef>
              <a:spcAft>
                <a:spcPts val="0"/>
              </a:spcAft>
            </a:pPr>
            <a:r>
              <a:rPr lang="en-US" sz="4400" b="1" dirty="0" smtClean="0">
                <a:solidFill>
                  <a:srgbClr val="990000"/>
                </a:solidFill>
                <a:cs typeface="Arial"/>
              </a:rPr>
              <a:t>Questions?</a:t>
            </a:r>
            <a:endParaRPr lang="en-US" sz="4400" b="1" dirty="0">
              <a:latin typeface="+mj-lt"/>
            </a:endParaRPr>
          </a:p>
        </p:txBody>
      </p:sp>
    </p:spTree>
    <p:extLst>
      <p:ext uri="{BB962C8B-B14F-4D97-AF65-F5344CB8AC3E}">
        <p14:creationId xmlns:p14="http://schemas.microsoft.com/office/powerpoint/2010/main" val="2140833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676400"/>
            <a:ext cx="7543800" cy="1446550"/>
          </a:xfrm>
          <a:prstGeom prst="rect">
            <a:avLst/>
          </a:prstGeom>
          <a:noFill/>
        </p:spPr>
        <p:txBody>
          <a:bodyPr wrap="square" rtlCol="0">
            <a:spAutoFit/>
          </a:bodyPr>
          <a:lstStyle/>
          <a:p>
            <a:pPr algn="ctr" defTabSz="457200" eaLnBrk="1" fontAlgn="auto" hangingPunct="1">
              <a:spcBef>
                <a:spcPts val="0"/>
              </a:spcBef>
              <a:spcAft>
                <a:spcPts val="0"/>
              </a:spcAft>
            </a:pPr>
            <a:r>
              <a:rPr lang="en-US" sz="4400" b="1" dirty="0" smtClean="0">
                <a:solidFill>
                  <a:srgbClr val="990000"/>
                </a:solidFill>
                <a:cs typeface="Arial"/>
              </a:rPr>
              <a:t>The Fair Value Quality Initiative (“FVQI”)</a:t>
            </a:r>
            <a:endParaRPr lang="en-US" sz="4400" b="1" dirty="0">
              <a:latin typeface="+mj-lt"/>
            </a:endParaRPr>
          </a:p>
        </p:txBody>
      </p:sp>
    </p:spTree>
    <p:extLst>
      <p:ext uri="{BB962C8B-B14F-4D97-AF65-F5344CB8AC3E}">
        <p14:creationId xmlns:p14="http://schemas.microsoft.com/office/powerpoint/2010/main" val="1923339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pPr>
              <a:spcBef>
                <a:spcPts val="0"/>
              </a:spcBef>
            </a:pPr>
            <a:r>
              <a:rPr lang="en-US" sz="3200" b="1" dirty="0" smtClean="0">
                <a:solidFill>
                  <a:srgbClr val="990000"/>
                </a:solidFill>
                <a:cs typeface="Arial"/>
              </a:rPr>
              <a:t>The Fair Value Quality Initiative</a:t>
            </a:r>
            <a:endParaRPr lang="en-US" sz="3200" dirty="0"/>
          </a:p>
        </p:txBody>
      </p:sp>
      <p:sp>
        <p:nvSpPr>
          <p:cNvPr id="3" name="Content Placeholder 2"/>
          <p:cNvSpPr>
            <a:spLocks noGrp="1"/>
          </p:cNvSpPr>
          <p:nvPr>
            <p:ph idx="1"/>
          </p:nvPr>
        </p:nvSpPr>
        <p:spPr>
          <a:xfrm>
            <a:off x="381000" y="990600"/>
            <a:ext cx="8077200" cy="4953000"/>
          </a:xfrm>
        </p:spPr>
        <p:txBody>
          <a:bodyPr/>
          <a:lstStyle/>
          <a:p>
            <a:r>
              <a:rPr lang="en-US" sz="2800" dirty="0" smtClean="0"/>
              <a:t>The </a:t>
            </a:r>
            <a:r>
              <a:rPr lang="en-US" sz="2800" b="1" dirty="0" smtClean="0">
                <a:solidFill>
                  <a:srgbClr val="0070C0"/>
                </a:solidFill>
              </a:rPr>
              <a:t>Fair </a:t>
            </a:r>
            <a:r>
              <a:rPr lang="en-US" sz="2800" b="1" dirty="0">
                <a:solidFill>
                  <a:srgbClr val="0070C0"/>
                </a:solidFill>
              </a:rPr>
              <a:t>Value Quality Initiative (“FVQI</a:t>
            </a:r>
            <a:r>
              <a:rPr lang="en-US" sz="2800" b="1" dirty="0" smtClean="0">
                <a:solidFill>
                  <a:srgbClr val="0070C0"/>
                </a:solidFill>
              </a:rPr>
              <a:t>”</a:t>
            </a:r>
            <a:r>
              <a:rPr lang="en-US" sz="2800" b="1" dirty="0">
                <a:solidFill>
                  <a:srgbClr val="0070C0"/>
                </a:solidFill>
              </a:rPr>
              <a:t> </a:t>
            </a:r>
            <a:r>
              <a:rPr lang="en-US" sz="2800" b="1" dirty="0" smtClean="0">
                <a:solidFill>
                  <a:srgbClr val="0070C0"/>
                </a:solidFill>
              </a:rPr>
              <a:t>)</a:t>
            </a:r>
            <a:r>
              <a:rPr lang="en-US" sz="2800" dirty="0" smtClean="0"/>
              <a:t>: What is it?</a:t>
            </a:r>
            <a:endParaRPr lang="en-US" sz="2000" dirty="0" smtClean="0"/>
          </a:p>
          <a:p>
            <a:pPr lvl="2" indent="-342900">
              <a:buFont typeface="Arial" charset="0"/>
              <a:buChar char="•"/>
            </a:pPr>
            <a:r>
              <a:rPr lang="en-US" sz="2000" dirty="0" smtClean="0"/>
              <a:t>“</a:t>
            </a:r>
            <a:r>
              <a:rPr lang="en-US" sz="2000" dirty="0"/>
              <a:t>Within the past several years, public statements by U.S. capital market regulators have called into question whether some of the individuals that assist SEC registrants with estimating fair value for financial reporting purposes have the requisite training, qualifications, experience, and expertise to perform this type of work. The SEC staff has expressed a desire that the various stakeholders in the valuation profession coordinate their efforts to establish rigorous and uniform qualifications, training, accreditation, and oversight of individuals conducting fair value measurements</a:t>
            </a:r>
            <a:r>
              <a:rPr lang="en-US" sz="2000" dirty="0" smtClean="0"/>
              <a:t>.”</a:t>
            </a:r>
            <a:endParaRPr lang="en-US" sz="2000" dirty="0"/>
          </a:p>
          <a:p>
            <a:pPr marL="457200" lvl="1" indent="0">
              <a:buNone/>
            </a:pPr>
            <a:endParaRPr lang="en-US" sz="2000" dirty="0"/>
          </a:p>
        </p:txBody>
      </p:sp>
    </p:spTree>
    <p:extLst>
      <p:ext uri="{BB962C8B-B14F-4D97-AF65-F5344CB8AC3E}">
        <p14:creationId xmlns:p14="http://schemas.microsoft.com/office/powerpoint/2010/main" val="206444125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pPr>
              <a:spcBef>
                <a:spcPts val="0"/>
              </a:spcBef>
            </a:pPr>
            <a:r>
              <a:rPr lang="en-US" sz="3200" b="1" dirty="0" smtClean="0">
                <a:solidFill>
                  <a:srgbClr val="990000"/>
                </a:solidFill>
                <a:cs typeface="Arial"/>
              </a:rPr>
              <a:t>The Fair Value Quality Initiative</a:t>
            </a:r>
            <a:endParaRPr lang="en-US" sz="3200" dirty="0"/>
          </a:p>
        </p:txBody>
      </p:sp>
      <p:sp>
        <p:nvSpPr>
          <p:cNvPr id="3" name="Content Placeholder 2"/>
          <p:cNvSpPr>
            <a:spLocks noGrp="1"/>
          </p:cNvSpPr>
          <p:nvPr>
            <p:ph idx="1"/>
          </p:nvPr>
        </p:nvSpPr>
        <p:spPr>
          <a:xfrm>
            <a:off x="381000" y="914400"/>
            <a:ext cx="8077200" cy="5029200"/>
          </a:xfrm>
        </p:spPr>
        <p:txBody>
          <a:bodyPr/>
          <a:lstStyle/>
          <a:p>
            <a:r>
              <a:rPr lang="en-US" sz="2800" dirty="0" smtClean="0"/>
              <a:t>The Fair Value Quality Initiative (“FVQI”): What is it?</a:t>
            </a:r>
            <a:endParaRPr lang="en-US" sz="2000" dirty="0" smtClean="0"/>
          </a:p>
          <a:p>
            <a:pPr marL="1085850" lvl="2" indent="-285750"/>
            <a:endParaRPr lang="en-US" sz="2000" dirty="0" smtClean="0"/>
          </a:p>
          <a:p>
            <a:pPr marL="1085850" lvl="2" indent="-285750"/>
            <a:r>
              <a:rPr lang="en-US" sz="2000" dirty="0" smtClean="0"/>
              <a:t>“In </a:t>
            </a:r>
            <a:r>
              <a:rPr lang="en-US" sz="2000" dirty="0"/>
              <a:t>response to these regulatory concerns and the public perceptions, numerous groups including not-for-profit </a:t>
            </a:r>
            <a:r>
              <a:rPr lang="en-US" sz="2000" b="1" dirty="0">
                <a:solidFill>
                  <a:srgbClr val="0070C0"/>
                </a:solidFill>
              </a:rPr>
              <a:t>valuation professional organizations </a:t>
            </a:r>
            <a:r>
              <a:rPr lang="en-US" sz="2000" dirty="0">
                <a:solidFill>
                  <a:srgbClr val="0070C0"/>
                </a:solidFill>
              </a:rPr>
              <a:t>(VPOs), </a:t>
            </a:r>
            <a:r>
              <a:rPr lang="en-US" sz="2000" b="1" dirty="0" smtClean="0">
                <a:solidFill>
                  <a:srgbClr val="0070C0"/>
                </a:solidFill>
              </a:rPr>
              <a:t>non-membership </a:t>
            </a:r>
            <a:r>
              <a:rPr lang="en-US" sz="2000" b="1" dirty="0">
                <a:solidFill>
                  <a:srgbClr val="0070C0"/>
                </a:solidFill>
              </a:rPr>
              <a:t>VPOs</a:t>
            </a:r>
            <a:r>
              <a:rPr lang="en-US" sz="2000" dirty="0"/>
              <a:t>, and others collaborated to form a task </a:t>
            </a:r>
            <a:r>
              <a:rPr lang="en-US" sz="2000" dirty="0" smtClean="0"/>
              <a:t>force (Ultimately, the FVQI)  </a:t>
            </a:r>
            <a:r>
              <a:rPr lang="en-US" sz="2000" dirty="0"/>
              <a:t>that focused on the issues facing the valuation profession and how best to address them</a:t>
            </a:r>
            <a:r>
              <a:rPr lang="en-US" sz="2000" dirty="0" smtClean="0"/>
              <a:t>.” (emphasis added)</a:t>
            </a:r>
          </a:p>
          <a:p>
            <a:pPr marL="1085850" lvl="2" indent="-285750"/>
            <a:endParaRPr lang="en-US" sz="2000" dirty="0"/>
          </a:p>
          <a:p>
            <a:pPr marL="1085850" lvl="2" indent="-285750"/>
            <a:r>
              <a:rPr lang="en-US" sz="2000" dirty="0"/>
              <a:t>A legal entity, the </a:t>
            </a:r>
            <a:r>
              <a:rPr lang="en-US" sz="2000" b="1" dirty="0">
                <a:solidFill>
                  <a:srgbClr val="0070C0"/>
                </a:solidFill>
              </a:rPr>
              <a:t>“Corporate and Intangibles Valuation Organization, LLC” </a:t>
            </a:r>
            <a:r>
              <a:rPr lang="en-US" sz="2000" b="1" dirty="0" smtClean="0">
                <a:solidFill>
                  <a:srgbClr val="0070C0"/>
                </a:solidFill>
              </a:rPr>
              <a:t>(“CIVO”) </a:t>
            </a:r>
            <a:r>
              <a:rPr lang="en-US" sz="2000" dirty="0" smtClean="0"/>
              <a:t>was </a:t>
            </a:r>
            <a:r>
              <a:rPr lang="en-US" sz="2000" dirty="0"/>
              <a:t>created to house the intellectual property created by the initiative and carry out joint activities of the joint efforts of the three founding Valuation Professional Organizations (“VPO’s”).</a:t>
            </a:r>
          </a:p>
          <a:p>
            <a:pPr marL="1085850" lvl="2" indent="-285750"/>
            <a:endParaRPr lang="en-US" sz="2000" dirty="0"/>
          </a:p>
          <a:p>
            <a:pPr marL="800100" lvl="2" indent="0">
              <a:buNone/>
            </a:pPr>
            <a:endParaRPr lang="en-US" sz="1800" dirty="0"/>
          </a:p>
          <a:p>
            <a:pPr marL="457200" lvl="1" indent="0">
              <a:buNone/>
            </a:pPr>
            <a:endParaRPr lang="en-US" sz="1400" dirty="0"/>
          </a:p>
        </p:txBody>
      </p:sp>
    </p:spTree>
    <p:extLst>
      <p:ext uri="{BB962C8B-B14F-4D97-AF65-F5344CB8AC3E}">
        <p14:creationId xmlns:p14="http://schemas.microsoft.com/office/powerpoint/2010/main" val="148036066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600200"/>
            <a:ext cx="7543800" cy="2123658"/>
          </a:xfrm>
          <a:prstGeom prst="rect">
            <a:avLst/>
          </a:prstGeom>
          <a:noFill/>
        </p:spPr>
        <p:txBody>
          <a:bodyPr wrap="square" rtlCol="0">
            <a:spAutoFit/>
          </a:bodyPr>
          <a:lstStyle/>
          <a:p>
            <a:pPr algn="ctr" defTabSz="457200" eaLnBrk="1" fontAlgn="auto" hangingPunct="1">
              <a:spcBef>
                <a:spcPts val="0"/>
              </a:spcBef>
              <a:spcAft>
                <a:spcPts val="0"/>
              </a:spcAft>
            </a:pPr>
            <a:r>
              <a:rPr lang="en-US" sz="4400" b="1" dirty="0" smtClean="0">
                <a:solidFill>
                  <a:srgbClr val="990000"/>
                </a:solidFill>
                <a:cs typeface="Arial"/>
              </a:rPr>
              <a:t>The Certified in Entity and Intangible Valuations Credential (“CEIV“)</a:t>
            </a:r>
            <a:endParaRPr lang="en-US" sz="4400" b="1" dirty="0">
              <a:latin typeface="+mj-lt"/>
            </a:endParaRPr>
          </a:p>
        </p:txBody>
      </p:sp>
    </p:spTree>
    <p:extLst>
      <p:ext uri="{BB962C8B-B14F-4D97-AF65-F5344CB8AC3E}">
        <p14:creationId xmlns:p14="http://schemas.microsoft.com/office/powerpoint/2010/main" val="1438991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2800" b="1" dirty="0" smtClean="0"/>
              <a:t>Certified in Entity and Intangible Valuation Credential</a:t>
            </a:r>
            <a:endParaRPr lang="en-US" sz="2800" b="1" dirty="0"/>
          </a:p>
        </p:txBody>
      </p:sp>
      <p:sp>
        <p:nvSpPr>
          <p:cNvPr id="3" name="Content Placeholder 2"/>
          <p:cNvSpPr>
            <a:spLocks noGrp="1"/>
          </p:cNvSpPr>
          <p:nvPr>
            <p:ph idx="1"/>
          </p:nvPr>
        </p:nvSpPr>
        <p:spPr>
          <a:xfrm>
            <a:off x="381000" y="838200"/>
            <a:ext cx="7924800" cy="5105400"/>
          </a:xfrm>
        </p:spPr>
        <p:txBody>
          <a:bodyPr/>
          <a:lstStyle/>
          <a:p>
            <a:r>
              <a:rPr lang="en-US" sz="2800" dirty="0"/>
              <a:t>The </a:t>
            </a:r>
            <a:r>
              <a:rPr lang="en-US" sz="2800" i="1" dirty="0" smtClean="0"/>
              <a:t>Certified in Entity and Intangible Valuation </a:t>
            </a:r>
            <a:r>
              <a:rPr lang="en-US" sz="2800" dirty="0" smtClean="0"/>
              <a:t>credential (“</a:t>
            </a:r>
            <a:r>
              <a:rPr lang="en-US" sz="2800" dirty="0"/>
              <a:t>CEIV”): What is it?</a:t>
            </a:r>
          </a:p>
          <a:p>
            <a:pPr lvl="2" indent="-342900"/>
            <a:r>
              <a:rPr lang="en-US" sz="2000" dirty="0" smtClean="0"/>
              <a:t>The </a:t>
            </a:r>
            <a:r>
              <a:rPr lang="en-US" sz="2000" b="1" i="1" dirty="0">
                <a:solidFill>
                  <a:srgbClr val="0070C0"/>
                </a:solidFill>
              </a:rPr>
              <a:t>Certified in Entity and Intangible </a:t>
            </a:r>
            <a:r>
              <a:rPr lang="en-US" sz="2000" b="1" i="1" dirty="0" smtClean="0">
                <a:solidFill>
                  <a:srgbClr val="0070C0"/>
                </a:solidFill>
              </a:rPr>
              <a:t>Valuations</a:t>
            </a:r>
            <a:r>
              <a:rPr lang="en-US" sz="2000" b="1" i="1" dirty="0">
                <a:solidFill>
                  <a:srgbClr val="0070C0"/>
                </a:solidFill>
              </a:rPr>
              <a:t> </a:t>
            </a:r>
            <a:r>
              <a:rPr lang="en-US" sz="2000" dirty="0" smtClean="0"/>
              <a:t>credential was developed jointly by the AICPA, the ASA and the Royal Institution of Chartered Surveyors (“RICS”) for Valuation Professionals </a:t>
            </a:r>
            <a:r>
              <a:rPr lang="en-US" sz="2000" dirty="0"/>
              <a:t>who perform fair value </a:t>
            </a:r>
            <a:r>
              <a:rPr lang="en-US" sz="2000" dirty="0" smtClean="0"/>
              <a:t>measurements (ASC 820) for </a:t>
            </a:r>
            <a:r>
              <a:rPr lang="en-US" sz="2000" dirty="0"/>
              <a:t>entities and intangible assets for financial reporting purposes. </a:t>
            </a:r>
            <a:endParaRPr lang="en-US" sz="2000" dirty="0" smtClean="0"/>
          </a:p>
          <a:p>
            <a:pPr lvl="2" indent="-342900"/>
            <a:endParaRPr lang="en-US" sz="2000" dirty="0" smtClean="0"/>
          </a:p>
          <a:p>
            <a:pPr lvl="2" indent="-342900"/>
            <a:r>
              <a:rPr lang="en-US" sz="2000" dirty="0" smtClean="0"/>
              <a:t>This </a:t>
            </a:r>
            <a:r>
              <a:rPr lang="en-US" sz="2000" dirty="0"/>
              <a:t>includes performing </a:t>
            </a:r>
            <a:r>
              <a:rPr lang="en-US" sz="2000" dirty="0" smtClean="0"/>
              <a:t>valuations for </a:t>
            </a:r>
            <a:r>
              <a:rPr lang="en-US" sz="2000" dirty="0"/>
              <a:t>business </a:t>
            </a:r>
            <a:r>
              <a:rPr lang="en-US" sz="2000" dirty="0" smtClean="0"/>
              <a:t>combinations (ASC 805), the testing of goodwill </a:t>
            </a:r>
            <a:r>
              <a:rPr lang="en-US" sz="2000" dirty="0"/>
              <a:t>and other long-lived assets for </a:t>
            </a:r>
            <a:r>
              <a:rPr lang="en-US" sz="2000" dirty="0" smtClean="0"/>
              <a:t>impairment (ASC 350/360), applying the fair value option (ASC 825), measuring investments of investment companies (ASC 946) and analyzing share-based compensation (ASC 718). </a:t>
            </a:r>
            <a:endParaRPr lang="en-US" sz="2000" dirty="0"/>
          </a:p>
        </p:txBody>
      </p:sp>
    </p:spTree>
    <p:extLst>
      <p:ext uri="{BB962C8B-B14F-4D97-AF65-F5344CB8AC3E}">
        <p14:creationId xmlns:p14="http://schemas.microsoft.com/office/powerpoint/2010/main" val="1823595739"/>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2800" b="1" dirty="0" smtClean="0"/>
              <a:t>Certified in Entity and Intangible Valuation Credential</a:t>
            </a:r>
            <a:endParaRPr lang="en-US" sz="2800" b="1" dirty="0"/>
          </a:p>
        </p:txBody>
      </p:sp>
      <p:sp>
        <p:nvSpPr>
          <p:cNvPr id="3" name="Content Placeholder 2"/>
          <p:cNvSpPr>
            <a:spLocks noGrp="1"/>
          </p:cNvSpPr>
          <p:nvPr>
            <p:ph idx="1"/>
          </p:nvPr>
        </p:nvSpPr>
        <p:spPr>
          <a:xfrm>
            <a:off x="381000" y="838200"/>
            <a:ext cx="8382000" cy="5105400"/>
          </a:xfrm>
        </p:spPr>
        <p:txBody>
          <a:bodyPr/>
          <a:lstStyle/>
          <a:p>
            <a:r>
              <a:rPr lang="en-US" sz="2800" dirty="0"/>
              <a:t>The </a:t>
            </a:r>
            <a:r>
              <a:rPr lang="en-US" sz="2800" i="1" dirty="0" smtClean="0"/>
              <a:t>Certified in Entity and Intangible Valuation </a:t>
            </a:r>
            <a:r>
              <a:rPr lang="en-US" sz="2800" dirty="0" smtClean="0"/>
              <a:t>credential (“</a:t>
            </a:r>
            <a:r>
              <a:rPr lang="en-US" sz="2800" dirty="0"/>
              <a:t>CEIV”): What is it?</a:t>
            </a:r>
          </a:p>
          <a:p>
            <a:pPr marL="800100" lvl="2" indent="0">
              <a:buNone/>
            </a:pPr>
            <a:r>
              <a:rPr lang="en-US" sz="2000" b="1" dirty="0" smtClean="0">
                <a:solidFill>
                  <a:srgbClr val="0070C0"/>
                </a:solidFill>
              </a:rPr>
              <a:t>CEIVs</a:t>
            </a:r>
            <a:r>
              <a:rPr lang="en-US" sz="2000" dirty="0" smtClean="0">
                <a:solidFill>
                  <a:srgbClr val="0070C0"/>
                </a:solidFill>
              </a:rPr>
              <a:t> </a:t>
            </a:r>
            <a:r>
              <a:rPr lang="en-US" sz="2000" dirty="0" smtClean="0"/>
              <a:t>must;</a:t>
            </a:r>
          </a:p>
          <a:p>
            <a:pPr lvl="2"/>
            <a:r>
              <a:rPr lang="en-US" sz="2000" dirty="0"/>
              <a:t>Meet a minimum number of hours of fair </a:t>
            </a:r>
            <a:r>
              <a:rPr lang="en-US" sz="2000" dirty="0" smtClean="0"/>
              <a:t>value measurement-related </a:t>
            </a:r>
            <a:r>
              <a:rPr lang="en-US" sz="2000" dirty="0"/>
              <a:t>experience (initial and </a:t>
            </a:r>
            <a:r>
              <a:rPr lang="en-US" sz="2000" dirty="0" smtClean="0"/>
              <a:t>ongoing)</a:t>
            </a:r>
          </a:p>
          <a:p>
            <a:pPr lvl="2"/>
            <a:r>
              <a:rPr lang="en-US" sz="2000" dirty="0" smtClean="0"/>
              <a:t>Possess/undertake </a:t>
            </a:r>
            <a:r>
              <a:rPr lang="en-US" sz="2000" dirty="0"/>
              <a:t>required fair value-related education </a:t>
            </a:r>
            <a:r>
              <a:rPr lang="en-US" sz="2000" dirty="0" smtClean="0"/>
              <a:t>and training (initial </a:t>
            </a:r>
            <a:r>
              <a:rPr lang="en-US" sz="2000" dirty="0"/>
              <a:t>and </a:t>
            </a:r>
            <a:r>
              <a:rPr lang="en-US" sz="2000" dirty="0" smtClean="0"/>
              <a:t>ongoing)</a:t>
            </a:r>
          </a:p>
          <a:p>
            <a:pPr lvl="2"/>
            <a:r>
              <a:rPr lang="en-US" sz="2000" dirty="0" smtClean="0"/>
              <a:t>Successfully complete an examination demonstrating their knowledge of the MPF/AMPF and the valuation body of knowledge relevant to fair value measurement</a:t>
            </a:r>
          </a:p>
          <a:p>
            <a:pPr lvl="2"/>
            <a:r>
              <a:rPr lang="en-US" sz="2000" dirty="0" smtClean="0"/>
              <a:t>Submit </a:t>
            </a:r>
            <a:r>
              <a:rPr lang="en-US" sz="2000" dirty="0"/>
              <a:t>to a proactive, ongoing engagement-level quality </a:t>
            </a:r>
            <a:r>
              <a:rPr lang="en-US" sz="2000" dirty="0" smtClean="0"/>
              <a:t>review process</a:t>
            </a:r>
          </a:p>
          <a:p>
            <a:pPr lvl="2"/>
            <a:r>
              <a:rPr lang="en-US" sz="2000" dirty="0" smtClean="0"/>
              <a:t>Comply </a:t>
            </a:r>
            <a:r>
              <a:rPr lang="en-US" sz="2000" dirty="0"/>
              <a:t>with the established Mandatory Performance Framework</a:t>
            </a:r>
          </a:p>
        </p:txBody>
      </p:sp>
    </p:spTree>
    <p:extLst>
      <p:ext uri="{BB962C8B-B14F-4D97-AF65-F5344CB8AC3E}">
        <p14:creationId xmlns:p14="http://schemas.microsoft.com/office/powerpoint/2010/main" val="1756680819"/>
      </p:ext>
    </p:extLst>
  </p:cSld>
  <p:clrMapOvr>
    <a:masterClrMapping/>
  </p:clrMapOvr>
  <p:transition>
    <p:wipe dir="r"/>
  </p:transition>
</p:sld>
</file>

<file path=ppt/theme/theme1.xml><?xml version="1.0" encoding="utf-8"?>
<a:theme xmlns:a="http://schemas.openxmlformats.org/drawingml/2006/main" name="EY_WidescreenHandout">
  <a:themeElements>
    <a:clrScheme name="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Widescreen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Y_WidescreenHandout">
  <a:themeElements>
    <a:clrScheme name="1_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1_EY_Widescreen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3_Layers">
  <a:themeElements>
    <a:clrScheme name="4_Layers 12">
      <a:dk1>
        <a:srgbClr val="000000"/>
      </a:dk1>
      <a:lt1>
        <a:srgbClr val="FFFFE1"/>
      </a:lt1>
      <a:dk2>
        <a:srgbClr val="330033"/>
      </a:dk2>
      <a:lt2>
        <a:srgbClr val="330033"/>
      </a:lt2>
      <a:accent1>
        <a:srgbClr val="A50021"/>
      </a:accent1>
      <a:accent2>
        <a:srgbClr val="FF0000"/>
      </a:accent2>
      <a:accent3>
        <a:srgbClr val="FFFFEE"/>
      </a:accent3>
      <a:accent4>
        <a:srgbClr val="000000"/>
      </a:accent4>
      <a:accent5>
        <a:srgbClr val="CFAAAB"/>
      </a:accent5>
      <a:accent6>
        <a:srgbClr val="E70000"/>
      </a:accent6>
      <a:hlink>
        <a:srgbClr val="990033"/>
      </a:hlink>
      <a:folHlink>
        <a:srgbClr val="A50021"/>
      </a:folHlink>
    </a:clrScheme>
    <a:fontScheme name="4_Layers">
      <a:majorFont>
        <a:latin typeface="Arial"/>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4_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4_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4_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4_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4_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4_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4_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4_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4_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4_Layers 11">
        <a:dk1>
          <a:srgbClr val="000000"/>
        </a:dk1>
        <a:lt1>
          <a:srgbClr val="FFFFE1"/>
        </a:lt1>
        <a:dk2>
          <a:srgbClr val="330033"/>
        </a:dk2>
        <a:lt2>
          <a:srgbClr val="330033"/>
        </a:lt2>
        <a:accent1>
          <a:srgbClr val="A50021"/>
        </a:accent1>
        <a:accent2>
          <a:srgbClr val="FF0000"/>
        </a:accent2>
        <a:accent3>
          <a:srgbClr val="FFFFEE"/>
        </a:accent3>
        <a:accent4>
          <a:srgbClr val="000000"/>
        </a:accent4>
        <a:accent5>
          <a:srgbClr val="CFAAAB"/>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4_Layers 12">
        <a:dk1>
          <a:srgbClr val="000000"/>
        </a:dk1>
        <a:lt1>
          <a:srgbClr val="FFFFE1"/>
        </a:lt1>
        <a:dk2>
          <a:srgbClr val="330033"/>
        </a:dk2>
        <a:lt2>
          <a:srgbClr val="330033"/>
        </a:lt2>
        <a:accent1>
          <a:srgbClr val="A50021"/>
        </a:accent1>
        <a:accent2>
          <a:srgbClr val="FF0000"/>
        </a:accent2>
        <a:accent3>
          <a:srgbClr val="FFFFEE"/>
        </a:accent3>
        <a:accent4>
          <a:srgbClr val="000000"/>
        </a:accent4>
        <a:accent5>
          <a:srgbClr val="CFAAAB"/>
        </a:accent5>
        <a:accent6>
          <a:srgbClr val="E70000"/>
        </a:accent6>
        <a:hlink>
          <a:srgbClr val="990033"/>
        </a:hlink>
        <a:folHlink>
          <a:srgbClr val="A50021"/>
        </a:folHlink>
      </a:clrScheme>
      <a:clrMap bg1="lt1" tx1="dk1" bg2="lt2" tx2="dk2" accent1="accent1" accent2="accent2" accent3="accent3" accent4="accent4" accent5="accent5" accent6="accent6" hlink="hlink" folHlink="folHlink"/>
    </a:extraClrScheme>
    <a:extraClrScheme>
      <a:clrScheme name="4_Layers 13">
        <a:dk1>
          <a:srgbClr val="000000"/>
        </a:dk1>
        <a:lt1>
          <a:srgbClr val="FFFFFF"/>
        </a:lt1>
        <a:dk2>
          <a:srgbClr val="114FFB"/>
        </a:dk2>
        <a:lt2>
          <a:srgbClr val="8CF4EA"/>
        </a:lt2>
        <a:accent1>
          <a:srgbClr val="00B7A5"/>
        </a:accent1>
        <a:accent2>
          <a:srgbClr val="D49FFF"/>
        </a:accent2>
        <a:accent3>
          <a:srgbClr val="AAB2FD"/>
        </a:accent3>
        <a:accent4>
          <a:srgbClr val="DADADA"/>
        </a:accent4>
        <a:accent5>
          <a:srgbClr val="AAD8CF"/>
        </a:accent5>
        <a:accent6>
          <a:srgbClr val="C090E7"/>
        </a:accent6>
        <a:hlink>
          <a:srgbClr val="FFFF66"/>
        </a:hlink>
        <a:folHlink>
          <a:srgbClr val="618FFD"/>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Custom 23">
      <a:dk1>
        <a:srgbClr val="99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Office Theme">
  <a:themeElements>
    <a:clrScheme name="Custom 23">
      <a:dk1>
        <a:srgbClr val="99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1850</Words>
  <Application>Microsoft Office PowerPoint</Application>
  <PresentationFormat>Presentazione su schermo (4:3)</PresentationFormat>
  <Paragraphs>188</Paragraphs>
  <Slides>31</Slides>
  <Notes>0</Notes>
  <HiddenSlides>0</HiddenSlides>
  <MMClips>0</MMClips>
  <ScaleCrop>false</ScaleCrop>
  <HeadingPairs>
    <vt:vector size="6" baseType="variant">
      <vt:variant>
        <vt:lpstr>Caratteri utilizzati</vt:lpstr>
      </vt:variant>
      <vt:variant>
        <vt:i4>5</vt:i4>
      </vt:variant>
      <vt:variant>
        <vt:lpstr>Tema</vt:lpstr>
      </vt:variant>
      <vt:variant>
        <vt:i4>5</vt:i4>
      </vt:variant>
      <vt:variant>
        <vt:lpstr>Titoli diapositive</vt:lpstr>
      </vt:variant>
      <vt:variant>
        <vt:i4>31</vt:i4>
      </vt:variant>
    </vt:vector>
  </HeadingPairs>
  <TitlesOfParts>
    <vt:vector size="41" baseType="lpstr">
      <vt:lpstr>Arial</vt:lpstr>
      <vt:lpstr>Calibri</vt:lpstr>
      <vt:lpstr>Tahoma</vt:lpstr>
      <vt:lpstr>Times New Roman</vt:lpstr>
      <vt:lpstr>Wingdings</vt:lpstr>
      <vt:lpstr>EY_WidescreenHandout</vt:lpstr>
      <vt:lpstr>1_EY_WidescreenHandout</vt:lpstr>
      <vt:lpstr>53_Layers</vt:lpstr>
      <vt:lpstr>Office Theme</vt:lpstr>
      <vt:lpstr>1_Office Theme</vt:lpstr>
      <vt:lpstr>Presentazione standard di PowerPoint</vt:lpstr>
      <vt:lpstr>Presentazione standard di PowerPoint</vt:lpstr>
      <vt:lpstr>Today’s  Topics</vt:lpstr>
      <vt:lpstr>Presentazione standard di PowerPoint</vt:lpstr>
      <vt:lpstr>The Fair Value Quality Initiative</vt:lpstr>
      <vt:lpstr>The Fair Value Quality Initiative</vt:lpstr>
      <vt:lpstr>Presentazione standard di PowerPoint</vt:lpstr>
      <vt:lpstr>Certified in Entity and Intangible Valuation Credential</vt:lpstr>
      <vt:lpstr>Certified in Entity and Intangible Valuation Credential</vt:lpstr>
      <vt:lpstr>Presentazione standard di PowerPoint</vt:lpstr>
      <vt:lpstr>Mandatory Performance Framework</vt:lpstr>
      <vt:lpstr>Mandatory Performance Framework</vt:lpstr>
      <vt:lpstr>Mandatory Performance Framework</vt:lpstr>
      <vt:lpstr>Mandatory Performance Framework</vt:lpstr>
      <vt:lpstr>Mandatory Performance Framework</vt:lpstr>
      <vt:lpstr>Mandatory Performance Framework</vt:lpstr>
      <vt:lpstr>Mandatory Performance Framework</vt:lpstr>
      <vt:lpstr>Mandatory Performance Framework</vt:lpstr>
      <vt:lpstr>Application of the Mandatory Performance Framework</vt:lpstr>
      <vt:lpstr>Application of the Mandatory Performance Framework</vt:lpstr>
      <vt:lpstr>Application of the Mandatory Performance Framework</vt:lpstr>
      <vt:lpstr>Special Area of Practice Diversity, Related to Discount Rate Derivation</vt:lpstr>
      <vt:lpstr>Application of the Mandatory Performance Framework</vt:lpstr>
      <vt:lpstr>MPF and AMPF</vt:lpstr>
      <vt:lpstr>Presentazione standard di PowerPoint</vt:lpstr>
      <vt:lpstr>Quality Reviews for CEIV Credential Holders</vt:lpstr>
      <vt:lpstr>Quality Reviews for CEIV Credential Holders</vt:lpstr>
      <vt:lpstr>Quality Reviews for CEIV Credential Holders</vt:lpstr>
      <vt:lpstr>Summary</vt:lpstr>
      <vt:lpstr>Summary (continued)</vt:lpstr>
      <vt:lpstr>Presentazione standard di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Information Game</dc:title>
  <dc:creator>Liz</dc:creator>
  <cp:lastModifiedBy>Windows User</cp:lastModifiedBy>
  <cp:revision>636</cp:revision>
  <cp:lastPrinted>2016-02-03T20:34:49Z</cp:lastPrinted>
  <dcterms:created xsi:type="dcterms:W3CDTF">2010-08-22T01:38:32Z</dcterms:created>
  <dcterms:modified xsi:type="dcterms:W3CDTF">2018-11-05T09:59:32Z</dcterms:modified>
</cp:coreProperties>
</file>