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 id="2147483817" r:id="rId2"/>
    <p:sldMasterId id="2147483829" r:id="rId3"/>
  </p:sldMasterIdLst>
  <p:notesMasterIdLst>
    <p:notesMasterId r:id="rId18"/>
  </p:notesMasterIdLst>
  <p:handoutMasterIdLst>
    <p:handoutMasterId r:id="rId19"/>
  </p:handoutMasterIdLst>
  <p:sldIdLst>
    <p:sldId id="283" r:id="rId4"/>
    <p:sldId id="653" r:id="rId5"/>
    <p:sldId id="647" r:id="rId6"/>
    <p:sldId id="650" r:id="rId7"/>
    <p:sldId id="654" r:id="rId8"/>
    <p:sldId id="652" r:id="rId9"/>
    <p:sldId id="656" r:id="rId10"/>
    <p:sldId id="657" r:id="rId11"/>
    <p:sldId id="658" r:id="rId12"/>
    <p:sldId id="659" r:id="rId13"/>
    <p:sldId id="660" r:id="rId14"/>
    <p:sldId id="661" r:id="rId15"/>
    <p:sldId id="662" r:id="rId16"/>
    <p:sldId id="663"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xmlns="">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960" autoAdjust="0"/>
    <p:restoredTop sz="56792" autoAdjust="0"/>
  </p:normalViewPr>
  <p:slideViewPr>
    <p:cSldViewPr>
      <p:cViewPr varScale="1">
        <p:scale>
          <a:sx n="56" d="100"/>
          <a:sy n="56" d="100"/>
        </p:scale>
        <p:origin x="-1200" y="-96"/>
      </p:cViewPr>
      <p:guideLst>
        <p:guide orient="horz" pos="2160"/>
        <p:guide pos="2880"/>
      </p:guideLst>
    </p:cSldViewPr>
  </p:slideViewPr>
  <p:outlineViewPr>
    <p:cViewPr>
      <p:scale>
        <a:sx n="33" d="100"/>
        <a:sy n="33" d="100"/>
      </p:scale>
      <p:origin x="0" y="8203"/>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2850" y="52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6332"/>
          </a:xfrm>
          <a:prstGeom prst="rect">
            <a:avLst/>
          </a:prstGeom>
        </p:spPr>
        <p:txBody>
          <a:bodyPr vert="horz" lIns="91431" tIns="45715" rIns="91431" bIns="45715" rtlCol="0"/>
          <a:lstStyle>
            <a:lvl1pPr algn="l">
              <a:defRPr sz="1200"/>
            </a:lvl1pPr>
          </a:lstStyle>
          <a:p>
            <a:endParaRPr lang="en-GB"/>
          </a:p>
        </p:txBody>
      </p:sp>
      <p:sp>
        <p:nvSpPr>
          <p:cNvPr id="3" name="Date Placeholder 2"/>
          <p:cNvSpPr>
            <a:spLocks noGrp="1"/>
          </p:cNvSpPr>
          <p:nvPr>
            <p:ph type="dt" sz="quarter" idx="1"/>
          </p:nvPr>
        </p:nvSpPr>
        <p:spPr>
          <a:xfrm>
            <a:off x="3850444" y="1"/>
            <a:ext cx="2945659" cy="496332"/>
          </a:xfrm>
          <a:prstGeom prst="rect">
            <a:avLst/>
          </a:prstGeom>
        </p:spPr>
        <p:txBody>
          <a:bodyPr vert="horz" lIns="91431" tIns="45715" rIns="91431" bIns="45715" rtlCol="0"/>
          <a:lstStyle>
            <a:lvl1pPr algn="r">
              <a:defRPr sz="1200"/>
            </a:lvl1pPr>
          </a:lstStyle>
          <a:p>
            <a:fld id="{D4447006-C74F-4BD4-86B3-78346E787381}" type="datetimeFigureOut">
              <a:rPr lang="en-GB" smtClean="0"/>
              <a:pPr/>
              <a:t>01/12/2017</a:t>
            </a:fld>
            <a:endParaRPr lang="en-GB"/>
          </a:p>
        </p:txBody>
      </p:sp>
      <p:sp>
        <p:nvSpPr>
          <p:cNvPr id="4" name="Footer Placeholder 3"/>
          <p:cNvSpPr>
            <a:spLocks noGrp="1"/>
          </p:cNvSpPr>
          <p:nvPr>
            <p:ph type="ftr" sz="quarter" idx="2"/>
          </p:nvPr>
        </p:nvSpPr>
        <p:spPr>
          <a:xfrm>
            <a:off x="1" y="9428585"/>
            <a:ext cx="2945659" cy="496332"/>
          </a:xfrm>
          <a:prstGeom prst="rect">
            <a:avLst/>
          </a:prstGeom>
        </p:spPr>
        <p:txBody>
          <a:bodyPr vert="horz" lIns="91431" tIns="45715" rIns="91431" bIns="45715"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428585"/>
            <a:ext cx="2945659" cy="496332"/>
          </a:xfrm>
          <a:prstGeom prst="rect">
            <a:avLst/>
          </a:prstGeom>
        </p:spPr>
        <p:txBody>
          <a:bodyPr vert="horz" lIns="91431" tIns="45715" rIns="91431" bIns="45715" rtlCol="0" anchor="b"/>
          <a:lstStyle>
            <a:lvl1pPr algn="r">
              <a:defRPr sz="1200"/>
            </a:lvl1pPr>
          </a:lstStyle>
          <a:p>
            <a:fld id="{B8276937-7F0B-4E30-AFE3-1D75A0A196EF}" type="slidenum">
              <a:rPr lang="en-GB" smtClean="0"/>
              <a:pPr/>
              <a:t>‹N›</a:t>
            </a:fld>
            <a:endParaRPr lang="en-GB"/>
          </a:p>
        </p:txBody>
      </p:sp>
    </p:spTree>
    <p:extLst>
      <p:ext uri="{BB962C8B-B14F-4D97-AF65-F5344CB8AC3E}">
        <p14:creationId xmlns:p14="http://schemas.microsoft.com/office/powerpoint/2010/main" val="2852719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31" tIns="45715" rIns="91431" bIns="45715"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31" tIns="45715" rIns="91431" bIns="45715" rtlCol="0"/>
          <a:lstStyle>
            <a:lvl1pPr algn="r">
              <a:defRPr sz="1200"/>
            </a:lvl1pPr>
          </a:lstStyle>
          <a:p>
            <a:fld id="{1690A3EB-481A-4526-8828-3E911D564C10}" type="datetimeFigureOut">
              <a:rPr lang="en-GB" smtClean="0"/>
              <a:pPr/>
              <a:t>01/12/2017</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1" tIns="45715" rIns="91431" bIns="45715" rtlCol="0" anchor="ctr"/>
          <a:lstStyle/>
          <a:p>
            <a:endParaRPr lang="en-GB"/>
          </a:p>
        </p:txBody>
      </p:sp>
      <p:sp>
        <p:nvSpPr>
          <p:cNvPr id="5" name="Notes Placeholder 4"/>
          <p:cNvSpPr>
            <a:spLocks noGrp="1"/>
          </p:cNvSpPr>
          <p:nvPr>
            <p:ph type="body" sz="quarter" idx="3"/>
          </p:nvPr>
        </p:nvSpPr>
        <p:spPr>
          <a:xfrm>
            <a:off x="679450" y="4714876"/>
            <a:ext cx="5438775" cy="4467225"/>
          </a:xfrm>
          <a:prstGeom prst="rect">
            <a:avLst/>
          </a:prstGeom>
        </p:spPr>
        <p:txBody>
          <a:bodyPr vert="horz" lIns="91431" tIns="45715" rIns="91431" bIns="4571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164"/>
            <a:ext cx="2946400" cy="496887"/>
          </a:xfrm>
          <a:prstGeom prst="rect">
            <a:avLst/>
          </a:prstGeom>
        </p:spPr>
        <p:txBody>
          <a:bodyPr vert="horz" lIns="91431" tIns="45715" rIns="91431" bIns="45715"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4"/>
            <a:ext cx="2946400" cy="496887"/>
          </a:xfrm>
          <a:prstGeom prst="rect">
            <a:avLst/>
          </a:prstGeom>
        </p:spPr>
        <p:txBody>
          <a:bodyPr vert="horz" lIns="91431" tIns="45715" rIns="91431" bIns="45715" rtlCol="0" anchor="b"/>
          <a:lstStyle>
            <a:lvl1pPr algn="r">
              <a:defRPr sz="1200"/>
            </a:lvl1pPr>
          </a:lstStyle>
          <a:p>
            <a:fld id="{3A3B9AF7-9C67-459E-A8BF-26FA509521BC}" type="slidenum">
              <a:rPr lang="en-GB" smtClean="0"/>
              <a:pPr/>
              <a:t>‹N›</a:t>
            </a:fld>
            <a:endParaRPr lang="en-GB"/>
          </a:p>
        </p:txBody>
      </p:sp>
    </p:spTree>
    <p:extLst>
      <p:ext uri="{BB962C8B-B14F-4D97-AF65-F5344CB8AC3E}">
        <p14:creationId xmlns:p14="http://schemas.microsoft.com/office/powerpoint/2010/main" val="3008475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3B9AF7-9C67-459E-A8BF-26FA509521BC}" type="slidenum">
              <a:rPr lang="en-GB" smtClean="0"/>
              <a:pPr/>
              <a:t>1</a:t>
            </a:fld>
            <a:endParaRPr lang="en-GB"/>
          </a:p>
        </p:txBody>
      </p:sp>
    </p:spTree>
    <p:extLst>
      <p:ext uri="{BB962C8B-B14F-4D97-AF65-F5344CB8AC3E}">
        <p14:creationId xmlns:p14="http://schemas.microsoft.com/office/powerpoint/2010/main" val="2888356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International Valuation Standards Council (IVSC) is an independent body that sets global standards for valuation, especially those that will be relied upon by investors and other third party stakeholders. It also promotes the development of the valuation profession around the world and collaborates and cooperates with other organisations concerned with standards and regulation in the financial markets.</a:t>
            </a:r>
          </a:p>
          <a:p>
            <a:endParaRPr lang="en-GB" dirty="0"/>
          </a:p>
        </p:txBody>
      </p:sp>
      <p:sp>
        <p:nvSpPr>
          <p:cNvPr id="4" name="Slide Number Placeholder 3"/>
          <p:cNvSpPr>
            <a:spLocks noGrp="1"/>
          </p:cNvSpPr>
          <p:nvPr>
            <p:ph type="sldNum" sz="quarter" idx="10"/>
          </p:nvPr>
        </p:nvSpPr>
        <p:spPr/>
        <p:txBody>
          <a:bodyPr/>
          <a:lstStyle/>
          <a:p>
            <a:fld id="{4BB69ED7-C2F1-4309-95F5-49072D15B2AA}" type="slidenum">
              <a:rPr lang="en-GB" smtClean="0"/>
              <a:t>2</a:t>
            </a:fld>
            <a:endParaRPr lang="en-GB"/>
          </a:p>
        </p:txBody>
      </p:sp>
    </p:spTree>
    <p:extLst>
      <p:ext uri="{BB962C8B-B14F-4D97-AF65-F5344CB8AC3E}">
        <p14:creationId xmlns:p14="http://schemas.microsoft.com/office/powerpoint/2010/main" val="4047863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BB69ED7-C2F1-4309-95F5-49072D15B2AA}" type="slidenum">
              <a:rPr lang="en-GB" smtClean="0"/>
              <a:t>3</a:t>
            </a:fld>
            <a:endParaRPr lang="en-GB"/>
          </a:p>
        </p:txBody>
      </p:sp>
    </p:spTree>
    <p:extLst>
      <p:ext uri="{BB962C8B-B14F-4D97-AF65-F5344CB8AC3E}">
        <p14:creationId xmlns:p14="http://schemas.microsoft.com/office/powerpoint/2010/main" val="2141183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B9AF7-9C67-459E-A8BF-26FA509521BC}" type="slidenum">
              <a:rPr lang="en-GB" smtClean="0"/>
              <a:pPr/>
              <a:t>4</a:t>
            </a:fld>
            <a:endParaRPr lang="en-GB" dirty="0"/>
          </a:p>
        </p:txBody>
      </p:sp>
    </p:spTree>
    <p:extLst>
      <p:ext uri="{BB962C8B-B14F-4D97-AF65-F5344CB8AC3E}">
        <p14:creationId xmlns:p14="http://schemas.microsoft.com/office/powerpoint/2010/main" val="3080434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B9AF7-9C67-459E-A8BF-26FA509521BC}" type="slidenum">
              <a:rPr lang="en-GB" smtClean="0"/>
              <a:pPr/>
              <a:t>7</a:t>
            </a:fld>
            <a:endParaRPr lang="en-GB" dirty="0"/>
          </a:p>
        </p:txBody>
      </p:sp>
    </p:spTree>
    <p:extLst>
      <p:ext uri="{BB962C8B-B14F-4D97-AF65-F5344CB8AC3E}">
        <p14:creationId xmlns:p14="http://schemas.microsoft.com/office/powerpoint/2010/main" val="1444755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B9AF7-9C67-459E-A8BF-26FA509521BC}" type="slidenum">
              <a:rPr lang="en-GB" smtClean="0"/>
              <a:pPr/>
              <a:t>8</a:t>
            </a:fld>
            <a:endParaRPr lang="en-GB" dirty="0"/>
          </a:p>
        </p:txBody>
      </p:sp>
    </p:spTree>
    <p:extLst>
      <p:ext uri="{BB962C8B-B14F-4D97-AF65-F5344CB8AC3E}">
        <p14:creationId xmlns:p14="http://schemas.microsoft.com/office/powerpoint/2010/main" val="2797991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3B9AF7-9C67-459E-A8BF-26FA509521BC}" type="slidenum">
              <a:rPr lang="en-GB" smtClean="0"/>
              <a:pPr/>
              <a:t>9</a:t>
            </a:fld>
            <a:endParaRPr lang="en-GB" dirty="0"/>
          </a:p>
        </p:txBody>
      </p:sp>
    </p:spTree>
    <p:extLst>
      <p:ext uri="{BB962C8B-B14F-4D97-AF65-F5344CB8AC3E}">
        <p14:creationId xmlns:p14="http://schemas.microsoft.com/office/powerpoint/2010/main" val="1507852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B9AF7-9C67-459E-A8BF-26FA509521BC}" type="slidenum">
              <a:rPr lang="en-GB" smtClean="0"/>
              <a:pPr/>
              <a:t>10</a:t>
            </a:fld>
            <a:endParaRPr lang="en-GB" dirty="0"/>
          </a:p>
        </p:txBody>
      </p:sp>
    </p:spTree>
    <p:extLst>
      <p:ext uri="{BB962C8B-B14F-4D97-AF65-F5344CB8AC3E}">
        <p14:creationId xmlns:p14="http://schemas.microsoft.com/office/powerpoint/2010/main" val="1910749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B9AF7-9C67-459E-A8BF-26FA509521BC}" type="slidenum">
              <a:rPr lang="en-GB" smtClean="0"/>
              <a:pPr/>
              <a:t>14</a:t>
            </a:fld>
            <a:endParaRPr lang="en-GB" dirty="0"/>
          </a:p>
        </p:txBody>
      </p:sp>
    </p:spTree>
    <p:extLst>
      <p:ext uri="{BB962C8B-B14F-4D97-AF65-F5344CB8AC3E}">
        <p14:creationId xmlns:p14="http://schemas.microsoft.com/office/powerpoint/2010/main" val="233585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0574" indent="0" algn="l">
              <a:buNone/>
              <a:defRPr sz="1950">
                <a:solidFill>
                  <a:schemeClr val="tx2">
                    <a:shade val="30000"/>
                    <a:satMod val="150000"/>
                  </a:schemeClr>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20" name="Footer Placeholder 19"/>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7D9624BE-6E33-4515-B38B-5C4826686418}" type="slidenum">
              <a:rPr lang="en-GB" smtClean="0"/>
              <a:pPr/>
              <a:t>‹N›</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35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35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1"/>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2"/>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7955D06-8269-41E8-846C-7FB519E4C6DA}"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2175775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55D06-8269-41E8-846C-7FB519E4C6DA}"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702182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55D06-8269-41E8-846C-7FB519E4C6DA}"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2436935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7955D06-8269-41E8-846C-7FB519E4C6DA}" type="datetimeFigureOut">
              <a:rPr lang="en-GB" smtClean="0"/>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3041732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7955D06-8269-41E8-846C-7FB519E4C6DA}" type="datetimeFigureOut">
              <a:rPr lang="en-GB" smtClean="0"/>
              <a:t>01/12/2017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21379130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7955D06-8269-41E8-846C-7FB519E4C6DA}" type="datetimeFigureOut">
              <a:rPr lang="en-GB" smtClean="0"/>
              <a:t>01/12/2017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1368664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55D06-8269-41E8-846C-7FB519E4C6DA}" type="datetimeFigureOut">
              <a:rPr lang="en-GB" smtClean="0"/>
              <a:t>01/12/2017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1265139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67955D06-8269-41E8-846C-7FB519E4C6DA}" type="datetimeFigureOut">
              <a:rPr lang="en-GB" smtClean="0"/>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285422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67955D06-8269-41E8-846C-7FB519E4C6DA}" type="datetimeFigureOut">
              <a:rPr lang="en-GB" smtClean="0"/>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2865211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55D06-8269-41E8-846C-7FB519E4C6DA}"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2205378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55D06-8269-41E8-846C-7FB519E4C6DA}"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2FDDC6-2957-4CA8-94F1-6A1B6D3DDAD8}" type="slidenum">
              <a:rPr lang="en-GB" smtClean="0"/>
              <a:t>‹N›</a:t>
            </a:fld>
            <a:endParaRPr lang="en-GB"/>
          </a:p>
        </p:txBody>
      </p:sp>
    </p:spTree>
    <p:extLst>
      <p:ext uri="{BB962C8B-B14F-4D97-AF65-F5344CB8AC3E}">
        <p14:creationId xmlns:p14="http://schemas.microsoft.com/office/powerpoint/2010/main" val="4059255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9739B2C-7FAA-46CB-8DA9-78E7CB504074}"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10878432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739B2C-7FAA-46CB-8DA9-78E7CB504074}"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888074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739B2C-7FAA-46CB-8DA9-78E7CB504074}"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34254164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9739B2C-7FAA-46CB-8DA9-78E7CB504074}" type="datetimeFigureOut">
              <a:rPr lang="en-GB" smtClean="0"/>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677962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9739B2C-7FAA-46CB-8DA9-78E7CB504074}" type="datetimeFigureOut">
              <a:rPr lang="en-GB" smtClean="0"/>
              <a:t>01/12/2017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4206958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9739B2C-7FAA-46CB-8DA9-78E7CB504074}" type="datetimeFigureOut">
              <a:rPr lang="en-GB" smtClean="0"/>
              <a:t>01/12/2017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37821899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739B2C-7FAA-46CB-8DA9-78E7CB504074}" type="datetimeFigureOut">
              <a:rPr lang="en-GB" smtClean="0"/>
              <a:t>01/12/2017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1685268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2578392" y="2600325"/>
            <a:ext cx="6400800" cy="2286000"/>
          </a:xfrm>
        </p:spPr>
        <p:txBody>
          <a:bodyPr anchor="t"/>
          <a:lstStyle>
            <a:lvl1pPr algn="l">
              <a:lnSpc>
                <a:spcPts val="3375"/>
              </a:lnSpc>
              <a:buNone/>
              <a:defRPr sz="3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3716" indent="0">
              <a:lnSpc>
                <a:spcPts val="1725"/>
              </a:lnSpc>
              <a:spcBef>
                <a:spcPts val="0"/>
              </a:spcBef>
              <a:buNone/>
              <a:defRPr sz="1500">
                <a:solidFill>
                  <a:schemeClr val="tx2">
                    <a:shade val="30000"/>
                    <a:satMod val="150000"/>
                  </a:schemeClr>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9624BE-6E33-4515-B38B-5C4826686418}" type="slidenum">
              <a:rPr lang="en-GB" smtClean="0"/>
              <a:pPr/>
              <a:t>‹N›</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35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35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99739B2C-7FAA-46CB-8DA9-78E7CB504074}" type="datetimeFigureOut">
              <a:rPr lang="en-GB" smtClean="0"/>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6071871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99739B2C-7FAA-46CB-8DA9-78E7CB504074}" type="datetimeFigureOut">
              <a:rPr lang="en-GB" smtClean="0"/>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35067769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739B2C-7FAA-46CB-8DA9-78E7CB504074}"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26584683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739B2C-7FAA-46CB-8DA9-78E7CB504074}" type="datetimeFigureOut">
              <a:rPr lang="en-GB" smtClean="0"/>
              <a:t>01/12/2017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31D0DB-E023-4D82-B8E7-B6C1C353449D}" type="slidenum">
              <a:rPr lang="en-GB" smtClean="0"/>
              <a:t>‹N›</a:t>
            </a:fld>
            <a:endParaRPr lang="en-GB"/>
          </a:p>
        </p:txBody>
      </p:sp>
    </p:spTree>
    <p:extLst>
      <p:ext uri="{BB962C8B-B14F-4D97-AF65-F5344CB8AC3E}">
        <p14:creationId xmlns:p14="http://schemas.microsoft.com/office/powerpoint/2010/main" val="3623030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3375"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48006"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48006"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294894"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294894"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Date Placeholder 1"/>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9624BE-6E33-4515-B38B-5C4826686418}" type="slidenum">
              <a:rPr lang="en-GB" smtClean="0"/>
              <a:pPr/>
              <a:t>‹N›</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1500"/>
              </a:lnSpc>
              <a:buNone/>
              <a:defRPr sz="165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34290" indent="0">
              <a:lnSpc>
                <a:spcPct val="100000"/>
              </a:lnSpc>
              <a:spcBef>
                <a:spcPts val="0"/>
              </a:spcBef>
              <a:buNone/>
              <a:defRPr sz="1050"/>
            </a:lvl1pPr>
            <a:lvl2pPr>
              <a:buNone/>
              <a:defRPr sz="900"/>
            </a:lvl2pPr>
            <a:lvl3pPr>
              <a:buNone/>
              <a:defRPr sz="750"/>
            </a:lvl3pPr>
            <a:lvl4pPr>
              <a:buNone/>
              <a:defRPr sz="675"/>
            </a:lvl4pPr>
            <a:lvl5pPr>
              <a:buNone/>
              <a:defRPr sz="675"/>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2"/>
            <a:ext cx="8153400" cy="3992563"/>
          </a:xfrm>
        </p:spPr>
        <p:txBody>
          <a:bodyPr/>
          <a:lstStyle>
            <a:lvl1pPr>
              <a:defRPr sz="2400"/>
            </a:lvl1pPr>
            <a:lvl2pPr>
              <a:defRPr sz="2100"/>
            </a:lvl2pPr>
            <a:lvl3pPr>
              <a:defRPr sz="1800"/>
            </a:lvl3pPr>
            <a:lvl4pPr>
              <a:defRPr sz="1500"/>
            </a:lvl4pPr>
            <a:lvl5pPr>
              <a:defRPr sz="15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9624BE-6E33-4515-B38B-5C4826686418}"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1575"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69D50181-2CF8-4091-AB34-D1F8F985E321}" type="datetimeFigureOut">
              <a:rPr lang="en-GB" smtClean="0"/>
              <a:pPr/>
              <a:t>01/12/2017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9624BE-6E33-4515-B38B-5C4826686418}" type="slidenum">
              <a:rPr lang="en-GB" smtClean="0"/>
              <a:pPr/>
              <a:t>‹N›</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68580" tIns="205740" rtlCol="0" anchor="t">
            <a:normAutofit/>
          </a:bodyPr>
          <a:lstStyle/>
          <a:p>
            <a:pPr marL="0" indent="-212598" algn="l" rtl="0" eaLnBrk="1" latinLnBrk="0" hangingPunct="1">
              <a:lnSpc>
                <a:spcPts val="2250"/>
              </a:lnSpc>
              <a:spcBef>
                <a:spcPts val="450"/>
              </a:spcBef>
              <a:buClr>
                <a:schemeClr val="accent1"/>
              </a:buClr>
              <a:buSzPct val="80000"/>
              <a:buFont typeface="Wingdings 2"/>
              <a:buNone/>
            </a:pPr>
            <a:endParaRPr kumimoji="0" lang="en-US" sz="24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5"/>
            <a:ext cx="44196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24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200"/>
              </a:lnSpc>
              <a:spcBef>
                <a:spcPts val="0"/>
              </a:spcBef>
              <a:buNone/>
              <a:defRPr sz="1050">
                <a:solidFill>
                  <a:srgbClr val="777777"/>
                </a:solidFill>
              </a:defRPr>
            </a:lvl1pPr>
            <a:lvl2pPr>
              <a:defRPr sz="900"/>
            </a:lvl2pPr>
            <a:lvl3pPr>
              <a:defRPr sz="750"/>
            </a:lvl3pPr>
            <a:lvl4pPr>
              <a:defRPr sz="675"/>
            </a:lvl4pPr>
            <a:lvl5pPr>
              <a:defRPr sz="675"/>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Oval 7"/>
          <p:cNvSpPr/>
          <p:nvPr/>
        </p:nvSpPr>
        <p:spPr>
          <a:xfrm>
            <a:off x="168817" y="21104"/>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Donut 10"/>
          <p:cNvSpPr/>
          <p:nvPr/>
        </p:nvSpPr>
        <p:spPr>
          <a:xfrm rot="2315675">
            <a:off x="182882"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900">
                <a:solidFill>
                  <a:schemeClr val="bg2">
                    <a:shade val="50000"/>
                    <a:satMod val="200000"/>
                  </a:schemeClr>
                </a:solidFill>
              </a:defRPr>
            </a:lvl1pPr>
            <a:extLst/>
          </a:lstStyle>
          <a:p>
            <a:fld id="{69D50181-2CF8-4091-AB34-D1F8F985E321}" type="datetimeFigureOut">
              <a:rPr lang="en-GB" smtClean="0"/>
              <a:pPr/>
              <a:t>01/12/2017</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9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900">
                <a:solidFill>
                  <a:schemeClr val="bg2">
                    <a:shade val="50000"/>
                    <a:satMod val="200000"/>
                  </a:schemeClr>
                </a:solidFill>
                <a:effectLst/>
              </a:defRPr>
            </a:lvl1pPr>
            <a:extLst/>
          </a:lstStyle>
          <a:p>
            <a:fld id="{7D9624BE-6E33-4515-B38B-5C4826686418}" type="slidenum">
              <a:rPr lang="en-GB" smtClean="0"/>
              <a:pPr/>
              <a:t>‹N›</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225"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274320" indent="-212598" algn="l" rtl="0" eaLnBrk="1" latinLnBrk="0" hangingPunct="1">
        <a:lnSpc>
          <a:spcPct val="100000"/>
        </a:lnSpc>
        <a:spcBef>
          <a:spcPts val="450"/>
        </a:spcBef>
        <a:buClr>
          <a:schemeClr val="accent1"/>
        </a:buClr>
        <a:buSzPct val="80000"/>
        <a:buFont typeface="Wingdings 2"/>
        <a:buChar char=""/>
        <a:defRPr kumimoji="0" sz="2400" kern="1200">
          <a:solidFill>
            <a:schemeClr val="tx1"/>
          </a:solidFill>
          <a:latin typeface="+mn-lt"/>
          <a:ea typeface="+mn-ea"/>
          <a:cs typeface="+mn-cs"/>
        </a:defRPr>
      </a:lvl1pPr>
      <a:lvl2pPr marL="480060" indent="-178308" algn="l" rtl="0" eaLnBrk="1" latinLnBrk="0" hangingPunct="1">
        <a:lnSpc>
          <a:spcPct val="100000"/>
        </a:lnSpc>
        <a:spcBef>
          <a:spcPts val="413"/>
        </a:spcBef>
        <a:buClr>
          <a:schemeClr val="accent1"/>
        </a:buClr>
        <a:buFont typeface="Verdana"/>
        <a:buChar char="◦"/>
        <a:defRPr kumimoji="0" sz="2100" kern="1200">
          <a:solidFill>
            <a:schemeClr val="tx1"/>
          </a:solidFill>
          <a:latin typeface="+mn-lt"/>
          <a:ea typeface="+mn-ea"/>
          <a:cs typeface="+mn-cs"/>
        </a:defRPr>
      </a:lvl2pPr>
      <a:lvl3pPr marL="665226" indent="-171450" algn="l" rtl="0" eaLnBrk="1" latinLnBrk="0" hangingPunct="1">
        <a:lnSpc>
          <a:spcPct val="100000"/>
        </a:lnSpc>
        <a:spcBef>
          <a:spcPct val="20000"/>
        </a:spcBef>
        <a:buClr>
          <a:schemeClr val="accent2"/>
        </a:buClr>
        <a:buFont typeface="Wingdings 2"/>
        <a:buChar char=""/>
        <a:defRPr kumimoji="0" sz="1800" kern="1200">
          <a:solidFill>
            <a:schemeClr val="tx1"/>
          </a:solidFill>
          <a:latin typeface="+mn-lt"/>
          <a:ea typeface="+mn-ea"/>
          <a:cs typeface="+mn-cs"/>
        </a:defRPr>
      </a:lvl3pPr>
      <a:lvl4pPr marL="822960" indent="-130302" algn="l" rtl="0" eaLnBrk="1" latinLnBrk="0" hangingPunct="1">
        <a:lnSpc>
          <a:spcPct val="100000"/>
        </a:lnSpc>
        <a:spcBef>
          <a:spcPct val="20000"/>
        </a:spcBef>
        <a:buClr>
          <a:schemeClr val="accent3"/>
        </a:buClr>
        <a:buFont typeface="Wingdings 2"/>
        <a:buChar char=""/>
        <a:defRPr kumimoji="0" sz="1500" kern="1200">
          <a:solidFill>
            <a:schemeClr val="tx1"/>
          </a:solidFill>
          <a:latin typeface="+mn-lt"/>
          <a:ea typeface="+mn-ea"/>
          <a:cs typeface="+mn-cs"/>
        </a:defRPr>
      </a:lvl4pPr>
      <a:lvl5pPr marL="973836" indent="-137160" algn="l" rtl="0" eaLnBrk="1" latinLnBrk="0" hangingPunct="1">
        <a:lnSpc>
          <a:spcPct val="100000"/>
        </a:lnSpc>
        <a:spcBef>
          <a:spcPct val="20000"/>
        </a:spcBef>
        <a:buClr>
          <a:schemeClr val="accent4"/>
        </a:buClr>
        <a:buFont typeface="Wingdings 2"/>
        <a:buChar char=""/>
        <a:defRPr kumimoji="0" sz="1500" kern="1200">
          <a:solidFill>
            <a:schemeClr val="tx1"/>
          </a:solidFill>
          <a:latin typeface="+mn-lt"/>
          <a:ea typeface="+mn-ea"/>
          <a:cs typeface="+mn-cs"/>
        </a:defRPr>
      </a:lvl5pPr>
      <a:lvl6pPr marL="1131570" indent="-137160" algn="l" rtl="0" eaLnBrk="1" latinLnBrk="0" hangingPunct="1">
        <a:lnSpc>
          <a:spcPct val="100000"/>
        </a:lnSpc>
        <a:spcBef>
          <a:spcPct val="20000"/>
        </a:spcBef>
        <a:buClr>
          <a:schemeClr val="accent5"/>
        </a:buClr>
        <a:buFont typeface="Wingdings 2"/>
        <a:buChar char=""/>
        <a:defRPr kumimoji="0" sz="1500" kern="1200">
          <a:solidFill>
            <a:schemeClr val="tx1"/>
          </a:solidFill>
          <a:latin typeface="+mn-lt"/>
          <a:ea typeface="+mn-ea"/>
          <a:cs typeface="+mn-cs"/>
        </a:defRPr>
      </a:lvl6pPr>
      <a:lvl7pPr marL="1289304" indent="-137160" algn="l" rtl="0" eaLnBrk="1" latinLnBrk="0" hangingPunct="1">
        <a:lnSpc>
          <a:spcPct val="100000"/>
        </a:lnSpc>
        <a:spcBef>
          <a:spcPct val="20000"/>
        </a:spcBef>
        <a:buClr>
          <a:schemeClr val="accent6"/>
        </a:buClr>
        <a:buFont typeface="Wingdings 2"/>
        <a:buChar char=""/>
        <a:defRPr kumimoji="0" sz="1500" kern="1200">
          <a:solidFill>
            <a:schemeClr val="tx1"/>
          </a:solidFill>
          <a:latin typeface="+mn-lt"/>
          <a:ea typeface="+mn-ea"/>
          <a:cs typeface="+mn-cs"/>
        </a:defRPr>
      </a:lvl7pPr>
      <a:lvl8pPr marL="1440180" indent="-137160" algn="l" rtl="0" eaLnBrk="1" latinLnBrk="0" hangingPunct="1">
        <a:lnSpc>
          <a:spcPct val="100000"/>
        </a:lnSpc>
        <a:spcBef>
          <a:spcPct val="20000"/>
        </a:spcBef>
        <a:buClr>
          <a:schemeClr val="accent6"/>
        </a:buClr>
        <a:buFont typeface="Wingdings 2"/>
        <a:buChar char=""/>
        <a:defRPr kumimoji="0" sz="1500" kern="1200">
          <a:solidFill>
            <a:schemeClr val="tx1"/>
          </a:solidFill>
          <a:latin typeface="+mn-lt"/>
          <a:ea typeface="+mn-ea"/>
          <a:cs typeface="+mn-cs"/>
        </a:defRPr>
      </a:lvl8pPr>
      <a:lvl9pPr marL="1597914" indent="-137160" algn="l" rtl="0" eaLnBrk="1" latinLnBrk="0" hangingPunct="1">
        <a:lnSpc>
          <a:spcPct val="100000"/>
        </a:lnSpc>
        <a:spcBef>
          <a:spcPct val="20000"/>
        </a:spcBef>
        <a:buClr>
          <a:schemeClr val="accent6"/>
        </a:buClr>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7955D06-8269-41E8-846C-7FB519E4C6DA}" type="datetimeFigureOut">
              <a:rPr lang="en-GB" smtClean="0"/>
              <a:t>01/12/2017</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2FDDC6-2957-4CA8-94F1-6A1B6D3DDAD8}" type="slidenum">
              <a:rPr lang="en-GB" smtClean="0"/>
              <a:t>‹N›</a:t>
            </a:fld>
            <a:endParaRPr lang="en-GB"/>
          </a:p>
        </p:txBody>
      </p:sp>
    </p:spTree>
    <p:extLst>
      <p:ext uri="{BB962C8B-B14F-4D97-AF65-F5344CB8AC3E}">
        <p14:creationId xmlns:p14="http://schemas.microsoft.com/office/powerpoint/2010/main" val="4158061090"/>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9739B2C-7FAA-46CB-8DA9-78E7CB504074}" type="datetimeFigureOut">
              <a:rPr lang="en-GB" smtClean="0"/>
              <a:t>01/12/2017</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831D0DB-E023-4D82-B8E7-B6C1C353449D}" type="slidenum">
              <a:rPr lang="en-GB" smtClean="0"/>
              <a:t>‹N›</a:t>
            </a:fld>
            <a:endParaRPr lang="en-GB"/>
          </a:p>
        </p:txBody>
      </p:sp>
    </p:spTree>
    <p:extLst>
      <p:ext uri="{BB962C8B-B14F-4D97-AF65-F5344CB8AC3E}">
        <p14:creationId xmlns:p14="http://schemas.microsoft.com/office/powerpoint/2010/main" val="3195754978"/>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mailto:contact@ivsc.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4086036" y="5306148"/>
            <a:ext cx="4266474" cy="378042"/>
          </a:xfrm>
        </p:spPr>
        <p:txBody>
          <a:bodyPr>
            <a:normAutofit/>
          </a:bodyPr>
          <a:lstStyle/>
          <a:p>
            <a:pPr algn="r"/>
            <a:r>
              <a:rPr lang="en-GB" sz="1200" dirty="0">
                <a:solidFill>
                  <a:srgbClr val="990033"/>
                </a:solidFill>
              </a:rPr>
              <a:t>INTERNATIONAL VALUATION STANDARDS COUNCIL</a:t>
            </a:r>
          </a:p>
        </p:txBody>
      </p:sp>
      <p:sp>
        <p:nvSpPr>
          <p:cNvPr id="6" name="Subtitle 5"/>
          <p:cNvSpPr>
            <a:spLocks noGrp="1"/>
          </p:cNvSpPr>
          <p:nvPr>
            <p:ph type="subTitle" idx="1"/>
          </p:nvPr>
        </p:nvSpPr>
        <p:spPr>
          <a:xfrm>
            <a:off x="1403648" y="2204864"/>
            <a:ext cx="7650850" cy="2376264"/>
          </a:xfrm>
        </p:spPr>
        <p:txBody>
          <a:bodyPr>
            <a:normAutofit/>
          </a:bodyPr>
          <a:lstStyle/>
          <a:p>
            <a:r>
              <a:rPr lang="en-GB" sz="3450" b="1" dirty="0">
                <a:solidFill>
                  <a:srgbClr val="990033"/>
                </a:solidFill>
              </a:rPr>
              <a:t>Promoting a European Valuation Profession</a:t>
            </a:r>
            <a:endParaRPr lang="en-GB" sz="1800" dirty="0">
              <a:solidFill>
                <a:srgbClr val="990033"/>
              </a:solidFill>
            </a:endParaRPr>
          </a:p>
          <a:p>
            <a:pPr algn="l"/>
            <a:endParaRPr lang="en-GB" sz="1800" dirty="0">
              <a:solidFill>
                <a:srgbClr val="990033"/>
              </a:solidFill>
            </a:endParaRPr>
          </a:p>
          <a:p>
            <a:pPr algn="l"/>
            <a:endParaRPr lang="en-GB" sz="1800" dirty="0">
              <a:solidFill>
                <a:srgbClr val="990033"/>
              </a:solidFill>
            </a:endParaRPr>
          </a:p>
          <a:p>
            <a:endParaRPr lang="en-GB" sz="3450" b="1" dirty="0">
              <a:solidFill>
                <a:srgbClr val="990033"/>
              </a:solidFill>
            </a:endParaRPr>
          </a:p>
          <a:p>
            <a:pPr algn="l"/>
            <a:endParaRPr lang="en-GB" sz="1800" dirty="0">
              <a:solidFill>
                <a:srgbClr val="990033"/>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a:solidFill>
                  <a:srgbClr val="800000"/>
                </a:solidFill>
                <a:effectLst/>
              </a:rPr>
              <a:t>What is a Profession? </a:t>
            </a:r>
          </a:p>
        </p:txBody>
      </p:sp>
      <p:sp>
        <p:nvSpPr>
          <p:cNvPr id="3" name="Content Placeholder 2"/>
          <p:cNvSpPr>
            <a:spLocks noGrp="1"/>
          </p:cNvSpPr>
          <p:nvPr>
            <p:ph idx="1"/>
          </p:nvPr>
        </p:nvSpPr>
        <p:spPr/>
        <p:txBody>
          <a:bodyPr>
            <a:normAutofit fontScale="92500" lnSpcReduction="10000"/>
          </a:bodyPr>
          <a:lstStyle/>
          <a:p>
            <a:r>
              <a:rPr lang="en-US" sz="2400" b="1" dirty="0"/>
              <a:t>A learned and respected body of individuals – exclusivity</a:t>
            </a:r>
          </a:p>
          <a:p>
            <a:pPr>
              <a:spcBef>
                <a:spcPts val="1108"/>
              </a:spcBef>
            </a:pPr>
            <a:r>
              <a:rPr lang="en-US" sz="2400" dirty="0"/>
              <a:t>An </a:t>
            </a:r>
            <a:r>
              <a:rPr lang="en-GB" sz="2400" dirty="0"/>
              <a:t>organised</a:t>
            </a:r>
            <a:r>
              <a:rPr lang="en-US" sz="2400" dirty="0"/>
              <a:t> body to create and uphold standards</a:t>
            </a:r>
          </a:p>
          <a:p>
            <a:pPr>
              <a:spcBef>
                <a:spcPts val="1108"/>
              </a:spcBef>
            </a:pPr>
            <a:r>
              <a:rPr lang="en-US" sz="2400" dirty="0"/>
              <a:t>Agreed standards based on a conceptual underpinning</a:t>
            </a:r>
          </a:p>
          <a:p>
            <a:pPr>
              <a:spcBef>
                <a:spcPts val="1108"/>
              </a:spcBef>
            </a:pPr>
            <a:r>
              <a:rPr lang="en-US" sz="2400" dirty="0"/>
              <a:t>Entry requirements</a:t>
            </a:r>
          </a:p>
          <a:p>
            <a:pPr>
              <a:spcBef>
                <a:spcPts val="1108"/>
              </a:spcBef>
            </a:pPr>
            <a:r>
              <a:rPr lang="en-US" sz="2400" dirty="0"/>
              <a:t>Code of Ethics</a:t>
            </a:r>
          </a:p>
          <a:p>
            <a:pPr>
              <a:spcBef>
                <a:spcPts val="1108"/>
              </a:spcBef>
            </a:pPr>
            <a:r>
              <a:rPr lang="en-US" sz="2400" dirty="0"/>
              <a:t>Core training leading to qualification</a:t>
            </a:r>
          </a:p>
          <a:p>
            <a:pPr>
              <a:spcBef>
                <a:spcPts val="1108"/>
              </a:spcBef>
            </a:pPr>
            <a:r>
              <a:rPr lang="en-US" sz="2400" dirty="0"/>
              <a:t>Work experience</a:t>
            </a:r>
          </a:p>
          <a:p>
            <a:pPr>
              <a:spcBef>
                <a:spcPts val="1108"/>
              </a:spcBef>
            </a:pPr>
            <a:r>
              <a:rPr lang="en-US" sz="2400" dirty="0"/>
              <a:t>Assessment of competence</a:t>
            </a:r>
          </a:p>
          <a:p>
            <a:pPr>
              <a:spcBef>
                <a:spcPts val="1108"/>
              </a:spcBef>
            </a:pPr>
            <a:r>
              <a:rPr lang="en-US" sz="2400" dirty="0"/>
              <a:t>Continuing Professional Development</a:t>
            </a:r>
          </a:p>
          <a:p>
            <a:pPr>
              <a:spcBef>
                <a:spcPts val="1108"/>
              </a:spcBef>
            </a:pPr>
            <a:r>
              <a:rPr lang="en-US" sz="2400" dirty="0"/>
              <a:t>Monitoring and oversight</a:t>
            </a:r>
          </a:p>
          <a:p>
            <a:endParaRPr lang="en-US" dirty="0"/>
          </a:p>
        </p:txBody>
      </p:sp>
      <p:sp>
        <p:nvSpPr>
          <p:cNvPr id="5" name="Slide Number Placeholder 4"/>
          <p:cNvSpPr>
            <a:spLocks noGrp="1"/>
          </p:cNvSpPr>
          <p:nvPr>
            <p:ph type="sldNum" sz="quarter" idx="12"/>
          </p:nvPr>
        </p:nvSpPr>
        <p:spPr/>
        <p:txBody>
          <a:bodyPr/>
          <a:lstStyle/>
          <a:p>
            <a:fld id="{7D9624BE-6E33-4515-B38B-5C4826686418}" type="slidenum">
              <a:rPr lang="en-GB" smtClean="0"/>
              <a:pPr/>
              <a:t>10</a:t>
            </a:fld>
            <a:endParaRPr lang="en-GB" dirty="0"/>
          </a:p>
        </p:txBody>
      </p:sp>
      <p:pic>
        <p:nvPicPr>
          <p:cNvPr id="7" name="Picture 3">
            <a:extLst>
              <a:ext uri="{FF2B5EF4-FFF2-40B4-BE49-F238E27FC236}">
                <a16:creationId xmlns:a16="http://schemas.microsoft.com/office/drawing/2014/main" xmlns="" id="{560728C9-5A3D-4A02-8A68-1E72586E26E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5949280"/>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1123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1296" y="304800"/>
            <a:ext cx="7571184" cy="1143000"/>
          </a:xfrm>
        </p:spPr>
        <p:txBody>
          <a:bodyPr>
            <a:normAutofit/>
          </a:bodyPr>
          <a:lstStyle/>
          <a:p>
            <a:r>
              <a:rPr lang="en-GB" sz="3000" b="1" dirty="0">
                <a:solidFill>
                  <a:srgbClr val="800000"/>
                </a:solidFill>
                <a:effectLst/>
              </a:rPr>
              <a:t>IVSC view of Professionalism</a:t>
            </a:r>
          </a:p>
        </p:txBody>
      </p:sp>
      <p:sp>
        <p:nvSpPr>
          <p:cNvPr id="3" name="Content Placeholder 2"/>
          <p:cNvSpPr>
            <a:spLocks noGrp="1"/>
          </p:cNvSpPr>
          <p:nvPr>
            <p:ph idx="1"/>
          </p:nvPr>
        </p:nvSpPr>
        <p:spPr>
          <a:xfrm>
            <a:off x="1259632" y="980728"/>
            <a:ext cx="7498080" cy="4800600"/>
          </a:xfrm>
        </p:spPr>
        <p:txBody>
          <a:bodyPr/>
          <a:lstStyle/>
          <a:p>
            <a:endParaRPr lang="en-GB" dirty="0"/>
          </a:p>
          <a:p>
            <a:r>
              <a:rPr lang="en-GB" dirty="0"/>
              <a:t>Professionalism Framework</a:t>
            </a:r>
          </a:p>
          <a:p>
            <a:pPr marL="0" indent="0">
              <a:buNone/>
            </a:pPr>
            <a:endParaRPr lang="en-GB" dirty="0"/>
          </a:p>
          <a:p>
            <a:r>
              <a:rPr lang="en-GB" dirty="0"/>
              <a:t>Code of Professional Ethics</a:t>
            </a:r>
          </a:p>
          <a:p>
            <a:pPr marL="0" indent="0">
              <a:buNone/>
            </a:pPr>
            <a:endParaRPr lang="en-GB" dirty="0"/>
          </a:p>
          <a:p>
            <a:r>
              <a:rPr lang="en-GB" dirty="0"/>
              <a:t>Competence Framework for Professional Valuers</a:t>
            </a:r>
          </a:p>
        </p:txBody>
      </p:sp>
      <p:sp>
        <p:nvSpPr>
          <p:cNvPr id="5" name="Slide Number Placeholder 4"/>
          <p:cNvSpPr>
            <a:spLocks noGrp="1"/>
          </p:cNvSpPr>
          <p:nvPr>
            <p:ph type="sldNum" sz="quarter" idx="12"/>
          </p:nvPr>
        </p:nvSpPr>
        <p:spPr/>
        <p:txBody>
          <a:bodyPr/>
          <a:lstStyle/>
          <a:p>
            <a:fld id="{7D9624BE-6E33-4515-B38B-5C4826686418}" type="slidenum">
              <a:rPr lang="en-GB" smtClean="0"/>
              <a:pPr/>
              <a:t>11</a:t>
            </a:fld>
            <a:endParaRPr lang="en-GB" dirty="0"/>
          </a:p>
        </p:txBody>
      </p:sp>
      <p:pic>
        <p:nvPicPr>
          <p:cNvPr id="7" name="Picture 3">
            <a:extLst>
              <a:ext uri="{FF2B5EF4-FFF2-40B4-BE49-F238E27FC236}">
                <a16:creationId xmlns:a16="http://schemas.microsoft.com/office/drawing/2014/main" xmlns="" id="{E90A8D54-FF4A-4809-BF37-3A41F394592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521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000" b="1" dirty="0">
                <a:solidFill>
                  <a:srgbClr val="800000"/>
                </a:solidFill>
                <a:effectLst/>
              </a:rPr>
              <a:t>Professional Membership </a:t>
            </a:r>
            <a:br>
              <a:rPr lang="en-GB" sz="3000" b="1" dirty="0">
                <a:solidFill>
                  <a:srgbClr val="800000"/>
                </a:solidFill>
                <a:effectLst/>
              </a:rPr>
            </a:br>
            <a:r>
              <a:rPr lang="en-GB" sz="3000" b="1" dirty="0">
                <a:solidFill>
                  <a:srgbClr val="800000"/>
                </a:solidFill>
                <a:effectLst/>
              </a:rPr>
              <a:t>Obligations</a:t>
            </a:r>
          </a:p>
        </p:txBody>
      </p:sp>
      <p:sp>
        <p:nvSpPr>
          <p:cNvPr id="3" name="Content Placeholder 2"/>
          <p:cNvSpPr>
            <a:spLocks noGrp="1"/>
          </p:cNvSpPr>
          <p:nvPr>
            <p:ph idx="1"/>
          </p:nvPr>
        </p:nvSpPr>
        <p:spPr/>
        <p:txBody>
          <a:bodyPr>
            <a:normAutofit/>
          </a:bodyPr>
          <a:lstStyle/>
          <a:p>
            <a:pPr marL="0" indent="0">
              <a:buNone/>
            </a:pPr>
            <a:r>
              <a:rPr lang="en-GB" dirty="0"/>
              <a:t>Initial Professional Development</a:t>
            </a:r>
          </a:p>
          <a:p>
            <a:r>
              <a:rPr lang="en-GB" dirty="0"/>
              <a:t>Entry Requirements to Accreditation Programmes</a:t>
            </a:r>
          </a:p>
          <a:p>
            <a:r>
              <a:rPr lang="en-GB" dirty="0"/>
              <a:t>Professional Skills and Ethics</a:t>
            </a:r>
          </a:p>
          <a:p>
            <a:r>
              <a:rPr lang="en-GB" dirty="0"/>
              <a:t>Technical Knowledge</a:t>
            </a:r>
          </a:p>
          <a:p>
            <a:r>
              <a:rPr lang="en-GB" dirty="0"/>
              <a:t>Practical Experience</a:t>
            </a:r>
          </a:p>
          <a:p>
            <a:r>
              <a:rPr lang="en-GB" dirty="0"/>
              <a:t>Assessment of Professional Competence </a:t>
            </a:r>
          </a:p>
          <a:p>
            <a:r>
              <a:rPr lang="en-GB" dirty="0"/>
              <a:t>Continuing Professional Development</a:t>
            </a:r>
          </a:p>
        </p:txBody>
      </p:sp>
      <p:sp>
        <p:nvSpPr>
          <p:cNvPr id="5" name="Slide Number Placeholder 4"/>
          <p:cNvSpPr>
            <a:spLocks noGrp="1"/>
          </p:cNvSpPr>
          <p:nvPr>
            <p:ph type="sldNum" sz="quarter" idx="12"/>
          </p:nvPr>
        </p:nvSpPr>
        <p:spPr/>
        <p:txBody>
          <a:bodyPr/>
          <a:lstStyle/>
          <a:p>
            <a:fld id="{7D9624BE-6E33-4515-B38B-5C4826686418}" type="slidenum">
              <a:rPr lang="en-GB" smtClean="0"/>
              <a:pPr/>
              <a:t>12</a:t>
            </a:fld>
            <a:endParaRPr lang="en-GB" dirty="0"/>
          </a:p>
        </p:txBody>
      </p:sp>
      <p:pic>
        <p:nvPicPr>
          <p:cNvPr id="7" name="Picture 3">
            <a:extLst>
              <a:ext uri="{FF2B5EF4-FFF2-40B4-BE49-F238E27FC236}">
                <a16:creationId xmlns:a16="http://schemas.microsoft.com/office/drawing/2014/main" xmlns="" id="{4629E6C0-8B77-4B6C-9E48-403DE3E9E9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147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8376" y="116632"/>
            <a:ext cx="7498080" cy="1143000"/>
          </a:xfrm>
        </p:spPr>
        <p:txBody>
          <a:bodyPr>
            <a:normAutofit/>
          </a:bodyPr>
          <a:lstStyle/>
          <a:p>
            <a:r>
              <a:rPr lang="en-GB" sz="3000" b="1" dirty="0">
                <a:solidFill>
                  <a:srgbClr val="800000"/>
                </a:solidFill>
                <a:effectLst/>
              </a:rPr>
              <a:t>The Future of the Profession</a:t>
            </a:r>
          </a:p>
        </p:txBody>
      </p:sp>
      <p:sp>
        <p:nvSpPr>
          <p:cNvPr id="3" name="Content Placeholder 2"/>
          <p:cNvSpPr>
            <a:spLocks noGrp="1"/>
          </p:cNvSpPr>
          <p:nvPr>
            <p:ph idx="1"/>
          </p:nvPr>
        </p:nvSpPr>
        <p:spPr>
          <a:xfrm>
            <a:off x="1115616" y="1124744"/>
            <a:ext cx="8229600" cy="4525963"/>
          </a:xfrm>
        </p:spPr>
        <p:txBody>
          <a:bodyPr/>
          <a:lstStyle/>
          <a:p>
            <a:r>
              <a:rPr lang="en-GB" dirty="0" err="1"/>
              <a:t>IVSC</a:t>
            </a:r>
            <a:r>
              <a:rPr lang="en-GB" dirty="0"/>
              <a:t> in partnership with the VPOs</a:t>
            </a:r>
          </a:p>
          <a:p>
            <a:r>
              <a:rPr lang="en-GB" dirty="0"/>
              <a:t>Global reach</a:t>
            </a:r>
          </a:p>
          <a:p>
            <a:r>
              <a:rPr lang="en-GB" dirty="0"/>
              <a:t>Strong European Network</a:t>
            </a:r>
          </a:p>
          <a:p>
            <a:r>
              <a:rPr lang="en-GB" dirty="0"/>
              <a:t>A place among the international professions</a:t>
            </a:r>
          </a:p>
          <a:p>
            <a:r>
              <a:rPr lang="en-GB" dirty="0"/>
              <a:t>IVSs required by IFRS and regulators – implemented by internationally accredited </a:t>
            </a:r>
            <a:r>
              <a:rPr lang="en-GB" dirty="0" err="1"/>
              <a:t>valuers</a:t>
            </a:r>
            <a:endParaRPr lang="en-GB" dirty="0"/>
          </a:p>
        </p:txBody>
      </p:sp>
      <p:sp>
        <p:nvSpPr>
          <p:cNvPr id="5" name="Slide Number Placeholder 4"/>
          <p:cNvSpPr>
            <a:spLocks noGrp="1"/>
          </p:cNvSpPr>
          <p:nvPr>
            <p:ph type="sldNum" sz="quarter" idx="12"/>
          </p:nvPr>
        </p:nvSpPr>
        <p:spPr/>
        <p:txBody>
          <a:bodyPr/>
          <a:lstStyle/>
          <a:p>
            <a:fld id="{7D9624BE-6E33-4515-B38B-5C4826686418}" type="slidenum">
              <a:rPr lang="en-GB" smtClean="0"/>
              <a:pPr/>
              <a:t>13</a:t>
            </a:fld>
            <a:endParaRPr lang="en-GB" dirty="0"/>
          </a:p>
        </p:txBody>
      </p:sp>
      <p:pic>
        <p:nvPicPr>
          <p:cNvPr id="7" name="Picture 3">
            <a:extLst>
              <a:ext uri="{FF2B5EF4-FFF2-40B4-BE49-F238E27FC236}">
                <a16:creationId xmlns:a16="http://schemas.microsoft.com/office/drawing/2014/main" xmlns="" id="{92A687DF-EDB9-44E9-8FA3-625EECC51BA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1309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447800"/>
            <a:ext cx="7498080" cy="4800600"/>
          </a:xfrm>
        </p:spPr>
        <p:txBody>
          <a:bodyPr>
            <a:normAutofit/>
          </a:bodyPr>
          <a:lstStyle/>
          <a:p>
            <a:pPr marL="0" indent="0">
              <a:buNone/>
            </a:pPr>
            <a:endParaRPr lang="en-US" dirty="0"/>
          </a:p>
          <a:p>
            <a:pPr marL="0" indent="0">
              <a:buNone/>
            </a:pPr>
            <a:endParaRPr lang="en-US" dirty="0"/>
          </a:p>
          <a:p>
            <a:pPr marL="0" indent="0">
              <a:buNone/>
            </a:pPr>
            <a:endParaRPr lang="en-US" dirty="0"/>
          </a:p>
          <a:p>
            <a:pPr marL="0" indent="0" algn="ctr">
              <a:buNone/>
            </a:pPr>
            <a:r>
              <a:rPr lang="en-US" sz="4400" dirty="0"/>
              <a:t>Thank you</a:t>
            </a:r>
          </a:p>
        </p:txBody>
      </p:sp>
      <p:sp>
        <p:nvSpPr>
          <p:cNvPr id="5" name="Slide Number Placeholder 4"/>
          <p:cNvSpPr>
            <a:spLocks noGrp="1"/>
          </p:cNvSpPr>
          <p:nvPr>
            <p:ph type="sldNum" sz="quarter" idx="12"/>
          </p:nvPr>
        </p:nvSpPr>
        <p:spPr/>
        <p:txBody>
          <a:bodyPr/>
          <a:lstStyle/>
          <a:p>
            <a:fld id="{7D9624BE-6E33-4515-B38B-5C4826686418}" type="slidenum">
              <a:rPr lang="en-GB" smtClean="0"/>
              <a:pPr/>
              <a:t>14</a:t>
            </a:fld>
            <a:endParaRPr lang="en-GB" dirty="0"/>
          </a:p>
        </p:txBody>
      </p:sp>
      <p:pic>
        <p:nvPicPr>
          <p:cNvPr id="7" name="Picture 3">
            <a:extLst>
              <a:ext uri="{FF2B5EF4-FFF2-40B4-BE49-F238E27FC236}">
                <a16:creationId xmlns:a16="http://schemas.microsoft.com/office/drawing/2014/main" xmlns="" id="{DDAD8F3E-C4E8-4B8F-8BB2-3B4C57DBBB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5103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EC131DC-9AB9-4C9B-95A5-80CCFB4D44D6}" type="slidenum">
              <a:rPr lang="en-GB" b="1" smtClean="0">
                <a:solidFill>
                  <a:schemeClr val="tx1"/>
                </a:solidFill>
              </a:rPr>
              <a:t>2</a:t>
            </a:fld>
            <a:endParaRPr lang="en-GB" b="1" dirty="0">
              <a:solidFill>
                <a:schemeClr val="tx1"/>
              </a:solidFill>
            </a:endParaRPr>
          </a:p>
        </p:txBody>
      </p:sp>
      <p:sp>
        <p:nvSpPr>
          <p:cNvPr id="6" name="Title 1"/>
          <p:cNvSpPr txBox="1">
            <a:spLocks/>
          </p:cNvSpPr>
          <p:nvPr/>
        </p:nvSpPr>
        <p:spPr>
          <a:xfrm>
            <a:off x="1115616" y="530678"/>
            <a:ext cx="5829300" cy="594066"/>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000" b="1" dirty="0">
                <a:solidFill>
                  <a:srgbClr val="800000"/>
                </a:solidFill>
              </a:rPr>
              <a:t>What is the IVSC?</a:t>
            </a:r>
            <a:endParaRPr lang="en-GB" sz="2400" b="1" dirty="0"/>
          </a:p>
        </p:txBody>
      </p:sp>
      <p:sp>
        <p:nvSpPr>
          <p:cNvPr id="8" name="Subtitle 2"/>
          <p:cNvSpPr txBox="1">
            <a:spLocks/>
          </p:cNvSpPr>
          <p:nvPr/>
        </p:nvSpPr>
        <p:spPr>
          <a:xfrm>
            <a:off x="1925706" y="1376772"/>
            <a:ext cx="6156684" cy="102611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en-GB" sz="1800" dirty="0">
              <a:solidFill>
                <a:schemeClr val="tx1"/>
              </a:solidFill>
            </a:endParaRPr>
          </a:p>
        </p:txBody>
      </p:sp>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2390" y="5805354"/>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ctrTitle"/>
          </p:nvPr>
        </p:nvSpPr>
        <p:spPr>
          <a:xfrm>
            <a:off x="1115616" y="1201349"/>
            <a:ext cx="5554980" cy="643475"/>
          </a:xfrm>
        </p:spPr>
        <p:txBody>
          <a:bodyPr>
            <a:normAutofit fontScale="90000"/>
          </a:bodyPr>
          <a:lstStyle/>
          <a:p>
            <a:r>
              <a:rPr lang="en-GB" sz="2200" b="1" dirty="0">
                <a:solidFill>
                  <a:srgbClr val="800000"/>
                </a:solidFill>
              </a:rPr>
              <a:t>International Valuation Standards Council</a:t>
            </a:r>
            <a:r>
              <a:rPr lang="en-GB" sz="2100" b="1" dirty="0">
                <a:solidFill>
                  <a:srgbClr val="800000"/>
                </a:solidFill>
              </a:rPr>
              <a:t/>
            </a:r>
            <a:br>
              <a:rPr lang="en-GB" sz="2100" b="1" dirty="0">
                <a:solidFill>
                  <a:srgbClr val="800000"/>
                </a:solidFill>
              </a:rPr>
            </a:br>
            <a:endParaRPr lang="en-GB" sz="2100" b="1" dirty="0">
              <a:solidFill>
                <a:srgbClr val="800000"/>
              </a:solidFill>
            </a:endParaRPr>
          </a:p>
        </p:txBody>
      </p:sp>
      <p:sp>
        <p:nvSpPr>
          <p:cNvPr id="7" name="Rectangle 6"/>
          <p:cNvSpPr/>
          <p:nvPr/>
        </p:nvSpPr>
        <p:spPr>
          <a:xfrm>
            <a:off x="1115616" y="1795970"/>
            <a:ext cx="5803044" cy="4992136"/>
          </a:xfrm>
          <a:prstGeom prst="rect">
            <a:avLst/>
          </a:prstGeom>
        </p:spPr>
        <p:txBody>
          <a:bodyPr wrap="square">
            <a:spAutoFit/>
          </a:bodyPr>
          <a:lstStyle/>
          <a:p>
            <a:pPr algn="just">
              <a:lnSpc>
                <a:spcPct val="150000"/>
              </a:lnSpc>
              <a:spcBef>
                <a:spcPct val="20000"/>
              </a:spcBef>
              <a:defRPr/>
            </a:pPr>
            <a:r>
              <a:rPr lang="en-GB" sz="2000" dirty="0"/>
              <a:t>The IVSC is a United Nations recognised independent body with over 100 members and sponsors that sets global standards for valuation, especially those relied upon by investors and other third party stakeholders. It also promotes the development of the valuation profession around the world and collaborates and cooperates with other organisations concerned with standards and regulation in the financial markets.</a:t>
            </a:r>
          </a:p>
          <a:p>
            <a:pPr algn="just">
              <a:lnSpc>
                <a:spcPct val="150000"/>
              </a:lnSpc>
              <a:spcBef>
                <a:spcPct val="20000"/>
              </a:spcBef>
              <a:defRPr/>
            </a:pPr>
            <a:endParaRPr lang="en-GB" sz="1600" dirty="0"/>
          </a:p>
          <a:p>
            <a:pPr algn="just">
              <a:lnSpc>
                <a:spcPct val="150000"/>
              </a:lnSpc>
              <a:spcBef>
                <a:spcPct val="20000"/>
              </a:spcBef>
              <a:defRPr/>
            </a:pPr>
            <a:r>
              <a:rPr lang="en-GB" sz="1600" dirty="0"/>
              <a:t>VPOs, Universities, Standard Setters and Corporates can join. For more information email </a:t>
            </a:r>
            <a:r>
              <a:rPr lang="en-GB" sz="1600" dirty="0">
                <a:hlinkClick r:id="rId4"/>
              </a:rPr>
              <a:t>contact@ivsc.org</a:t>
            </a:r>
            <a:r>
              <a:rPr lang="en-GB" sz="1600" dirty="0"/>
              <a:t> or go to www.ivsc.org</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18660" y="2069367"/>
            <a:ext cx="1919815" cy="2889321"/>
          </a:xfrm>
          <a:prstGeom prst="rect">
            <a:avLst/>
          </a:prstGeom>
        </p:spPr>
      </p:pic>
    </p:spTree>
    <p:extLst>
      <p:ext uri="{BB962C8B-B14F-4D97-AF65-F5344CB8AC3E}">
        <p14:creationId xmlns:p14="http://schemas.microsoft.com/office/powerpoint/2010/main" val="2947116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404664"/>
            <a:ext cx="7344816" cy="887897"/>
          </a:xfrm>
        </p:spPr>
        <p:txBody>
          <a:bodyPr>
            <a:noAutofit/>
          </a:bodyPr>
          <a:lstStyle/>
          <a:p>
            <a:pPr algn="l"/>
            <a:r>
              <a:rPr lang="en-US" sz="3300" b="1" dirty="0">
                <a:solidFill>
                  <a:srgbClr val="800000"/>
                </a:solidFill>
                <a:effectLst/>
              </a:rPr>
              <a:t>What does IVSC want to achieve?</a:t>
            </a:r>
            <a:endParaRPr lang="en-GB" sz="3300" b="1" dirty="0">
              <a:effectLst/>
            </a:endParaRPr>
          </a:p>
        </p:txBody>
      </p:sp>
      <p:sp>
        <p:nvSpPr>
          <p:cNvPr id="4" name="Subtitle 2"/>
          <p:cNvSpPr txBox="1">
            <a:spLocks/>
          </p:cNvSpPr>
          <p:nvPr/>
        </p:nvSpPr>
        <p:spPr>
          <a:xfrm>
            <a:off x="1115616" y="1757641"/>
            <a:ext cx="7776864" cy="3885605"/>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Font typeface="+mj-lt"/>
              <a:buAutoNum type="arabicPeriod"/>
            </a:pPr>
            <a:r>
              <a:rPr lang="en-GB" sz="2400" dirty="0">
                <a:solidFill>
                  <a:schemeClr val="tx1"/>
                </a:solidFill>
              </a:rPr>
              <a:t>Develop high quality international valuation standards which are adopted to underpin consistency, transparency and confidence in valuations across the world;</a:t>
            </a:r>
          </a:p>
          <a:p>
            <a:pPr marL="342900" indent="-342900" algn="l">
              <a:buFont typeface="+mj-lt"/>
              <a:buAutoNum type="arabicPeriod"/>
            </a:pPr>
            <a:endParaRPr lang="en-GB" sz="2400" dirty="0">
              <a:solidFill>
                <a:schemeClr val="tx1"/>
              </a:solidFill>
            </a:endParaRPr>
          </a:p>
          <a:p>
            <a:pPr marL="342900" indent="-342900" algn="l">
              <a:buFont typeface="+mj-lt"/>
              <a:buAutoNum type="arabicPeriod"/>
            </a:pPr>
            <a:r>
              <a:rPr lang="en-GB" sz="2400" dirty="0">
                <a:solidFill>
                  <a:schemeClr val="tx1"/>
                </a:solidFill>
              </a:rPr>
              <a:t>Encourage professionalism and adoption of standards, increasing the status of the profession</a:t>
            </a:r>
          </a:p>
        </p:txBody>
      </p:sp>
      <p:sp>
        <p:nvSpPr>
          <p:cNvPr id="3" name="Slide Number Placeholder 2"/>
          <p:cNvSpPr>
            <a:spLocks noGrp="1"/>
          </p:cNvSpPr>
          <p:nvPr>
            <p:ph type="sldNum" sz="quarter" idx="12"/>
          </p:nvPr>
        </p:nvSpPr>
        <p:spPr/>
        <p:txBody>
          <a:bodyPr/>
          <a:lstStyle/>
          <a:p>
            <a:fld id="{5EC131DC-9AB9-4C9B-95A5-80CCFB4D44D6}" type="slidenum">
              <a:rPr lang="en-GB" b="1" smtClean="0">
                <a:solidFill>
                  <a:schemeClr val="tx1"/>
                </a:solidFill>
              </a:rPr>
              <a:t>3</a:t>
            </a:fld>
            <a:endParaRPr lang="en-GB" b="1" dirty="0">
              <a:solidFill>
                <a:schemeClr val="tx1"/>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1673" y="5743103"/>
            <a:ext cx="790575" cy="782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73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8920" y="976683"/>
            <a:ext cx="5623560" cy="857250"/>
          </a:xfrm>
        </p:spPr>
        <p:txBody>
          <a:bodyPr>
            <a:normAutofit/>
          </a:bodyPr>
          <a:lstStyle/>
          <a:p>
            <a:r>
              <a:rPr lang="en-US" b="1" dirty="0">
                <a:solidFill>
                  <a:srgbClr val="800000"/>
                </a:solidFill>
              </a:rPr>
              <a:t>IVSC Structure</a:t>
            </a:r>
            <a:endParaRPr lang="en-GB" b="1" dirty="0"/>
          </a:p>
        </p:txBody>
      </p:sp>
      <p:sp>
        <p:nvSpPr>
          <p:cNvPr id="3" name="Content Placeholder 2"/>
          <p:cNvSpPr>
            <a:spLocks noGrp="1"/>
          </p:cNvSpPr>
          <p:nvPr>
            <p:ph idx="1"/>
          </p:nvPr>
        </p:nvSpPr>
        <p:spPr>
          <a:xfrm>
            <a:off x="4544997" y="2057402"/>
            <a:ext cx="1080120" cy="399491"/>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sz="1350" dirty="0"/>
              <a:t>Council</a:t>
            </a:r>
          </a:p>
        </p:txBody>
      </p:sp>
      <p:sp>
        <p:nvSpPr>
          <p:cNvPr id="5" name="Slide Number Placeholder 4"/>
          <p:cNvSpPr>
            <a:spLocks noGrp="1"/>
          </p:cNvSpPr>
          <p:nvPr>
            <p:ph type="sldNum" sz="quarter" idx="12"/>
          </p:nvPr>
        </p:nvSpPr>
        <p:spPr/>
        <p:txBody>
          <a:bodyPr/>
          <a:lstStyle/>
          <a:p>
            <a:fld id="{7D9624BE-6E33-4515-B38B-5C4826686418}" type="slidenum">
              <a:rPr lang="en-GB" smtClean="0"/>
              <a:pPr/>
              <a:t>4</a:t>
            </a:fld>
            <a:endParaRPr lang="en-GB" dirty="0"/>
          </a:p>
        </p:txBody>
      </p:sp>
      <p:sp>
        <p:nvSpPr>
          <p:cNvPr id="6" name="TextBox 5"/>
          <p:cNvSpPr txBox="1"/>
          <p:nvPr/>
        </p:nvSpPr>
        <p:spPr>
          <a:xfrm>
            <a:off x="4382979" y="2664427"/>
            <a:ext cx="135015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Trustees</a:t>
            </a:r>
          </a:p>
        </p:txBody>
      </p:sp>
      <p:sp>
        <p:nvSpPr>
          <p:cNvPr id="7" name="TextBox 6"/>
          <p:cNvSpPr txBox="1"/>
          <p:nvPr/>
        </p:nvSpPr>
        <p:spPr>
          <a:xfrm>
            <a:off x="3032829" y="3271312"/>
            <a:ext cx="1350150"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Standards Review Board</a:t>
            </a:r>
          </a:p>
        </p:txBody>
      </p:sp>
      <p:sp>
        <p:nvSpPr>
          <p:cNvPr id="8" name="TextBox 7"/>
          <p:cNvSpPr txBox="1"/>
          <p:nvPr/>
        </p:nvSpPr>
        <p:spPr>
          <a:xfrm>
            <a:off x="5733129" y="3271312"/>
            <a:ext cx="2025225" cy="71558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Membership and Standards Recognition Board</a:t>
            </a:r>
          </a:p>
        </p:txBody>
      </p:sp>
      <p:sp>
        <p:nvSpPr>
          <p:cNvPr id="9" name="TextBox 8"/>
          <p:cNvSpPr txBox="1"/>
          <p:nvPr/>
        </p:nvSpPr>
        <p:spPr>
          <a:xfrm>
            <a:off x="2141730" y="4202995"/>
            <a:ext cx="224124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3 Specialist Standards Board</a:t>
            </a:r>
          </a:p>
        </p:txBody>
      </p:sp>
      <p:sp>
        <p:nvSpPr>
          <p:cNvPr id="10" name="TextBox 9"/>
          <p:cNvSpPr txBox="1"/>
          <p:nvPr/>
        </p:nvSpPr>
        <p:spPr>
          <a:xfrm>
            <a:off x="4421290" y="4862980"/>
            <a:ext cx="135015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Advisory Forum</a:t>
            </a:r>
          </a:p>
        </p:txBody>
      </p:sp>
      <p:cxnSp>
        <p:nvCxnSpPr>
          <p:cNvPr id="12" name="Straight Connector 11"/>
          <p:cNvCxnSpPr>
            <a:stCxn id="3" idx="2"/>
          </p:cNvCxnSpPr>
          <p:nvPr/>
        </p:nvCxnSpPr>
        <p:spPr>
          <a:xfrm flipH="1">
            <a:off x="5082424" y="2456893"/>
            <a:ext cx="2633" cy="207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6" idx="2"/>
            <a:endCxn id="7" idx="0"/>
          </p:cNvCxnSpPr>
          <p:nvPr/>
        </p:nvCxnSpPr>
        <p:spPr>
          <a:xfrm flipH="1">
            <a:off x="3707904" y="2964509"/>
            <a:ext cx="1350150" cy="3068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6" idx="2"/>
          </p:cNvCxnSpPr>
          <p:nvPr/>
        </p:nvCxnSpPr>
        <p:spPr>
          <a:xfrm>
            <a:off x="5058054" y="2964509"/>
            <a:ext cx="1242873" cy="3068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7" idx="2"/>
          </p:cNvCxnSpPr>
          <p:nvPr/>
        </p:nvCxnSpPr>
        <p:spPr>
          <a:xfrm>
            <a:off x="3707904" y="3779143"/>
            <a:ext cx="0" cy="4238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H="1">
            <a:off x="6435208" y="3986893"/>
            <a:ext cx="2" cy="10119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a:endCxn id="10" idx="3"/>
          </p:cNvCxnSpPr>
          <p:nvPr/>
        </p:nvCxnSpPr>
        <p:spPr>
          <a:xfrm flipH="1">
            <a:off x="5771440" y="4998829"/>
            <a:ext cx="663770" cy="141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p:cNvCxnSpPr>
          <p:nvPr/>
        </p:nvCxnSpPr>
        <p:spPr>
          <a:xfrm>
            <a:off x="3707904" y="4479994"/>
            <a:ext cx="0" cy="5214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1"/>
          </p:cNvCxnSpPr>
          <p:nvPr/>
        </p:nvCxnSpPr>
        <p:spPr>
          <a:xfrm flipH="1" flipV="1">
            <a:off x="3707906" y="5001480"/>
            <a:ext cx="713384" cy="11541"/>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6396" y="5815111"/>
            <a:ext cx="790575" cy="782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288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43408"/>
            <a:ext cx="8229600" cy="1143000"/>
          </a:xfrm>
        </p:spPr>
        <p:txBody>
          <a:bodyPr>
            <a:normAutofit/>
          </a:bodyPr>
          <a:lstStyle/>
          <a:p>
            <a:pPr algn="l"/>
            <a:r>
              <a:rPr lang="en-US" b="1" dirty="0">
                <a:solidFill>
                  <a:srgbClr val="800000"/>
                </a:solidFill>
                <a:effectLst/>
              </a:rPr>
              <a:t>Business Valuation activity</a:t>
            </a:r>
            <a:endParaRPr lang="en-US" dirty="0">
              <a:effectLst/>
            </a:endParaRPr>
          </a:p>
        </p:txBody>
      </p:sp>
      <p:sp>
        <p:nvSpPr>
          <p:cNvPr id="3" name="Content Placeholder 2"/>
          <p:cNvSpPr>
            <a:spLocks noGrp="1"/>
          </p:cNvSpPr>
          <p:nvPr>
            <p:ph idx="1"/>
          </p:nvPr>
        </p:nvSpPr>
        <p:spPr>
          <a:xfrm>
            <a:off x="899592" y="548680"/>
            <a:ext cx="8373616" cy="7056784"/>
          </a:xfrm>
        </p:spPr>
        <p:txBody>
          <a:bodyPr>
            <a:normAutofit/>
          </a:bodyPr>
          <a:lstStyle/>
          <a:p>
            <a:r>
              <a:rPr lang="en-US" sz="2400" dirty="0"/>
              <a:t>Business Valuation Standards Board</a:t>
            </a:r>
          </a:p>
          <a:p>
            <a:endParaRPr lang="en-US" sz="2400" dirty="0"/>
          </a:p>
          <a:p>
            <a:r>
              <a:rPr lang="en-US" sz="2400" dirty="0"/>
              <a:t>Encouraging development of BV professionalism</a:t>
            </a:r>
          </a:p>
          <a:p>
            <a:endParaRPr lang="en-US" sz="2400" dirty="0"/>
          </a:p>
          <a:p>
            <a:r>
              <a:rPr lang="en-US" sz="2400" dirty="0"/>
              <a:t>Establishing a European, and Global BV network </a:t>
            </a:r>
          </a:p>
          <a:p>
            <a:endParaRPr lang="en-US" sz="2400" dirty="0"/>
          </a:p>
          <a:p>
            <a:r>
              <a:rPr lang="en-US" sz="2400" dirty="0"/>
              <a:t>IVSC involved in </a:t>
            </a:r>
            <a:r>
              <a:rPr lang="en-US" dirty="0"/>
              <a:t>BV </a:t>
            </a:r>
            <a:r>
              <a:rPr lang="en-US" sz="2400" dirty="0"/>
              <a:t>conferences and regulator liaison in Singapore, Hong Kong, Malaysia, China and India</a:t>
            </a:r>
          </a:p>
          <a:p>
            <a:endParaRPr lang="en-US" sz="2400" dirty="0"/>
          </a:p>
          <a:p>
            <a:r>
              <a:rPr lang="en-US" sz="2400" dirty="0"/>
              <a:t>IVSC provided support to CEIV credential</a:t>
            </a:r>
            <a:r>
              <a:rPr lang="en-US" dirty="0"/>
              <a:t> in US</a:t>
            </a:r>
            <a:endParaRPr lang="en-US" sz="2400" dirty="0"/>
          </a:p>
          <a:p>
            <a:endParaRPr lang="en-US" sz="2400" dirty="0"/>
          </a:p>
          <a:p>
            <a:r>
              <a:rPr lang="en-US" sz="2400" dirty="0"/>
              <a:t>Considering BV quality mark to encourage increased global professionalism</a:t>
            </a:r>
            <a:endParaRPr lang="en-US" sz="2000" dirty="0"/>
          </a:p>
        </p:txBody>
      </p:sp>
      <p:sp>
        <p:nvSpPr>
          <p:cNvPr id="5" name="Slide Number Placeholder 4"/>
          <p:cNvSpPr>
            <a:spLocks noGrp="1"/>
          </p:cNvSpPr>
          <p:nvPr>
            <p:ph type="sldNum" sz="quarter" idx="12"/>
          </p:nvPr>
        </p:nvSpPr>
        <p:spPr/>
        <p:txBody>
          <a:bodyPr/>
          <a:lstStyle/>
          <a:p>
            <a:fld id="{7D9624BE-6E33-4515-B38B-5C4826686418}" type="slidenum">
              <a:rPr lang="en-GB" smtClean="0"/>
              <a:pPr/>
              <a:t>5</a:t>
            </a:fld>
            <a:endParaRPr lang="en-GB" dirty="0"/>
          </a:p>
        </p:txBody>
      </p:sp>
      <p:pic>
        <p:nvPicPr>
          <p:cNvPr id="6" name="Picture 3">
            <a:extLst>
              <a:ext uri="{FF2B5EF4-FFF2-40B4-BE49-F238E27FC236}">
                <a16:creationId xmlns:a16="http://schemas.microsoft.com/office/drawing/2014/main" xmlns="" id="{5A2B8691-943F-4C7A-AB98-14AF09BC7BD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2855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43608" y="-243408"/>
            <a:ext cx="8229600" cy="1143000"/>
          </a:xfrm>
        </p:spPr>
        <p:txBody>
          <a:bodyPr>
            <a:normAutofit/>
          </a:bodyPr>
          <a:lstStyle/>
          <a:p>
            <a:pPr algn="l"/>
            <a:r>
              <a:rPr lang="en-US" b="1" dirty="0">
                <a:solidFill>
                  <a:srgbClr val="800000"/>
                </a:solidFill>
                <a:effectLst/>
              </a:rPr>
              <a:t>Changes we are seeing globally</a:t>
            </a:r>
            <a:endParaRPr lang="en-US" dirty="0">
              <a:effectLst/>
            </a:endParaRPr>
          </a:p>
        </p:txBody>
      </p:sp>
      <p:sp>
        <p:nvSpPr>
          <p:cNvPr id="3" name="Content Placeholder 2"/>
          <p:cNvSpPr>
            <a:spLocks noGrp="1"/>
          </p:cNvSpPr>
          <p:nvPr>
            <p:ph idx="1"/>
          </p:nvPr>
        </p:nvSpPr>
        <p:spPr>
          <a:xfrm>
            <a:off x="899592" y="661343"/>
            <a:ext cx="8229600" cy="6080025"/>
          </a:xfrm>
        </p:spPr>
        <p:txBody>
          <a:bodyPr>
            <a:normAutofit/>
          </a:bodyPr>
          <a:lstStyle/>
          <a:p>
            <a:r>
              <a:rPr lang="en-US" dirty="0"/>
              <a:t>Examples of government or regulator interest:</a:t>
            </a:r>
          </a:p>
          <a:p>
            <a:pPr lvl="1"/>
            <a:r>
              <a:rPr lang="en-US" sz="2400" dirty="0"/>
              <a:t>US</a:t>
            </a:r>
          </a:p>
          <a:p>
            <a:pPr lvl="1"/>
            <a:r>
              <a:rPr lang="en-US" sz="2400" dirty="0"/>
              <a:t>Middle East</a:t>
            </a:r>
          </a:p>
          <a:p>
            <a:pPr lvl="1"/>
            <a:r>
              <a:rPr lang="en-US" sz="2400" dirty="0"/>
              <a:t>Hong Kong</a:t>
            </a:r>
          </a:p>
          <a:p>
            <a:pPr lvl="1"/>
            <a:r>
              <a:rPr lang="en-US" sz="2400" dirty="0"/>
              <a:t>Singapore</a:t>
            </a:r>
          </a:p>
          <a:p>
            <a:pPr lvl="1"/>
            <a:r>
              <a:rPr lang="en-US" sz="2400" dirty="0"/>
              <a:t>China</a:t>
            </a:r>
          </a:p>
          <a:p>
            <a:pPr lvl="1"/>
            <a:r>
              <a:rPr lang="en-US" sz="2400" dirty="0"/>
              <a:t>India</a:t>
            </a:r>
          </a:p>
          <a:p>
            <a:pPr lvl="1"/>
            <a:r>
              <a:rPr lang="en-US" sz="2400" dirty="0"/>
              <a:t>Malaysia</a:t>
            </a:r>
          </a:p>
          <a:p>
            <a:pPr marL="301752" lvl="1" indent="0">
              <a:buNone/>
            </a:pPr>
            <a:endParaRPr lang="en-US" sz="2400" dirty="0"/>
          </a:p>
          <a:p>
            <a:pPr lvl="1"/>
            <a:endParaRPr lang="en-US" sz="2400" dirty="0"/>
          </a:p>
          <a:p>
            <a:endParaRPr lang="en-US" dirty="0"/>
          </a:p>
          <a:p>
            <a:pPr marL="61722" indent="0">
              <a:buNone/>
            </a:pPr>
            <a:endParaRPr lang="en-US" dirty="0"/>
          </a:p>
        </p:txBody>
      </p:sp>
      <p:sp>
        <p:nvSpPr>
          <p:cNvPr id="5" name="Slide Number Placeholder 4"/>
          <p:cNvSpPr>
            <a:spLocks noGrp="1"/>
          </p:cNvSpPr>
          <p:nvPr>
            <p:ph type="sldNum" sz="quarter" idx="12"/>
          </p:nvPr>
        </p:nvSpPr>
        <p:spPr/>
        <p:txBody>
          <a:bodyPr/>
          <a:lstStyle/>
          <a:p>
            <a:fld id="{7D9624BE-6E33-4515-B38B-5C4826686418}" type="slidenum">
              <a:rPr lang="en-GB" smtClean="0"/>
              <a:pPr/>
              <a:t>6</a:t>
            </a:fld>
            <a:endParaRPr lang="en-GB" dirty="0"/>
          </a:p>
        </p:txBody>
      </p:sp>
      <p:pic>
        <p:nvPicPr>
          <p:cNvPr id="6" name="Picture 3">
            <a:extLst>
              <a:ext uri="{FF2B5EF4-FFF2-40B4-BE49-F238E27FC236}">
                <a16:creationId xmlns:a16="http://schemas.microsoft.com/office/drawing/2014/main" xmlns="" id="{5A2B8691-943F-4C7A-AB98-14AF09BC7BD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948712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b="1" dirty="0">
                <a:solidFill>
                  <a:srgbClr val="800000"/>
                </a:solidFill>
                <a:effectLst/>
              </a:rPr>
              <a:t>Why Global Standards – the Example of IFRS</a:t>
            </a:r>
          </a:p>
        </p:txBody>
      </p:sp>
      <p:sp>
        <p:nvSpPr>
          <p:cNvPr id="3" name="Content Placeholder 2"/>
          <p:cNvSpPr>
            <a:spLocks noGrp="1"/>
          </p:cNvSpPr>
          <p:nvPr>
            <p:ph idx="1"/>
          </p:nvPr>
        </p:nvSpPr>
        <p:spPr>
          <a:xfrm>
            <a:off x="1435608" y="1268760"/>
            <a:ext cx="7498080" cy="4800600"/>
          </a:xfrm>
        </p:spPr>
        <p:txBody>
          <a:bodyPr>
            <a:noAutofit/>
          </a:bodyPr>
          <a:lstStyle/>
          <a:p>
            <a:pPr marL="0" indent="0">
              <a:buNone/>
            </a:pPr>
            <a:r>
              <a:rPr lang="en-US" dirty="0"/>
              <a:t>The IFRS Foundation and the IASB are dedicated to developing and sustaining a single set of </a:t>
            </a:r>
            <a:r>
              <a:rPr lang="en-US" b="1" dirty="0"/>
              <a:t>globally accepted accounting standards:</a:t>
            </a:r>
            <a:endParaRPr lang="en-US" dirty="0"/>
          </a:p>
          <a:p>
            <a:pPr>
              <a:spcBef>
                <a:spcPts val="1108"/>
              </a:spcBef>
            </a:pPr>
            <a:r>
              <a:rPr lang="en-US" dirty="0"/>
              <a:t>Aimed at </a:t>
            </a:r>
            <a:r>
              <a:rPr lang="en-US" b="1" dirty="0"/>
              <a:t>providing high-quality, transparent and comparable information </a:t>
            </a:r>
            <a:r>
              <a:rPr lang="en-US" dirty="0"/>
              <a:t>for investors and other users of financial information</a:t>
            </a:r>
          </a:p>
          <a:p>
            <a:pPr>
              <a:spcBef>
                <a:spcPts val="1108"/>
              </a:spcBef>
            </a:pPr>
            <a:r>
              <a:rPr lang="en-US" dirty="0"/>
              <a:t>Providing the world’s integrated capital markets with a </a:t>
            </a:r>
            <a:r>
              <a:rPr lang="en-US" b="1" dirty="0"/>
              <a:t>common language for financial reporting</a:t>
            </a:r>
          </a:p>
          <a:p>
            <a:pPr>
              <a:spcBef>
                <a:spcPts val="1108"/>
              </a:spcBef>
            </a:pPr>
            <a:r>
              <a:rPr lang="en-US" dirty="0"/>
              <a:t>Promoting capital market stability through the </a:t>
            </a:r>
            <a:r>
              <a:rPr lang="en-US" b="1" dirty="0"/>
              <a:t>transparency and integrity of financial reporting</a:t>
            </a:r>
          </a:p>
          <a:p>
            <a:pPr>
              <a:spcBef>
                <a:spcPts val="1108"/>
              </a:spcBef>
            </a:pPr>
            <a:r>
              <a:rPr lang="en-US" dirty="0"/>
              <a:t>Taking appropriate steps with regulators and standard-setters to help promote </a:t>
            </a:r>
            <a:r>
              <a:rPr lang="en-US" b="1" dirty="0"/>
              <a:t>consistent application of standards</a:t>
            </a:r>
            <a:endParaRPr lang="en-US" dirty="0"/>
          </a:p>
          <a:p>
            <a:endParaRPr lang="en-US" dirty="0"/>
          </a:p>
        </p:txBody>
      </p:sp>
      <p:sp>
        <p:nvSpPr>
          <p:cNvPr id="5" name="Slide Number Placeholder 4"/>
          <p:cNvSpPr>
            <a:spLocks noGrp="1"/>
          </p:cNvSpPr>
          <p:nvPr>
            <p:ph type="sldNum" sz="quarter" idx="12"/>
          </p:nvPr>
        </p:nvSpPr>
        <p:spPr/>
        <p:txBody>
          <a:bodyPr/>
          <a:lstStyle/>
          <a:p>
            <a:fld id="{7D9624BE-6E33-4515-B38B-5C4826686418}" type="slidenum">
              <a:rPr lang="en-GB" smtClean="0"/>
              <a:pPr/>
              <a:t>7</a:t>
            </a:fld>
            <a:endParaRPr lang="en-GB" dirty="0"/>
          </a:p>
        </p:txBody>
      </p:sp>
      <p:pic>
        <p:nvPicPr>
          <p:cNvPr id="7" name="Picture 3">
            <a:extLst>
              <a:ext uri="{FF2B5EF4-FFF2-40B4-BE49-F238E27FC236}">
                <a16:creationId xmlns:a16="http://schemas.microsoft.com/office/drawing/2014/main" xmlns="" id="{C58A0427-7E15-4ADD-932B-8D42A9C310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7687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6936" y="125760"/>
            <a:ext cx="8229600" cy="1143000"/>
          </a:xfrm>
        </p:spPr>
        <p:txBody>
          <a:bodyPr>
            <a:normAutofit/>
          </a:bodyPr>
          <a:lstStyle/>
          <a:p>
            <a:r>
              <a:rPr lang="en-US" sz="3000" b="1" dirty="0">
                <a:solidFill>
                  <a:srgbClr val="800000"/>
                </a:solidFill>
                <a:effectLst/>
              </a:rPr>
              <a:t>Why Global Standards are Needed</a:t>
            </a:r>
          </a:p>
        </p:txBody>
      </p:sp>
      <p:sp>
        <p:nvSpPr>
          <p:cNvPr id="3" name="Content Placeholder 2"/>
          <p:cNvSpPr>
            <a:spLocks noGrp="1"/>
          </p:cNvSpPr>
          <p:nvPr>
            <p:ph idx="1"/>
          </p:nvPr>
        </p:nvSpPr>
        <p:spPr>
          <a:xfrm>
            <a:off x="1043608" y="1268760"/>
            <a:ext cx="8010890" cy="5087590"/>
          </a:xfrm>
        </p:spPr>
        <p:txBody>
          <a:bodyPr>
            <a:noAutofit/>
          </a:bodyPr>
          <a:lstStyle/>
          <a:p>
            <a:pPr marL="0" indent="0">
              <a:buNone/>
            </a:pPr>
            <a:r>
              <a:rPr lang="en-US" dirty="0"/>
              <a:t>Accounting and valuation standards evolved nationally because companies borrowed and investors invested only in their home country.</a:t>
            </a:r>
          </a:p>
          <a:p>
            <a:pPr marL="0" indent="0">
              <a:buNone/>
            </a:pPr>
            <a:endParaRPr lang="en-US" dirty="0"/>
          </a:p>
          <a:p>
            <a:r>
              <a:rPr lang="en-US" dirty="0"/>
              <a:t>Globalisation is inconsistent with multiple, national or regional accounting and valuation languages that </a:t>
            </a:r>
            <a:r>
              <a:rPr lang="en-US" b="1" dirty="0"/>
              <a:t>hinder comparability</a:t>
            </a:r>
          </a:p>
          <a:p>
            <a:endParaRPr lang="en-US" dirty="0"/>
          </a:p>
          <a:p>
            <a:r>
              <a:rPr lang="en-US" dirty="0"/>
              <a:t>Corporations must consolidate global network of operations</a:t>
            </a:r>
          </a:p>
          <a:p>
            <a:endParaRPr lang="en-US" dirty="0"/>
          </a:p>
          <a:p>
            <a:r>
              <a:rPr lang="en-US" dirty="0"/>
              <a:t>Investors seeking diversification and return increasingly invest outside domestic markets</a:t>
            </a:r>
          </a:p>
        </p:txBody>
      </p:sp>
      <p:sp>
        <p:nvSpPr>
          <p:cNvPr id="5" name="Slide Number Placeholder 4"/>
          <p:cNvSpPr>
            <a:spLocks noGrp="1"/>
          </p:cNvSpPr>
          <p:nvPr>
            <p:ph type="sldNum" sz="quarter" idx="12"/>
          </p:nvPr>
        </p:nvSpPr>
        <p:spPr/>
        <p:txBody>
          <a:bodyPr/>
          <a:lstStyle/>
          <a:p>
            <a:fld id="{7D9624BE-6E33-4515-B38B-5C4826686418}" type="slidenum">
              <a:rPr lang="en-GB" smtClean="0"/>
              <a:pPr/>
              <a:t>8</a:t>
            </a:fld>
            <a:endParaRPr lang="en-GB" dirty="0"/>
          </a:p>
        </p:txBody>
      </p:sp>
      <p:pic>
        <p:nvPicPr>
          <p:cNvPr id="7" name="Picture 3">
            <a:extLst>
              <a:ext uri="{FF2B5EF4-FFF2-40B4-BE49-F238E27FC236}">
                <a16:creationId xmlns:a16="http://schemas.microsoft.com/office/drawing/2014/main" xmlns="" id="{9DA6043B-B6D0-4F09-8758-37714BAAB4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4893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0952" y="-27384"/>
            <a:ext cx="8373616" cy="1143000"/>
          </a:xfrm>
        </p:spPr>
        <p:txBody>
          <a:bodyPr>
            <a:noAutofit/>
          </a:bodyPr>
          <a:lstStyle/>
          <a:p>
            <a:r>
              <a:rPr lang="en-US" sz="3200" b="1" dirty="0">
                <a:solidFill>
                  <a:srgbClr val="800000"/>
                </a:solidFill>
              </a:rPr>
              <a:t>Valuation at the Core of Economic Stability</a:t>
            </a:r>
          </a:p>
        </p:txBody>
      </p:sp>
      <p:sp>
        <p:nvSpPr>
          <p:cNvPr id="3" name="Content Placeholder 2"/>
          <p:cNvSpPr>
            <a:spLocks noGrp="1"/>
          </p:cNvSpPr>
          <p:nvPr>
            <p:ph idx="1"/>
          </p:nvPr>
        </p:nvSpPr>
        <p:spPr>
          <a:xfrm>
            <a:off x="950912" y="1196752"/>
            <a:ext cx="8229600" cy="5303837"/>
          </a:xfrm>
        </p:spPr>
        <p:txBody>
          <a:bodyPr>
            <a:normAutofit lnSpcReduction="10000"/>
          </a:bodyPr>
          <a:lstStyle/>
          <a:p>
            <a:r>
              <a:rPr lang="en-US" sz="2400" dirty="0"/>
              <a:t>Valuations undertaken in accordance with generally accepted principles are central to financial stability and for financial reporting under IFRS and US GAAP</a:t>
            </a:r>
          </a:p>
          <a:p>
            <a:pPr marL="0" indent="0">
              <a:buNone/>
            </a:pPr>
            <a:endParaRPr lang="en-US" sz="1100" dirty="0"/>
          </a:p>
          <a:p>
            <a:r>
              <a:rPr lang="en-US" sz="2400" dirty="0"/>
              <a:t>Poor valuation practice was identified by the Financial Stability Forum and the G20 as a significant contributor to the 2008 financial crisis with a particular focus on financial instruments, where there was much inconsistency in valuation between financial institutions as well as across national borders</a:t>
            </a:r>
          </a:p>
          <a:p>
            <a:pPr marL="0" indent="0">
              <a:buNone/>
            </a:pPr>
            <a:endParaRPr lang="en-US" sz="1100" dirty="0"/>
          </a:p>
          <a:p>
            <a:r>
              <a:rPr lang="en-US" sz="2400" dirty="0"/>
              <a:t>Reliable and consistent valuation is also of fundamental importance to prudential regulators and market participants in determining the capital adequacy of financial institutions</a:t>
            </a:r>
          </a:p>
          <a:p>
            <a:pPr marL="0" indent="0">
              <a:buNone/>
            </a:pPr>
            <a:endParaRPr lang="en-US" sz="1100" dirty="0"/>
          </a:p>
          <a:p>
            <a:r>
              <a:rPr lang="en-US" sz="2400" dirty="0"/>
              <a:t>Valuation is an integral part of the risk management processes applied by financial institutions and other businesses</a:t>
            </a:r>
          </a:p>
          <a:p>
            <a:endParaRPr lang="en-US" sz="1800" dirty="0"/>
          </a:p>
          <a:p>
            <a:pPr marL="0" indent="0">
              <a:buNone/>
            </a:pPr>
            <a:endParaRPr lang="en-US" dirty="0"/>
          </a:p>
        </p:txBody>
      </p:sp>
      <p:sp>
        <p:nvSpPr>
          <p:cNvPr id="5" name="Slide Number Placeholder 4"/>
          <p:cNvSpPr>
            <a:spLocks noGrp="1"/>
          </p:cNvSpPr>
          <p:nvPr>
            <p:ph type="sldNum" sz="quarter" idx="12"/>
          </p:nvPr>
        </p:nvSpPr>
        <p:spPr/>
        <p:txBody>
          <a:bodyPr/>
          <a:lstStyle/>
          <a:p>
            <a:fld id="{7D9624BE-6E33-4515-B38B-5C4826686418}" type="slidenum">
              <a:rPr lang="en-GB" smtClean="0"/>
              <a:pPr/>
              <a:t>9</a:t>
            </a:fld>
            <a:endParaRPr lang="en-GB" dirty="0"/>
          </a:p>
        </p:txBody>
      </p:sp>
      <p:pic>
        <p:nvPicPr>
          <p:cNvPr id="7" name="Picture 3">
            <a:extLst>
              <a:ext uri="{FF2B5EF4-FFF2-40B4-BE49-F238E27FC236}">
                <a16:creationId xmlns:a16="http://schemas.microsoft.com/office/drawing/2014/main" xmlns="" id="{EB3F0C4A-2031-4933-8B86-F0C355B267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6516" y="6021378"/>
            <a:ext cx="647982" cy="64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40147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docProps/app.xml><?xml version="1.0" encoding="utf-8"?>
<Properties xmlns="http://schemas.openxmlformats.org/officeDocument/2006/extended-properties" xmlns:vt="http://schemas.openxmlformats.org/officeDocument/2006/docPropsVTypes">
  <Template>Solstice</Template>
  <TotalTime>0</TotalTime>
  <Words>705</Words>
  <Application>Microsoft Office PowerPoint</Application>
  <PresentationFormat>Presentazione su schermo (4:3)</PresentationFormat>
  <Paragraphs>124</Paragraphs>
  <Slides>14</Slides>
  <Notes>9</Notes>
  <HiddenSlides>0</HiddenSlides>
  <MMClips>0</MMClips>
  <ScaleCrop>false</ScaleCrop>
  <HeadingPairs>
    <vt:vector size="4" baseType="variant">
      <vt:variant>
        <vt:lpstr>Tema</vt:lpstr>
      </vt:variant>
      <vt:variant>
        <vt:i4>3</vt:i4>
      </vt:variant>
      <vt:variant>
        <vt:lpstr>Titoli diapositive</vt:lpstr>
      </vt:variant>
      <vt:variant>
        <vt:i4>14</vt:i4>
      </vt:variant>
    </vt:vector>
  </HeadingPairs>
  <TitlesOfParts>
    <vt:vector size="17" baseType="lpstr">
      <vt:lpstr>Solstice</vt:lpstr>
      <vt:lpstr>Custom Design</vt:lpstr>
      <vt:lpstr>1_Custom Design</vt:lpstr>
      <vt:lpstr>INTERNATIONAL VALUATION STANDARDS COUNCIL</vt:lpstr>
      <vt:lpstr>International Valuation Standards Council </vt:lpstr>
      <vt:lpstr>What does IVSC want to achieve?</vt:lpstr>
      <vt:lpstr>IVSC Structure</vt:lpstr>
      <vt:lpstr>Business Valuation activity</vt:lpstr>
      <vt:lpstr>Changes we are seeing globally</vt:lpstr>
      <vt:lpstr>Why Global Standards – the Example of IFRS</vt:lpstr>
      <vt:lpstr>Why Global Standards are Needed</vt:lpstr>
      <vt:lpstr>Valuation at the Core of Economic Stability</vt:lpstr>
      <vt:lpstr>What is a Profession? </vt:lpstr>
      <vt:lpstr>IVSC view of Professionalism</vt:lpstr>
      <vt:lpstr>Professional Membership  Obligations</vt:lpstr>
      <vt:lpstr>The Future of the Profession</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VALUTION STANDARDS COUNCIL</dc:title>
  <dc:creator>Nick Talbot</dc:creator>
  <cp:lastModifiedBy>Windows User</cp:lastModifiedBy>
  <cp:revision>243</cp:revision>
  <cp:lastPrinted>2017-06-22T07:34:10Z</cp:lastPrinted>
  <dcterms:created xsi:type="dcterms:W3CDTF">2013-09-27T10:43:01Z</dcterms:created>
  <dcterms:modified xsi:type="dcterms:W3CDTF">2017-12-01T09:17:26Z</dcterms:modified>
</cp:coreProperties>
</file>