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0" r:id="rId5"/>
    <p:sldId id="291" r:id="rId6"/>
    <p:sldId id="261" r:id="rId7"/>
    <p:sldId id="262" r:id="rId8"/>
    <p:sldId id="263" r:id="rId9"/>
    <p:sldId id="292" r:id="rId10"/>
    <p:sldId id="264" r:id="rId11"/>
    <p:sldId id="272" r:id="rId12"/>
    <p:sldId id="273" r:id="rId13"/>
    <p:sldId id="274" r:id="rId14"/>
    <p:sldId id="275" r:id="rId15"/>
    <p:sldId id="270" r:id="rId16"/>
    <p:sldId id="276" r:id="rId17"/>
    <p:sldId id="277" r:id="rId18"/>
    <p:sldId id="278" r:id="rId19"/>
    <p:sldId id="279" r:id="rId20"/>
    <p:sldId id="280" r:id="rId21"/>
    <p:sldId id="284" r:id="rId22"/>
    <p:sldId id="283" r:id="rId23"/>
    <p:sldId id="282" r:id="rId24"/>
    <p:sldId id="293" r:id="rId25"/>
    <p:sldId id="285" r:id="rId26"/>
    <p:sldId id="286" r:id="rId27"/>
    <p:sldId id="287" r:id="rId28"/>
    <p:sldId id="288" r:id="rId29"/>
    <p:sldId id="289" r:id="rId30"/>
    <p:sldId id="296" r:id="rId31"/>
    <p:sldId id="290" r:id="rId32"/>
    <p:sldId id="295" r:id="rId33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6EB48-5DFA-4E3D-8857-853561E52513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14447-3A79-4E94-95FC-3FB1310E1606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32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8200F-53C8-40F4-AFA4-4AA7108BED36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107A2-0CA3-4881-8B38-40FDED6027A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24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229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946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705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26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286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572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708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953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886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140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62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397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0432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926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8608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0748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3863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5295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617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22015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2144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06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414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7372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9327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00A9D-ED12-4322-8D97-FD256DE7048C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59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75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516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356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808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546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07A2-0CA3-4881-8B38-40FDED6027A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53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717D4-5857-4AB2-9066-B46EF524FB75}" type="datetime1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95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28DD8-61DD-47FC-BC1F-C36795A57EED}" type="datetime1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16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7590-A5F4-4938-9F91-6CE2F64F9093}" type="datetime1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35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89C0-0E19-44B3-B740-8A993C655428}" type="datetime1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36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951-4AA8-40F6-B933-E00CEAA82C10}" type="datetime1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79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3EE2-9BAD-4894-9BAA-2AFB74EACE9F}" type="datetime1">
              <a:rPr lang="de-DE" smtClean="0"/>
              <a:t>27.11.2017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95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5DC-73BA-4247-AE92-380AE0383F6D}" type="datetime1">
              <a:rPr lang="de-DE" smtClean="0"/>
              <a:t>27.11.2017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27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B6B8-49F3-4A6B-B23E-25A6D40FEDB0}" type="datetime1">
              <a:rPr lang="de-DE" smtClean="0"/>
              <a:t>27.11.2017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2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BE5E-3855-4784-8BD3-90F1CAAA0A8F}" type="datetime1">
              <a:rPr lang="de-DE" smtClean="0"/>
              <a:t>27.11.2017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0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111-ED07-4AB5-98AB-80ECFC574165}" type="datetime1">
              <a:rPr lang="de-DE" smtClean="0"/>
              <a:t>27.11.2017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33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949A-C31E-45DA-93DF-4DEAA9401209}" type="datetime1">
              <a:rPr lang="de-DE" smtClean="0"/>
              <a:t>27.11.2017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35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5AAB-24CD-489A-8B19-46571C551F52}" type="datetime1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W. Ballwieser - Valuation of family business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51CCA-92EA-4674-A751-6CD3889A30C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66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noFill/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de-DE" b="1" dirty="0" err="1" smtClean="0"/>
              <a:t>Valuation</a:t>
            </a:r>
            <a:r>
              <a:rPr lang="de-DE" b="1" dirty="0" smtClean="0"/>
              <a:t> of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business</a:t>
            </a:r>
            <a:r>
              <a:rPr lang="de-DE" sz="3600" dirty="0"/>
              <a:t/>
            </a:r>
            <a:br>
              <a:rPr lang="de-DE" sz="3600" dirty="0"/>
            </a:b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WOLFGANG </a:t>
            </a:r>
            <a:r>
              <a:rPr lang="de-DE" sz="3600" dirty="0" smtClean="0"/>
              <a:t>BALLWIESER (</a:t>
            </a:r>
            <a:r>
              <a:rPr lang="de-DE" sz="3600" dirty="0" err="1" smtClean="0"/>
              <a:t>Munich</a:t>
            </a:r>
            <a:r>
              <a:rPr lang="de-DE" sz="3600" dirty="0" smtClean="0"/>
              <a:t> University)</a:t>
            </a:r>
          </a:p>
          <a:p>
            <a:r>
              <a:rPr lang="de-DE" sz="3600" dirty="0" smtClean="0"/>
              <a:t>Milan – </a:t>
            </a:r>
            <a:r>
              <a:rPr lang="de-DE" sz="3600" dirty="0" err="1" smtClean="0"/>
              <a:t>December</a:t>
            </a:r>
            <a:r>
              <a:rPr lang="de-DE" sz="3600" dirty="0" smtClean="0"/>
              <a:t> 4th, 2017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3401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Characteristics </a:t>
            </a:r>
            <a:r>
              <a:rPr lang="de-DE" sz="2800" b="1" dirty="0"/>
              <a:t>of </a:t>
            </a:r>
            <a:r>
              <a:rPr lang="de-DE" sz="2800" b="1" dirty="0" err="1"/>
              <a:t>family</a:t>
            </a:r>
            <a:r>
              <a:rPr lang="de-DE" sz="2800" b="1" dirty="0"/>
              <a:t> </a:t>
            </a:r>
            <a:r>
              <a:rPr lang="de-DE" sz="2800" b="1" dirty="0" err="1"/>
              <a:t>business</a:t>
            </a:r>
            <a:r>
              <a:rPr lang="de-DE" sz="2800" b="1" dirty="0"/>
              <a:t> and </a:t>
            </a:r>
            <a:r>
              <a:rPr lang="de-DE" sz="2800" b="1" dirty="0" err="1"/>
              <a:t>equity</a:t>
            </a:r>
            <a:r>
              <a:rPr lang="de-DE" sz="2800" b="1" dirty="0"/>
              <a:t> </a:t>
            </a:r>
            <a:r>
              <a:rPr lang="de-DE" sz="2800" b="1" dirty="0" err="1" smtClean="0"/>
              <a:t>ratio</a:t>
            </a:r>
            <a:r>
              <a:rPr lang="de-DE" sz="2800" b="1" dirty="0" smtClean="0"/>
              <a:t> (3)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799070"/>
            <a:ext cx="10515600" cy="5377893"/>
          </a:xfrm>
        </p:spPr>
        <p:txBody>
          <a:bodyPr>
            <a:normAutofit/>
          </a:bodyPr>
          <a:lstStyle/>
          <a:p>
            <a:r>
              <a:rPr lang="de-DE" sz="2400" b="1" dirty="0" err="1" smtClean="0"/>
              <a:t>Listed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companies</a:t>
            </a:r>
            <a:r>
              <a:rPr lang="de-DE" sz="2400" b="1" dirty="0" smtClean="0"/>
              <a:t> </a:t>
            </a:r>
            <a:r>
              <a:rPr lang="de-DE" sz="2400" dirty="0" smtClean="0"/>
              <a:t>(w/o financial &amp; real </a:t>
            </a:r>
            <a:r>
              <a:rPr lang="de-DE" sz="2400" dirty="0" err="1" smtClean="0"/>
              <a:t>estate</a:t>
            </a:r>
            <a:r>
              <a:rPr lang="de-DE" sz="2400" dirty="0" smtClean="0"/>
              <a:t>), </a:t>
            </a:r>
            <a:r>
              <a:rPr lang="de-DE" sz="2400" b="1" dirty="0" err="1" smtClean="0"/>
              <a:t>founder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definition</a:t>
            </a:r>
            <a:r>
              <a:rPr lang="de-DE" sz="2400" b="1" dirty="0" smtClean="0"/>
              <a:t> </a:t>
            </a:r>
            <a:r>
              <a:rPr lang="de-DE" sz="2400" dirty="0" smtClean="0"/>
              <a:t>(</a:t>
            </a:r>
            <a:r>
              <a:rPr lang="de-DE" sz="2400" dirty="0" err="1" smtClean="0"/>
              <a:t>founder</a:t>
            </a:r>
            <a:r>
              <a:rPr lang="de-DE" sz="2400" dirty="0" smtClean="0"/>
              <a:t> ≥ 25% of capital a/o </a:t>
            </a:r>
            <a:r>
              <a:rPr lang="de-DE" sz="2400" dirty="0" err="1" smtClean="0"/>
              <a:t>founder</a:t>
            </a:r>
            <a:r>
              <a:rPr lang="de-DE" sz="2400" dirty="0" smtClean="0"/>
              <a:t> is in </a:t>
            </a:r>
            <a:r>
              <a:rPr lang="de-DE" sz="2400" dirty="0" err="1" smtClean="0"/>
              <a:t>executive</a:t>
            </a:r>
            <a:r>
              <a:rPr lang="de-DE" sz="2400" dirty="0" smtClean="0"/>
              <a:t> a/o </a:t>
            </a:r>
            <a:r>
              <a:rPr lang="de-DE" sz="2400" dirty="0" err="1" smtClean="0"/>
              <a:t>supervisory</a:t>
            </a:r>
            <a:r>
              <a:rPr lang="de-DE" sz="2400" dirty="0" smtClean="0"/>
              <a:t> </a:t>
            </a:r>
            <a:r>
              <a:rPr lang="de-DE" sz="2400" dirty="0" err="1" smtClean="0"/>
              <a:t>board</a:t>
            </a:r>
            <a:r>
              <a:rPr lang="de-DE" sz="2400" dirty="0" smtClean="0"/>
              <a:t>)</a:t>
            </a:r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10</a:t>
            </a:fld>
            <a:endParaRPr lang="de-DE"/>
          </a:p>
        </p:txBody>
      </p:sp>
      <p:pic>
        <p:nvPicPr>
          <p:cNvPr id="6" name="Grafik 5"/>
          <p:cNvPicPr/>
          <p:nvPr/>
        </p:nvPicPr>
        <p:blipFill rotWithShape="1">
          <a:blip r:embed="rId3"/>
          <a:srcRect l="16026" t="17275" r="34406" b="13582"/>
          <a:stretch/>
        </p:blipFill>
        <p:spPr bwMode="auto">
          <a:xfrm>
            <a:off x="2743200" y="1556951"/>
            <a:ext cx="6771503" cy="47993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392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Characteristics </a:t>
            </a:r>
            <a:r>
              <a:rPr lang="de-DE" sz="2800" b="1" dirty="0"/>
              <a:t>of </a:t>
            </a:r>
            <a:r>
              <a:rPr lang="de-DE" sz="2800" b="1" dirty="0" err="1"/>
              <a:t>family</a:t>
            </a:r>
            <a:r>
              <a:rPr lang="de-DE" sz="2800" b="1" dirty="0"/>
              <a:t> </a:t>
            </a:r>
            <a:r>
              <a:rPr lang="de-DE" sz="2800" b="1" dirty="0" err="1"/>
              <a:t>business</a:t>
            </a:r>
            <a:r>
              <a:rPr lang="de-DE" sz="2800" b="1" dirty="0"/>
              <a:t> and </a:t>
            </a:r>
            <a:r>
              <a:rPr lang="de-DE" sz="2800" b="1" dirty="0" err="1"/>
              <a:t>equity</a:t>
            </a:r>
            <a:r>
              <a:rPr lang="de-DE" sz="2800" b="1" dirty="0"/>
              <a:t> </a:t>
            </a:r>
            <a:r>
              <a:rPr lang="de-DE" sz="2800" b="1" dirty="0" err="1" smtClean="0"/>
              <a:t>ratio</a:t>
            </a:r>
            <a:r>
              <a:rPr lang="de-DE" sz="2800" b="1" dirty="0" smtClean="0"/>
              <a:t> (</a:t>
            </a:r>
            <a:r>
              <a:rPr lang="de-DE" sz="2800" b="1" dirty="0"/>
              <a:t>4</a:t>
            </a:r>
            <a:r>
              <a:rPr lang="de-DE" sz="2800" b="1" dirty="0" smtClean="0"/>
              <a:t>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smtClean="0"/>
              <a:t>General statements are impossible, all </a:t>
            </a:r>
            <a:r>
              <a:rPr lang="de-DE" b="1" dirty="0" err="1" smtClean="0"/>
              <a:t>studies</a:t>
            </a:r>
            <a:r>
              <a:rPr lang="de-DE" b="1" dirty="0" smtClean="0"/>
              <a:t> differ with </a:t>
            </a:r>
            <a:r>
              <a:rPr lang="de-DE" b="1" dirty="0" err="1" smtClean="0"/>
              <a:t>respect</a:t>
            </a:r>
            <a:r>
              <a:rPr lang="de-DE" b="1" dirty="0" smtClean="0"/>
              <a:t> to</a:t>
            </a:r>
          </a:p>
          <a:p>
            <a:pPr lvl="1"/>
            <a:r>
              <a:rPr lang="de-DE" sz="2600" b="1" dirty="0" smtClean="0"/>
              <a:t>Sample </a:t>
            </a:r>
            <a:r>
              <a:rPr lang="de-DE" sz="2600" b="1" dirty="0" err="1" smtClean="0"/>
              <a:t>period</a:t>
            </a:r>
            <a:r>
              <a:rPr lang="de-DE" sz="2600" b="1" dirty="0" smtClean="0"/>
              <a:t> </a:t>
            </a:r>
            <a:r>
              <a:rPr lang="de-DE" sz="2600" dirty="0" smtClean="0"/>
              <a:t>(up to 2008, 2008 and after)</a:t>
            </a:r>
            <a:endParaRPr lang="de-DE" sz="2600" dirty="0"/>
          </a:p>
          <a:p>
            <a:pPr lvl="1"/>
            <a:r>
              <a:rPr lang="de-DE" sz="2600" b="1" dirty="0"/>
              <a:t>Definition </a:t>
            </a:r>
            <a:r>
              <a:rPr lang="de-DE" sz="2600" b="1" dirty="0" smtClean="0"/>
              <a:t>of </a:t>
            </a:r>
            <a:r>
              <a:rPr lang="de-DE" sz="2600" b="1" dirty="0" err="1" smtClean="0"/>
              <a:t>family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business</a:t>
            </a:r>
            <a:r>
              <a:rPr lang="de-DE" sz="2600" b="1" dirty="0" smtClean="0"/>
              <a:t> </a:t>
            </a:r>
            <a:r>
              <a:rPr lang="de-DE" sz="2600" dirty="0" smtClean="0"/>
              <a:t>(</a:t>
            </a:r>
            <a:r>
              <a:rPr lang="de-DE" sz="2600" dirty="0" err="1" smtClean="0"/>
              <a:t>founder</a:t>
            </a:r>
            <a:r>
              <a:rPr lang="de-DE" sz="2600" dirty="0" smtClean="0"/>
              <a:t> </a:t>
            </a:r>
            <a:r>
              <a:rPr lang="de-DE" sz="2600" dirty="0" err="1" smtClean="0"/>
              <a:t>definition</a:t>
            </a:r>
            <a:r>
              <a:rPr lang="de-DE" sz="2600" dirty="0" smtClean="0"/>
              <a:t> vs. </a:t>
            </a:r>
            <a:r>
              <a:rPr lang="de-DE" sz="2600" dirty="0" err="1" smtClean="0"/>
              <a:t>majority</a:t>
            </a:r>
            <a:r>
              <a:rPr lang="de-DE" sz="2600" dirty="0" smtClean="0"/>
              <a:t> of </a:t>
            </a:r>
            <a:r>
              <a:rPr lang="de-DE" sz="2600" dirty="0" err="1" smtClean="0"/>
              <a:t>voting</a:t>
            </a:r>
            <a:r>
              <a:rPr lang="de-DE" sz="2600" dirty="0" smtClean="0"/>
              <a:t> </a:t>
            </a:r>
            <a:r>
              <a:rPr lang="de-DE" sz="2600" dirty="0" err="1" smtClean="0"/>
              <a:t>rights</a:t>
            </a:r>
            <a:r>
              <a:rPr lang="de-DE" sz="2600" dirty="0" smtClean="0"/>
              <a:t>)</a:t>
            </a:r>
            <a:endParaRPr lang="de-DE" sz="2600" dirty="0"/>
          </a:p>
          <a:p>
            <a:pPr lvl="1"/>
            <a:r>
              <a:rPr lang="de-DE" sz="2600" b="1" dirty="0" smtClean="0"/>
              <a:t>Sample </a:t>
            </a:r>
            <a:r>
              <a:rPr lang="de-DE" sz="2600" b="1" dirty="0" err="1" smtClean="0"/>
              <a:t>size</a:t>
            </a:r>
            <a:r>
              <a:rPr lang="de-DE" sz="2600" b="1" dirty="0" smtClean="0"/>
              <a:t> </a:t>
            </a:r>
            <a:r>
              <a:rPr lang="de-DE" sz="2600" dirty="0" smtClean="0"/>
              <a:t>(between </a:t>
            </a:r>
            <a:r>
              <a:rPr lang="de-DE" sz="2600" dirty="0"/>
              <a:t>294 </a:t>
            </a:r>
            <a:r>
              <a:rPr lang="de-DE" sz="2600" dirty="0" smtClean="0"/>
              <a:t>and </a:t>
            </a:r>
            <a:r>
              <a:rPr lang="de-DE" sz="2600" dirty="0"/>
              <a:t>555 </a:t>
            </a:r>
            <a:r>
              <a:rPr lang="de-DE" sz="2600" dirty="0" smtClean="0"/>
              <a:t>firms per </a:t>
            </a:r>
            <a:r>
              <a:rPr lang="de-DE" sz="2600" dirty="0" err="1" smtClean="0"/>
              <a:t>year</a:t>
            </a:r>
            <a:r>
              <a:rPr lang="de-DE" sz="2600" dirty="0" smtClean="0"/>
              <a:t> vs. about </a:t>
            </a:r>
            <a:r>
              <a:rPr lang="de-DE" sz="2600" dirty="0"/>
              <a:t>3 </a:t>
            </a:r>
            <a:r>
              <a:rPr lang="de-DE" sz="2600" dirty="0" smtClean="0"/>
              <a:t>200 per </a:t>
            </a:r>
            <a:r>
              <a:rPr lang="de-DE" sz="2600" dirty="0" err="1" smtClean="0"/>
              <a:t>year</a:t>
            </a:r>
            <a:r>
              <a:rPr lang="de-DE" sz="2600" dirty="0" smtClean="0"/>
              <a:t>) </a:t>
            </a:r>
            <a:endParaRPr lang="de-DE" sz="2600" dirty="0"/>
          </a:p>
          <a:p>
            <a:pPr lvl="1"/>
            <a:r>
              <a:rPr lang="de-DE" sz="2600" b="1" dirty="0" smtClean="0"/>
              <a:t>Sample structure </a:t>
            </a:r>
            <a:r>
              <a:rPr lang="de-DE" sz="2600" dirty="0" smtClean="0"/>
              <a:t>(</a:t>
            </a:r>
            <a:r>
              <a:rPr lang="de-DE" sz="2600" dirty="0" err="1" smtClean="0"/>
              <a:t>listed</a:t>
            </a:r>
            <a:r>
              <a:rPr lang="de-DE" sz="2600" dirty="0" smtClean="0"/>
              <a:t> </a:t>
            </a:r>
            <a:r>
              <a:rPr lang="de-DE" sz="2600" dirty="0" err="1" smtClean="0"/>
              <a:t>companies</a:t>
            </a:r>
            <a:r>
              <a:rPr lang="de-DE" sz="2600" dirty="0" smtClean="0"/>
              <a:t> vs. </a:t>
            </a:r>
            <a:r>
              <a:rPr lang="de-DE" sz="2600" dirty="0" err="1" smtClean="0"/>
              <a:t>listed</a:t>
            </a:r>
            <a:r>
              <a:rPr lang="de-DE" sz="2600" dirty="0" smtClean="0"/>
              <a:t> and non-</a:t>
            </a:r>
            <a:r>
              <a:rPr lang="de-DE" sz="2600" dirty="0" err="1" smtClean="0"/>
              <a:t>listed</a:t>
            </a:r>
            <a:r>
              <a:rPr lang="de-DE" sz="2600" dirty="0" smtClean="0"/>
              <a:t> firms) </a:t>
            </a:r>
            <a:endParaRPr lang="de-DE" sz="2600" dirty="0"/>
          </a:p>
          <a:p>
            <a:pPr lvl="1"/>
            <a:r>
              <a:rPr lang="de-DE" sz="2600" b="1" dirty="0" smtClean="0"/>
              <a:t>Sample </a:t>
            </a:r>
            <a:r>
              <a:rPr lang="de-DE" sz="2600" b="1" dirty="0" err="1" smtClean="0"/>
              <a:t>components</a:t>
            </a:r>
            <a:r>
              <a:rPr lang="de-DE" sz="2600" b="1" dirty="0" smtClean="0"/>
              <a:t> </a:t>
            </a:r>
            <a:r>
              <a:rPr lang="de-DE" sz="2600" dirty="0" smtClean="0"/>
              <a:t>(</a:t>
            </a:r>
            <a:r>
              <a:rPr lang="de-DE" sz="2600" dirty="0" err="1" smtClean="0"/>
              <a:t>big</a:t>
            </a:r>
            <a:r>
              <a:rPr lang="de-DE" sz="2600" dirty="0" smtClean="0"/>
              <a:t> </a:t>
            </a:r>
            <a:r>
              <a:rPr lang="de-DE" sz="2600" dirty="0"/>
              <a:t>vs. </a:t>
            </a:r>
            <a:r>
              <a:rPr lang="de-DE" sz="2600" dirty="0" smtClean="0"/>
              <a:t>small firms) </a:t>
            </a:r>
            <a:endParaRPr lang="de-DE" sz="26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7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DCF (Flow-to-Equity) </a:t>
            </a:r>
            <a:r>
              <a:rPr lang="de-DE" sz="2800" b="1" dirty="0"/>
              <a:t>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Two-Phase-Model</a:t>
            </a:r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 smtClean="0"/>
          </a:p>
          <a:p>
            <a:r>
              <a:rPr lang="de-DE" sz="2400" dirty="0" smtClean="0"/>
              <a:t>t = Time </a:t>
            </a:r>
            <a:r>
              <a:rPr lang="de-DE" sz="2400" dirty="0" err="1" smtClean="0"/>
              <a:t>index</a:t>
            </a:r>
            <a:r>
              <a:rPr lang="de-DE" sz="2400" dirty="0" smtClean="0"/>
              <a:t> </a:t>
            </a:r>
          </a:p>
          <a:p>
            <a:r>
              <a:rPr lang="de-DE" sz="2400" dirty="0" smtClean="0">
                <a:sym typeface="Symbol" panose="05050102010706020507" pitchFamily="18" charset="2"/>
              </a:rPr>
              <a:t>(D)</a:t>
            </a:r>
            <a:r>
              <a:rPr lang="de-DE" sz="2400" dirty="0" smtClean="0"/>
              <a:t> = </a:t>
            </a:r>
            <a:r>
              <a:rPr lang="de-DE" sz="2400" dirty="0" err="1" smtClean="0"/>
              <a:t>Expectation</a:t>
            </a:r>
            <a:r>
              <a:rPr lang="de-DE" sz="2400" dirty="0" smtClean="0"/>
              <a:t> value of </a:t>
            </a:r>
            <a:r>
              <a:rPr lang="de-DE" sz="2400" dirty="0" err="1" smtClean="0"/>
              <a:t>dividends</a:t>
            </a:r>
            <a:endParaRPr lang="de-DE" sz="2400" dirty="0" smtClean="0"/>
          </a:p>
          <a:p>
            <a:r>
              <a:rPr lang="de-DE" sz="2400" dirty="0" smtClean="0"/>
              <a:t>r = </a:t>
            </a:r>
            <a:r>
              <a:rPr lang="de-DE" sz="2400" dirty="0" err="1" smtClean="0"/>
              <a:t>Risk-adjusted</a:t>
            </a:r>
            <a:r>
              <a:rPr lang="de-DE" sz="2400" dirty="0" smtClean="0"/>
              <a:t> rate of </a:t>
            </a:r>
            <a:r>
              <a:rPr lang="de-DE" sz="2400" dirty="0" err="1" smtClean="0"/>
              <a:t>return</a:t>
            </a:r>
            <a:r>
              <a:rPr lang="de-DE" sz="2400" dirty="0" smtClean="0"/>
              <a:t>, </a:t>
            </a:r>
          </a:p>
          <a:p>
            <a:r>
              <a:rPr lang="de-DE" sz="2400" dirty="0" smtClean="0"/>
              <a:t>g = Growth rate of </a:t>
            </a:r>
            <a:r>
              <a:rPr lang="de-DE" sz="2400" dirty="0" err="1" smtClean="0"/>
              <a:t>expectation</a:t>
            </a:r>
            <a:r>
              <a:rPr lang="de-DE" sz="2400" dirty="0" smtClean="0"/>
              <a:t> value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12</a:t>
            </a:fld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004284"/>
              </p:ext>
            </p:extLst>
          </p:nvPr>
        </p:nvGraphicFramePr>
        <p:xfrm>
          <a:off x="1190625" y="1647825"/>
          <a:ext cx="5937250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4" imgW="2806560" imgH="1282680" progId="Equation.DSMT4">
                  <p:embed/>
                </p:oleObj>
              </mc:Choice>
              <mc:Fallback>
                <p:oleObj name="Equation" r:id="rId4" imgW="280656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1647825"/>
                        <a:ext cx="5937250" cy="2711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7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DCF (Flow-to-Equity) </a:t>
            </a:r>
            <a:r>
              <a:rPr lang="de-DE" sz="2800" b="1" dirty="0" smtClean="0"/>
              <a:t>(2)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smtClean="0"/>
              <a:t>Problems of </a:t>
            </a:r>
            <a:r>
              <a:rPr lang="de-DE" b="1" dirty="0" err="1" smtClean="0"/>
              <a:t>dividend</a:t>
            </a:r>
            <a:r>
              <a:rPr lang="de-DE" b="1" dirty="0" smtClean="0"/>
              <a:t> </a:t>
            </a:r>
            <a:r>
              <a:rPr lang="de-DE" b="1" dirty="0" err="1" smtClean="0"/>
              <a:t>forecasts</a:t>
            </a:r>
            <a:r>
              <a:rPr lang="de-DE" b="1" dirty="0" smtClean="0"/>
              <a:t> of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business</a:t>
            </a:r>
            <a:r>
              <a:rPr lang="de-DE" b="1" dirty="0" smtClean="0"/>
              <a:t> in form of a SME</a:t>
            </a:r>
            <a:endParaRPr lang="de-DE" b="1" dirty="0"/>
          </a:p>
          <a:p>
            <a:pPr lvl="1"/>
            <a:r>
              <a:rPr lang="de-DE" sz="2500" dirty="0" smtClean="0"/>
              <a:t>Assets and liabilities are often used for </a:t>
            </a:r>
            <a:r>
              <a:rPr lang="de-DE" sz="2500" dirty="0" err="1" smtClean="0"/>
              <a:t>business</a:t>
            </a:r>
            <a:r>
              <a:rPr lang="de-DE" sz="2500" dirty="0" smtClean="0"/>
              <a:t> and private purpose, </a:t>
            </a:r>
            <a:r>
              <a:rPr lang="de-DE" sz="2500" dirty="0" err="1" smtClean="0"/>
              <a:t>business</a:t>
            </a:r>
            <a:r>
              <a:rPr lang="de-DE" sz="2500" dirty="0" smtClean="0"/>
              <a:t> </a:t>
            </a:r>
            <a:r>
              <a:rPr lang="de-DE" sz="2500" dirty="0" err="1" smtClean="0"/>
              <a:t>valuation</a:t>
            </a:r>
            <a:r>
              <a:rPr lang="de-DE" sz="2500" dirty="0" smtClean="0"/>
              <a:t> </a:t>
            </a:r>
            <a:r>
              <a:rPr lang="de-DE" sz="2500" dirty="0" err="1" smtClean="0"/>
              <a:t>needs</a:t>
            </a:r>
            <a:r>
              <a:rPr lang="de-DE" sz="2500" dirty="0" smtClean="0"/>
              <a:t> </a:t>
            </a:r>
            <a:r>
              <a:rPr lang="de-DE" sz="2500" dirty="0" err="1" smtClean="0"/>
              <a:t>business</a:t>
            </a:r>
            <a:r>
              <a:rPr lang="de-DE" sz="2500" dirty="0" smtClean="0"/>
              <a:t> purpose</a:t>
            </a:r>
            <a:endParaRPr lang="de-DE" sz="2500" dirty="0"/>
          </a:p>
          <a:p>
            <a:pPr lvl="1"/>
            <a:r>
              <a:rPr lang="de-DE" sz="2500" dirty="0" smtClean="0"/>
              <a:t>SME have less </a:t>
            </a:r>
            <a:r>
              <a:rPr lang="de-DE" sz="2500" dirty="0" err="1" smtClean="0"/>
              <a:t>duties</a:t>
            </a:r>
            <a:r>
              <a:rPr lang="de-DE" sz="2500" dirty="0" smtClean="0"/>
              <a:t> for financial reporting and </a:t>
            </a:r>
            <a:r>
              <a:rPr lang="de-DE" sz="2500" dirty="0" err="1" smtClean="0"/>
              <a:t>auditing</a:t>
            </a:r>
            <a:r>
              <a:rPr lang="de-DE" sz="2500" dirty="0"/>
              <a:t> </a:t>
            </a:r>
            <a:r>
              <a:rPr lang="de-DE" sz="2500" dirty="0" smtClean="0"/>
              <a:t>than </a:t>
            </a:r>
            <a:r>
              <a:rPr lang="de-DE" sz="2500" dirty="0" err="1"/>
              <a:t>big</a:t>
            </a:r>
            <a:r>
              <a:rPr lang="de-DE" sz="2500" dirty="0"/>
              <a:t> </a:t>
            </a:r>
            <a:r>
              <a:rPr lang="de-DE" sz="2500" dirty="0" err="1"/>
              <a:t>companies</a:t>
            </a:r>
            <a:r>
              <a:rPr lang="de-DE" sz="2500" dirty="0"/>
              <a:t> and </a:t>
            </a:r>
            <a:r>
              <a:rPr lang="de-DE" sz="2500" dirty="0" smtClean="0"/>
              <a:t>have often no </a:t>
            </a:r>
            <a:r>
              <a:rPr lang="de-DE" sz="2500" dirty="0" err="1" smtClean="0"/>
              <a:t>managerial</a:t>
            </a:r>
            <a:r>
              <a:rPr lang="de-DE" sz="2500" dirty="0" smtClean="0"/>
              <a:t> accounting</a:t>
            </a:r>
            <a:endParaRPr lang="de-DE" sz="2500" dirty="0"/>
          </a:p>
          <a:p>
            <a:pPr lvl="1"/>
            <a:r>
              <a:rPr lang="de-DE" sz="2500" dirty="0" smtClean="0"/>
              <a:t>SME spare </a:t>
            </a:r>
            <a:r>
              <a:rPr lang="de-DE" sz="2500" dirty="0" err="1" smtClean="0"/>
              <a:t>frequently</a:t>
            </a:r>
            <a:r>
              <a:rPr lang="de-DE" sz="2500" dirty="0" smtClean="0"/>
              <a:t> </a:t>
            </a:r>
            <a:r>
              <a:rPr lang="de-DE" sz="2500" dirty="0" err="1" smtClean="0"/>
              <a:t>institutional</a:t>
            </a:r>
            <a:r>
              <a:rPr lang="de-DE" sz="2500" dirty="0" smtClean="0"/>
              <a:t> </a:t>
            </a:r>
            <a:r>
              <a:rPr lang="de-DE" sz="2500" dirty="0" err="1" smtClean="0"/>
              <a:t>planning</a:t>
            </a:r>
            <a:endParaRPr lang="de-DE" sz="2500" dirty="0"/>
          </a:p>
          <a:p>
            <a:pPr lvl="1"/>
            <a:r>
              <a:rPr lang="de-DE" sz="2500" dirty="0" err="1" smtClean="0"/>
              <a:t>Owner</a:t>
            </a:r>
            <a:r>
              <a:rPr lang="de-DE" sz="2500" dirty="0" smtClean="0"/>
              <a:t>-managers do not always </a:t>
            </a:r>
            <a:r>
              <a:rPr lang="de-DE" sz="2500" dirty="0" err="1" smtClean="0"/>
              <a:t>pay</a:t>
            </a:r>
            <a:r>
              <a:rPr lang="de-DE" sz="2500" dirty="0" smtClean="0"/>
              <a:t> </a:t>
            </a:r>
            <a:r>
              <a:rPr lang="de-DE" sz="2500" dirty="0" err="1" smtClean="0"/>
              <a:t>themselves</a:t>
            </a:r>
            <a:r>
              <a:rPr lang="de-DE" sz="2500" dirty="0" smtClean="0"/>
              <a:t> a </a:t>
            </a:r>
            <a:r>
              <a:rPr lang="de-DE" sz="2500" dirty="0" err="1" smtClean="0"/>
              <a:t>salary</a:t>
            </a:r>
            <a:r>
              <a:rPr lang="de-DE" sz="2500" dirty="0" smtClean="0"/>
              <a:t>, </a:t>
            </a:r>
            <a:r>
              <a:rPr lang="de-DE" sz="2500" dirty="0" err="1" smtClean="0"/>
              <a:t>transactions</a:t>
            </a:r>
            <a:r>
              <a:rPr lang="de-DE" sz="2500" dirty="0" smtClean="0"/>
              <a:t> with them may </a:t>
            </a:r>
            <a:r>
              <a:rPr lang="de-DE" sz="2500" dirty="0" err="1" smtClean="0"/>
              <a:t>deviate</a:t>
            </a:r>
            <a:r>
              <a:rPr lang="de-DE" sz="2500" dirty="0" smtClean="0"/>
              <a:t> from </a:t>
            </a:r>
            <a:r>
              <a:rPr lang="de-DE" sz="2500" dirty="0" err="1" smtClean="0"/>
              <a:t>market</a:t>
            </a:r>
            <a:r>
              <a:rPr lang="de-DE" sz="2500" dirty="0" smtClean="0"/>
              <a:t> </a:t>
            </a:r>
            <a:r>
              <a:rPr lang="de-DE" sz="2500" dirty="0" err="1" smtClean="0"/>
              <a:t>conditions</a:t>
            </a:r>
            <a:endParaRPr lang="de-DE" sz="2500" dirty="0"/>
          </a:p>
          <a:p>
            <a:pPr lvl="1"/>
            <a:r>
              <a:rPr lang="de-DE" sz="2500" dirty="0" err="1" smtClean="0"/>
              <a:t>Past</a:t>
            </a:r>
            <a:r>
              <a:rPr lang="de-DE" sz="2500" dirty="0" smtClean="0"/>
              <a:t> financial </a:t>
            </a:r>
            <a:r>
              <a:rPr lang="de-DE" sz="2500" dirty="0" err="1" smtClean="0"/>
              <a:t>results</a:t>
            </a:r>
            <a:r>
              <a:rPr lang="de-DE" sz="2500" dirty="0" smtClean="0"/>
              <a:t> are </a:t>
            </a:r>
            <a:r>
              <a:rPr lang="de-DE" sz="2500" dirty="0" err="1" smtClean="0"/>
              <a:t>frequently</a:t>
            </a:r>
            <a:r>
              <a:rPr lang="de-DE" sz="2500" dirty="0" smtClean="0"/>
              <a:t> </a:t>
            </a:r>
            <a:r>
              <a:rPr lang="de-DE" sz="2500" dirty="0" err="1" smtClean="0"/>
              <a:t>driven</a:t>
            </a:r>
            <a:r>
              <a:rPr lang="de-DE" sz="2500" dirty="0" smtClean="0"/>
              <a:t> by specific </a:t>
            </a:r>
            <a:r>
              <a:rPr lang="de-DE" sz="2500" dirty="0" err="1" smtClean="0"/>
              <a:t>skills</a:t>
            </a:r>
            <a:r>
              <a:rPr lang="de-DE" sz="2500" dirty="0" smtClean="0"/>
              <a:t> of </a:t>
            </a:r>
            <a:r>
              <a:rPr lang="de-DE" sz="2500" dirty="0" err="1" smtClean="0"/>
              <a:t>owner</a:t>
            </a:r>
            <a:r>
              <a:rPr lang="de-DE" sz="2500" dirty="0" smtClean="0"/>
              <a:t>-managers, that </a:t>
            </a:r>
            <a:r>
              <a:rPr lang="de-DE" sz="2500" dirty="0" err="1" smtClean="0"/>
              <a:t>makes</a:t>
            </a:r>
            <a:r>
              <a:rPr lang="de-DE" sz="2500" dirty="0" smtClean="0"/>
              <a:t> </a:t>
            </a:r>
            <a:r>
              <a:rPr lang="de-DE" sz="2500" dirty="0" err="1" smtClean="0"/>
              <a:t>forecasting</a:t>
            </a:r>
            <a:r>
              <a:rPr lang="de-DE" sz="2500" dirty="0" smtClean="0"/>
              <a:t> of </a:t>
            </a:r>
            <a:r>
              <a:rPr lang="de-DE" sz="2500" dirty="0" err="1" smtClean="0"/>
              <a:t>dividends</a:t>
            </a:r>
            <a:r>
              <a:rPr lang="de-DE" sz="2500" dirty="0" smtClean="0"/>
              <a:t> for potential </a:t>
            </a:r>
            <a:r>
              <a:rPr lang="de-DE" sz="2500" dirty="0" err="1" smtClean="0"/>
              <a:t>buyers</a:t>
            </a:r>
            <a:r>
              <a:rPr lang="de-DE" sz="2500" dirty="0" smtClean="0"/>
              <a:t> </a:t>
            </a:r>
            <a:r>
              <a:rPr lang="de-DE" sz="2500" dirty="0" err="1" smtClean="0"/>
              <a:t>difficult</a:t>
            </a:r>
            <a:endParaRPr lang="de-DE" sz="25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2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DCF (Flow-to-Equity) </a:t>
            </a:r>
            <a:r>
              <a:rPr lang="de-DE" sz="2800" b="1" dirty="0" smtClean="0"/>
              <a:t>(3)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err="1" smtClean="0"/>
              <a:t>Estimation</a:t>
            </a:r>
            <a:r>
              <a:rPr lang="de-DE" b="1" dirty="0" smtClean="0"/>
              <a:t> of </a:t>
            </a:r>
            <a:r>
              <a:rPr lang="de-DE" b="1" dirty="0" err="1" smtClean="0"/>
              <a:t>risk-adjusted</a:t>
            </a:r>
            <a:r>
              <a:rPr lang="de-DE" b="1" dirty="0" smtClean="0"/>
              <a:t> rate of </a:t>
            </a:r>
            <a:r>
              <a:rPr lang="de-DE" b="1" dirty="0" err="1" smtClean="0"/>
              <a:t>return</a:t>
            </a:r>
            <a:r>
              <a:rPr lang="de-DE" b="1" dirty="0" smtClean="0"/>
              <a:t> by </a:t>
            </a:r>
            <a:r>
              <a:rPr lang="de-DE" b="1" dirty="0" err="1" smtClean="0"/>
              <a:t>means</a:t>
            </a:r>
            <a:r>
              <a:rPr lang="de-DE" b="1" dirty="0" smtClean="0"/>
              <a:t> of CAPM</a:t>
            </a:r>
          </a:p>
          <a:p>
            <a:r>
              <a:rPr lang="de-DE" dirty="0" err="1" smtClean="0"/>
              <a:t>Expected</a:t>
            </a:r>
            <a:r>
              <a:rPr lang="de-DE" dirty="0" smtClean="0"/>
              <a:t> rate of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de-DE" dirty="0" err="1" smtClean="0"/>
              <a:t>equals</a:t>
            </a:r>
            <a:r>
              <a:rPr lang="de-DE" dirty="0" smtClean="0"/>
              <a:t> </a:t>
            </a:r>
            <a:r>
              <a:rPr lang="de-DE" dirty="0" err="1" smtClean="0"/>
              <a:t>risk-free</a:t>
            </a:r>
            <a:r>
              <a:rPr lang="de-DE" dirty="0" smtClean="0"/>
              <a:t> rate plus </a:t>
            </a:r>
            <a:r>
              <a:rPr lang="de-DE" dirty="0" err="1" smtClean="0"/>
              <a:t>risk</a:t>
            </a:r>
            <a:r>
              <a:rPr lang="de-DE" dirty="0" smtClean="0"/>
              <a:t> premium</a:t>
            </a:r>
          </a:p>
          <a:p>
            <a:r>
              <a:rPr lang="de-DE" dirty="0" err="1" smtClean="0"/>
              <a:t>Risk</a:t>
            </a:r>
            <a:r>
              <a:rPr lang="de-DE" dirty="0" smtClean="0"/>
              <a:t> premium = Beta </a:t>
            </a:r>
            <a:r>
              <a:rPr lang="el-GR" dirty="0" smtClean="0"/>
              <a:t>β</a:t>
            </a:r>
            <a:r>
              <a:rPr lang="de-DE" dirty="0" smtClean="0"/>
              <a:t> x Equity </a:t>
            </a:r>
            <a:r>
              <a:rPr lang="de-DE" dirty="0" err="1" smtClean="0"/>
              <a:t>Risk</a:t>
            </a:r>
            <a:r>
              <a:rPr lang="de-DE" dirty="0" smtClean="0"/>
              <a:t> Premium ERP 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b="1" dirty="0" err="1" smtClean="0"/>
              <a:t>Risk-free</a:t>
            </a:r>
            <a:r>
              <a:rPr lang="de-DE" b="1" dirty="0" smtClean="0"/>
              <a:t> rate is </a:t>
            </a:r>
            <a:r>
              <a:rPr lang="de-DE" b="1" dirty="0" err="1" smtClean="0"/>
              <a:t>estimated</a:t>
            </a:r>
            <a:r>
              <a:rPr lang="de-DE" b="1" dirty="0" smtClean="0"/>
              <a:t> in Germany from German </a:t>
            </a:r>
            <a:r>
              <a:rPr lang="de-DE" b="1" dirty="0" err="1" smtClean="0"/>
              <a:t>government</a:t>
            </a:r>
            <a:r>
              <a:rPr lang="de-DE" b="1" dirty="0" smtClean="0"/>
              <a:t> </a:t>
            </a:r>
            <a:r>
              <a:rPr lang="de-DE" b="1" dirty="0" err="1" smtClean="0"/>
              <a:t>bonds</a:t>
            </a:r>
            <a:r>
              <a:rPr lang="de-DE" b="1" dirty="0" smtClean="0"/>
              <a:t> or from AAA </a:t>
            </a:r>
            <a:r>
              <a:rPr lang="de-DE" b="1" dirty="0" err="1" smtClean="0"/>
              <a:t>rated</a:t>
            </a:r>
            <a:r>
              <a:rPr lang="de-DE" b="1" dirty="0" smtClean="0"/>
              <a:t> Euro-Bonds with </a:t>
            </a:r>
            <a:r>
              <a:rPr lang="de-DE" b="1" dirty="0"/>
              <a:t>Svensson </a:t>
            </a:r>
            <a:r>
              <a:rPr lang="de-DE" b="1" dirty="0" err="1"/>
              <a:t>method</a:t>
            </a:r>
            <a:endParaRPr lang="de-DE" b="1" dirty="0"/>
          </a:p>
          <a:p>
            <a:endParaRPr lang="de-DE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14</a:t>
            </a:fld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424342"/>
              </p:ext>
            </p:extLst>
          </p:nvPr>
        </p:nvGraphicFramePr>
        <p:xfrm>
          <a:off x="1171575" y="2951742"/>
          <a:ext cx="351155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" name="Equation" r:id="rId4" imgW="1434960" imgH="279360" progId="Equation.DSMT4">
                  <p:embed/>
                </p:oleObj>
              </mc:Choice>
              <mc:Fallback>
                <p:oleObj name="Equation" r:id="rId4" imgW="1434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2951742"/>
                        <a:ext cx="3511550" cy="696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106586"/>
              </p:ext>
            </p:extLst>
          </p:nvPr>
        </p:nvGraphicFramePr>
        <p:xfrm>
          <a:off x="1171575" y="3869873"/>
          <a:ext cx="1217398" cy="1043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" name="Equation" r:id="rId6" imgW="533169" imgH="457002" progId="Equation.DSMT4">
                  <p:embed/>
                </p:oleObj>
              </mc:Choice>
              <mc:Fallback>
                <p:oleObj name="Equation" r:id="rId6" imgW="533169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3869873"/>
                        <a:ext cx="1217398" cy="10434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2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DCF (Flow-to-Equity) </a:t>
            </a:r>
            <a:r>
              <a:rPr lang="de-DE" sz="2800" b="1" dirty="0" smtClean="0"/>
              <a:t>(4)</a:t>
            </a:r>
            <a:endParaRPr lang="de-DE" sz="28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15</a:t>
            </a:fld>
            <a:endParaRPr lang="de-DE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94485" y="2364258"/>
            <a:ext cx="169539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94485" y="25724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" name="Inhaltsplatzhalter 10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89" y="872455"/>
            <a:ext cx="10024844" cy="4957894"/>
          </a:xfrm>
          <a:prstGeom prst="rect">
            <a:avLst/>
          </a:prstGeom>
          <a:noFill/>
        </p:spPr>
      </p:pic>
      <p:sp>
        <p:nvSpPr>
          <p:cNvPr id="12" name="Textfeld 11"/>
          <p:cNvSpPr txBox="1"/>
          <p:nvPr/>
        </p:nvSpPr>
        <p:spPr>
          <a:xfrm>
            <a:off x="828414" y="5805182"/>
            <a:ext cx="10381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Source: </a:t>
            </a:r>
            <a:r>
              <a:rPr lang="de-DE" dirty="0"/>
              <a:t>Wiesner/Wobbe, Das Zinsniveau sowie weitere Parameter der Unternehmensbewertung im aktuellen Niedrigzinsumfeld, </a:t>
            </a:r>
            <a:r>
              <a:rPr lang="de-DE" dirty="0" smtClean="0"/>
              <a:t>Der Betrieb </a:t>
            </a:r>
            <a:r>
              <a:rPr lang="de-DE" dirty="0"/>
              <a:t>2017, </a:t>
            </a:r>
            <a:r>
              <a:rPr lang="de-DE" dirty="0" smtClean="0"/>
              <a:t>p. 1727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580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DCF (Flow-to-Equity) </a:t>
            </a:r>
            <a:r>
              <a:rPr lang="de-DE" sz="2800" b="1" dirty="0" smtClean="0"/>
              <a:t>(5)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dirty="0" smtClean="0"/>
              <a:t>Beta is </a:t>
            </a:r>
            <a:r>
              <a:rPr lang="de-DE" dirty="0" err="1" smtClean="0"/>
              <a:t>estimated</a:t>
            </a:r>
            <a:r>
              <a:rPr lang="de-DE" dirty="0" smtClean="0"/>
              <a:t> from </a:t>
            </a:r>
            <a:r>
              <a:rPr lang="de-DE" dirty="0" err="1" smtClean="0"/>
              <a:t>peer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with OLS </a:t>
            </a:r>
            <a:r>
              <a:rPr lang="de-DE" dirty="0" err="1" smtClean="0"/>
              <a:t>regressions</a:t>
            </a:r>
            <a:endParaRPr lang="de-DE" dirty="0"/>
          </a:p>
          <a:p>
            <a:r>
              <a:rPr lang="de-DE" b="1" dirty="0" smtClean="0"/>
              <a:t>ERP</a:t>
            </a:r>
            <a:r>
              <a:rPr lang="de-DE" dirty="0" smtClean="0"/>
              <a:t> is </a:t>
            </a:r>
            <a:r>
              <a:rPr lang="de-DE" dirty="0" err="1" smtClean="0"/>
              <a:t>estimated</a:t>
            </a:r>
            <a:r>
              <a:rPr lang="de-DE" dirty="0" smtClean="0"/>
              <a:t> from </a:t>
            </a:r>
            <a:r>
              <a:rPr lang="de-DE" dirty="0" err="1" smtClean="0"/>
              <a:t>historical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, IDW (</a:t>
            </a:r>
            <a:r>
              <a:rPr lang="en-US" dirty="0" smtClean="0"/>
              <a:t>Institute </a:t>
            </a:r>
            <a:r>
              <a:rPr lang="en-US" dirty="0"/>
              <a:t>of Public Auditors in </a:t>
            </a:r>
            <a:r>
              <a:rPr lang="en-US" dirty="0" smtClean="0"/>
              <a:t>Germany) </a:t>
            </a:r>
            <a:r>
              <a:rPr lang="de-DE" dirty="0" err="1" smtClean="0"/>
              <a:t>recommends</a:t>
            </a:r>
            <a:r>
              <a:rPr lang="de-DE" dirty="0" smtClean="0"/>
              <a:t> </a:t>
            </a:r>
            <a:r>
              <a:rPr lang="de-DE" b="1" dirty="0" smtClean="0"/>
              <a:t>5.5 </a:t>
            </a:r>
            <a:r>
              <a:rPr lang="de-DE" b="1" dirty="0"/>
              <a:t>% </a:t>
            </a:r>
            <a:r>
              <a:rPr lang="de-DE" b="1" dirty="0" smtClean="0"/>
              <a:t>to 7.0 %</a:t>
            </a:r>
          </a:p>
          <a:p>
            <a:r>
              <a:rPr lang="de-DE" dirty="0" smtClean="0"/>
              <a:t>Example: </a:t>
            </a:r>
            <a:r>
              <a:rPr lang="de-DE" dirty="0" err="1" smtClean="0"/>
              <a:t>r</a:t>
            </a:r>
            <a:r>
              <a:rPr lang="de-DE" baseline="-25000" dirty="0" err="1" smtClean="0"/>
              <a:t>f</a:t>
            </a:r>
            <a:r>
              <a:rPr lang="de-DE" dirty="0" smtClean="0"/>
              <a:t> = 1.25%, ERP = 6.5%, </a:t>
            </a:r>
            <a:r>
              <a:rPr lang="el-GR" dirty="0" smtClean="0"/>
              <a:t>β</a:t>
            </a:r>
            <a:r>
              <a:rPr lang="de-DE" dirty="0" smtClean="0"/>
              <a:t> = 0.9 </a:t>
            </a:r>
          </a:p>
          <a:p>
            <a:r>
              <a:rPr lang="de-DE" b="1" dirty="0" smtClean="0">
                <a:sym typeface="Symbol" panose="05050102010706020507" pitchFamily="18" charset="2"/>
              </a:rPr>
              <a:t>(r)</a:t>
            </a:r>
            <a:r>
              <a:rPr lang="de-DE" b="1" dirty="0" smtClean="0"/>
              <a:t> = 1.25% + 5.85% = 7.1%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9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Multiples </a:t>
            </a:r>
            <a:r>
              <a:rPr lang="de-DE" sz="2800" b="1" dirty="0" err="1" smtClean="0"/>
              <a:t>method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Multiples </a:t>
            </a:r>
            <a:r>
              <a:rPr lang="de-DE" b="1" dirty="0" err="1" smtClean="0"/>
              <a:t>support</a:t>
            </a:r>
            <a:r>
              <a:rPr lang="de-DE" b="1" dirty="0" smtClean="0"/>
              <a:t> </a:t>
            </a:r>
            <a:r>
              <a:rPr lang="de-DE" b="1" dirty="0" err="1" smtClean="0"/>
              <a:t>estimation</a:t>
            </a:r>
            <a:r>
              <a:rPr lang="de-DE" b="1" dirty="0" smtClean="0"/>
              <a:t> of </a:t>
            </a:r>
            <a:r>
              <a:rPr lang="de-DE" b="1" dirty="0" err="1" smtClean="0"/>
              <a:t>prices</a:t>
            </a:r>
            <a:r>
              <a:rPr lang="de-DE" b="1" dirty="0" smtClean="0"/>
              <a:t>, not of </a:t>
            </a:r>
            <a:r>
              <a:rPr lang="de-DE" b="1" dirty="0" err="1" smtClean="0"/>
              <a:t>values</a:t>
            </a:r>
            <a:endParaRPr lang="de-DE" b="1" dirty="0" smtClean="0"/>
          </a:p>
          <a:p>
            <a:r>
              <a:rPr lang="de-DE" b="1" dirty="0" smtClean="0"/>
              <a:t>Prices reflect </a:t>
            </a:r>
            <a:r>
              <a:rPr lang="de-DE" b="1" dirty="0" err="1" smtClean="0"/>
              <a:t>values</a:t>
            </a:r>
            <a:r>
              <a:rPr lang="de-DE" b="1" dirty="0" smtClean="0"/>
              <a:t>, but it is impossible to </a:t>
            </a:r>
            <a:r>
              <a:rPr lang="de-DE" b="1" dirty="0" err="1" smtClean="0"/>
              <a:t>derive</a:t>
            </a:r>
            <a:r>
              <a:rPr lang="de-DE" b="1" dirty="0" smtClean="0"/>
              <a:t> </a:t>
            </a:r>
            <a:r>
              <a:rPr lang="de-DE" b="1" u="sng" dirty="0" smtClean="0"/>
              <a:t>decision </a:t>
            </a:r>
            <a:r>
              <a:rPr lang="de-DE" b="1" u="sng" dirty="0" err="1" smtClean="0"/>
              <a:t>values</a:t>
            </a:r>
            <a:r>
              <a:rPr lang="de-DE" b="1" dirty="0" smtClean="0"/>
              <a:t> from </a:t>
            </a:r>
            <a:r>
              <a:rPr lang="de-DE" b="1" dirty="0" err="1" smtClean="0"/>
              <a:t>prices</a:t>
            </a:r>
            <a:endParaRPr lang="de-DE" b="1" dirty="0" smtClean="0"/>
          </a:p>
          <a:p>
            <a:r>
              <a:rPr lang="de-DE" b="1" dirty="0" err="1" smtClean="0"/>
              <a:t>Nonetheless</a:t>
            </a:r>
            <a:r>
              <a:rPr lang="de-DE" b="1" dirty="0" smtClean="0"/>
              <a:t>, multiples are often used for different </a:t>
            </a:r>
            <a:r>
              <a:rPr lang="de-DE" b="1" dirty="0" err="1" smtClean="0"/>
              <a:t>valuation</a:t>
            </a:r>
            <a:r>
              <a:rPr lang="de-DE" b="1" dirty="0" smtClean="0"/>
              <a:t> purposes</a:t>
            </a:r>
          </a:p>
          <a:p>
            <a:r>
              <a:rPr lang="de-DE" dirty="0" err="1" smtClean="0"/>
              <a:t>Estimated</a:t>
            </a:r>
            <a:r>
              <a:rPr lang="de-DE" dirty="0" smtClean="0"/>
              <a:t> </a:t>
            </a:r>
            <a:r>
              <a:rPr lang="de-DE" dirty="0" err="1" smtClean="0"/>
              <a:t>price</a:t>
            </a:r>
            <a:r>
              <a:rPr lang="de-DE" dirty="0" smtClean="0"/>
              <a:t> = Reference </a:t>
            </a:r>
            <a:r>
              <a:rPr lang="de-DE" dirty="0" err="1" smtClean="0"/>
              <a:t>base</a:t>
            </a:r>
            <a:r>
              <a:rPr lang="de-DE" dirty="0" smtClean="0"/>
              <a:t> x Multiple</a:t>
            </a:r>
          </a:p>
          <a:p>
            <a:r>
              <a:rPr lang="de-DE" dirty="0" smtClean="0"/>
              <a:t>Common financial </a:t>
            </a:r>
            <a:r>
              <a:rPr lang="de-DE" dirty="0" err="1" smtClean="0"/>
              <a:t>bases</a:t>
            </a:r>
            <a:r>
              <a:rPr lang="de-DE" dirty="0" smtClean="0"/>
              <a:t>, </a:t>
            </a:r>
            <a:r>
              <a:rPr lang="de-DE" dirty="0" err="1" smtClean="0"/>
              <a:t>actual</a:t>
            </a:r>
            <a:r>
              <a:rPr lang="de-DE" dirty="0" smtClean="0"/>
              <a:t> oder </a:t>
            </a:r>
            <a:r>
              <a:rPr lang="de-DE" dirty="0" err="1" smtClean="0"/>
              <a:t>expected</a:t>
            </a:r>
            <a:r>
              <a:rPr lang="de-DE" dirty="0" smtClean="0"/>
              <a:t>, e.g.</a:t>
            </a:r>
          </a:p>
          <a:p>
            <a:pPr lvl="1"/>
            <a:r>
              <a:rPr lang="de-DE" dirty="0" err="1" smtClean="0"/>
              <a:t>Revenues</a:t>
            </a:r>
            <a:endParaRPr lang="de-DE" dirty="0" smtClean="0"/>
          </a:p>
          <a:p>
            <a:pPr lvl="1"/>
            <a:r>
              <a:rPr lang="de-DE" dirty="0" smtClean="0"/>
              <a:t>EBITDA</a:t>
            </a:r>
          </a:p>
          <a:p>
            <a:pPr lvl="1"/>
            <a:r>
              <a:rPr lang="de-DE" dirty="0" smtClean="0"/>
              <a:t>EBIT</a:t>
            </a:r>
          </a:p>
          <a:p>
            <a:pPr lvl="1"/>
            <a:r>
              <a:rPr lang="de-DE" dirty="0" smtClean="0"/>
              <a:t>Net </a:t>
            </a:r>
            <a:r>
              <a:rPr lang="de-DE" dirty="0" err="1" smtClean="0"/>
              <a:t>profit</a:t>
            </a:r>
            <a:endParaRPr lang="de-DE" dirty="0"/>
          </a:p>
          <a:p>
            <a:r>
              <a:rPr lang="de-DE" b="1" dirty="0" smtClean="0"/>
              <a:t>Multiples date from real or </a:t>
            </a:r>
            <a:r>
              <a:rPr lang="de-DE" b="1" dirty="0" err="1" smtClean="0"/>
              <a:t>fictive</a:t>
            </a:r>
            <a:r>
              <a:rPr lang="de-DE" b="1" dirty="0" smtClean="0"/>
              <a:t> </a:t>
            </a:r>
            <a:r>
              <a:rPr lang="de-DE" b="1" dirty="0" err="1" smtClean="0"/>
              <a:t>transaction</a:t>
            </a:r>
            <a:r>
              <a:rPr lang="de-DE" b="1" dirty="0" smtClean="0"/>
              <a:t> </a:t>
            </a:r>
            <a:r>
              <a:rPr lang="de-DE" b="1" dirty="0" err="1" smtClean="0"/>
              <a:t>prices</a:t>
            </a:r>
            <a:r>
              <a:rPr lang="de-DE" b="1" dirty="0" smtClean="0"/>
              <a:t> of </a:t>
            </a:r>
            <a:r>
              <a:rPr lang="de-DE" b="1" dirty="0" err="1" smtClean="0"/>
              <a:t>peers</a:t>
            </a:r>
            <a:endParaRPr lang="de-DE" b="1" dirty="0" smtClean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8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en-US" sz="2800" b="1" dirty="0"/>
              <a:t>Objections with respect to family business, especially in form of a SME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smtClean="0"/>
              <a:t>Proposed </a:t>
            </a:r>
            <a:r>
              <a:rPr lang="de-DE" b="1" dirty="0" err="1" smtClean="0"/>
              <a:t>additions</a:t>
            </a:r>
            <a:r>
              <a:rPr lang="de-DE" b="1" dirty="0" smtClean="0"/>
              <a:t> to CAPM </a:t>
            </a:r>
            <a:r>
              <a:rPr lang="de-DE" b="1" dirty="0" err="1" smtClean="0"/>
              <a:t>risk-adjusted</a:t>
            </a:r>
            <a:r>
              <a:rPr lang="de-DE" b="1" dirty="0" smtClean="0"/>
              <a:t> rate of </a:t>
            </a:r>
            <a:r>
              <a:rPr lang="de-DE" b="1" dirty="0" err="1" smtClean="0"/>
              <a:t>return</a:t>
            </a:r>
            <a:r>
              <a:rPr lang="de-DE" b="1" dirty="0" smtClean="0"/>
              <a:t> </a:t>
            </a:r>
            <a:r>
              <a:rPr lang="de-DE" b="1" dirty="0" err="1" smtClean="0"/>
              <a:t>because</a:t>
            </a:r>
            <a:r>
              <a:rPr lang="de-DE" b="1" dirty="0" smtClean="0"/>
              <a:t> of</a:t>
            </a:r>
            <a:endParaRPr lang="de-DE" b="1" dirty="0"/>
          </a:p>
          <a:p>
            <a:pPr lvl="1"/>
            <a:r>
              <a:rPr lang="de-DE" sz="2600" b="1" dirty="0" smtClean="0"/>
              <a:t>Low </a:t>
            </a:r>
            <a:r>
              <a:rPr lang="de-DE" sz="2600" b="1" dirty="0" err="1" smtClean="0"/>
              <a:t>marketability</a:t>
            </a:r>
            <a:r>
              <a:rPr lang="de-DE" sz="2600" b="1" dirty="0" smtClean="0"/>
              <a:t> of </a:t>
            </a:r>
            <a:r>
              <a:rPr lang="de-DE" sz="2600" b="1" dirty="0" err="1" smtClean="0"/>
              <a:t>business</a:t>
            </a:r>
            <a:r>
              <a:rPr lang="de-DE" sz="2600" b="1" dirty="0" smtClean="0"/>
              <a:t> or </a:t>
            </a:r>
            <a:r>
              <a:rPr lang="de-DE" sz="2600" b="1" dirty="0" err="1" smtClean="0"/>
              <a:t>liquidity</a:t>
            </a:r>
            <a:r>
              <a:rPr lang="de-DE" sz="2600" b="1" dirty="0" smtClean="0"/>
              <a:t> of </a:t>
            </a:r>
            <a:r>
              <a:rPr lang="de-DE" sz="2600" b="1" dirty="0" err="1" smtClean="0"/>
              <a:t>equity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participation</a:t>
            </a:r>
            <a:r>
              <a:rPr lang="de-DE" sz="2600" b="1" dirty="0" smtClean="0"/>
              <a:t> (DLOM, DLL)</a:t>
            </a:r>
            <a:endParaRPr lang="de-DE" sz="2600" b="1" dirty="0"/>
          </a:p>
          <a:p>
            <a:pPr lvl="1"/>
            <a:r>
              <a:rPr lang="de-DE" sz="2600" b="1" dirty="0" smtClean="0"/>
              <a:t>Small </a:t>
            </a:r>
            <a:r>
              <a:rPr lang="de-DE" sz="2600" b="1" dirty="0" err="1" smtClean="0"/>
              <a:t>size</a:t>
            </a:r>
            <a:r>
              <a:rPr lang="de-DE" sz="2600" b="1" dirty="0" smtClean="0"/>
              <a:t> of </a:t>
            </a:r>
            <a:r>
              <a:rPr lang="de-DE" sz="2600" b="1" dirty="0" err="1" smtClean="0"/>
              <a:t>business</a:t>
            </a:r>
            <a:r>
              <a:rPr lang="de-DE" sz="2600" b="1" dirty="0" smtClean="0"/>
              <a:t> (SSRP, SCP)</a:t>
            </a:r>
            <a:endParaRPr lang="de-DE" sz="2600" b="1" dirty="0"/>
          </a:p>
          <a:p>
            <a:pPr lvl="1"/>
            <a:r>
              <a:rPr lang="de-DE" sz="2600" b="1" dirty="0" err="1" smtClean="0"/>
              <a:t>Missing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diversification</a:t>
            </a:r>
            <a:r>
              <a:rPr lang="de-DE" sz="2600" b="1" dirty="0" smtClean="0"/>
              <a:t> of </a:t>
            </a:r>
            <a:r>
              <a:rPr lang="de-DE" sz="2600" b="1" dirty="0" err="1" smtClean="0"/>
              <a:t>owner</a:t>
            </a:r>
            <a:r>
              <a:rPr lang="de-DE" sz="2600" b="1" dirty="0" smtClean="0"/>
              <a:t> (Total </a:t>
            </a:r>
            <a:r>
              <a:rPr lang="de-DE" sz="2600" b="1" dirty="0" err="1" smtClean="0"/>
              <a:t>beta</a:t>
            </a:r>
            <a:r>
              <a:rPr lang="de-DE" sz="2600" b="1" dirty="0" smtClean="0"/>
              <a:t>)</a:t>
            </a:r>
            <a:endParaRPr lang="de-DE" sz="2600" b="1" dirty="0"/>
          </a:p>
          <a:p>
            <a:r>
              <a:rPr lang="de-DE" dirty="0" smtClean="0"/>
              <a:t>Discounts from </a:t>
            </a:r>
            <a:r>
              <a:rPr lang="de-DE" dirty="0" err="1" smtClean="0"/>
              <a:t>calculated</a:t>
            </a:r>
            <a:r>
              <a:rPr lang="de-DE" dirty="0" smtClean="0"/>
              <a:t> value </a:t>
            </a:r>
            <a:r>
              <a:rPr lang="de-DE" dirty="0" err="1" smtClean="0"/>
              <a:t>substitute</a:t>
            </a:r>
            <a:r>
              <a:rPr lang="de-DE" dirty="0" smtClean="0"/>
              <a:t> </a:t>
            </a:r>
            <a:r>
              <a:rPr lang="de-DE" dirty="0" err="1" smtClean="0"/>
              <a:t>increases</a:t>
            </a:r>
            <a:r>
              <a:rPr lang="de-DE" dirty="0" smtClean="0"/>
              <a:t> of rate of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Empirical</a:t>
            </a:r>
            <a:r>
              <a:rPr lang="de-DE" dirty="0" smtClean="0"/>
              <a:t> evidence for </a:t>
            </a:r>
            <a:r>
              <a:rPr lang="de-DE" dirty="0" err="1" smtClean="0"/>
              <a:t>discounts</a:t>
            </a:r>
            <a:r>
              <a:rPr lang="de-DE" dirty="0" smtClean="0"/>
              <a:t> in </a:t>
            </a:r>
            <a:r>
              <a:rPr lang="de-DE" dirty="0" err="1" smtClean="0"/>
              <a:t>literature</a:t>
            </a:r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DLOM / DLL (1)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err="1" smtClean="0"/>
              <a:t>Empirical</a:t>
            </a:r>
            <a:r>
              <a:rPr lang="de-DE" b="1" dirty="0" smtClean="0"/>
              <a:t> research of DLOM with </a:t>
            </a:r>
          </a:p>
          <a:p>
            <a:pPr lvl="1"/>
            <a:r>
              <a:rPr lang="de-DE" sz="2800" b="1" dirty="0" smtClean="0"/>
              <a:t>(</a:t>
            </a:r>
            <a:r>
              <a:rPr lang="de-DE" sz="2800" b="1" dirty="0" err="1" smtClean="0"/>
              <a:t>Pre</a:t>
            </a:r>
            <a:r>
              <a:rPr lang="de-DE" sz="2800" b="1" dirty="0" smtClean="0"/>
              <a:t>-)IPO </a:t>
            </a:r>
            <a:r>
              <a:rPr lang="de-DE" sz="2800" b="1" dirty="0" err="1" smtClean="0"/>
              <a:t>studies</a:t>
            </a:r>
            <a:endParaRPr lang="de-DE" sz="2800" b="1" dirty="0" smtClean="0"/>
          </a:p>
          <a:p>
            <a:pPr lvl="1"/>
            <a:r>
              <a:rPr lang="de-DE" sz="2800" b="1" dirty="0" err="1" smtClean="0"/>
              <a:t>Restricted</a:t>
            </a:r>
            <a:r>
              <a:rPr lang="de-DE" sz="2800" b="1" dirty="0" smtClean="0"/>
              <a:t> stock </a:t>
            </a:r>
            <a:r>
              <a:rPr lang="de-DE" sz="2800" b="1" dirty="0" err="1" smtClean="0"/>
              <a:t>studies</a:t>
            </a:r>
            <a:r>
              <a:rPr lang="de-DE" sz="2800" b="1" dirty="0" smtClean="0"/>
              <a:t> </a:t>
            </a:r>
          </a:p>
          <a:p>
            <a:pPr lvl="1"/>
            <a:r>
              <a:rPr lang="de-DE" sz="2800" b="1" dirty="0" err="1" smtClean="0"/>
              <a:t>Comparable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company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studies</a:t>
            </a:r>
            <a:r>
              <a:rPr lang="de-DE" sz="2800" b="1" dirty="0" smtClean="0"/>
              <a:t> </a:t>
            </a:r>
          </a:p>
          <a:p>
            <a:r>
              <a:rPr lang="de-DE" dirty="0" smtClean="0"/>
              <a:t>IPO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compare</a:t>
            </a:r>
            <a:r>
              <a:rPr lang="de-DE" dirty="0" smtClean="0"/>
              <a:t> </a:t>
            </a:r>
            <a:r>
              <a:rPr lang="de-DE" dirty="0" err="1" smtClean="0"/>
              <a:t>transaction</a:t>
            </a:r>
            <a:r>
              <a:rPr lang="de-DE" dirty="0" smtClean="0"/>
              <a:t> </a:t>
            </a:r>
            <a:r>
              <a:rPr lang="de-DE" dirty="0" err="1" smtClean="0"/>
              <a:t>prices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/>
              <a:t>IPO </a:t>
            </a:r>
            <a:r>
              <a:rPr lang="de-DE" dirty="0" smtClean="0"/>
              <a:t>with </a:t>
            </a:r>
            <a:r>
              <a:rPr lang="de-DE" dirty="0"/>
              <a:t>IPO </a:t>
            </a:r>
            <a:r>
              <a:rPr lang="de-DE" dirty="0" err="1" smtClean="0"/>
              <a:t>prices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Restricted</a:t>
            </a:r>
            <a:r>
              <a:rPr lang="de-DE" dirty="0" smtClean="0"/>
              <a:t> stock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compare</a:t>
            </a:r>
            <a:r>
              <a:rPr lang="de-DE" dirty="0" smtClean="0"/>
              <a:t> a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company‘s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r>
              <a:rPr lang="de-DE" dirty="0" smtClean="0"/>
              <a:t> </a:t>
            </a:r>
            <a:r>
              <a:rPr lang="de-DE" dirty="0" err="1" smtClean="0"/>
              <a:t>price</a:t>
            </a:r>
            <a:r>
              <a:rPr lang="de-DE" dirty="0" smtClean="0"/>
              <a:t> with the </a:t>
            </a:r>
            <a:r>
              <a:rPr lang="de-DE" dirty="0" err="1" smtClean="0"/>
              <a:t>price</a:t>
            </a:r>
            <a:r>
              <a:rPr lang="de-DE" dirty="0" smtClean="0"/>
              <a:t> of a </a:t>
            </a:r>
            <a:r>
              <a:rPr lang="de-DE" dirty="0" err="1" smtClean="0"/>
              <a:t>share</a:t>
            </a:r>
            <a:r>
              <a:rPr lang="de-DE" dirty="0" smtClean="0"/>
              <a:t> of the same </a:t>
            </a:r>
            <a:r>
              <a:rPr lang="de-DE" dirty="0" err="1" smtClean="0"/>
              <a:t>company</a:t>
            </a:r>
            <a:r>
              <a:rPr lang="de-DE" dirty="0" smtClean="0"/>
              <a:t> which is not </a:t>
            </a:r>
            <a:r>
              <a:rPr lang="de-DE" dirty="0" err="1" smtClean="0"/>
              <a:t>traded</a:t>
            </a:r>
            <a:r>
              <a:rPr lang="de-DE" dirty="0" smtClean="0"/>
              <a:t> or </a:t>
            </a:r>
            <a:r>
              <a:rPr lang="de-DE" dirty="0" err="1" smtClean="0"/>
              <a:t>whose</a:t>
            </a:r>
            <a:r>
              <a:rPr lang="de-DE" dirty="0" smtClean="0"/>
              <a:t> </a:t>
            </a:r>
            <a:r>
              <a:rPr lang="de-DE" dirty="0" err="1" smtClean="0"/>
              <a:t>trading</a:t>
            </a:r>
            <a:r>
              <a:rPr lang="de-DE" dirty="0" smtClean="0"/>
              <a:t> is </a:t>
            </a:r>
            <a:r>
              <a:rPr lang="de-DE" dirty="0" err="1" smtClean="0"/>
              <a:t>restricted</a:t>
            </a:r>
            <a:endParaRPr lang="de-DE" dirty="0" smtClean="0"/>
          </a:p>
          <a:p>
            <a:r>
              <a:rPr lang="de-DE" dirty="0" err="1" smtClean="0"/>
              <a:t>Comparable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compare</a:t>
            </a:r>
            <a:r>
              <a:rPr lang="de-DE" dirty="0" smtClean="0"/>
              <a:t> real or </a:t>
            </a:r>
            <a:r>
              <a:rPr lang="de-DE" dirty="0" err="1" smtClean="0"/>
              <a:t>fictive</a:t>
            </a:r>
            <a:r>
              <a:rPr lang="de-DE" dirty="0" smtClean="0"/>
              <a:t> </a:t>
            </a:r>
            <a:r>
              <a:rPr lang="de-DE" dirty="0" err="1" smtClean="0"/>
              <a:t>prices</a:t>
            </a:r>
            <a:r>
              <a:rPr lang="de-DE" dirty="0" smtClean="0"/>
              <a:t> (</a:t>
            </a:r>
            <a:r>
              <a:rPr lang="de-DE" dirty="0" err="1" smtClean="0"/>
              <a:t>MarketCap</a:t>
            </a:r>
            <a:r>
              <a:rPr lang="de-DE" dirty="0" smtClean="0"/>
              <a:t>) of </a:t>
            </a:r>
            <a:r>
              <a:rPr lang="de-DE" dirty="0" err="1" smtClean="0"/>
              <a:t>listed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r>
              <a:rPr lang="de-DE" dirty="0" smtClean="0"/>
              <a:t> with </a:t>
            </a:r>
            <a:r>
              <a:rPr lang="de-DE" dirty="0" err="1" smtClean="0"/>
              <a:t>prices</a:t>
            </a:r>
            <a:r>
              <a:rPr lang="de-DE" dirty="0" smtClean="0"/>
              <a:t> of non-</a:t>
            </a:r>
            <a:r>
              <a:rPr lang="de-DE" dirty="0" err="1" smtClean="0"/>
              <a:t>listed</a:t>
            </a:r>
            <a:r>
              <a:rPr lang="de-DE" dirty="0" smtClean="0"/>
              <a:t> </a:t>
            </a:r>
            <a:r>
              <a:rPr lang="de-DE" dirty="0" err="1" smtClean="0"/>
              <a:t>peers</a:t>
            </a:r>
            <a:endParaRPr lang="de-DE" dirty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8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Agenda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de-DE" sz="3000" b="1" dirty="0" smtClean="0"/>
              <a:t>Introduction</a:t>
            </a:r>
          </a:p>
          <a:p>
            <a:pPr marL="514350" indent="-514350">
              <a:buFont typeface="+mj-lt"/>
              <a:buAutoNum type="romanUcPeriod"/>
            </a:pPr>
            <a:r>
              <a:rPr lang="de-DE" sz="3000" b="1" dirty="0" smtClean="0"/>
              <a:t>Characteristics of </a:t>
            </a:r>
            <a:r>
              <a:rPr lang="de-DE" sz="3000" b="1" dirty="0" err="1" smtClean="0"/>
              <a:t>family</a:t>
            </a:r>
            <a:r>
              <a:rPr lang="de-DE" sz="3000" b="1" dirty="0" smtClean="0"/>
              <a:t> </a:t>
            </a:r>
            <a:r>
              <a:rPr lang="de-DE" sz="3000" b="1" dirty="0" err="1" smtClean="0"/>
              <a:t>business</a:t>
            </a:r>
            <a:r>
              <a:rPr lang="de-DE" sz="3000" b="1" dirty="0" smtClean="0"/>
              <a:t> and </a:t>
            </a:r>
            <a:r>
              <a:rPr lang="de-DE" sz="3000" b="1" dirty="0" err="1" smtClean="0"/>
              <a:t>leverage</a:t>
            </a:r>
            <a:endParaRPr lang="de-DE" sz="3000" b="1" dirty="0" smtClean="0"/>
          </a:p>
          <a:p>
            <a:pPr marL="514350" indent="-514350">
              <a:buFont typeface="+mj-lt"/>
              <a:buAutoNum type="romanUcPeriod"/>
            </a:pPr>
            <a:r>
              <a:rPr lang="de-DE" sz="3000" b="1" dirty="0" smtClean="0"/>
              <a:t>DCF </a:t>
            </a:r>
            <a:r>
              <a:rPr lang="de-DE" sz="3000" b="1" dirty="0" err="1" smtClean="0"/>
              <a:t>models</a:t>
            </a:r>
            <a:r>
              <a:rPr lang="de-DE" sz="3000" b="1" dirty="0" smtClean="0"/>
              <a:t> and </a:t>
            </a:r>
            <a:r>
              <a:rPr lang="de-DE" sz="3000" b="1" dirty="0" err="1" smtClean="0"/>
              <a:t>market</a:t>
            </a:r>
            <a:r>
              <a:rPr lang="de-DE" sz="3000" b="1" dirty="0" smtClean="0"/>
              <a:t> multiples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Overview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DCF </a:t>
            </a:r>
            <a:r>
              <a:rPr lang="de-DE" dirty="0" err="1" smtClean="0"/>
              <a:t>models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Market multiples</a:t>
            </a:r>
            <a:endParaRPr lang="de-DE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de-DE" sz="3000" b="1" dirty="0" err="1" smtClean="0"/>
              <a:t>Objections</a:t>
            </a:r>
            <a:r>
              <a:rPr lang="de-DE" sz="3000" b="1" dirty="0" smtClean="0"/>
              <a:t> with </a:t>
            </a:r>
            <a:r>
              <a:rPr lang="de-DE" sz="3000" b="1" dirty="0" err="1" smtClean="0"/>
              <a:t>respect</a:t>
            </a:r>
            <a:r>
              <a:rPr lang="de-DE" sz="3000" b="1" dirty="0" smtClean="0"/>
              <a:t> to </a:t>
            </a:r>
            <a:r>
              <a:rPr lang="de-DE" sz="3000" b="1" dirty="0" err="1" smtClean="0"/>
              <a:t>family</a:t>
            </a:r>
            <a:r>
              <a:rPr lang="de-DE" sz="3000" b="1" dirty="0" smtClean="0"/>
              <a:t> </a:t>
            </a:r>
            <a:r>
              <a:rPr lang="de-DE" sz="3000" b="1" dirty="0" err="1" smtClean="0"/>
              <a:t>business</a:t>
            </a:r>
            <a:r>
              <a:rPr lang="de-DE" sz="3000" b="1" dirty="0" smtClean="0"/>
              <a:t>, </a:t>
            </a:r>
            <a:r>
              <a:rPr lang="de-DE" sz="3000" b="1" dirty="0" err="1" smtClean="0"/>
              <a:t>especially</a:t>
            </a:r>
            <a:r>
              <a:rPr lang="de-DE" sz="3000" b="1" dirty="0" smtClean="0"/>
              <a:t> in form of a SME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Overview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marketability</a:t>
            </a:r>
            <a:r>
              <a:rPr lang="de-DE" dirty="0" smtClean="0"/>
              <a:t> or </a:t>
            </a:r>
            <a:r>
              <a:rPr lang="de-DE" dirty="0" err="1" smtClean="0"/>
              <a:t>liquidity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Small </a:t>
            </a:r>
            <a:r>
              <a:rPr lang="de-DE" dirty="0" err="1" smtClean="0"/>
              <a:t>size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diversification</a:t>
            </a:r>
            <a:r>
              <a:rPr lang="de-DE" dirty="0" smtClean="0"/>
              <a:t> of </a:t>
            </a:r>
            <a:r>
              <a:rPr lang="de-DE" dirty="0" err="1" smtClean="0"/>
              <a:t>owner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96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DLOM / DLL </a:t>
            </a:r>
            <a:r>
              <a:rPr lang="de-DE" sz="2800" b="1" dirty="0" smtClean="0"/>
              <a:t>(2)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 fontScale="92500" lnSpcReduction="10000"/>
          </a:bodyPr>
          <a:lstStyle/>
          <a:p>
            <a:r>
              <a:rPr lang="de-DE" sz="3000" b="1" dirty="0"/>
              <a:t>US-IPO </a:t>
            </a:r>
            <a:r>
              <a:rPr lang="de-DE" sz="3000" b="1" dirty="0" err="1" smtClean="0"/>
              <a:t>studies</a:t>
            </a:r>
            <a:r>
              <a:rPr lang="de-DE" sz="3000" b="1" dirty="0" smtClean="0"/>
              <a:t> for DLOM </a:t>
            </a:r>
            <a:r>
              <a:rPr lang="de-DE" sz="3000" b="1" dirty="0" err="1" smtClean="0"/>
              <a:t>show</a:t>
            </a:r>
            <a:r>
              <a:rPr lang="de-DE" sz="3000" b="1" dirty="0" smtClean="0"/>
              <a:t> a</a:t>
            </a:r>
            <a:endParaRPr lang="de-DE" sz="3000" dirty="0"/>
          </a:p>
          <a:p>
            <a:pPr lvl="1"/>
            <a:r>
              <a:rPr lang="de-DE" sz="2800" dirty="0" err="1" smtClean="0"/>
              <a:t>Mean</a:t>
            </a:r>
            <a:r>
              <a:rPr lang="de-DE" sz="2800" dirty="0" smtClean="0"/>
              <a:t> of 46% (median 47%) for </a:t>
            </a:r>
            <a:r>
              <a:rPr lang="de-DE" sz="2800" dirty="0" err="1" smtClean="0"/>
              <a:t>periods</a:t>
            </a:r>
            <a:r>
              <a:rPr lang="de-DE" sz="2800" dirty="0" smtClean="0"/>
              <a:t> between 1980 and </a:t>
            </a:r>
            <a:r>
              <a:rPr lang="de-DE" sz="2800" dirty="0"/>
              <a:t>2000 (</a:t>
            </a:r>
            <a:r>
              <a:rPr lang="de-DE" sz="2800" dirty="0" err="1" smtClean="0"/>
              <a:t>Emory</a:t>
            </a:r>
            <a:r>
              <a:rPr lang="de-DE" sz="2800" dirty="0" smtClean="0"/>
              <a:t> </a:t>
            </a:r>
            <a:r>
              <a:rPr lang="de-DE" sz="2800" dirty="0" err="1" smtClean="0"/>
              <a:t>studies</a:t>
            </a:r>
            <a:r>
              <a:rPr lang="de-DE" sz="2800" dirty="0" smtClean="0"/>
              <a:t>) </a:t>
            </a:r>
            <a:endParaRPr lang="de-DE" sz="2800" dirty="0"/>
          </a:p>
          <a:p>
            <a:pPr lvl="1"/>
            <a:r>
              <a:rPr lang="de-DE" sz="2800" dirty="0"/>
              <a:t>Median </a:t>
            </a:r>
            <a:r>
              <a:rPr lang="de-DE" sz="2800" dirty="0" smtClean="0"/>
              <a:t>between 28% </a:t>
            </a:r>
            <a:r>
              <a:rPr lang="de-DE" sz="2800" dirty="0"/>
              <a:t>(1999) </a:t>
            </a:r>
            <a:r>
              <a:rPr lang="de-DE" sz="2800" dirty="0" smtClean="0"/>
              <a:t>and 76% </a:t>
            </a:r>
            <a:r>
              <a:rPr lang="de-DE" sz="2800" dirty="0"/>
              <a:t>(2002) </a:t>
            </a:r>
            <a:r>
              <a:rPr lang="de-DE" sz="2800" dirty="0" smtClean="0"/>
              <a:t>for years between </a:t>
            </a:r>
            <a:r>
              <a:rPr lang="de-DE" sz="2800" dirty="0"/>
              <a:t>1975 </a:t>
            </a:r>
            <a:r>
              <a:rPr lang="de-DE" sz="2800" dirty="0" smtClean="0"/>
              <a:t>and </a:t>
            </a:r>
            <a:r>
              <a:rPr lang="de-DE" sz="2800" dirty="0"/>
              <a:t>2002 (</a:t>
            </a:r>
            <a:r>
              <a:rPr lang="de-DE" sz="2800" dirty="0" err="1" smtClean="0"/>
              <a:t>Willamette</a:t>
            </a:r>
            <a:r>
              <a:rPr lang="de-DE" sz="2800" dirty="0" smtClean="0"/>
              <a:t> </a:t>
            </a:r>
            <a:r>
              <a:rPr lang="de-DE" sz="2800" dirty="0" err="1" smtClean="0"/>
              <a:t>studies</a:t>
            </a:r>
            <a:r>
              <a:rPr lang="de-DE" sz="2800" dirty="0" smtClean="0"/>
              <a:t>)  </a:t>
            </a:r>
          </a:p>
          <a:p>
            <a:r>
              <a:rPr lang="de-DE" sz="3000" b="1" dirty="0" err="1"/>
              <a:t>Restricted</a:t>
            </a:r>
            <a:r>
              <a:rPr lang="de-DE" sz="3000" b="1" dirty="0"/>
              <a:t> </a:t>
            </a:r>
            <a:r>
              <a:rPr lang="de-DE" sz="3000" b="1" dirty="0" smtClean="0"/>
              <a:t>stock </a:t>
            </a:r>
            <a:r>
              <a:rPr lang="de-DE" sz="3000" b="1" dirty="0" err="1" smtClean="0"/>
              <a:t>studies</a:t>
            </a:r>
            <a:r>
              <a:rPr lang="de-DE" sz="3000" b="1" dirty="0" smtClean="0"/>
              <a:t> </a:t>
            </a:r>
            <a:r>
              <a:rPr lang="de-DE" dirty="0" err="1" smtClean="0"/>
              <a:t>deliver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to </a:t>
            </a:r>
            <a:r>
              <a:rPr lang="de-DE" dirty="0" err="1"/>
              <a:t>Hitchner</a:t>
            </a:r>
            <a:r>
              <a:rPr lang="de-DE" dirty="0"/>
              <a:t> </a:t>
            </a:r>
            <a:r>
              <a:rPr lang="de-DE" dirty="0" smtClean="0"/>
              <a:t>2017, p. 438 often an </a:t>
            </a:r>
            <a:r>
              <a:rPr lang="de-DE" dirty="0" err="1" smtClean="0"/>
              <a:t>average</a:t>
            </a:r>
            <a:r>
              <a:rPr lang="de-DE" dirty="0" smtClean="0"/>
              <a:t> of 30% to 35% </a:t>
            </a:r>
          </a:p>
          <a:p>
            <a:r>
              <a:rPr lang="de-DE" dirty="0" smtClean="0"/>
              <a:t>Pratt 2009 </a:t>
            </a:r>
            <a:r>
              <a:rPr lang="de-DE" dirty="0" err="1" smtClean="0"/>
              <a:t>makes</a:t>
            </a:r>
            <a:r>
              <a:rPr lang="de-DE" dirty="0" smtClean="0"/>
              <a:t> a </a:t>
            </a:r>
            <a:r>
              <a:rPr lang="de-DE" dirty="0" err="1" smtClean="0"/>
              <a:t>synopsis</a:t>
            </a:r>
            <a:r>
              <a:rPr lang="de-DE" dirty="0" smtClean="0"/>
              <a:t> of 11 </a:t>
            </a:r>
            <a:r>
              <a:rPr lang="de-DE" dirty="0" err="1" smtClean="0"/>
              <a:t>studies</a:t>
            </a:r>
            <a:r>
              <a:rPr lang="de-DE" dirty="0" smtClean="0"/>
              <a:t> and sums up:</a:t>
            </a:r>
          </a:p>
          <a:p>
            <a:pPr lvl="1"/>
            <a:r>
              <a:rPr lang="de-DE" sz="2800" dirty="0" smtClean="0"/>
              <a:t>„</a:t>
            </a:r>
            <a:r>
              <a:rPr lang="de-DE" sz="2800" dirty="0"/>
              <a:t>The </a:t>
            </a:r>
            <a:r>
              <a:rPr lang="de-DE" sz="2800" dirty="0" err="1"/>
              <a:t>many</a:t>
            </a:r>
            <a:r>
              <a:rPr lang="de-DE" sz="2800" dirty="0"/>
              <a:t> </a:t>
            </a:r>
            <a:r>
              <a:rPr lang="de-DE" sz="2800" dirty="0" err="1"/>
              <a:t>independent</a:t>
            </a:r>
            <a:r>
              <a:rPr lang="de-DE" sz="2800" dirty="0"/>
              <a:t> </a:t>
            </a:r>
            <a:r>
              <a:rPr lang="de-DE" sz="2800" dirty="0" err="1"/>
              <a:t>restricted</a:t>
            </a:r>
            <a:r>
              <a:rPr lang="de-DE" sz="2800" dirty="0"/>
              <a:t> stock </a:t>
            </a:r>
            <a:r>
              <a:rPr lang="de-DE" sz="2800" dirty="0" err="1"/>
              <a:t>studies</a:t>
            </a:r>
            <a:r>
              <a:rPr lang="de-DE" sz="2800" dirty="0"/>
              <a:t>, </a:t>
            </a:r>
            <a:r>
              <a:rPr lang="de-DE" sz="2800" dirty="0" err="1"/>
              <a:t>encompassing</a:t>
            </a:r>
            <a:r>
              <a:rPr lang="de-DE" sz="2800" dirty="0"/>
              <a:t> </a:t>
            </a:r>
            <a:r>
              <a:rPr lang="de-DE" sz="2800" dirty="0" err="1"/>
              <a:t>hundreds</a:t>
            </a:r>
            <a:r>
              <a:rPr lang="de-DE" sz="2800" dirty="0"/>
              <a:t> of </a:t>
            </a:r>
            <a:r>
              <a:rPr lang="de-DE" sz="2800" dirty="0" err="1"/>
              <a:t>transactions</a:t>
            </a:r>
            <a:r>
              <a:rPr lang="de-DE" sz="2800" dirty="0"/>
              <a:t>, are </a:t>
            </a:r>
            <a:r>
              <a:rPr lang="de-DE" sz="2800" dirty="0" err="1"/>
              <a:t>remarkably</a:t>
            </a:r>
            <a:r>
              <a:rPr lang="de-DE" sz="2800" dirty="0"/>
              <a:t> consistent over time. They </a:t>
            </a:r>
            <a:r>
              <a:rPr lang="de-DE" sz="2800" dirty="0" err="1"/>
              <a:t>indicate</a:t>
            </a:r>
            <a:r>
              <a:rPr lang="de-DE" sz="2800" dirty="0"/>
              <a:t> </a:t>
            </a:r>
            <a:r>
              <a:rPr lang="de-DE" sz="2800" dirty="0" err="1"/>
              <a:t>discounts</a:t>
            </a:r>
            <a:r>
              <a:rPr lang="de-DE" sz="2800" dirty="0"/>
              <a:t> in the 33 to 35 </a:t>
            </a:r>
            <a:r>
              <a:rPr lang="de-DE" sz="2800" dirty="0" err="1"/>
              <a:t>percent</a:t>
            </a:r>
            <a:r>
              <a:rPr lang="de-DE" sz="2800" dirty="0"/>
              <a:t> </a:t>
            </a:r>
            <a:r>
              <a:rPr lang="de-DE" sz="2800" dirty="0" err="1"/>
              <a:t>range</a:t>
            </a:r>
            <a:r>
              <a:rPr lang="de-DE" sz="2800" dirty="0"/>
              <a:t>, up </a:t>
            </a:r>
            <a:r>
              <a:rPr lang="de-DE" sz="2800" dirty="0" err="1"/>
              <a:t>until</a:t>
            </a:r>
            <a:r>
              <a:rPr lang="de-DE" sz="2800" dirty="0"/>
              <a:t> the SEC </a:t>
            </a:r>
            <a:r>
              <a:rPr lang="de-DE" sz="2800" dirty="0" err="1"/>
              <a:t>started</a:t>
            </a:r>
            <a:r>
              <a:rPr lang="de-DE" sz="2800" dirty="0"/>
              <a:t> </a:t>
            </a:r>
            <a:r>
              <a:rPr lang="de-DE" sz="2800" dirty="0" err="1"/>
              <a:t>loosening</a:t>
            </a:r>
            <a:r>
              <a:rPr lang="de-DE" sz="2800" dirty="0"/>
              <a:t> the </a:t>
            </a:r>
            <a:r>
              <a:rPr lang="de-DE" sz="2800" dirty="0" err="1"/>
              <a:t>restrictions</a:t>
            </a:r>
            <a:r>
              <a:rPr lang="de-DE" sz="2800" dirty="0"/>
              <a:t> in 1990. After that, </a:t>
            </a:r>
            <a:r>
              <a:rPr lang="de-DE" sz="2800" dirty="0" err="1"/>
              <a:t>discounts</a:t>
            </a:r>
            <a:r>
              <a:rPr lang="de-DE" sz="2800" dirty="0"/>
              <a:t> </a:t>
            </a:r>
            <a:r>
              <a:rPr lang="de-DE" sz="2800" dirty="0" err="1"/>
              <a:t>dropped</a:t>
            </a:r>
            <a:r>
              <a:rPr lang="de-DE" sz="2800" dirty="0"/>
              <a:t>, </a:t>
            </a:r>
            <a:r>
              <a:rPr lang="de-DE" sz="2800" dirty="0" err="1"/>
              <a:t>reflecting</a:t>
            </a:r>
            <a:r>
              <a:rPr lang="de-DE" sz="2800" dirty="0"/>
              <a:t> </a:t>
            </a:r>
            <a:r>
              <a:rPr lang="de-DE" sz="2800" dirty="0" err="1"/>
              <a:t>greater</a:t>
            </a:r>
            <a:r>
              <a:rPr lang="de-DE" sz="2800" dirty="0"/>
              <a:t> </a:t>
            </a:r>
            <a:r>
              <a:rPr lang="de-DE" sz="2800" dirty="0" err="1"/>
              <a:t>liquidity</a:t>
            </a:r>
            <a:r>
              <a:rPr lang="de-DE" sz="2800" dirty="0"/>
              <a:t>, </a:t>
            </a:r>
            <a:r>
              <a:rPr lang="de-DE" sz="2800" dirty="0" err="1"/>
              <a:t>especially</a:t>
            </a:r>
            <a:r>
              <a:rPr lang="de-DE" sz="2800" dirty="0"/>
              <a:t> after the </a:t>
            </a:r>
            <a:r>
              <a:rPr lang="de-DE" sz="2800" dirty="0" err="1"/>
              <a:t>holding</a:t>
            </a:r>
            <a:r>
              <a:rPr lang="de-DE" sz="2800" dirty="0"/>
              <a:t> </a:t>
            </a:r>
            <a:r>
              <a:rPr lang="de-DE" sz="2800" dirty="0" err="1"/>
              <a:t>period</a:t>
            </a:r>
            <a:r>
              <a:rPr lang="de-DE" sz="2800" dirty="0"/>
              <a:t> was </a:t>
            </a:r>
            <a:r>
              <a:rPr lang="de-DE" sz="2800" dirty="0" err="1"/>
              <a:t>reduced</a:t>
            </a:r>
            <a:r>
              <a:rPr lang="de-DE" sz="2800" dirty="0"/>
              <a:t> from two years to one </a:t>
            </a:r>
            <a:r>
              <a:rPr lang="de-DE" sz="2800" dirty="0" err="1"/>
              <a:t>year</a:t>
            </a:r>
            <a:r>
              <a:rPr lang="de-DE" sz="2800" dirty="0"/>
              <a:t> in 1997</a:t>
            </a:r>
            <a:r>
              <a:rPr lang="de-DE" sz="2800" dirty="0" smtClean="0"/>
              <a:t>.“ (p. 111 f.)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3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DLOM / DLL </a:t>
            </a:r>
            <a:r>
              <a:rPr lang="de-DE" sz="2800" b="1" dirty="0" smtClean="0"/>
              <a:t>(3)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/>
              <a:t>Bajaj</a:t>
            </a:r>
            <a:r>
              <a:rPr lang="de-DE" dirty="0"/>
              <a:t> et al. </a:t>
            </a:r>
            <a:r>
              <a:rPr lang="de-DE" dirty="0" smtClean="0"/>
              <a:t>2001 and </a:t>
            </a:r>
            <a:r>
              <a:rPr lang="de-DE" dirty="0" err="1" smtClean="0"/>
              <a:t>Damodaran</a:t>
            </a:r>
            <a:r>
              <a:rPr lang="de-DE" dirty="0" smtClean="0"/>
              <a:t> 2005 one cannot understand </a:t>
            </a:r>
            <a:r>
              <a:rPr lang="de-DE" dirty="0" err="1" smtClean="0"/>
              <a:t>why</a:t>
            </a:r>
            <a:r>
              <a:rPr lang="de-DE" dirty="0" smtClean="0"/>
              <a:t> an </a:t>
            </a:r>
            <a:r>
              <a:rPr lang="de-DE" dirty="0" err="1" smtClean="0"/>
              <a:t>investor</a:t>
            </a:r>
            <a:r>
              <a:rPr lang="de-DE" dirty="0" smtClean="0"/>
              <a:t> should </a:t>
            </a:r>
            <a:r>
              <a:rPr lang="de-DE" dirty="0" err="1" smtClean="0"/>
              <a:t>accept</a:t>
            </a:r>
            <a:r>
              <a:rPr lang="de-DE" dirty="0" smtClean="0"/>
              <a:t> such a </a:t>
            </a:r>
            <a:r>
              <a:rPr lang="de-DE" dirty="0" err="1" smtClean="0"/>
              <a:t>discount</a:t>
            </a:r>
            <a:r>
              <a:rPr lang="de-DE" dirty="0" smtClean="0"/>
              <a:t> of value when an </a:t>
            </a:r>
            <a:r>
              <a:rPr lang="de-DE" b="1" dirty="0" smtClean="0"/>
              <a:t>IPO</a:t>
            </a:r>
            <a:r>
              <a:rPr lang="de-DE" dirty="0" smtClean="0"/>
              <a:t> is planned, its </a:t>
            </a:r>
            <a:r>
              <a:rPr lang="de-DE" dirty="0" err="1" smtClean="0"/>
              <a:t>existence</a:t>
            </a:r>
            <a:r>
              <a:rPr lang="de-DE" dirty="0" smtClean="0"/>
              <a:t> would </a:t>
            </a:r>
            <a:r>
              <a:rPr lang="de-DE" dirty="0" err="1" smtClean="0"/>
              <a:t>offer</a:t>
            </a:r>
            <a:r>
              <a:rPr lang="de-DE" dirty="0" smtClean="0"/>
              <a:t> a </a:t>
            </a:r>
            <a:r>
              <a:rPr lang="de-DE" dirty="0" err="1" smtClean="0"/>
              <a:t>chance</a:t>
            </a:r>
            <a:r>
              <a:rPr lang="de-DE" dirty="0" smtClean="0"/>
              <a:t> to </a:t>
            </a:r>
            <a:r>
              <a:rPr lang="de-DE" dirty="0" err="1" smtClean="0"/>
              <a:t>benefit</a:t>
            </a:r>
            <a:r>
              <a:rPr lang="de-DE" dirty="0" smtClean="0"/>
              <a:t> </a:t>
            </a:r>
            <a:r>
              <a:rPr lang="de-DE" dirty="0" err="1" smtClean="0"/>
              <a:t>systematically</a:t>
            </a:r>
            <a:endParaRPr lang="de-DE" dirty="0" smtClean="0"/>
          </a:p>
          <a:p>
            <a:r>
              <a:rPr lang="de-DE" dirty="0" smtClean="0"/>
              <a:t>They </a:t>
            </a:r>
            <a:r>
              <a:rPr lang="de-DE" dirty="0" err="1" smtClean="0"/>
              <a:t>suspect</a:t>
            </a:r>
            <a:r>
              <a:rPr lang="de-DE" dirty="0" smtClean="0"/>
              <a:t> that the </a:t>
            </a:r>
            <a:r>
              <a:rPr lang="de-DE" dirty="0" err="1" smtClean="0"/>
              <a:t>discount</a:t>
            </a:r>
            <a:r>
              <a:rPr lang="de-DE" dirty="0" smtClean="0"/>
              <a:t> </a:t>
            </a:r>
            <a:r>
              <a:rPr lang="de-DE" dirty="0" err="1" smtClean="0"/>
              <a:t>reflects</a:t>
            </a:r>
            <a:r>
              <a:rPr lang="de-DE" dirty="0" smtClean="0"/>
              <a:t> other </a:t>
            </a:r>
            <a:r>
              <a:rPr lang="de-DE" dirty="0" err="1" smtClean="0"/>
              <a:t>factors</a:t>
            </a:r>
            <a:r>
              <a:rPr lang="de-DE" dirty="0" smtClean="0"/>
              <a:t>, e.g. management </a:t>
            </a:r>
            <a:r>
              <a:rPr lang="de-DE" dirty="0" err="1" smtClean="0"/>
              <a:t>compensation</a:t>
            </a:r>
            <a:r>
              <a:rPr lang="de-DE" dirty="0" smtClean="0"/>
              <a:t> and </a:t>
            </a:r>
            <a:r>
              <a:rPr lang="de-DE" dirty="0" err="1" smtClean="0"/>
              <a:t>change</a:t>
            </a:r>
            <a:r>
              <a:rPr lang="de-DE" dirty="0" smtClean="0"/>
              <a:t> of </a:t>
            </a:r>
            <a:r>
              <a:rPr lang="de-DE" dirty="0" err="1" smtClean="0"/>
              <a:t>macro</a:t>
            </a:r>
            <a:r>
              <a:rPr lang="de-DE" dirty="0" smtClean="0"/>
              <a:t>-economic </a:t>
            </a:r>
            <a:r>
              <a:rPr lang="de-DE" dirty="0" err="1" smtClean="0"/>
              <a:t>data</a:t>
            </a:r>
            <a:r>
              <a:rPr lang="de-DE" dirty="0" smtClean="0"/>
              <a:t>, and that it </a:t>
            </a:r>
            <a:r>
              <a:rPr lang="de-DE" dirty="0" err="1" smtClean="0"/>
              <a:t>results</a:t>
            </a:r>
            <a:r>
              <a:rPr lang="de-DE" dirty="0" smtClean="0"/>
              <a:t> from </a:t>
            </a:r>
            <a:r>
              <a:rPr lang="de-DE" dirty="0" err="1" smtClean="0"/>
              <a:t>biased</a:t>
            </a:r>
            <a:r>
              <a:rPr lang="de-DE" dirty="0" smtClean="0"/>
              <a:t> </a:t>
            </a:r>
            <a:r>
              <a:rPr lang="de-DE" dirty="0" err="1" smtClean="0"/>
              <a:t>samples</a:t>
            </a:r>
            <a:r>
              <a:rPr lang="de-DE" dirty="0" smtClean="0"/>
              <a:t> (</a:t>
            </a:r>
            <a:r>
              <a:rPr lang="de-DE" dirty="0" err="1" smtClean="0"/>
              <a:t>successful</a:t>
            </a:r>
            <a:r>
              <a:rPr lang="de-DE" dirty="0" smtClean="0"/>
              <a:t> IPOs only) </a:t>
            </a:r>
            <a:endParaRPr lang="de-DE" dirty="0"/>
          </a:p>
          <a:p>
            <a:r>
              <a:rPr lang="de-DE" dirty="0" smtClean="0"/>
              <a:t>Even when one </a:t>
            </a:r>
            <a:r>
              <a:rPr lang="de-DE" dirty="0" err="1" smtClean="0"/>
              <a:t>accepts</a:t>
            </a:r>
            <a:r>
              <a:rPr lang="de-DE" dirty="0" smtClean="0"/>
              <a:t> the </a:t>
            </a:r>
            <a:r>
              <a:rPr lang="de-DE" dirty="0" err="1" smtClean="0"/>
              <a:t>discounts</a:t>
            </a:r>
            <a:r>
              <a:rPr lang="de-DE" dirty="0" smtClean="0"/>
              <a:t> of the </a:t>
            </a:r>
            <a:r>
              <a:rPr lang="de-DE" dirty="0" err="1" smtClean="0"/>
              <a:t>Emory</a:t>
            </a:r>
            <a:r>
              <a:rPr lang="de-DE" dirty="0" smtClean="0"/>
              <a:t> and </a:t>
            </a:r>
            <a:r>
              <a:rPr lang="de-DE" dirty="0" err="1" smtClean="0"/>
              <a:t>Willamette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he/</a:t>
            </a:r>
            <a:r>
              <a:rPr lang="de-DE" dirty="0" err="1" smtClean="0"/>
              <a:t>she</a:t>
            </a:r>
            <a:r>
              <a:rPr lang="de-DE" dirty="0" smtClean="0"/>
              <a:t> cannot </a:t>
            </a:r>
            <a:r>
              <a:rPr lang="de-DE" dirty="0" err="1" smtClean="0"/>
              <a:t>win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the </a:t>
            </a:r>
            <a:r>
              <a:rPr lang="de-DE" dirty="0" err="1" smtClean="0"/>
              <a:t>averages</a:t>
            </a:r>
            <a:r>
              <a:rPr lang="de-DE" dirty="0" smtClean="0"/>
              <a:t> are very volatile over time and are </a:t>
            </a:r>
            <a:r>
              <a:rPr lang="de-DE" dirty="0" err="1" smtClean="0"/>
              <a:t>meaningless</a:t>
            </a:r>
            <a:r>
              <a:rPr lang="de-DE" dirty="0" smtClean="0"/>
              <a:t> for a specific </a:t>
            </a:r>
            <a:r>
              <a:rPr lang="de-DE" dirty="0" err="1" smtClean="0"/>
              <a:t>valuation</a:t>
            </a:r>
            <a:r>
              <a:rPr lang="de-DE" dirty="0" smtClean="0"/>
              <a:t> </a:t>
            </a:r>
            <a:r>
              <a:rPr lang="de-DE" dirty="0" err="1" smtClean="0"/>
              <a:t>object</a:t>
            </a:r>
            <a:r>
              <a:rPr lang="de-DE" dirty="0" smtClean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0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DLOM / </a:t>
            </a:r>
            <a:r>
              <a:rPr lang="de-DE" sz="2800" b="1" dirty="0" smtClean="0"/>
              <a:t>DLL (</a:t>
            </a:r>
            <a:r>
              <a:rPr lang="de-DE" sz="2800" b="1" dirty="0"/>
              <a:t>4</a:t>
            </a:r>
            <a:r>
              <a:rPr lang="de-DE" sz="2800" b="1" dirty="0" smtClean="0"/>
              <a:t>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Damodaran</a:t>
            </a:r>
            <a:r>
              <a:rPr lang="de-DE" dirty="0" smtClean="0"/>
              <a:t> </a:t>
            </a:r>
            <a:r>
              <a:rPr lang="de-DE" dirty="0"/>
              <a:t>2005 </a:t>
            </a:r>
            <a:r>
              <a:rPr lang="de-DE" dirty="0" smtClean="0"/>
              <a:t>to </a:t>
            </a:r>
            <a:r>
              <a:rPr lang="de-DE" b="1" dirty="0" err="1" smtClean="0"/>
              <a:t>restricted</a:t>
            </a:r>
            <a:r>
              <a:rPr lang="de-DE" b="1" dirty="0" smtClean="0"/>
              <a:t> stock </a:t>
            </a:r>
            <a:r>
              <a:rPr lang="de-DE" b="1" dirty="0" err="1" smtClean="0"/>
              <a:t>studies</a:t>
            </a:r>
            <a:endParaRPr lang="de-DE" b="1" dirty="0" smtClean="0"/>
          </a:p>
          <a:p>
            <a:pPr lvl="1"/>
            <a:r>
              <a:rPr lang="de-DE" dirty="0" smtClean="0"/>
              <a:t>“</a:t>
            </a:r>
            <a:r>
              <a:rPr lang="de-DE" dirty="0"/>
              <a:t>These </a:t>
            </a:r>
            <a:r>
              <a:rPr lang="de-DE" dirty="0" err="1"/>
              <a:t>studies</a:t>
            </a:r>
            <a:r>
              <a:rPr lang="de-DE" dirty="0"/>
              <a:t> of </a:t>
            </a:r>
            <a:r>
              <a:rPr lang="de-DE" dirty="0" err="1"/>
              <a:t>restricted</a:t>
            </a:r>
            <a:r>
              <a:rPr lang="de-DE" dirty="0"/>
              <a:t> stock have </a:t>
            </a:r>
            <a:r>
              <a:rPr lang="de-DE" dirty="0" err="1"/>
              <a:t>been</a:t>
            </a:r>
            <a:r>
              <a:rPr lang="de-DE" dirty="0"/>
              <a:t> used by </a:t>
            </a:r>
            <a:r>
              <a:rPr lang="de-DE" dirty="0" err="1"/>
              <a:t>practitioners</a:t>
            </a:r>
            <a:r>
              <a:rPr lang="de-DE" dirty="0"/>
              <a:t> to </a:t>
            </a:r>
            <a:r>
              <a:rPr lang="de-DE" dirty="0" err="1"/>
              <a:t>justify</a:t>
            </a:r>
            <a:r>
              <a:rPr lang="de-DE" dirty="0"/>
              <a:t> large </a:t>
            </a:r>
            <a:r>
              <a:rPr lang="de-DE" dirty="0" err="1"/>
              <a:t>marketability</a:t>
            </a:r>
            <a:r>
              <a:rPr lang="de-DE" dirty="0"/>
              <a:t> </a:t>
            </a:r>
            <a:r>
              <a:rPr lang="de-DE" dirty="0" err="1"/>
              <a:t>discounts</a:t>
            </a:r>
            <a:r>
              <a:rPr lang="de-DE" dirty="0"/>
              <a:t> but there are </a:t>
            </a:r>
            <a:r>
              <a:rPr lang="de-DE" b="1" dirty="0" err="1"/>
              <a:t>reasons</a:t>
            </a:r>
            <a:r>
              <a:rPr lang="de-DE" b="1" dirty="0"/>
              <a:t> to be </a:t>
            </a:r>
            <a:r>
              <a:rPr lang="de-DE" b="1" dirty="0" err="1"/>
              <a:t>sceptical</a:t>
            </a:r>
            <a:r>
              <a:rPr lang="de-DE" dirty="0"/>
              <a:t>. </a:t>
            </a:r>
            <a:r>
              <a:rPr lang="de-DE" b="1" dirty="0"/>
              <a:t>First</a:t>
            </a:r>
            <a:r>
              <a:rPr lang="de-DE" dirty="0"/>
              <a:t>, these </a:t>
            </a:r>
            <a:r>
              <a:rPr lang="de-DE" dirty="0" err="1"/>
              <a:t>studies</a:t>
            </a:r>
            <a:r>
              <a:rPr lang="de-DE" dirty="0"/>
              <a:t> are based upon small sample </a:t>
            </a:r>
            <a:r>
              <a:rPr lang="de-DE" dirty="0" err="1"/>
              <a:t>sizes</a:t>
            </a:r>
            <a:r>
              <a:rPr lang="de-DE" dirty="0"/>
              <a:t>, </a:t>
            </a:r>
            <a:r>
              <a:rPr lang="de-DE" dirty="0" err="1"/>
              <a:t>spread</a:t>
            </a:r>
            <a:r>
              <a:rPr lang="de-DE" dirty="0"/>
              <a:t> out over long time </a:t>
            </a:r>
            <a:r>
              <a:rPr lang="de-DE" dirty="0" err="1"/>
              <a:t>periods</a:t>
            </a:r>
            <a:r>
              <a:rPr lang="de-DE" dirty="0"/>
              <a:t>, and the standard </a:t>
            </a:r>
            <a:r>
              <a:rPr lang="de-DE" dirty="0" err="1"/>
              <a:t>errors</a:t>
            </a:r>
            <a:r>
              <a:rPr lang="de-DE" dirty="0"/>
              <a:t> in the </a:t>
            </a:r>
            <a:r>
              <a:rPr lang="de-DE" dirty="0" err="1"/>
              <a:t>estimates</a:t>
            </a:r>
            <a:r>
              <a:rPr lang="de-DE" dirty="0"/>
              <a:t> are substantial. </a:t>
            </a:r>
            <a:r>
              <a:rPr lang="de-DE" b="1" dirty="0"/>
              <a:t>Second</a:t>
            </a:r>
            <a:r>
              <a:rPr lang="de-DE" dirty="0"/>
              <a:t>, </a:t>
            </a:r>
            <a:r>
              <a:rPr lang="de-DE" dirty="0" err="1"/>
              <a:t>most</a:t>
            </a:r>
            <a:r>
              <a:rPr lang="de-DE" dirty="0"/>
              <a:t> firms do not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restricted</a:t>
            </a:r>
            <a:r>
              <a:rPr lang="de-DE" dirty="0"/>
              <a:t> stock issues and the firms that do </a:t>
            </a:r>
            <a:r>
              <a:rPr lang="de-DE" dirty="0" err="1"/>
              <a:t>make</a:t>
            </a:r>
            <a:r>
              <a:rPr lang="de-DE" dirty="0"/>
              <a:t> these issues </a:t>
            </a:r>
            <a:r>
              <a:rPr lang="de-DE" dirty="0" err="1"/>
              <a:t>tend</a:t>
            </a:r>
            <a:r>
              <a:rPr lang="de-DE" dirty="0"/>
              <a:t> to be </a:t>
            </a:r>
            <a:r>
              <a:rPr lang="de-DE" dirty="0" err="1"/>
              <a:t>smaller</a:t>
            </a:r>
            <a:r>
              <a:rPr lang="de-DE" dirty="0"/>
              <a:t>, riskier and less </a:t>
            </a:r>
            <a:r>
              <a:rPr lang="de-DE" dirty="0" err="1"/>
              <a:t>healthy</a:t>
            </a:r>
            <a:r>
              <a:rPr lang="de-DE" dirty="0"/>
              <a:t> than the </a:t>
            </a:r>
            <a:r>
              <a:rPr lang="de-DE" dirty="0" err="1"/>
              <a:t>typical</a:t>
            </a:r>
            <a:r>
              <a:rPr lang="de-DE" dirty="0"/>
              <a:t> firm. This </a:t>
            </a:r>
            <a:r>
              <a:rPr lang="de-DE" dirty="0" err="1"/>
              <a:t>selection</a:t>
            </a:r>
            <a:r>
              <a:rPr lang="de-DE" dirty="0"/>
              <a:t> bias may be </a:t>
            </a:r>
            <a:r>
              <a:rPr lang="de-DE" dirty="0" err="1"/>
              <a:t>skewing</a:t>
            </a:r>
            <a:r>
              <a:rPr lang="de-DE" dirty="0"/>
              <a:t> the </a:t>
            </a:r>
            <a:r>
              <a:rPr lang="de-DE" dirty="0" err="1"/>
              <a:t>observed</a:t>
            </a:r>
            <a:r>
              <a:rPr lang="de-DE" dirty="0"/>
              <a:t> </a:t>
            </a:r>
            <a:r>
              <a:rPr lang="de-DE" dirty="0" err="1"/>
              <a:t>discount</a:t>
            </a:r>
            <a:r>
              <a:rPr lang="de-DE" dirty="0"/>
              <a:t>. </a:t>
            </a:r>
            <a:r>
              <a:rPr lang="de-DE" b="1" dirty="0"/>
              <a:t>Third</a:t>
            </a:r>
            <a:r>
              <a:rPr lang="de-DE" dirty="0"/>
              <a:t>, the </a:t>
            </a:r>
            <a:r>
              <a:rPr lang="de-DE" dirty="0" err="1"/>
              <a:t>investors</a:t>
            </a:r>
            <a:r>
              <a:rPr lang="de-DE" dirty="0"/>
              <a:t> with </a:t>
            </a:r>
            <a:r>
              <a:rPr lang="de-DE" dirty="0" err="1"/>
              <a:t>whom</a:t>
            </a:r>
            <a:r>
              <a:rPr lang="de-DE" dirty="0"/>
              <a:t> </a:t>
            </a:r>
            <a:r>
              <a:rPr lang="de-DE" dirty="0" err="1"/>
              <a:t>equity</a:t>
            </a:r>
            <a:r>
              <a:rPr lang="de-DE" dirty="0"/>
              <a:t> is </a:t>
            </a:r>
            <a:r>
              <a:rPr lang="de-DE" dirty="0" err="1"/>
              <a:t>privately</a:t>
            </a:r>
            <a:r>
              <a:rPr lang="de-DE" dirty="0"/>
              <a:t> </a:t>
            </a:r>
            <a:r>
              <a:rPr lang="de-DE" dirty="0" err="1"/>
              <a:t>placed</a:t>
            </a:r>
            <a:r>
              <a:rPr lang="de-DE" dirty="0"/>
              <a:t> may be providing other </a:t>
            </a:r>
            <a:r>
              <a:rPr lang="de-DE" dirty="0" err="1"/>
              <a:t>services</a:t>
            </a:r>
            <a:r>
              <a:rPr lang="de-DE" dirty="0"/>
              <a:t> to the firm, for which the </a:t>
            </a:r>
            <a:r>
              <a:rPr lang="de-DE" dirty="0" err="1"/>
              <a:t>discount</a:t>
            </a:r>
            <a:r>
              <a:rPr lang="de-DE" dirty="0"/>
              <a:t> is </a:t>
            </a:r>
            <a:r>
              <a:rPr lang="de-DE" dirty="0" err="1"/>
              <a:t>compensation</a:t>
            </a:r>
            <a:r>
              <a:rPr lang="de-DE" dirty="0"/>
              <a:t>.” (p. 38 f.)</a:t>
            </a:r>
          </a:p>
          <a:p>
            <a:r>
              <a:rPr lang="de-DE" dirty="0" smtClean="0"/>
              <a:t>There are arguments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Damodaran</a:t>
            </a:r>
            <a:r>
              <a:rPr lang="de-DE" dirty="0" smtClean="0"/>
              <a:t>, but even if they are </a:t>
            </a:r>
            <a:r>
              <a:rPr lang="de-DE" dirty="0" err="1" smtClean="0"/>
              <a:t>accepted</a:t>
            </a:r>
            <a:r>
              <a:rPr lang="de-DE" dirty="0" smtClean="0"/>
              <a:t>, one </a:t>
            </a:r>
            <a:r>
              <a:rPr lang="de-DE" dirty="0" err="1" smtClean="0"/>
              <a:t>problem</a:t>
            </a:r>
            <a:r>
              <a:rPr lang="de-DE" dirty="0" smtClean="0"/>
              <a:t> </a:t>
            </a:r>
            <a:r>
              <a:rPr lang="de-DE" dirty="0" err="1" smtClean="0"/>
              <a:t>remains</a:t>
            </a:r>
            <a:r>
              <a:rPr lang="de-DE" dirty="0" smtClean="0"/>
              <a:t>: </a:t>
            </a:r>
            <a:r>
              <a:rPr lang="de-DE" b="1" dirty="0" smtClean="0"/>
              <a:t>Small sample </a:t>
            </a:r>
            <a:r>
              <a:rPr lang="de-DE" b="1" dirty="0" err="1" smtClean="0"/>
              <a:t>sizes</a:t>
            </a:r>
            <a:r>
              <a:rPr lang="de-DE" b="1" dirty="0" smtClean="0"/>
              <a:t>, </a:t>
            </a:r>
            <a:r>
              <a:rPr lang="de-DE" b="1" dirty="0" err="1" smtClean="0"/>
              <a:t>spread</a:t>
            </a:r>
            <a:r>
              <a:rPr lang="de-DE" b="1" dirty="0" smtClean="0"/>
              <a:t> out over long time </a:t>
            </a:r>
            <a:r>
              <a:rPr lang="de-DE" b="1" dirty="0" err="1" smtClean="0"/>
              <a:t>periods</a:t>
            </a:r>
            <a:r>
              <a:rPr lang="de-DE" b="1" dirty="0" smtClean="0"/>
              <a:t> with substantial standard </a:t>
            </a:r>
            <a:r>
              <a:rPr lang="de-DE" b="1" dirty="0" err="1" smtClean="0"/>
              <a:t>errors</a:t>
            </a:r>
            <a:r>
              <a:rPr lang="de-DE" b="1" dirty="0" smtClean="0"/>
              <a:t> do not </a:t>
            </a:r>
            <a:r>
              <a:rPr lang="de-DE" b="1" dirty="0" err="1" smtClean="0"/>
              <a:t>allow</a:t>
            </a:r>
            <a:r>
              <a:rPr lang="de-DE" b="1" dirty="0" smtClean="0"/>
              <a:t> to </a:t>
            </a:r>
            <a:r>
              <a:rPr lang="de-DE" b="1" dirty="0" err="1" smtClean="0"/>
              <a:t>consider</a:t>
            </a:r>
            <a:r>
              <a:rPr lang="de-DE" b="1" dirty="0" smtClean="0"/>
              <a:t> the </a:t>
            </a:r>
            <a:r>
              <a:rPr lang="de-DE" b="1" dirty="0" err="1" smtClean="0"/>
              <a:t>data</a:t>
            </a:r>
            <a:r>
              <a:rPr lang="de-DE" b="1" dirty="0" smtClean="0"/>
              <a:t> as </a:t>
            </a:r>
            <a:r>
              <a:rPr lang="de-DE" b="1" dirty="0" err="1" smtClean="0"/>
              <a:t>reliable</a:t>
            </a:r>
            <a:r>
              <a:rPr lang="de-DE" dirty="0" smtClean="0"/>
              <a:t> </a:t>
            </a:r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5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DLOM / </a:t>
            </a:r>
            <a:r>
              <a:rPr lang="de-DE" sz="2800" b="1" dirty="0" smtClean="0"/>
              <a:t>DLL (</a:t>
            </a:r>
            <a:r>
              <a:rPr lang="de-DE" sz="2800" b="1" dirty="0"/>
              <a:t>5</a:t>
            </a:r>
            <a:r>
              <a:rPr lang="de-DE" sz="2800" b="1" dirty="0" smtClean="0"/>
              <a:t>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err="1" smtClean="0"/>
              <a:t>Dodel</a:t>
            </a:r>
            <a:r>
              <a:rPr lang="de-DE" b="1" dirty="0"/>
              <a:t> 2014 </a:t>
            </a:r>
            <a:r>
              <a:rPr lang="de-DE" b="1" dirty="0" err="1" smtClean="0"/>
              <a:t>explores</a:t>
            </a:r>
            <a:r>
              <a:rPr lang="de-DE" b="1" dirty="0" smtClean="0"/>
              <a:t> </a:t>
            </a:r>
            <a:r>
              <a:rPr lang="de-DE" b="1" dirty="0" err="1" smtClean="0"/>
              <a:t>data</a:t>
            </a:r>
            <a:r>
              <a:rPr lang="de-DE" b="1" dirty="0" smtClean="0"/>
              <a:t> of Germany, North </a:t>
            </a:r>
            <a:r>
              <a:rPr lang="de-DE" b="1" dirty="0" err="1" smtClean="0"/>
              <a:t>America</a:t>
            </a:r>
            <a:r>
              <a:rPr lang="de-DE" b="1" dirty="0" smtClean="0"/>
              <a:t>, Western Europe and UK from the </a:t>
            </a:r>
            <a:r>
              <a:rPr lang="de-DE" b="1" dirty="0" err="1" smtClean="0"/>
              <a:t>start</a:t>
            </a:r>
            <a:r>
              <a:rPr lang="de-DE" b="1" dirty="0" smtClean="0"/>
              <a:t> of </a:t>
            </a:r>
            <a:r>
              <a:rPr lang="de-DE" b="1" dirty="0"/>
              <a:t>1997 </a:t>
            </a:r>
            <a:r>
              <a:rPr lang="de-DE" b="1" dirty="0" smtClean="0"/>
              <a:t>to June 2011</a:t>
            </a:r>
          </a:p>
          <a:p>
            <a:r>
              <a:rPr lang="de-DE" dirty="0" err="1" smtClean="0"/>
              <a:t>She</a:t>
            </a:r>
            <a:r>
              <a:rPr lang="de-DE" dirty="0" smtClean="0"/>
              <a:t> </a:t>
            </a:r>
            <a:r>
              <a:rPr lang="de-DE" dirty="0" err="1" smtClean="0"/>
              <a:t>distinguishes</a:t>
            </a:r>
            <a:r>
              <a:rPr lang="de-DE" dirty="0" smtClean="0"/>
              <a:t> </a:t>
            </a:r>
            <a:r>
              <a:rPr lang="de-DE" dirty="0" err="1" smtClean="0"/>
              <a:t>transactions</a:t>
            </a:r>
            <a:r>
              <a:rPr lang="de-DE" dirty="0" smtClean="0"/>
              <a:t> which </a:t>
            </a: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majority</a:t>
            </a:r>
            <a:r>
              <a:rPr lang="de-DE" dirty="0" smtClean="0"/>
              <a:t> </a:t>
            </a:r>
            <a:r>
              <a:rPr lang="de-DE" dirty="0" err="1" smtClean="0"/>
              <a:t>ownership</a:t>
            </a:r>
            <a:r>
              <a:rPr lang="de-DE" dirty="0" smtClean="0"/>
              <a:t> </a:t>
            </a:r>
            <a:r>
              <a:rPr lang="de-DE" dirty="0" err="1" smtClean="0"/>
              <a:t>interests</a:t>
            </a:r>
            <a:r>
              <a:rPr lang="de-DE" dirty="0" smtClean="0"/>
              <a:t> or not and separates private firms with </a:t>
            </a:r>
            <a:r>
              <a:rPr lang="de-DE" dirty="0" err="1" smtClean="0"/>
              <a:t>respect</a:t>
            </a:r>
            <a:r>
              <a:rPr lang="de-DE" dirty="0" smtClean="0"/>
              <a:t> to </a:t>
            </a:r>
            <a:r>
              <a:rPr lang="de-DE" dirty="0" err="1" smtClean="0"/>
              <a:t>owner</a:t>
            </a:r>
            <a:r>
              <a:rPr lang="de-DE" dirty="0" smtClean="0"/>
              <a:t> structure as </a:t>
            </a:r>
            <a:r>
              <a:rPr lang="de-DE" dirty="0" err="1" smtClean="0"/>
              <a:t>independent</a:t>
            </a:r>
            <a:r>
              <a:rPr lang="de-DE" dirty="0" smtClean="0"/>
              <a:t> or </a:t>
            </a:r>
            <a:r>
              <a:rPr lang="de-DE" dirty="0" err="1" smtClean="0"/>
              <a:t>dependent</a:t>
            </a:r>
            <a:endParaRPr lang="de-DE" dirty="0" smtClean="0"/>
          </a:p>
          <a:p>
            <a:r>
              <a:rPr lang="de-DE" dirty="0" err="1" smtClean="0"/>
              <a:t>She</a:t>
            </a:r>
            <a:r>
              <a:rPr lang="de-DE" dirty="0" smtClean="0"/>
              <a:t> </a:t>
            </a:r>
            <a:r>
              <a:rPr lang="de-DE" dirty="0" err="1" smtClean="0"/>
              <a:t>compares</a:t>
            </a:r>
            <a:r>
              <a:rPr lang="de-DE" dirty="0" smtClean="0"/>
              <a:t> </a:t>
            </a:r>
            <a:r>
              <a:rPr lang="de-DE" dirty="0" err="1" smtClean="0"/>
              <a:t>transactions</a:t>
            </a:r>
            <a:r>
              <a:rPr lang="de-DE" dirty="0" smtClean="0"/>
              <a:t> which </a:t>
            </a: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majority</a:t>
            </a:r>
            <a:r>
              <a:rPr lang="de-DE" dirty="0" smtClean="0"/>
              <a:t> </a:t>
            </a:r>
            <a:r>
              <a:rPr lang="de-DE" dirty="0" err="1" smtClean="0"/>
              <a:t>ownership</a:t>
            </a:r>
            <a:r>
              <a:rPr lang="de-DE" dirty="0" smtClean="0"/>
              <a:t> </a:t>
            </a:r>
            <a:r>
              <a:rPr lang="de-DE" dirty="0" err="1" smtClean="0"/>
              <a:t>interests</a:t>
            </a:r>
            <a:r>
              <a:rPr lang="de-DE" dirty="0" smtClean="0"/>
              <a:t> of </a:t>
            </a:r>
            <a:r>
              <a:rPr lang="de-DE" dirty="0" err="1" smtClean="0"/>
              <a:t>independent</a:t>
            </a:r>
            <a:r>
              <a:rPr lang="de-DE" dirty="0" smtClean="0"/>
              <a:t> firms with such of </a:t>
            </a:r>
            <a:r>
              <a:rPr lang="de-DE" dirty="0" err="1" smtClean="0"/>
              <a:t>listed</a:t>
            </a:r>
            <a:r>
              <a:rPr lang="de-DE" dirty="0" smtClean="0"/>
              <a:t> </a:t>
            </a:r>
            <a:r>
              <a:rPr lang="de-DE" dirty="0" err="1" smtClean="0"/>
              <a:t>peers</a:t>
            </a:r>
            <a:r>
              <a:rPr lang="de-DE" dirty="0" smtClean="0"/>
              <a:t>, e.g. by </a:t>
            </a:r>
            <a:r>
              <a:rPr lang="de-DE" dirty="0" err="1" smtClean="0"/>
              <a:t>means</a:t>
            </a:r>
            <a:r>
              <a:rPr lang="de-DE" dirty="0" smtClean="0"/>
              <a:t> of Enterprise </a:t>
            </a:r>
            <a:r>
              <a:rPr lang="de-DE" dirty="0"/>
              <a:t>Value </a:t>
            </a:r>
            <a:r>
              <a:rPr lang="de-DE" dirty="0" smtClean="0"/>
              <a:t>(EV) to </a:t>
            </a:r>
            <a:r>
              <a:rPr lang="de-DE" dirty="0" err="1"/>
              <a:t>Sales</a:t>
            </a:r>
            <a:r>
              <a:rPr lang="de-DE" dirty="0"/>
              <a:t>, EBITDA </a:t>
            </a:r>
            <a:r>
              <a:rPr lang="de-DE" dirty="0" smtClean="0"/>
              <a:t>or EBIT multiple</a:t>
            </a:r>
          </a:p>
          <a:p>
            <a:r>
              <a:rPr lang="de-DE" dirty="0" smtClean="0"/>
              <a:t>Her </a:t>
            </a:r>
            <a:r>
              <a:rPr lang="de-DE" dirty="0" err="1" smtClean="0"/>
              <a:t>results</a:t>
            </a:r>
            <a:r>
              <a:rPr lang="de-DE" dirty="0" smtClean="0"/>
              <a:t> for Germany are based on 827 private and </a:t>
            </a:r>
            <a:r>
              <a:rPr lang="de-DE" dirty="0"/>
              <a:t>232 </a:t>
            </a:r>
            <a:r>
              <a:rPr lang="de-DE" dirty="0" err="1" smtClean="0"/>
              <a:t>listed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endParaRPr lang="de-DE" dirty="0" smtClean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25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DLOM / </a:t>
            </a:r>
            <a:r>
              <a:rPr lang="de-DE" sz="2800" b="1" dirty="0" smtClean="0"/>
              <a:t>DLL (6)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dirty="0" err="1" smtClean="0"/>
              <a:t>She</a:t>
            </a:r>
            <a:r>
              <a:rPr lang="de-DE" dirty="0" smtClean="0"/>
              <a:t> finds </a:t>
            </a:r>
            <a:r>
              <a:rPr lang="de-DE" dirty="0" err="1" smtClean="0"/>
              <a:t>discounts</a:t>
            </a:r>
            <a:r>
              <a:rPr lang="de-DE" dirty="0" smtClean="0"/>
              <a:t> of about 21% for </a:t>
            </a:r>
            <a:r>
              <a:rPr lang="de-DE" dirty="0" err="1" smtClean="0"/>
              <a:t>independent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r>
              <a:rPr lang="de-DE" dirty="0" smtClean="0"/>
              <a:t> and of about 15% for </a:t>
            </a:r>
            <a:r>
              <a:rPr lang="de-DE" dirty="0" err="1" smtClean="0"/>
              <a:t>dependent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r>
              <a:rPr lang="de-DE" dirty="0"/>
              <a:t> </a:t>
            </a:r>
            <a:r>
              <a:rPr lang="de-DE" dirty="0" smtClean="0"/>
              <a:t>using </a:t>
            </a:r>
            <a:r>
              <a:rPr lang="de-DE" dirty="0"/>
              <a:t>the </a:t>
            </a:r>
            <a:r>
              <a:rPr lang="de-DE" dirty="0" smtClean="0"/>
              <a:t>EV/EBITDA multiple</a:t>
            </a:r>
          </a:p>
          <a:p>
            <a:r>
              <a:rPr lang="de-DE" b="1" dirty="0" smtClean="0"/>
              <a:t>Larger </a:t>
            </a:r>
            <a:r>
              <a:rPr lang="de-DE" b="1" dirty="0" err="1" smtClean="0"/>
              <a:t>companies</a:t>
            </a:r>
            <a:r>
              <a:rPr lang="de-DE" b="1" dirty="0" smtClean="0"/>
              <a:t> have a </a:t>
            </a:r>
            <a:r>
              <a:rPr lang="de-DE" b="1" dirty="0" err="1" smtClean="0"/>
              <a:t>lower</a:t>
            </a:r>
            <a:r>
              <a:rPr lang="de-DE" b="1" dirty="0" smtClean="0"/>
              <a:t> </a:t>
            </a:r>
            <a:r>
              <a:rPr lang="de-DE" b="1" dirty="0" err="1" smtClean="0"/>
              <a:t>discount</a:t>
            </a:r>
            <a:r>
              <a:rPr lang="de-DE" b="1" dirty="0" smtClean="0"/>
              <a:t> and differences </a:t>
            </a:r>
            <a:r>
              <a:rPr lang="de-DE" b="1" dirty="0" err="1" smtClean="0"/>
              <a:t>exist</a:t>
            </a:r>
            <a:r>
              <a:rPr lang="de-DE" b="1" dirty="0" smtClean="0"/>
              <a:t> with </a:t>
            </a:r>
            <a:r>
              <a:rPr lang="de-DE" b="1" dirty="0" err="1" smtClean="0"/>
              <a:t>respect</a:t>
            </a:r>
            <a:r>
              <a:rPr lang="de-DE" b="1" dirty="0" smtClean="0"/>
              <a:t> to </a:t>
            </a:r>
            <a:r>
              <a:rPr lang="de-DE" b="1" dirty="0" err="1" smtClean="0"/>
              <a:t>industries</a:t>
            </a:r>
            <a:r>
              <a:rPr lang="de-DE" b="1" dirty="0" smtClean="0"/>
              <a:t> and </a:t>
            </a:r>
            <a:r>
              <a:rPr lang="de-DE" b="1" dirty="0" err="1" smtClean="0"/>
              <a:t>leverage</a:t>
            </a:r>
            <a:r>
              <a:rPr lang="de-DE" b="1" dirty="0" smtClean="0"/>
              <a:t>, the </a:t>
            </a:r>
            <a:r>
              <a:rPr lang="de-DE" b="1" dirty="0" err="1" smtClean="0"/>
              <a:t>discount</a:t>
            </a:r>
            <a:r>
              <a:rPr lang="de-DE" b="1" dirty="0" smtClean="0"/>
              <a:t> </a:t>
            </a:r>
            <a:r>
              <a:rPr lang="de-DE" b="1" dirty="0" err="1" smtClean="0"/>
              <a:t>increases</a:t>
            </a:r>
            <a:r>
              <a:rPr lang="de-DE" b="1" dirty="0" smtClean="0"/>
              <a:t> when cash </a:t>
            </a:r>
            <a:r>
              <a:rPr lang="de-DE" b="1" dirty="0" err="1" smtClean="0"/>
              <a:t>payments</a:t>
            </a:r>
            <a:r>
              <a:rPr lang="de-DE" b="1" dirty="0" smtClean="0"/>
              <a:t> are made, all </a:t>
            </a:r>
            <a:r>
              <a:rPr lang="en-US" b="1" dirty="0" smtClean="0"/>
              <a:t>independent </a:t>
            </a:r>
            <a:r>
              <a:rPr lang="en-US" b="1" dirty="0"/>
              <a:t>of the dependency factor</a:t>
            </a:r>
            <a:endParaRPr lang="de-DE" b="1" dirty="0" smtClean="0"/>
          </a:p>
          <a:p>
            <a:r>
              <a:rPr lang="de-DE" b="1" dirty="0" err="1" smtClean="0"/>
              <a:t>She</a:t>
            </a:r>
            <a:r>
              <a:rPr lang="de-DE" b="1" dirty="0" smtClean="0"/>
              <a:t> </a:t>
            </a:r>
            <a:r>
              <a:rPr lang="de-DE" b="1" dirty="0" err="1" smtClean="0"/>
              <a:t>recommends</a:t>
            </a:r>
            <a:r>
              <a:rPr lang="de-DE" b="1" dirty="0" smtClean="0"/>
              <a:t> </a:t>
            </a:r>
            <a:r>
              <a:rPr lang="de-DE" b="1" dirty="0" err="1" smtClean="0"/>
              <a:t>against</a:t>
            </a:r>
            <a:r>
              <a:rPr lang="de-DE" b="1" dirty="0" smtClean="0"/>
              <a:t> a lump-</a:t>
            </a:r>
            <a:r>
              <a:rPr lang="de-DE" b="1" dirty="0" err="1" smtClean="0"/>
              <a:t>sum</a:t>
            </a:r>
            <a:r>
              <a:rPr lang="de-DE" b="1" dirty="0" smtClean="0"/>
              <a:t> </a:t>
            </a:r>
            <a:r>
              <a:rPr lang="de-DE" b="1" dirty="0" err="1" smtClean="0"/>
              <a:t>discount</a:t>
            </a:r>
            <a:r>
              <a:rPr lang="de-DE" b="1" dirty="0" smtClean="0"/>
              <a:t> and the </a:t>
            </a:r>
            <a:r>
              <a:rPr lang="de-DE" b="1" dirty="0" err="1" smtClean="0"/>
              <a:t>use</a:t>
            </a:r>
            <a:r>
              <a:rPr lang="de-DE" b="1" dirty="0" smtClean="0"/>
              <a:t> of the </a:t>
            </a:r>
            <a:r>
              <a:rPr lang="de-DE" b="1" dirty="0" err="1" smtClean="0"/>
              <a:t>results</a:t>
            </a:r>
            <a:r>
              <a:rPr lang="de-DE" b="1" dirty="0" smtClean="0"/>
              <a:t> of US-Studies in all </a:t>
            </a:r>
            <a:r>
              <a:rPr lang="de-DE" b="1" dirty="0" err="1" smtClean="0"/>
              <a:t>cases</a:t>
            </a:r>
            <a:endParaRPr lang="de-DE" b="1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17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DLOM / DLL </a:t>
            </a:r>
            <a:r>
              <a:rPr lang="de-DE" sz="2800" b="1" dirty="0" smtClean="0"/>
              <a:t>(7)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dirty="0"/>
              <a:t>„</a:t>
            </a:r>
            <a:r>
              <a:rPr lang="de-DE" b="1" dirty="0"/>
              <a:t>So is it possible to </a:t>
            </a:r>
            <a:r>
              <a:rPr lang="de-DE" b="1" dirty="0" err="1"/>
              <a:t>compute</a:t>
            </a:r>
            <a:r>
              <a:rPr lang="de-DE" b="1" dirty="0"/>
              <a:t> a ‚pure‘ </a:t>
            </a:r>
            <a:r>
              <a:rPr lang="de-DE" b="1" dirty="0" smtClean="0"/>
              <a:t>DLL* </a:t>
            </a:r>
            <a:r>
              <a:rPr lang="de-DE" b="1" dirty="0"/>
              <a:t>for </a:t>
            </a:r>
            <a:r>
              <a:rPr lang="de-DE" b="1" dirty="0" err="1"/>
              <a:t>majority</a:t>
            </a:r>
            <a:r>
              <a:rPr lang="de-DE" b="1" dirty="0"/>
              <a:t> </a:t>
            </a:r>
            <a:r>
              <a:rPr lang="de-DE" b="1" dirty="0" err="1"/>
              <a:t>ownership</a:t>
            </a:r>
            <a:r>
              <a:rPr lang="de-DE" b="1" dirty="0"/>
              <a:t> </a:t>
            </a:r>
            <a:r>
              <a:rPr lang="de-DE" b="1" dirty="0" err="1"/>
              <a:t>interests</a:t>
            </a:r>
            <a:r>
              <a:rPr lang="de-DE" b="1" dirty="0"/>
              <a:t> in private </a:t>
            </a:r>
            <a:r>
              <a:rPr lang="de-DE" b="1" dirty="0" err="1"/>
              <a:t>companies</a:t>
            </a:r>
            <a:r>
              <a:rPr lang="de-DE" b="1" dirty="0"/>
              <a:t>? Not so far with the available </a:t>
            </a:r>
            <a:r>
              <a:rPr lang="de-DE" b="1" dirty="0" err="1"/>
              <a:t>data</a:t>
            </a:r>
            <a:r>
              <a:rPr lang="de-DE" b="1" dirty="0"/>
              <a:t>. </a:t>
            </a:r>
            <a:r>
              <a:rPr lang="de-DE" dirty="0"/>
              <a:t>For </a:t>
            </a:r>
            <a:r>
              <a:rPr lang="de-DE" dirty="0" err="1"/>
              <a:t>now</a:t>
            </a:r>
            <a:r>
              <a:rPr lang="de-DE" dirty="0"/>
              <a:t> the only </a:t>
            </a:r>
            <a:r>
              <a:rPr lang="de-DE" dirty="0" err="1"/>
              <a:t>possibility</a:t>
            </a:r>
            <a:r>
              <a:rPr lang="de-DE" dirty="0"/>
              <a:t> is to </a:t>
            </a:r>
            <a:r>
              <a:rPr lang="de-DE" dirty="0" err="1"/>
              <a:t>try</a:t>
            </a:r>
            <a:r>
              <a:rPr lang="de-DE" dirty="0"/>
              <a:t> to </a:t>
            </a:r>
            <a:r>
              <a:rPr lang="de-DE" dirty="0" err="1"/>
              <a:t>analyze</a:t>
            </a:r>
            <a:r>
              <a:rPr lang="de-DE" dirty="0"/>
              <a:t>/</a:t>
            </a:r>
            <a:r>
              <a:rPr lang="de-DE" dirty="0" err="1"/>
              <a:t>examine</a:t>
            </a:r>
            <a:r>
              <a:rPr lang="de-DE" dirty="0"/>
              <a:t> how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factors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the value differences (the </a:t>
            </a:r>
            <a:r>
              <a:rPr lang="de-DE" dirty="0" err="1"/>
              <a:t>discount</a:t>
            </a:r>
            <a:r>
              <a:rPr lang="de-DE" dirty="0"/>
              <a:t>) and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gauge</a:t>
            </a:r>
            <a:r>
              <a:rPr lang="de-DE" dirty="0"/>
              <a:t> the </a:t>
            </a:r>
            <a:r>
              <a:rPr lang="de-DE" dirty="0" err="1"/>
              <a:t>size</a:t>
            </a:r>
            <a:r>
              <a:rPr lang="de-DE" dirty="0"/>
              <a:t> of the </a:t>
            </a:r>
            <a:r>
              <a:rPr lang="de-DE" dirty="0" err="1"/>
              <a:t>discount</a:t>
            </a:r>
            <a:r>
              <a:rPr lang="de-DE" dirty="0"/>
              <a:t> that is </a:t>
            </a:r>
            <a:r>
              <a:rPr lang="de-DE" dirty="0" err="1"/>
              <a:t>attributable</a:t>
            </a:r>
            <a:r>
              <a:rPr lang="de-DE" dirty="0"/>
              <a:t> to </a:t>
            </a:r>
            <a:r>
              <a:rPr lang="de-DE" dirty="0" err="1"/>
              <a:t>liquidity</a:t>
            </a:r>
            <a:r>
              <a:rPr lang="de-DE" dirty="0"/>
              <a:t> differences </a:t>
            </a:r>
            <a:r>
              <a:rPr lang="de-DE" dirty="0" err="1"/>
              <a:t>stripped</a:t>
            </a:r>
            <a:r>
              <a:rPr lang="de-DE" dirty="0"/>
              <a:t> from other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factors</a:t>
            </a:r>
            <a:r>
              <a:rPr lang="de-DE" dirty="0"/>
              <a:t>.“</a:t>
            </a:r>
            <a:r>
              <a:rPr lang="de-DE" sz="2400" dirty="0"/>
              <a:t> </a:t>
            </a:r>
            <a:r>
              <a:rPr lang="de-DE" sz="2400" dirty="0" smtClean="0"/>
              <a:t>(</a:t>
            </a:r>
            <a:r>
              <a:rPr lang="de-DE" sz="2400" dirty="0" err="1" smtClean="0"/>
              <a:t>Dodel</a:t>
            </a:r>
            <a:r>
              <a:rPr lang="de-DE" sz="2400" dirty="0" smtClean="0"/>
              <a:t> 2014, p. 144)</a:t>
            </a:r>
          </a:p>
          <a:p>
            <a:r>
              <a:rPr lang="de-DE" b="1" dirty="0" smtClean="0"/>
              <a:t>When </a:t>
            </a:r>
            <a:r>
              <a:rPr lang="de-DE" b="1" dirty="0" err="1" smtClean="0"/>
              <a:t>calculating</a:t>
            </a:r>
            <a:r>
              <a:rPr lang="de-DE" b="1" dirty="0" smtClean="0"/>
              <a:t> the „</a:t>
            </a:r>
            <a:r>
              <a:rPr lang="de-DE" b="1" dirty="0" err="1" smtClean="0"/>
              <a:t>objectified</a:t>
            </a:r>
            <a:r>
              <a:rPr lang="de-DE" b="1" dirty="0" smtClean="0"/>
              <a:t> </a:t>
            </a:r>
            <a:r>
              <a:rPr lang="de-DE" b="1" dirty="0" err="1" smtClean="0"/>
              <a:t>business</a:t>
            </a:r>
            <a:r>
              <a:rPr lang="de-DE" b="1" dirty="0" smtClean="0"/>
              <a:t> value“, members of the </a:t>
            </a:r>
            <a:r>
              <a:rPr lang="en-US" b="1" dirty="0"/>
              <a:t>Institute of Public Auditors in </a:t>
            </a:r>
            <a:r>
              <a:rPr lang="en-US" b="1" dirty="0" smtClean="0"/>
              <a:t>Germany (IDW) are not allowed to make a DLOM or DLL</a:t>
            </a:r>
            <a:endParaRPr lang="de-DE" b="1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95630" y="5618205"/>
            <a:ext cx="501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* </a:t>
            </a:r>
            <a:r>
              <a:rPr lang="de-DE" sz="2400" dirty="0" smtClean="0"/>
              <a:t>DLL = Discount for Lack of </a:t>
            </a:r>
            <a:r>
              <a:rPr lang="de-DE" sz="2400" dirty="0" err="1" smtClean="0"/>
              <a:t>Liquidity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872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SSRP (1)</a:t>
            </a:r>
            <a:endParaRPr lang="de-DE" sz="28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820561" y="6038335"/>
            <a:ext cx="855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Source: </a:t>
            </a:r>
            <a:r>
              <a:rPr lang="de-DE" dirty="0" err="1" smtClean="0"/>
              <a:t>Duff</a:t>
            </a:r>
            <a:r>
              <a:rPr lang="de-DE" dirty="0" smtClean="0"/>
              <a:t> </a:t>
            </a:r>
            <a:r>
              <a:rPr lang="de-DE" dirty="0"/>
              <a:t>&amp; Phelps, </a:t>
            </a:r>
            <a:r>
              <a:rPr lang="de-DE" dirty="0" err="1"/>
              <a:t>Risk</a:t>
            </a:r>
            <a:r>
              <a:rPr lang="de-DE" dirty="0"/>
              <a:t> Premium Report 2011, Selected Pages and </a:t>
            </a:r>
            <a:r>
              <a:rPr lang="de-DE" dirty="0" err="1"/>
              <a:t>Examples</a:t>
            </a:r>
            <a:r>
              <a:rPr lang="de-DE" dirty="0"/>
              <a:t>, </a:t>
            </a:r>
            <a:r>
              <a:rPr lang="de-DE" dirty="0" smtClean="0"/>
              <a:t>p. 30</a:t>
            </a:r>
            <a:endParaRPr lang="de-DE" dirty="0"/>
          </a:p>
        </p:txBody>
      </p:sp>
      <p:pic>
        <p:nvPicPr>
          <p:cNvPr id="7" name="Inhaltsplatzhalter 6"/>
          <p:cNvPicPr>
            <a:picLocks noGrp="1"/>
          </p:cNvPicPr>
          <p:nvPr>
            <p:ph idx="1"/>
          </p:nvPr>
        </p:nvPicPr>
        <p:blipFill rotWithShape="1">
          <a:blip r:embed="rId3"/>
          <a:srcRect l="14991" t="39620" r="28947" b="25341"/>
          <a:stretch/>
        </p:blipFill>
        <p:spPr bwMode="auto">
          <a:xfrm>
            <a:off x="172996" y="560173"/>
            <a:ext cx="11813058" cy="54781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hteck 7"/>
          <p:cNvSpPr/>
          <p:nvPr/>
        </p:nvSpPr>
        <p:spPr>
          <a:xfrm>
            <a:off x="6944498" y="2446638"/>
            <a:ext cx="5041556" cy="35150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48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SSRP (2)</a:t>
            </a:r>
            <a:endParaRPr lang="de-DE" sz="28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8816" y="906164"/>
            <a:ext cx="10515600" cy="5450186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The </a:t>
            </a:r>
            <a:r>
              <a:rPr lang="de-DE" b="1" dirty="0" err="1" smtClean="0"/>
              <a:t>results</a:t>
            </a:r>
            <a:r>
              <a:rPr lang="de-DE" b="1" dirty="0" smtClean="0"/>
              <a:t> of SSRP </a:t>
            </a:r>
            <a:r>
              <a:rPr lang="de-DE" b="1" dirty="0" err="1" smtClean="0"/>
              <a:t>studies</a:t>
            </a:r>
            <a:r>
              <a:rPr lang="de-DE" b="1" dirty="0" smtClean="0"/>
              <a:t> are </a:t>
            </a:r>
          </a:p>
          <a:p>
            <a:pPr lvl="1"/>
            <a:r>
              <a:rPr lang="de-DE" sz="2600" dirty="0" err="1" smtClean="0"/>
              <a:t>gained</a:t>
            </a:r>
            <a:r>
              <a:rPr lang="de-DE" sz="2600" dirty="0" smtClean="0"/>
              <a:t> from </a:t>
            </a:r>
            <a:r>
              <a:rPr lang="de-DE" sz="2600" dirty="0" err="1" smtClean="0"/>
              <a:t>listed</a:t>
            </a:r>
            <a:r>
              <a:rPr lang="de-DE" sz="2600" dirty="0" smtClean="0"/>
              <a:t> </a:t>
            </a:r>
            <a:r>
              <a:rPr lang="de-DE" sz="2600" dirty="0" err="1" smtClean="0"/>
              <a:t>companies</a:t>
            </a:r>
            <a:endParaRPr lang="de-DE" sz="2600" dirty="0" smtClean="0"/>
          </a:p>
          <a:p>
            <a:pPr lvl="1"/>
            <a:r>
              <a:rPr lang="de-DE" sz="2600" dirty="0" err="1" smtClean="0"/>
              <a:t>dependent</a:t>
            </a:r>
            <a:r>
              <a:rPr lang="de-DE" sz="2600" dirty="0" smtClean="0"/>
              <a:t> on </a:t>
            </a:r>
            <a:r>
              <a:rPr lang="de-DE" sz="2600" dirty="0" err="1" smtClean="0"/>
              <a:t>periods</a:t>
            </a:r>
            <a:r>
              <a:rPr lang="de-DE" sz="2600" dirty="0" smtClean="0"/>
              <a:t> </a:t>
            </a:r>
            <a:r>
              <a:rPr lang="de-DE" sz="2600" dirty="0" err="1" smtClean="0"/>
              <a:t>analyzed</a:t>
            </a:r>
            <a:endParaRPr lang="de-DE" sz="2600" dirty="0" smtClean="0"/>
          </a:p>
          <a:p>
            <a:pPr lvl="1"/>
            <a:r>
              <a:rPr lang="de-DE" sz="2600" dirty="0" err="1" smtClean="0"/>
              <a:t>dependent</a:t>
            </a:r>
            <a:r>
              <a:rPr lang="de-DE" sz="2600" dirty="0" smtClean="0"/>
              <a:t> on countries </a:t>
            </a:r>
            <a:r>
              <a:rPr lang="de-DE" sz="2600" dirty="0" err="1" smtClean="0"/>
              <a:t>analyzed</a:t>
            </a:r>
            <a:endParaRPr lang="de-DE" sz="2600" dirty="0" smtClean="0"/>
          </a:p>
          <a:p>
            <a:pPr lvl="1"/>
            <a:r>
              <a:rPr lang="de-DE" sz="2600" dirty="0" err="1" smtClean="0"/>
              <a:t>ambiguous</a:t>
            </a:r>
            <a:r>
              <a:rPr lang="de-DE" sz="2600" dirty="0" smtClean="0"/>
              <a:t>, i.e. </a:t>
            </a:r>
            <a:r>
              <a:rPr lang="de-DE" sz="2600" dirty="0" err="1" smtClean="0"/>
              <a:t>sometimes</a:t>
            </a:r>
            <a:r>
              <a:rPr lang="de-DE" sz="2600" dirty="0" smtClean="0"/>
              <a:t> large </a:t>
            </a:r>
            <a:r>
              <a:rPr lang="de-DE" sz="2600" dirty="0" err="1" smtClean="0"/>
              <a:t>companies</a:t>
            </a:r>
            <a:r>
              <a:rPr lang="de-DE" sz="2600" dirty="0" smtClean="0"/>
              <a:t> have </a:t>
            </a:r>
            <a:r>
              <a:rPr lang="de-DE" sz="2600" dirty="0" err="1" smtClean="0"/>
              <a:t>higher</a:t>
            </a:r>
            <a:r>
              <a:rPr lang="de-DE" sz="2600" dirty="0" smtClean="0"/>
              <a:t> </a:t>
            </a:r>
            <a:r>
              <a:rPr lang="de-DE" sz="2600" dirty="0" err="1" smtClean="0"/>
              <a:t>returns</a:t>
            </a:r>
            <a:r>
              <a:rPr lang="de-DE" sz="2600" dirty="0" smtClean="0"/>
              <a:t> than small </a:t>
            </a:r>
            <a:r>
              <a:rPr lang="de-DE" sz="2600" dirty="0" err="1" smtClean="0"/>
              <a:t>companies</a:t>
            </a:r>
            <a:r>
              <a:rPr lang="de-DE" sz="2600" dirty="0" smtClean="0"/>
              <a:t> </a:t>
            </a:r>
          </a:p>
          <a:p>
            <a:r>
              <a:rPr lang="de-DE" dirty="0" err="1" smtClean="0"/>
              <a:t>Duff</a:t>
            </a:r>
            <a:r>
              <a:rPr lang="de-DE" dirty="0" smtClean="0"/>
              <a:t> </a:t>
            </a:r>
            <a:r>
              <a:rPr lang="de-DE" dirty="0"/>
              <a:t>&amp; Phelps </a:t>
            </a:r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b="1" dirty="0" smtClean="0"/>
              <a:t>8 </a:t>
            </a:r>
            <a:r>
              <a:rPr lang="de-DE" b="1" dirty="0" err="1" smtClean="0"/>
              <a:t>measures</a:t>
            </a:r>
            <a:r>
              <a:rPr lang="de-DE" b="1" dirty="0" smtClean="0"/>
              <a:t> of </a:t>
            </a:r>
            <a:r>
              <a:rPr lang="de-DE" b="1" dirty="0" err="1" smtClean="0"/>
              <a:t>size</a:t>
            </a:r>
            <a:r>
              <a:rPr lang="de-DE" b="1" dirty="0" smtClean="0"/>
              <a:t> </a:t>
            </a:r>
            <a:r>
              <a:rPr lang="de-DE" dirty="0" smtClean="0"/>
              <a:t>(</a:t>
            </a:r>
            <a:r>
              <a:rPr lang="en-US" sz="2600" dirty="0"/>
              <a:t>Market value of common </a:t>
            </a:r>
            <a:r>
              <a:rPr lang="en-US" sz="2600" dirty="0" smtClean="0"/>
              <a:t>equity, Book </a:t>
            </a:r>
            <a:r>
              <a:rPr lang="en-US" sz="2600" dirty="0"/>
              <a:t>value of common </a:t>
            </a:r>
            <a:r>
              <a:rPr lang="en-US" sz="2600" dirty="0" smtClean="0"/>
              <a:t>equity, 5-year </a:t>
            </a:r>
            <a:r>
              <a:rPr lang="en-US" sz="2600" dirty="0"/>
              <a:t>average net </a:t>
            </a:r>
            <a:r>
              <a:rPr lang="en-US" sz="2600" dirty="0" smtClean="0"/>
              <a:t>income, Market </a:t>
            </a:r>
            <a:r>
              <a:rPr lang="en-US" sz="2600" dirty="0"/>
              <a:t>value of invested </a:t>
            </a:r>
            <a:r>
              <a:rPr lang="en-US" sz="2600" dirty="0" smtClean="0"/>
              <a:t>capital, Total assets, 5-year </a:t>
            </a:r>
            <a:r>
              <a:rPr lang="en-US" sz="2600" dirty="0"/>
              <a:t>average </a:t>
            </a:r>
            <a:r>
              <a:rPr lang="en-US" sz="2600" dirty="0" smtClean="0"/>
              <a:t>EBITDA, Sales, Number </a:t>
            </a:r>
            <a:r>
              <a:rPr lang="en-US" sz="2600" dirty="0"/>
              <a:t>of </a:t>
            </a:r>
            <a:r>
              <a:rPr lang="en-US" sz="2600" dirty="0" smtClean="0"/>
              <a:t>employees</a:t>
            </a:r>
            <a:r>
              <a:rPr lang="de-DE" dirty="0" smtClean="0"/>
              <a:t>) </a:t>
            </a:r>
            <a:r>
              <a:rPr lang="de-DE" b="1" dirty="0" smtClean="0"/>
              <a:t>which are somewhat </a:t>
            </a:r>
            <a:r>
              <a:rPr lang="de-DE" b="1" dirty="0" err="1" smtClean="0"/>
              <a:t>arbitrary</a:t>
            </a:r>
            <a:r>
              <a:rPr lang="de-DE" b="1" dirty="0" smtClean="0"/>
              <a:t> </a:t>
            </a:r>
            <a:r>
              <a:rPr lang="de-DE" dirty="0" smtClean="0"/>
              <a:t>and may lead to different </a:t>
            </a:r>
            <a:r>
              <a:rPr lang="de-DE" dirty="0" err="1" smtClean="0"/>
              <a:t>results</a:t>
            </a:r>
            <a:endParaRPr lang="de-DE" dirty="0"/>
          </a:p>
          <a:p>
            <a:r>
              <a:rPr lang="de-DE" b="1" dirty="0"/>
              <a:t>When </a:t>
            </a:r>
            <a:r>
              <a:rPr lang="de-DE" b="1" dirty="0" err="1"/>
              <a:t>calculating</a:t>
            </a:r>
            <a:r>
              <a:rPr lang="de-DE" b="1" dirty="0"/>
              <a:t> the „</a:t>
            </a:r>
            <a:r>
              <a:rPr lang="de-DE" b="1" dirty="0" err="1"/>
              <a:t>objectified</a:t>
            </a:r>
            <a:r>
              <a:rPr lang="de-DE" b="1" dirty="0"/>
              <a:t> </a:t>
            </a:r>
            <a:r>
              <a:rPr lang="de-DE" b="1" dirty="0" err="1"/>
              <a:t>business</a:t>
            </a:r>
            <a:r>
              <a:rPr lang="de-DE" b="1" dirty="0"/>
              <a:t> value“, </a:t>
            </a:r>
            <a:r>
              <a:rPr lang="de-DE" b="1" dirty="0" smtClean="0"/>
              <a:t>members </a:t>
            </a:r>
            <a:r>
              <a:rPr lang="de-DE" b="1" dirty="0"/>
              <a:t>of the </a:t>
            </a:r>
            <a:r>
              <a:rPr lang="en-US" b="1" dirty="0"/>
              <a:t>Institute of Public Auditors in Germany (IDW) are not allowed to </a:t>
            </a:r>
            <a:r>
              <a:rPr lang="en-US" b="1" dirty="0" smtClean="0"/>
              <a:t>add a SSRP</a:t>
            </a:r>
            <a:endParaRPr lang="de-DE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135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Total Beta (1)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77570"/>
            <a:ext cx="10515600" cy="5056617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The </a:t>
            </a:r>
            <a:r>
              <a:rPr lang="de-DE" b="1" dirty="0" err="1" smtClean="0"/>
              <a:t>argument</a:t>
            </a:r>
            <a:r>
              <a:rPr lang="de-DE" b="1" dirty="0" smtClean="0"/>
              <a:t> is</a:t>
            </a:r>
            <a:r>
              <a:rPr lang="de-DE" dirty="0" smtClean="0"/>
              <a:t>: CAPM </a:t>
            </a:r>
            <a:r>
              <a:rPr lang="de-DE" dirty="0" err="1" smtClean="0"/>
              <a:t>needs</a:t>
            </a:r>
            <a:r>
              <a:rPr lang="de-DE" dirty="0" smtClean="0"/>
              <a:t> the </a:t>
            </a:r>
            <a:r>
              <a:rPr lang="de-DE" dirty="0" err="1" smtClean="0"/>
              <a:t>assumption</a:t>
            </a:r>
            <a:r>
              <a:rPr lang="de-DE" dirty="0" smtClean="0"/>
              <a:t> of </a:t>
            </a:r>
            <a:r>
              <a:rPr lang="de-DE" dirty="0" err="1" smtClean="0"/>
              <a:t>diversified</a:t>
            </a:r>
            <a:r>
              <a:rPr lang="de-DE" dirty="0" smtClean="0"/>
              <a:t> </a:t>
            </a:r>
            <a:r>
              <a:rPr lang="de-DE" dirty="0" err="1" smtClean="0"/>
              <a:t>investors</a:t>
            </a:r>
            <a:r>
              <a:rPr lang="de-DE" dirty="0" smtClean="0"/>
              <a:t>, </a:t>
            </a:r>
            <a:r>
              <a:rPr lang="de-DE" dirty="0" err="1" smtClean="0"/>
              <a:t>owners</a:t>
            </a:r>
            <a:r>
              <a:rPr lang="de-DE" dirty="0" smtClean="0"/>
              <a:t> of SMU have not </a:t>
            </a:r>
            <a:r>
              <a:rPr lang="de-DE" dirty="0" err="1" smtClean="0"/>
              <a:t>enough</a:t>
            </a:r>
            <a:r>
              <a:rPr lang="de-DE" dirty="0" smtClean="0"/>
              <a:t> </a:t>
            </a:r>
            <a:r>
              <a:rPr lang="de-DE" dirty="0" err="1" smtClean="0"/>
              <a:t>wealth</a:t>
            </a:r>
            <a:r>
              <a:rPr lang="de-DE" dirty="0" smtClean="0"/>
              <a:t> to </a:t>
            </a:r>
            <a:r>
              <a:rPr lang="de-DE" dirty="0" err="1" smtClean="0"/>
              <a:t>diversify</a:t>
            </a:r>
            <a:r>
              <a:rPr lang="de-DE" dirty="0" smtClean="0"/>
              <a:t>, </a:t>
            </a:r>
            <a:r>
              <a:rPr lang="de-DE" dirty="0" err="1" smtClean="0"/>
              <a:t>therefore</a:t>
            </a:r>
            <a:r>
              <a:rPr lang="de-DE" dirty="0" smtClean="0"/>
              <a:t> Beta </a:t>
            </a:r>
            <a:r>
              <a:rPr lang="de-DE" dirty="0" err="1" smtClean="0"/>
              <a:t>needs</a:t>
            </a:r>
            <a:r>
              <a:rPr lang="de-DE" dirty="0" smtClean="0"/>
              <a:t> to </a:t>
            </a:r>
            <a:r>
              <a:rPr lang="de-DE" dirty="0" err="1" smtClean="0"/>
              <a:t>measure</a:t>
            </a:r>
            <a:r>
              <a:rPr lang="de-DE" dirty="0" smtClean="0"/>
              <a:t> </a:t>
            </a:r>
            <a:r>
              <a:rPr lang="de-DE" dirty="0" err="1"/>
              <a:t>systematic</a:t>
            </a:r>
            <a:r>
              <a:rPr lang="de-DE" dirty="0"/>
              <a:t> </a:t>
            </a:r>
            <a:r>
              <a:rPr lang="de-DE" b="1" dirty="0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unsystematic</a:t>
            </a:r>
            <a:r>
              <a:rPr lang="de-DE" dirty="0" smtClean="0"/>
              <a:t> </a:t>
            </a:r>
            <a:r>
              <a:rPr lang="de-DE" dirty="0" err="1" smtClean="0"/>
              <a:t>risk</a:t>
            </a:r>
            <a:endParaRPr lang="de-DE" dirty="0" smtClean="0"/>
          </a:p>
          <a:p>
            <a:r>
              <a:rPr lang="de-DE" b="1" dirty="0" smtClean="0"/>
              <a:t>Total Beta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b="1" dirty="0"/>
              <a:t>Total Beta </a:t>
            </a:r>
            <a:r>
              <a:rPr lang="de-DE" b="1" dirty="0" err="1" smtClean="0"/>
              <a:t>exceeds</a:t>
            </a:r>
            <a:r>
              <a:rPr lang="de-DE" b="1" dirty="0" smtClean="0"/>
              <a:t> Beta for a </a:t>
            </a:r>
            <a:r>
              <a:rPr lang="de-DE" b="1" dirty="0" err="1" smtClean="0"/>
              <a:t>correlation</a:t>
            </a:r>
            <a:r>
              <a:rPr lang="de-DE" b="1" dirty="0" smtClean="0"/>
              <a:t> </a:t>
            </a:r>
            <a:r>
              <a:rPr lang="de-DE" b="1" dirty="0" err="1" smtClean="0"/>
              <a:t>coefficient</a:t>
            </a:r>
            <a:r>
              <a:rPr lang="de-DE" b="1" dirty="0" smtClean="0"/>
              <a:t> &lt; 1</a:t>
            </a:r>
            <a:r>
              <a:rPr lang="de-DE" dirty="0" smtClean="0"/>
              <a:t>, this is </a:t>
            </a:r>
            <a:r>
              <a:rPr lang="de-DE" dirty="0" err="1" smtClean="0"/>
              <a:t>almost</a:t>
            </a:r>
            <a:r>
              <a:rPr lang="de-DE" dirty="0" smtClean="0"/>
              <a:t> always the case, </a:t>
            </a:r>
            <a:r>
              <a:rPr lang="de-DE" dirty="0" err="1" smtClean="0"/>
              <a:t>since</a:t>
            </a:r>
            <a:r>
              <a:rPr lang="de-DE" dirty="0" smtClean="0"/>
              <a:t> the </a:t>
            </a:r>
            <a:r>
              <a:rPr lang="de-DE" dirty="0" err="1" smtClean="0"/>
              <a:t>correlation</a:t>
            </a:r>
            <a:r>
              <a:rPr lang="de-DE" dirty="0" smtClean="0"/>
              <a:t> </a:t>
            </a:r>
            <a:r>
              <a:rPr lang="de-DE" dirty="0" err="1" smtClean="0"/>
              <a:t>coefficient</a:t>
            </a:r>
            <a:r>
              <a:rPr lang="de-DE" dirty="0" smtClean="0"/>
              <a:t> is </a:t>
            </a:r>
            <a:r>
              <a:rPr lang="de-DE" dirty="0" err="1" smtClean="0"/>
              <a:t>restricted</a:t>
            </a:r>
            <a:r>
              <a:rPr lang="de-DE" dirty="0" smtClean="0"/>
              <a:t> to the </a:t>
            </a:r>
            <a:r>
              <a:rPr lang="de-DE" dirty="0" err="1" smtClean="0"/>
              <a:t>range</a:t>
            </a:r>
            <a:r>
              <a:rPr lang="de-DE" dirty="0" smtClean="0"/>
              <a:t> from -</a:t>
            </a:r>
            <a:r>
              <a:rPr lang="de-DE" dirty="0"/>
              <a:t>1 </a:t>
            </a:r>
            <a:r>
              <a:rPr lang="de-DE" dirty="0" smtClean="0"/>
              <a:t>to </a:t>
            </a:r>
            <a:r>
              <a:rPr lang="de-DE" dirty="0"/>
              <a:t>+</a:t>
            </a:r>
            <a:r>
              <a:rPr lang="de-DE" dirty="0" smtClean="0"/>
              <a:t>1 by </a:t>
            </a:r>
            <a:r>
              <a:rPr lang="de-DE" dirty="0" err="1" smtClean="0"/>
              <a:t>definition</a:t>
            </a:r>
            <a:endParaRPr lang="de-DE" dirty="0"/>
          </a:p>
          <a:p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28</a:t>
            </a:fld>
            <a:endParaRPr lang="de-DE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414138"/>
              </p:ext>
            </p:extLst>
          </p:nvPr>
        </p:nvGraphicFramePr>
        <p:xfrm>
          <a:off x="1202723" y="3171565"/>
          <a:ext cx="5272215" cy="1054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4" imgW="2387600" imgH="469900" progId="Equation.DSMT4">
                  <p:embed/>
                </p:oleObj>
              </mc:Choice>
              <mc:Fallback>
                <p:oleObj name="Equation" r:id="rId4" imgW="2387600" imgH="469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723" y="3171565"/>
                        <a:ext cx="5272215" cy="1054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497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Total </a:t>
            </a:r>
            <a:r>
              <a:rPr lang="de-DE" sz="2800" b="1" dirty="0" smtClean="0"/>
              <a:t>Beta (</a:t>
            </a:r>
            <a:r>
              <a:rPr lang="de-DE" sz="2800" b="1" dirty="0"/>
              <a:t>2</a:t>
            </a:r>
            <a:r>
              <a:rPr lang="de-DE" sz="2800" b="1" dirty="0" smtClean="0"/>
              <a:t>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99733"/>
            <a:ext cx="10515600" cy="5056617"/>
          </a:xfrm>
        </p:spPr>
        <p:txBody>
          <a:bodyPr>
            <a:normAutofit lnSpcReduction="10000"/>
          </a:bodyPr>
          <a:lstStyle/>
          <a:p>
            <a:r>
              <a:rPr lang="de-DE" b="1" dirty="0" err="1" smtClean="0"/>
              <a:t>Illogicality</a:t>
            </a:r>
            <a:r>
              <a:rPr lang="de-DE" dirty="0" smtClean="0"/>
              <a:t>: </a:t>
            </a:r>
            <a:r>
              <a:rPr lang="de-DE" dirty="0" err="1" smtClean="0"/>
              <a:t>Someone</a:t>
            </a:r>
            <a:r>
              <a:rPr lang="de-DE" dirty="0" smtClean="0"/>
              <a:t> who changes the </a:t>
            </a:r>
            <a:r>
              <a:rPr lang="de-DE" dirty="0" err="1" smtClean="0"/>
              <a:t>assumptions</a:t>
            </a:r>
            <a:r>
              <a:rPr lang="de-DE" dirty="0" smtClean="0"/>
              <a:t> of the CAPM cannot </a:t>
            </a:r>
            <a:r>
              <a:rPr lang="de-DE" dirty="0" err="1" smtClean="0"/>
              <a:t>use</a:t>
            </a:r>
            <a:r>
              <a:rPr lang="de-DE" dirty="0" smtClean="0"/>
              <a:t> their </a:t>
            </a:r>
            <a:r>
              <a:rPr lang="de-DE" dirty="0" err="1" smtClean="0"/>
              <a:t>implications</a:t>
            </a:r>
            <a:r>
              <a:rPr lang="de-DE" dirty="0" smtClean="0"/>
              <a:t>, of which Beta is (a prominent) one. Based on other </a:t>
            </a:r>
            <a:r>
              <a:rPr lang="de-DE" dirty="0" err="1" smtClean="0"/>
              <a:t>assumptions</a:t>
            </a:r>
            <a:r>
              <a:rPr lang="de-DE" dirty="0" smtClean="0"/>
              <a:t>, Beta does not </a:t>
            </a:r>
            <a:r>
              <a:rPr lang="de-DE" dirty="0" err="1" smtClean="0"/>
              <a:t>exist</a:t>
            </a:r>
            <a:r>
              <a:rPr lang="de-DE" dirty="0" smtClean="0"/>
              <a:t> and it is impossible to </a:t>
            </a:r>
            <a:r>
              <a:rPr lang="de-DE" dirty="0" err="1" smtClean="0"/>
              <a:t>divide</a:t>
            </a:r>
            <a:r>
              <a:rPr lang="de-DE" dirty="0" smtClean="0"/>
              <a:t> Beta by the </a:t>
            </a:r>
            <a:r>
              <a:rPr lang="de-DE" dirty="0" err="1" smtClean="0"/>
              <a:t>correlation</a:t>
            </a:r>
            <a:r>
              <a:rPr lang="de-DE" dirty="0" smtClean="0"/>
              <a:t> </a:t>
            </a:r>
            <a:r>
              <a:rPr lang="de-DE" dirty="0" err="1" smtClean="0"/>
              <a:t>coefficient</a:t>
            </a:r>
            <a:r>
              <a:rPr lang="de-DE" dirty="0" smtClean="0"/>
              <a:t>. The </a:t>
            </a:r>
            <a:r>
              <a:rPr lang="de-DE" dirty="0" err="1" smtClean="0"/>
              <a:t>use</a:t>
            </a:r>
            <a:r>
              <a:rPr lang="de-DE" dirty="0" smtClean="0"/>
              <a:t> of Beta and its </a:t>
            </a:r>
            <a:r>
              <a:rPr lang="de-DE" dirty="0" err="1" smtClean="0"/>
              <a:t>division</a:t>
            </a:r>
            <a:r>
              <a:rPr lang="de-DE" dirty="0" smtClean="0"/>
              <a:t> to form another than the </a:t>
            </a:r>
            <a:r>
              <a:rPr lang="de-DE" dirty="0" err="1" smtClean="0"/>
              <a:t>implied</a:t>
            </a:r>
            <a:r>
              <a:rPr lang="de-DE" dirty="0" smtClean="0"/>
              <a:t> one is </a:t>
            </a:r>
            <a:r>
              <a:rPr lang="de-DE" dirty="0" err="1" smtClean="0"/>
              <a:t>contradictionary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b="1" dirty="0" err="1" smtClean="0"/>
              <a:t>Misunderstanding</a:t>
            </a:r>
            <a:r>
              <a:rPr lang="de-DE" b="1" dirty="0" smtClean="0"/>
              <a:t> of </a:t>
            </a:r>
            <a:r>
              <a:rPr lang="de-DE" b="1" dirty="0" err="1" smtClean="0"/>
              <a:t>discount</a:t>
            </a:r>
            <a:r>
              <a:rPr lang="de-DE" b="1" dirty="0" smtClean="0"/>
              <a:t> rate</a:t>
            </a:r>
            <a:r>
              <a:rPr lang="de-DE" dirty="0" smtClean="0"/>
              <a:t>: An </a:t>
            </a:r>
            <a:r>
              <a:rPr lang="de-DE" dirty="0" err="1" smtClean="0"/>
              <a:t>owner</a:t>
            </a:r>
            <a:r>
              <a:rPr lang="de-DE" dirty="0" smtClean="0"/>
              <a:t> of a SME need not to be </a:t>
            </a:r>
            <a:r>
              <a:rPr lang="de-DE" dirty="0" err="1" smtClean="0"/>
              <a:t>diversified</a:t>
            </a:r>
            <a:r>
              <a:rPr lang="de-DE" dirty="0" smtClean="0"/>
              <a:t> in </a:t>
            </a:r>
            <a:r>
              <a:rPr lang="de-DE" dirty="0" err="1" smtClean="0"/>
              <a:t>order</a:t>
            </a:r>
            <a:r>
              <a:rPr lang="de-DE" dirty="0" smtClean="0"/>
              <a:t> to value a </a:t>
            </a:r>
            <a:r>
              <a:rPr lang="de-DE" dirty="0" err="1" smtClean="0"/>
              <a:t>business</a:t>
            </a:r>
            <a:r>
              <a:rPr lang="de-DE" dirty="0" smtClean="0"/>
              <a:t>. The question of the DCF </a:t>
            </a:r>
            <a:r>
              <a:rPr lang="de-DE" dirty="0" err="1" smtClean="0"/>
              <a:t>calculus</a:t>
            </a:r>
            <a:r>
              <a:rPr lang="de-DE" dirty="0" smtClean="0"/>
              <a:t> is: What </a:t>
            </a:r>
            <a:r>
              <a:rPr lang="de-DE" dirty="0" err="1" smtClean="0"/>
              <a:t>amount</a:t>
            </a:r>
            <a:r>
              <a:rPr lang="de-DE" dirty="0" smtClean="0"/>
              <a:t> of </a:t>
            </a:r>
            <a:r>
              <a:rPr lang="de-DE" dirty="0" err="1" smtClean="0"/>
              <a:t>money</a:t>
            </a:r>
            <a:r>
              <a:rPr lang="de-DE" dirty="0" smtClean="0"/>
              <a:t> is </a:t>
            </a:r>
            <a:r>
              <a:rPr lang="de-DE" dirty="0" err="1" smtClean="0"/>
              <a:t>necessary</a:t>
            </a:r>
            <a:r>
              <a:rPr lang="de-DE" dirty="0" smtClean="0"/>
              <a:t> to </a:t>
            </a:r>
            <a:r>
              <a:rPr lang="de-DE" dirty="0" err="1" smtClean="0"/>
              <a:t>reconstruct</a:t>
            </a:r>
            <a:r>
              <a:rPr lang="de-DE" dirty="0" smtClean="0"/>
              <a:t> the financial benefits of the </a:t>
            </a:r>
            <a:r>
              <a:rPr lang="de-DE" dirty="0" err="1" smtClean="0"/>
              <a:t>valuation</a:t>
            </a:r>
            <a:r>
              <a:rPr lang="de-DE" dirty="0" smtClean="0"/>
              <a:t> </a:t>
            </a:r>
            <a:r>
              <a:rPr lang="de-DE" dirty="0" err="1" smtClean="0"/>
              <a:t>object</a:t>
            </a:r>
            <a:r>
              <a:rPr lang="de-DE" dirty="0" smtClean="0"/>
              <a:t> in the capital markets? This </a:t>
            </a:r>
            <a:r>
              <a:rPr lang="de-DE" dirty="0" err="1" smtClean="0"/>
              <a:t>amount</a:t>
            </a:r>
            <a:r>
              <a:rPr lang="de-DE" dirty="0" smtClean="0"/>
              <a:t> can be </a:t>
            </a:r>
            <a:r>
              <a:rPr lang="de-DE" dirty="0" err="1" smtClean="0"/>
              <a:t>calculated</a:t>
            </a:r>
            <a:r>
              <a:rPr lang="de-DE" dirty="0" smtClean="0"/>
              <a:t>, </a:t>
            </a:r>
            <a:r>
              <a:rPr lang="de-DE" b="1" dirty="0" smtClean="0"/>
              <a:t>as long as </a:t>
            </a:r>
            <a:r>
              <a:rPr lang="de-DE" b="1" dirty="0" err="1" smtClean="0"/>
              <a:t>sufficient</a:t>
            </a:r>
            <a:r>
              <a:rPr lang="de-DE" b="1" dirty="0" smtClean="0"/>
              <a:t> </a:t>
            </a:r>
            <a:r>
              <a:rPr lang="de-DE" b="1" dirty="0" err="1" smtClean="0"/>
              <a:t>many</a:t>
            </a:r>
            <a:r>
              <a:rPr lang="de-DE" b="1" dirty="0" smtClean="0"/>
              <a:t> </a:t>
            </a:r>
            <a:r>
              <a:rPr lang="de-DE" b="1" dirty="0" err="1" smtClean="0"/>
              <a:t>investors</a:t>
            </a:r>
            <a:r>
              <a:rPr lang="de-DE" b="1" dirty="0" smtClean="0"/>
              <a:t> are </a:t>
            </a:r>
            <a:r>
              <a:rPr lang="de-DE" b="1" dirty="0" err="1" smtClean="0"/>
              <a:t>diversified</a:t>
            </a:r>
            <a:r>
              <a:rPr lang="de-DE" b="1" dirty="0" smtClean="0"/>
              <a:t> and as long as the </a:t>
            </a:r>
            <a:r>
              <a:rPr lang="de-DE" b="1" dirty="0"/>
              <a:t>CAPM </a:t>
            </a:r>
            <a:r>
              <a:rPr lang="de-DE" b="1" dirty="0" smtClean="0"/>
              <a:t>has not to be </a:t>
            </a:r>
            <a:r>
              <a:rPr lang="de-DE" b="1" dirty="0" err="1" smtClean="0"/>
              <a:t>quit</a:t>
            </a:r>
            <a:r>
              <a:rPr lang="de-DE" b="1" dirty="0" smtClean="0"/>
              <a:t> as a </a:t>
            </a:r>
            <a:r>
              <a:rPr lang="de-DE" b="1" dirty="0" err="1" smtClean="0"/>
              <a:t>description</a:t>
            </a:r>
            <a:r>
              <a:rPr lang="de-DE" b="1" dirty="0" smtClean="0"/>
              <a:t> of </a:t>
            </a:r>
            <a:r>
              <a:rPr lang="de-DE" b="1" dirty="0" err="1" smtClean="0"/>
              <a:t>expected</a:t>
            </a:r>
            <a:r>
              <a:rPr lang="de-DE" b="1" dirty="0" smtClean="0"/>
              <a:t> stock </a:t>
            </a:r>
            <a:r>
              <a:rPr lang="de-DE" b="1" dirty="0" err="1" smtClean="0"/>
              <a:t>returns</a:t>
            </a:r>
            <a:r>
              <a:rPr lang="de-DE" dirty="0" smtClean="0"/>
              <a:t>. </a:t>
            </a:r>
            <a:r>
              <a:rPr lang="de-DE" dirty="0" err="1" smtClean="0"/>
              <a:t>Then</a:t>
            </a:r>
            <a:r>
              <a:rPr lang="de-DE" dirty="0" smtClean="0"/>
              <a:t> it does not matter what some </a:t>
            </a:r>
            <a:r>
              <a:rPr lang="de-DE" dirty="0" err="1" smtClean="0"/>
              <a:t>investors</a:t>
            </a:r>
            <a:r>
              <a:rPr lang="de-DE" dirty="0" smtClean="0"/>
              <a:t> do.</a:t>
            </a:r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29</a:t>
            </a:fld>
            <a:endParaRPr lang="de-DE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0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Introduction (1)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smtClean="0"/>
              <a:t>Generally, there are no </a:t>
            </a:r>
            <a:r>
              <a:rPr lang="de-DE" b="1" dirty="0" err="1" smtClean="0"/>
              <a:t>particuliarities</a:t>
            </a:r>
            <a:r>
              <a:rPr lang="de-DE" b="1" dirty="0" smtClean="0"/>
              <a:t> in </a:t>
            </a:r>
            <a:r>
              <a:rPr lang="de-DE" b="1" dirty="0" err="1" smtClean="0"/>
              <a:t>valuation</a:t>
            </a:r>
            <a:r>
              <a:rPr lang="de-DE" b="1" dirty="0" smtClean="0"/>
              <a:t> of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business</a:t>
            </a:r>
            <a:endParaRPr lang="de-DE" b="1" dirty="0" smtClean="0"/>
          </a:p>
          <a:p>
            <a:r>
              <a:rPr lang="de-DE" dirty="0" smtClean="0"/>
              <a:t>DCF and multiples are </a:t>
            </a:r>
            <a:r>
              <a:rPr lang="de-DE" dirty="0" err="1" smtClean="0"/>
              <a:t>dominating</a:t>
            </a:r>
            <a:r>
              <a:rPr lang="de-DE" dirty="0" smtClean="0"/>
              <a:t>, as </a:t>
            </a:r>
            <a:r>
              <a:rPr lang="de-DE" dirty="0" err="1" smtClean="0"/>
              <a:t>elsewhere</a:t>
            </a:r>
            <a:endParaRPr lang="de-DE" dirty="0" smtClean="0"/>
          </a:p>
          <a:p>
            <a:r>
              <a:rPr lang="de-DE" b="1" dirty="0" err="1" smtClean="0"/>
              <a:t>Peculiarities</a:t>
            </a:r>
            <a:r>
              <a:rPr lang="de-DE" b="1" dirty="0" smtClean="0"/>
              <a:t> </a:t>
            </a:r>
            <a:r>
              <a:rPr lang="de-DE" b="1" dirty="0" err="1" smtClean="0"/>
              <a:t>result</a:t>
            </a:r>
            <a:r>
              <a:rPr lang="de-DE" b="1" dirty="0" smtClean="0"/>
              <a:t> from </a:t>
            </a:r>
            <a:r>
              <a:rPr lang="de-DE" b="1" dirty="0" err="1" smtClean="0"/>
              <a:t>valuation</a:t>
            </a:r>
            <a:r>
              <a:rPr lang="de-DE" b="1" dirty="0" smtClean="0"/>
              <a:t> </a:t>
            </a:r>
            <a:r>
              <a:rPr lang="de-DE" b="1" dirty="0" err="1" smtClean="0"/>
              <a:t>frequency</a:t>
            </a:r>
            <a:r>
              <a:rPr lang="de-DE" b="1" dirty="0" smtClean="0"/>
              <a:t> and </a:t>
            </a:r>
            <a:r>
              <a:rPr lang="de-DE" b="1" dirty="0" err="1" smtClean="0"/>
              <a:t>determination</a:t>
            </a:r>
            <a:r>
              <a:rPr lang="de-DE" b="1" dirty="0" smtClean="0"/>
              <a:t> of </a:t>
            </a:r>
            <a:r>
              <a:rPr lang="de-DE" b="1" dirty="0" err="1" smtClean="0"/>
              <a:t>valuation</a:t>
            </a:r>
            <a:r>
              <a:rPr lang="de-DE" b="1" dirty="0" smtClean="0"/>
              <a:t> </a:t>
            </a:r>
            <a:r>
              <a:rPr lang="de-DE" b="1" dirty="0" err="1" smtClean="0"/>
              <a:t>components</a:t>
            </a:r>
            <a:endParaRPr lang="de-DE" b="1" dirty="0" smtClean="0"/>
          </a:p>
          <a:p>
            <a:r>
              <a:rPr lang="de-DE" dirty="0" smtClean="0"/>
              <a:t>When </a:t>
            </a:r>
            <a:r>
              <a:rPr lang="de-DE" dirty="0" err="1" smtClean="0"/>
              <a:t>suitable</a:t>
            </a:r>
            <a:r>
              <a:rPr lang="de-DE" dirty="0" smtClean="0"/>
              <a:t> </a:t>
            </a:r>
            <a:r>
              <a:rPr lang="de-DE" dirty="0" err="1" smtClean="0"/>
              <a:t>valuation</a:t>
            </a:r>
            <a:r>
              <a:rPr lang="de-DE" dirty="0" smtClean="0"/>
              <a:t> </a:t>
            </a:r>
            <a:r>
              <a:rPr lang="de-DE" dirty="0" err="1" smtClean="0"/>
              <a:t>methods</a:t>
            </a:r>
            <a:r>
              <a:rPr lang="de-DE" dirty="0" smtClean="0"/>
              <a:t> are </a:t>
            </a:r>
            <a:r>
              <a:rPr lang="de-DE" dirty="0" err="1" smtClean="0"/>
              <a:t>demanded</a:t>
            </a:r>
            <a:r>
              <a:rPr lang="de-DE" dirty="0" smtClean="0"/>
              <a:t>, </a:t>
            </a:r>
            <a:r>
              <a:rPr lang="de-DE" dirty="0" err="1" smtClean="0"/>
              <a:t>then</a:t>
            </a:r>
            <a:r>
              <a:rPr lang="de-DE" dirty="0" smtClean="0"/>
              <a:t> this is </a:t>
            </a:r>
            <a:r>
              <a:rPr lang="de-DE" dirty="0" err="1" smtClean="0"/>
              <a:t>normally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with </a:t>
            </a:r>
            <a:r>
              <a:rPr lang="de-DE" dirty="0" err="1" smtClean="0"/>
              <a:t>respect</a:t>
            </a:r>
            <a:r>
              <a:rPr lang="de-DE" dirty="0" smtClean="0"/>
              <a:t> to </a:t>
            </a:r>
            <a:r>
              <a:rPr lang="de-DE" dirty="0" err="1" smtClean="0"/>
              <a:t>taxation</a:t>
            </a:r>
            <a:r>
              <a:rPr lang="de-DE" dirty="0" smtClean="0"/>
              <a:t> or </a:t>
            </a:r>
            <a:r>
              <a:rPr lang="de-DE" dirty="0" err="1" smtClean="0"/>
              <a:t>donation</a:t>
            </a:r>
            <a:r>
              <a:rPr lang="de-DE" dirty="0" smtClean="0"/>
              <a:t> and / or SME, i.e. only one </a:t>
            </a:r>
            <a:r>
              <a:rPr lang="de-DE" dirty="0" err="1" smtClean="0"/>
              <a:t>valuation</a:t>
            </a:r>
            <a:r>
              <a:rPr lang="de-DE" dirty="0" smtClean="0"/>
              <a:t> purpose or one </a:t>
            </a:r>
            <a:r>
              <a:rPr lang="de-DE" dirty="0" err="1" smtClean="0"/>
              <a:t>size</a:t>
            </a:r>
            <a:r>
              <a:rPr lang="de-DE" dirty="0" smtClean="0"/>
              <a:t> of </a:t>
            </a:r>
            <a:r>
              <a:rPr lang="de-DE" dirty="0" err="1" smtClean="0"/>
              <a:t>valuation</a:t>
            </a:r>
            <a:r>
              <a:rPr lang="de-DE" dirty="0" smtClean="0"/>
              <a:t> </a:t>
            </a:r>
            <a:r>
              <a:rPr lang="de-DE" dirty="0" err="1" smtClean="0"/>
              <a:t>object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26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/>
              <a:t>Total </a:t>
            </a:r>
            <a:r>
              <a:rPr lang="de-DE" sz="2800" b="1" smtClean="0"/>
              <a:t>Beta (3)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99733"/>
            <a:ext cx="10515600" cy="5056617"/>
          </a:xfrm>
        </p:spPr>
        <p:txBody>
          <a:bodyPr>
            <a:normAutofit/>
          </a:bodyPr>
          <a:lstStyle/>
          <a:p>
            <a:r>
              <a:rPr lang="de-DE" b="1" dirty="0" smtClean="0"/>
              <a:t>When </a:t>
            </a:r>
            <a:r>
              <a:rPr lang="de-DE" b="1" dirty="0" err="1"/>
              <a:t>calculating</a:t>
            </a:r>
            <a:r>
              <a:rPr lang="de-DE" b="1" dirty="0"/>
              <a:t> the „</a:t>
            </a:r>
            <a:r>
              <a:rPr lang="de-DE" b="1" dirty="0" err="1"/>
              <a:t>objectified</a:t>
            </a:r>
            <a:r>
              <a:rPr lang="de-DE" b="1" dirty="0"/>
              <a:t> </a:t>
            </a:r>
            <a:r>
              <a:rPr lang="de-DE" b="1" dirty="0" err="1"/>
              <a:t>business</a:t>
            </a:r>
            <a:r>
              <a:rPr lang="de-DE" b="1" dirty="0"/>
              <a:t> value“, </a:t>
            </a:r>
            <a:r>
              <a:rPr lang="de-DE" b="1" dirty="0" smtClean="0"/>
              <a:t>members </a:t>
            </a:r>
            <a:r>
              <a:rPr lang="de-DE" b="1" dirty="0"/>
              <a:t>of the </a:t>
            </a:r>
            <a:r>
              <a:rPr lang="en-US" b="1" dirty="0"/>
              <a:t>Institute of Public Auditors in Germany (IDW) are not allowed to </a:t>
            </a:r>
            <a:r>
              <a:rPr lang="en-US" b="1" dirty="0" smtClean="0"/>
              <a:t>take Total Beta</a:t>
            </a:r>
            <a:endParaRPr lang="de-DE" b="1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30</a:t>
            </a:fld>
            <a:endParaRPr lang="de-DE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31</a:t>
            </a:fld>
            <a:endParaRPr lang="de-DE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1"/>
            <a:ext cx="10515600" cy="9061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dirty="0" err="1" smtClean="0"/>
              <a:t>Literature</a:t>
            </a:r>
            <a:endParaRPr lang="de-DE" sz="280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838200" y="1120346"/>
            <a:ext cx="10515600" cy="5056617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Bajaj, M. </a:t>
            </a:r>
            <a:r>
              <a:rPr lang="en-US" sz="2400" dirty="0"/>
              <a:t>et al., Firm Value and Marketability Discounts, Journal of Corporation Law 2001, S. </a:t>
            </a:r>
            <a:r>
              <a:rPr lang="en-US" sz="2400" dirty="0" smtClean="0"/>
              <a:t>89-115.</a:t>
            </a:r>
          </a:p>
          <a:p>
            <a:pPr marL="0" indent="0">
              <a:buNone/>
            </a:pPr>
            <a:r>
              <a:rPr lang="de-DE" sz="2400" dirty="0"/>
              <a:t>Ballwieser, W./Hachmeister, D., Unternehmensbewertung – Prozess, Methoden und Probleme, </a:t>
            </a:r>
            <a:r>
              <a:rPr lang="de-DE" sz="2400" dirty="0" smtClean="0"/>
              <a:t>5th  </a:t>
            </a:r>
            <a:r>
              <a:rPr lang="de-DE" sz="2400" dirty="0" err="1" smtClean="0"/>
              <a:t>ed</a:t>
            </a:r>
            <a:r>
              <a:rPr lang="de-DE" sz="2400" dirty="0" smtClean="0"/>
              <a:t>., 2016 (Schäffer-Poeschel).</a:t>
            </a:r>
            <a:endParaRPr lang="de-DE" sz="2400" dirty="0"/>
          </a:p>
          <a:p>
            <a:pPr marL="0" indent="0">
              <a:buNone/>
            </a:pPr>
            <a:r>
              <a:rPr lang="en-US" sz="2400" dirty="0" err="1" smtClean="0"/>
              <a:t>Damodaran</a:t>
            </a:r>
            <a:r>
              <a:rPr lang="en-US" sz="2400" dirty="0"/>
              <a:t>, </a:t>
            </a:r>
            <a:r>
              <a:rPr lang="en-US" sz="2400" dirty="0" smtClean="0"/>
              <a:t>A., Marketability </a:t>
            </a:r>
            <a:r>
              <a:rPr lang="en-US" sz="2400" dirty="0"/>
              <a:t>and Value: Measuring the Illiquidity Discount, Working Paper, Stern School of Business, New York (</a:t>
            </a:r>
            <a:r>
              <a:rPr lang="en-US" sz="2400" dirty="0" smtClean="0"/>
              <a:t>Status: July </a:t>
            </a:r>
            <a:r>
              <a:rPr lang="en-US" sz="2400" dirty="0"/>
              <a:t>2005</a:t>
            </a:r>
            <a:r>
              <a:rPr lang="en-US" sz="2400" dirty="0" smtClean="0"/>
              <a:t>). </a:t>
            </a:r>
          </a:p>
          <a:p>
            <a:pPr marL="0" indent="0">
              <a:buNone/>
            </a:pPr>
            <a:r>
              <a:rPr lang="en-US" sz="2400" dirty="0" err="1"/>
              <a:t>Dodel</a:t>
            </a:r>
            <a:r>
              <a:rPr lang="en-US" sz="2400" dirty="0"/>
              <a:t>, </a:t>
            </a:r>
            <a:r>
              <a:rPr lang="en-US" sz="2400" dirty="0" smtClean="0"/>
              <a:t>K., Private </a:t>
            </a:r>
            <a:r>
              <a:rPr lang="en-US" sz="2400" dirty="0"/>
              <a:t>Companies – Calculating Value and Estimating Discounts in the New Market Environment, </a:t>
            </a:r>
            <a:r>
              <a:rPr lang="en-US" sz="2400" dirty="0" smtClean="0"/>
              <a:t>2014 (Wiley).</a:t>
            </a:r>
          </a:p>
          <a:p>
            <a:pPr marL="0" indent="0">
              <a:buNone/>
            </a:pPr>
            <a:r>
              <a:rPr lang="en-US" sz="2400" dirty="0" err="1" smtClean="0"/>
              <a:t>Hitchner</a:t>
            </a:r>
            <a:r>
              <a:rPr lang="en-US" sz="2400" dirty="0"/>
              <a:t>, </a:t>
            </a:r>
            <a:r>
              <a:rPr lang="en-US" sz="2400" dirty="0" smtClean="0"/>
              <a:t>J.R., Financial Valuation: Applications and Models, 4th ed., 2017 (Wiley). </a:t>
            </a:r>
            <a:endParaRPr lang="de-DE" sz="2400" dirty="0" smtClean="0"/>
          </a:p>
          <a:p>
            <a:pPr marL="0" indent="0">
              <a:buNone/>
            </a:pPr>
            <a:r>
              <a:rPr lang="en-US" sz="2400" dirty="0"/>
              <a:t>Pratt, S. P., Business Valuation Discounts and Premiums, 2. </a:t>
            </a:r>
            <a:r>
              <a:rPr lang="en-US" sz="2400" dirty="0" smtClean="0"/>
              <a:t>ed., 2009 (Wiley).</a:t>
            </a:r>
            <a:endParaRPr lang="en-US" sz="2400" dirty="0"/>
          </a:p>
          <a:p>
            <a:pPr marL="0" indent="0">
              <a:buNone/>
            </a:pPr>
            <a:r>
              <a:rPr lang="de-DE" sz="2400" dirty="0" smtClean="0"/>
              <a:t>Stiftung Familienunternehmen, </a:t>
            </a:r>
            <a:r>
              <a:rPr lang="de-DE" sz="2400" dirty="0"/>
              <a:t>Die volkswirtschaftliche Bedeutung der Familienunternehmen, 2016, www.familienunternehmen.de</a:t>
            </a:r>
            <a:r>
              <a:rPr lang="de-DE" sz="2400" dirty="0" smtClean="0"/>
              <a:t>.</a:t>
            </a:r>
          </a:p>
          <a:p>
            <a:pPr marL="0" indent="0">
              <a:buNone/>
            </a:pPr>
            <a:r>
              <a:rPr lang="de-DE" sz="2400" dirty="0"/>
              <a:t>Stiftung Familienunternehmen, Die volkswirtschaftliche Bedeutung der Familienunternehmen, 2014, </a:t>
            </a:r>
            <a:r>
              <a:rPr lang="de-DE" sz="2400" dirty="0" smtClean="0"/>
              <a:t>www.familienunternehmen.de.</a:t>
            </a: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Stiftung </a:t>
            </a:r>
            <a:r>
              <a:rPr lang="de-DE" sz="2400" dirty="0"/>
              <a:t>Familienunternehmen, Börsennotierte Familienunternehmen, </a:t>
            </a:r>
            <a:r>
              <a:rPr lang="de-DE" sz="2400" dirty="0" smtClean="0"/>
              <a:t>2010</a:t>
            </a:r>
            <a:r>
              <a:rPr lang="de-DE" sz="2400" dirty="0"/>
              <a:t>, www.familienunternehmen.de</a:t>
            </a:r>
            <a:r>
              <a:rPr lang="de-DE" sz="2400" dirty="0" smtClean="0"/>
              <a:t>.</a:t>
            </a:r>
          </a:p>
          <a:p>
            <a:pPr marL="0" indent="0">
              <a:buNone/>
            </a:pPr>
            <a:r>
              <a:rPr lang="de-DE" sz="2400" dirty="0" smtClean="0"/>
              <a:t>Wiesner/Wobbe</a:t>
            </a:r>
            <a:r>
              <a:rPr lang="de-DE" sz="2400" dirty="0"/>
              <a:t>, Das Zinsniveau sowie weitere Parameter der Unternehmensbewertung im aktuellen Niedrigzinsumfeld, </a:t>
            </a:r>
            <a:r>
              <a:rPr lang="de-DE" sz="2400" dirty="0" smtClean="0"/>
              <a:t>Der Betrieb </a:t>
            </a:r>
            <a:r>
              <a:rPr lang="de-DE" sz="2400" dirty="0"/>
              <a:t>2017, </a:t>
            </a:r>
            <a:r>
              <a:rPr lang="de-DE" sz="2400" dirty="0" smtClean="0"/>
              <a:t>pp. 1725-1732.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380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900" b="1" dirty="0" err="1"/>
              <a:t>Thank</a:t>
            </a:r>
            <a:r>
              <a:rPr lang="de-DE" sz="2900" b="1" dirty="0"/>
              <a:t> </a:t>
            </a:r>
            <a:r>
              <a:rPr lang="de-DE" sz="2900" b="1" dirty="0" err="1"/>
              <a:t>you</a:t>
            </a:r>
            <a:r>
              <a:rPr lang="de-DE" sz="2900" b="1" dirty="0"/>
              <a:t> very much! </a:t>
            </a:r>
            <a:r>
              <a:rPr lang="de-DE" sz="2900" b="1" dirty="0" err="1"/>
              <a:t>Questions</a:t>
            </a:r>
            <a:r>
              <a:rPr lang="de-DE" sz="2900" b="1" dirty="0"/>
              <a:t> </a:t>
            </a:r>
            <a:r>
              <a:rPr lang="de-DE" sz="2900" b="1" dirty="0" err="1"/>
              <a:t>welcome</a:t>
            </a:r>
            <a:r>
              <a:rPr lang="de-DE" sz="2900" b="1" dirty="0"/>
              <a:t>!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/>
              <a:t>Wolfgang Ballwieser</a:t>
            </a:r>
          </a:p>
          <a:p>
            <a:pPr marL="438150" lvl="1" indent="0">
              <a:buNone/>
            </a:pPr>
            <a:r>
              <a:rPr lang="de-DE" sz="1200" dirty="0"/>
              <a:t>Franz-Josef-Strauß-Str. 25</a:t>
            </a:r>
          </a:p>
          <a:p>
            <a:pPr marL="438150" lvl="1" indent="0">
              <a:buNone/>
            </a:pPr>
            <a:r>
              <a:rPr lang="de-DE" sz="1200" dirty="0"/>
              <a:t>D-82041 Oberhaching</a:t>
            </a:r>
          </a:p>
          <a:p>
            <a:pPr marL="438150" lvl="1" indent="0">
              <a:buNone/>
            </a:pPr>
            <a:r>
              <a:rPr lang="de-DE" sz="1200" dirty="0"/>
              <a:t>Phone: +49/89/6252150</a:t>
            </a:r>
          </a:p>
          <a:p>
            <a:pPr marL="438150" lvl="1" indent="0">
              <a:buNone/>
            </a:pPr>
            <a:r>
              <a:rPr lang="de-DE" sz="1200" dirty="0"/>
              <a:t>Email: ballwieser@bwl.lmu.de</a:t>
            </a:r>
          </a:p>
          <a:p>
            <a:pPr marL="438150" lvl="1" indent="0">
              <a:buNone/>
            </a:pPr>
            <a:r>
              <a:rPr lang="de-DE" sz="1200" dirty="0"/>
              <a:t>Web: http://www.bwl.uni-muenchen.de/personen/emerprof/ballwieser/index.html</a:t>
            </a:r>
          </a:p>
          <a:p>
            <a:pPr marL="438150" lvl="1" indent="0">
              <a:buNone/>
            </a:pPr>
            <a:endParaRPr lang="de-DE" sz="1200" dirty="0"/>
          </a:p>
          <a:p>
            <a:endParaRPr lang="de-DE" sz="1600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mtClean="0"/>
              <a:t>W. Ballwieser – Business Valuation in Germany – OIV 2017  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3349D-5904-4AC3-AB4E-5BC10CBA749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741" y="1508601"/>
            <a:ext cx="1808081" cy="271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Introduction (2)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236004"/>
          </a:xfrm>
        </p:spPr>
        <p:txBody>
          <a:bodyPr>
            <a:normAutofit/>
          </a:bodyPr>
          <a:lstStyle/>
          <a:p>
            <a:r>
              <a:rPr lang="de-DE" b="1" dirty="0" smtClean="0"/>
              <a:t>Often </a:t>
            </a:r>
            <a:r>
              <a:rPr lang="de-DE" b="1" dirty="0" err="1" smtClean="0"/>
              <a:t>mentioned</a:t>
            </a:r>
            <a:r>
              <a:rPr lang="de-DE" b="1" dirty="0" smtClean="0"/>
              <a:t> characteristics of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business</a:t>
            </a:r>
            <a:endParaRPr lang="de-DE" b="1" dirty="0" smtClean="0"/>
          </a:p>
          <a:p>
            <a:pPr lvl="1"/>
            <a:r>
              <a:rPr lang="de-DE" sz="2600" b="1" dirty="0" smtClean="0"/>
              <a:t>Strong </a:t>
            </a:r>
            <a:r>
              <a:rPr lang="de-DE" sz="2600" b="1" dirty="0" err="1" smtClean="0"/>
              <a:t>owner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dependency</a:t>
            </a:r>
            <a:r>
              <a:rPr lang="de-DE" sz="2600" b="1" dirty="0" smtClean="0"/>
              <a:t> </a:t>
            </a:r>
            <a:r>
              <a:rPr lang="de-DE" sz="2600" dirty="0" smtClean="0"/>
              <a:t>(e.g., </a:t>
            </a:r>
            <a:r>
              <a:rPr lang="de-DE" sz="2600" dirty="0" err="1" smtClean="0"/>
              <a:t>founder</a:t>
            </a:r>
            <a:r>
              <a:rPr lang="de-DE" sz="2600" dirty="0" smtClean="0"/>
              <a:t> </a:t>
            </a:r>
            <a:r>
              <a:rPr lang="de-DE" sz="2600" dirty="0" err="1" smtClean="0"/>
              <a:t>dominance</a:t>
            </a:r>
            <a:r>
              <a:rPr lang="de-DE" sz="2600" dirty="0" smtClean="0"/>
              <a:t>, </a:t>
            </a:r>
            <a:r>
              <a:rPr lang="de-DE" sz="2600" dirty="0" err="1" smtClean="0"/>
              <a:t>special</a:t>
            </a:r>
            <a:r>
              <a:rPr lang="de-DE" sz="2600" dirty="0" smtClean="0"/>
              <a:t> </a:t>
            </a:r>
            <a:r>
              <a:rPr lang="de-DE" sz="2600" dirty="0" err="1" smtClean="0"/>
              <a:t>abilities</a:t>
            </a:r>
            <a:r>
              <a:rPr lang="de-DE" sz="2600" dirty="0" smtClean="0"/>
              <a:t>) </a:t>
            </a:r>
          </a:p>
          <a:p>
            <a:pPr lvl="1"/>
            <a:r>
              <a:rPr lang="de-DE" sz="2600" b="1" dirty="0" smtClean="0"/>
              <a:t>Long-term </a:t>
            </a:r>
            <a:r>
              <a:rPr lang="de-DE" sz="2600" b="1" dirty="0" err="1" smtClean="0"/>
              <a:t>strategies</a:t>
            </a:r>
            <a:r>
              <a:rPr lang="de-DE" sz="2600" b="1" dirty="0" smtClean="0"/>
              <a:t> and </a:t>
            </a:r>
            <a:r>
              <a:rPr lang="de-DE" sz="2600" b="1" dirty="0" err="1" smtClean="0"/>
              <a:t>planning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horizonts</a:t>
            </a:r>
            <a:r>
              <a:rPr lang="de-DE" sz="2600" b="1" dirty="0" smtClean="0"/>
              <a:t> </a:t>
            </a:r>
            <a:r>
              <a:rPr lang="de-DE" sz="2600" dirty="0" smtClean="0"/>
              <a:t>(</a:t>
            </a:r>
            <a:r>
              <a:rPr lang="de-DE" sz="2600" dirty="0" err="1" smtClean="0"/>
              <a:t>business</a:t>
            </a:r>
            <a:r>
              <a:rPr lang="de-DE" sz="2600" dirty="0" smtClean="0"/>
              <a:t> </a:t>
            </a:r>
            <a:r>
              <a:rPr lang="de-DE" sz="2600" dirty="0" err="1" smtClean="0"/>
              <a:t>preservation</a:t>
            </a:r>
            <a:r>
              <a:rPr lang="de-DE" sz="2600" dirty="0" smtClean="0"/>
              <a:t> over </a:t>
            </a:r>
            <a:r>
              <a:rPr lang="de-DE" sz="2600" dirty="0" err="1" smtClean="0"/>
              <a:t>generations</a:t>
            </a:r>
            <a:r>
              <a:rPr lang="de-DE" sz="2600" dirty="0" smtClean="0"/>
              <a:t>; capital </a:t>
            </a:r>
            <a:r>
              <a:rPr lang="de-DE" sz="2600" dirty="0" err="1" smtClean="0"/>
              <a:t>transfer</a:t>
            </a:r>
            <a:r>
              <a:rPr lang="de-DE" sz="2600" dirty="0" smtClean="0"/>
              <a:t> </a:t>
            </a:r>
            <a:r>
              <a:rPr lang="de-DE" sz="2600" dirty="0" err="1" smtClean="0"/>
              <a:t>restrictions</a:t>
            </a:r>
            <a:r>
              <a:rPr lang="de-DE" sz="2600" dirty="0" smtClean="0"/>
              <a:t>) </a:t>
            </a:r>
          </a:p>
          <a:p>
            <a:pPr lvl="1"/>
            <a:r>
              <a:rPr lang="de-DE" sz="2600" b="1" dirty="0" smtClean="0"/>
              <a:t>Specific </a:t>
            </a:r>
            <a:r>
              <a:rPr lang="de-DE" sz="2600" b="1" dirty="0" err="1" smtClean="0"/>
              <a:t>risk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attitudes</a:t>
            </a:r>
            <a:r>
              <a:rPr lang="de-DE" sz="2600" dirty="0" smtClean="0"/>
              <a:t> (strong </a:t>
            </a:r>
            <a:r>
              <a:rPr lang="de-DE" sz="2600" dirty="0" err="1" smtClean="0"/>
              <a:t>risk</a:t>
            </a:r>
            <a:r>
              <a:rPr lang="de-DE" sz="2600" dirty="0" smtClean="0"/>
              <a:t> </a:t>
            </a:r>
            <a:r>
              <a:rPr lang="de-DE" sz="2600" dirty="0" err="1" smtClean="0"/>
              <a:t>aversion</a:t>
            </a:r>
            <a:r>
              <a:rPr lang="de-DE" sz="2600" dirty="0" smtClean="0"/>
              <a:t>) </a:t>
            </a:r>
          </a:p>
          <a:p>
            <a:pPr lvl="1"/>
            <a:r>
              <a:rPr lang="de-DE" sz="2600" b="1" dirty="0" smtClean="0"/>
              <a:t>Specific </a:t>
            </a:r>
            <a:r>
              <a:rPr lang="de-DE" sz="2600" b="1" dirty="0" err="1" smtClean="0"/>
              <a:t>financing</a:t>
            </a:r>
            <a:r>
              <a:rPr lang="de-DE" sz="2600" b="1" dirty="0" smtClean="0"/>
              <a:t> </a:t>
            </a:r>
            <a:r>
              <a:rPr lang="de-DE" sz="2600" dirty="0" smtClean="0"/>
              <a:t>(</a:t>
            </a:r>
            <a:r>
              <a:rPr lang="de-DE" sz="2600" dirty="0" err="1" smtClean="0"/>
              <a:t>pecking</a:t>
            </a:r>
            <a:r>
              <a:rPr lang="de-DE" sz="2600" dirty="0" smtClean="0"/>
              <a:t> </a:t>
            </a:r>
            <a:r>
              <a:rPr lang="de-DE" sz="2600" dirty="0" err="1" smtClean="0"/>
              <a:t>order</a:t>
            </a:r>
            <a:r>
              <a:rPr lang="de-DE" sz="2600" dirty="0" smtClean="0"/>
              <a:t>: </a:t>
            </a:r>
            <a:r>
              <a:rPr lang="de-DE" sz="2600" dirty="0"/>
              <a:t>first </a:t>
            </a:r>
            <a:r>
              <a:rPr lang="en-US" sz="2600" dirty="0"/>
              <a:t>retained earnings, then equity contribution by </a:t>
            </a:r>
            <a:r>
              <a:rPr lang="en-US" sz="2600" dirty="0" smtClean="0"/>
              <a:t>family </a:t>
            </a:r>
            <a:r>
              <a:rPr lang="en-US" sz="2600" dirty="0"/>
              <a:t>or issuing </a:t>
            </a:r>
            <a:r>
              <a:rPr lang="en-US" sz="2600" dirty="0" smtClean="0"/>
              <a:t>debt, as </a:t>
            </a:r>
            <a:r>
              <a:rPr lang="en-US" sz="2600" dirty="0"/>
              <a:t>last resort external </a:t>
            </a:r>
            <a:r>
              <a:rPr lang="de-DE" sz="2600" dirty="0" err="1"/>
              <a:t>equity</a:t>
            </a:r>
            <a:r>
              <a:rPr lang="de-DE" sz="2600" dirty="0"/>
              <a:t> </a:t>
            </a:r>
            <a:r>
              <a:rPr lang="de-DE" sz="2600" dirty="0" err="1"/>
              <a:t>contribution</a:t>
            </a:r>
            <a:r>
              <a:rPr lang="de-DE" sz="2600" dirty="0"/>
              <a:t>, </a:t>
            </a:r>
            <a:r>
              <a:rPr lang="de-DE" sz="2600" dirty="0" smtClean="0"/>
              <a:t>high </a:t>
            </a:r>
            <a:r>
              <a:rPr lang="de-DE" sz="2600" dirty="0" err="1" smtClean="0"/>
              <a:t>equity</a:t>
            </a:r>
            <a:r>
              <a:rPr lang="de-DE" sz="2600" dirty="0" smtClean="0"/>
              <a:t> </a:t>
            </a:r>
            <a:r>
              <a:rPr lang="de-DE" sz="2600" dirty="0" err="1" smtClean="0"/>
              <a:t>ratio</a:t>
            </a:r>
            <a:r>
              <a:rPr lang="de-DE" sz="2600" dirty="0" smtClean="0"/>
              <a:t>) </a:t>
            </a:r>
            <a:endParaRPr lang="de-DE" sz="2600" dirty="0"/>
          </a:p>
          <a:p>
            <a:pPr lvl="1"/>
            <a:r>
              <a:rPr lang="de-DE" sz="2600" b="1" dirty="0" err="1" smtClean="0"/>
              <a:t>Considerable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tax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optimization</a:t>
            </a:r>
            <a:r>
              <a:rPr lang="de-DE" sz="2600" dirty="0" smtClean="0"/>
              <a:t> (strong </a:t>
            </a:r>
            <a:r>
              <a:rPr lang="de-DE" sz="2600" dirty="0" err="1" smtClean="0"/>
              <a:t>tax</a:t>
            </a:r>
            <a:r>
              <a:rPr lang="de-DE" sz="2600" dirty="0" smtClean="0"/>
              <a:t> </a:t>
            </a:r>
            <a:r>
              <a:rPr lang="de-DE" sz="2600" dirty="0" err="1" smtClean="0"/>
              <a:t>aversion</a:t>
            </a:r>
            <a:r>
              <a:rPr lang="de-DE" sz="2600" dirty="0" smtClean="0"/>
              <a:t>)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48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Introduction (3)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236004"/>
          </a:xfrm>
        </p:spPr>
        <p:txBody>
          <a:bodyPr>
            <a:normAutofit/>
          </a:bodyPr>
          <a:lstStyle/>
          <a:p>
            <a:r>
              <a:rPr lang="de-DE" b="1" dirty="0" smtClean="0"/>
              <a:t>Whether this </a:t>
            </a:r>
            <a:r>
              <a:rPr lang="de-DE" b="1" dirty="0" err="1" smtClean="0"/>
              <a:t>kind</a:t>
            </a:r>
            <a:r>
              <a:rPr lang="de-DE" b="1" dirty="0" smtClean="0"/>
              <a:t> of </a:t>
            </a:r>
            <a:r>
              <a:rPr lang="de-DE" b="1" dirty="0" err="1" smtClean="0"/>
              <a:t>differentiation</a:t>
            </a:r>
            <a:r>
              <a:rPr lang="de-DE" b="1" dirty="0" smtClean="0"/>
              <a:t> </a:t>
            </a:r>
            <a:r>
              <a:rPr lang="de-DE" b="1" dirty="0" err="1" smtClean="0"/>
              <a:t>really</a:t>
            </a:r>
            <a:r>
              <a:rPr lang="de-DE" b="1" dirty="0" smtClean="0"/>
              <a:t> </a:t>
            </a:r>
            <a:r>
              <a:rPr lang="de-DE" b="1" dirty="0" err="1" smtClean="0"/>
              <a:t>works</a:t>
            </a:r>
            <a:r>
              <a:rPr lang="de-DE" b="1" dirty="0" smtClean="0"/>
              <a:t> is </a:t>
            </a:r>
            <a:r>
              <a:rPr lang="de-DE" b="1" dirty="0" err="1" smtClean="0"/>
              <a:t>hard</a:t>
            </a:r>
            <a:r>
              <a:rPr lang="de-DE" b="1" dirty="0" smtClean="0"/>
              <a:t> to </a:t>
            </a:r>
            <a:r>
              <a:rPr lang="de-DE" b="1" dirty="0" err="1" smtClean="0"/>
              <a:t>prove</a:t>
            </a:r>
            <a:r>
              <a:rPr lang="de-DE" b="1" dirty="0" smtClean="0"/>
              <a:t>, </a:t>
            </a:r>
            <a:r>
              <a:rPr lang="de-DE" b="1" dirty="0" err="1" smtClean="0"/>
              <a:t>since</a:t>
            </a:r>
            <a:r>
              <a:rPr lang="de-DE" b="1" dirty="0" smtClean="0"/>
              <a:t>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businesses</a:t>
            </a:r>
            <a:r>
              <a:rPr lang="de-DE" b="1" dirty="0" smtClean="0"/>
              <a:t> form a very </a:t>
            </a:r>
            <a:r>
              <a:rPr lang="de-DE" b="1" dirty="0" err="1" smtClean="0"/>
              <a:t>heterogeneous</a:t>
            </a:r>
            <a:r>
              <a:rPr lang="de-DE" b="1" dirty="0" smtClean="0"/>
              <a:t> </a:t>
            </a:r>
            <a:r>
              <a:rPr lang="de-DE" b="1" dirty="0" err="1" smtClean="0"/>
              <a:t>group</a:t>
            </a:r>
            <a:r>
              <a:rPr lang="de-DE" b="1" dirty="0" smtClean="0"/>
              <a:t> with </a:t>
            </a:r>
            <a:r>
              <a:rPr lang="de-DE" b="1" dirty="0" err="1" smtClean="0"/>
              <a:t>respect</a:t>
            </a:r>
            <a:r>
              <a:rPr lang="de-DE" b="1" dirty="0" smtClean="0"/>
              <a:t> to</a:t>
            </a:r>
          </a:p>
          <a:p>
            <a:pPr lvl="1"/>
            <a:r>
              <a:rPr lang="de-DE" sz="2600" dirty="0" smtClean="0"/>
              <a:t>Legal form</a:t>
            </a:r>
          </a:p>
          <a:p>
            <a:pPr lvl="1"/>
            <a:r>
              <a:rPr lang="de-DE" sz="2600" dirty="0" smtClean="0"/>
              <a:t>Stock </a:t>
            </a:r>
            <a:r>
              <a:rPr lang="de-DE" sz="2600" dirty="0" err="1" smtClean="0"/>
              <a:t>market</a:t>
            </a:r>
            <a:r>
              <a:rPr lang="de-DE" sz="2600" dirty="0" smtClean="0"/>
              <a:t> </a:t>
            </a:r>
            <a:r>
              <a:rPr lang="de-DE" sz="2600" dirty="0" err="1" smtClean="0"/>
              <a:t>listing</a:t>
            </a:r>
            <a:endParaRPr lang="de-DE" sz="2600" dirty="0" smtClean="0"/>
          </a:p>
          <a:p>
            <a:pPr lvl="1"/>
            <a:r>
              <a:rPr lang="de-DE" sz="2600" dirty="0" err="1" smtClean="0"/>
              <a:t>Industry</a:t>
            </a:r>
            <a:endParaRPr lang="de-DE" sz="2600" dirty="0" smtClean="0"/>
          </a:p>
          <a:p>
            <a:pPr lvl="1"/>
            <a:r>
              <a:rPr lang="de-DE" sz="2600" dirty="0" smtClean="0"/>
              <a:t>Size</a:t>
            </a:r>
          </a:p>
          <a:p>
            <a:pPr lvl="1"/>
            <a:r>
              <a:rPr lang="de-DE" sz="2600" dirty="0" smtClean="0"/>
              <a:t>Structure of </a:t>
            </a:r>
            <a:r>
              <a:rPr lang="de-DE" sz="2600" dirty="0" err="1" smtClean="0"/>
              <a:t>co-ownership</a:t>
            </a:r>
            <a:endParaRPr lang="de-DE" sz="2600" dirty="0" smtClean="0"/>
          </a:p>
          <a:p>
            <a:pPr lvl="1"/>
            <a:r>
              <a:rPr lang="de-DE" sz="2600" dirty="0" smtClean="0"/>
              <a:t>Age</a:t>
            </a:r>
            <a:endParaRPr lang="de-DE" sz="26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94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Introduction (4)</a:t>
            </a:r>
            <a:endParaRPr lang="de-DE" sz="2800" b="1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365761"/>
              </p:ext>
            </p:extLst>
          </p:nvPr>
        </p:nvGraphicFramePr>
        <p:xfrm>
          <a:off x="197710" y="1120775"/>
          <a:ext cx="11821294" cy="428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706"/>
                <a:gridCol w="1219200"/>
                <a:gridCol w="2557535"/>
                <a:gridCol w="2286314"/>
                <a:gridCol w="1771135"/>
                <a:gridCol w="2265404"/>
              </a:tblGrid>
              <a:tr h="536028"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Company*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err="1" smtClean="0"/>
                        <a:t>Founded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Legal Form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Revenue (Euro)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err="1" smtClean="0"/>
                        <a:t>Employees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Equity </a:t>
                      </a:r>
                      <a:r>
                        <a:rPr lang="de-DE" sz="2200" dirty="0" err="1" smtClean="0"/>
                        <a:t>ratio</a:t>
                      </a:r>
                      <a:endParaRPr lang="de-DE" sz="22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Bahlsen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1889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GmbH &amp; Co. KG***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i="1" dirty="0" smtClean="0"/>
                        <a:t>552 m</a:t>
                      </a:r>
                      <a:endParaRPr lang="de-DE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i="1" dirty="0" smtClean="0"/>
                        <a:t>2 704</a:t>
                      </a:r>
                      <a:r>
                        <a:rPr lang="de-DE" sz="2200" dirty="0" smtClean="0"/>
                        <a:t>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44.6 %  (2015)</a:t>
                      </a:r>
                      <a:endParaRPr lang="de-DE" sz="22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Bertelsmann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1835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SE &amp; Co. KGaA**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1.14 b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i="1" dirty="0" smtClean="0"/>
                        <a:t>116 434 </a:t>
                      </a:r>
                      <a:endParaRPr lang="de-DE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41.6 %</a:t>
                      </a:r>
                      <a:endParaRPr lang="de-DE" sz="22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Merck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1668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KGaA**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i="1" dirty="0" smtClean="0"/>
                        <a:t>15.024 b </a:t>
                      </a:r>
                      <a:endParaRPr lang="de-DE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50 414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36.7 %</a:t>
                      </a:r>
                      <a:endParaRPr lang="de-DE" sz="22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Miele 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1899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KG***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3.93 b (as of 6/17)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19 465 (6/17)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42.0 %</a:t>
                      </a:r>
                      <a:endParaRPr lang="de-DE" sz="22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err="1" smtClean="0"/>
                        <a:t>Schüco</a:t>
                      </a:r>
                      <a:r>
                        <a:rPr lang="de-DE" sz="2200" b="1" dirty="0" smtClean="0"/>
                        <a:t> 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1951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KG***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1.460 b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4 750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i="1" dirty="0" smtClean="0"/>
                        <a:t>62.5 %</a:t>
                      </a:r>
                      <a:r>
                        <a:rPr lang="de-DE" sz="2200" dirty="0" smtClean="0"/>
                        <a:t>   (2015)</a:t>
                      </a:r>
                      <a:endParaRPr lang="de-DE" sz="22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Sennheiser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1945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GmbH &amp; Co. KG***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658 m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2 830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i="1" dirty="0" smtClean="0"/>
                        <a:t>24.0 %</a:t>
                      </a:r>
                      <a:endParaRPr lang="de-DE" sz="2200" b="1" i="1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de-DE" sz="2200" b="1" dirty="0" err="1" smtClean="0"/>
                        <a:t>Werhahn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1841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KG***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3.32 b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9 832 </a:t>
                      </a:r>
                      <a:endParaRPr lang="de-D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dirty="0" smtClean="0"/>
                        <a:t>27.7 %</a:t>
                      </a:r>
                      <a:endParaRPr lang="de-DE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6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97710" y="5629557"/>
            <a:ext cx="1144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* </a:t>
            </a:r>
            <a:r>
              <a:rPr lang="de-DE" sz="2400" dirty="0" smtClean="0"/>
              <a:t>Data of 2016 if not </a:t>
            </a:r>
            <a:r>
              <a:rPr lang="de-DE" sz="2400" dirty="0" err="1" smtClean="0"/>
              <a:t>shown</a:t>
            </a:r>
            <a:r>
              <a:rPr lang="de-DE" sz="2400" dirty="0" smtClean="0"/>
              <a:t> </a:t>
            </a:r>
            <a:r>
              <a:rPr lang="de-DE" sz="2400" dirty="0" err="1" smtClean="0"/>
              <a:t>otherwise</a:t>
            </a:r>
            <a:r>
              <a:rPr lang="de-DE" sz="2400" dirty="0" smtClean="0"/>
              <a:t> ** Joint-stock </a:t>
            </a:r>
            <a:r>
              <a:rPr lang="de-DE" sz="2400" dirty="0" err="1" smtClean="0"/>
              <a:t>company</a:t>
            </a:r>
            <a:r>
              <a:rPr lang="de-DE" sz="2400" dirty="0" smtClean="0"/>
              <a:t> *** Limited </a:t>
            </a:r>
            <a:r>
              <a:rPr lang="de-DE" sz="2400" dirty="0" err="1" smtClean="0"/>
              <a:t>partnership</a:t>
            </a:r>
            <a:endParaRPr lang="de-DE" sz="2400" dirty="0"/>
          </a:p>
        </p:txBody>
      </p:sp>
      <p:sp>
        <p:nvSpPr>
          <p:cNvPr id="3" name="Ellipse 2"/>
          <p:cNvSpPr/>
          <p:nvPr/>
        </p:nvSpPr>
        <p:spPr>
          <a:xfrm>
            <a:off x="5634682" y="1702426"/>
            <a:ext cx="1136822" cy="3609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7924801" y="2238083"/>
            <a:ext cx="1252152" cy="4024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9687697" y="4379156"/>
            <a:ext cx="1122405" cy="428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7978347" y="1710665"/>
            <a:ext cx="972065" cy="3526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634682" y="2775483"/>
            <a:ext cx="1392194" cy="420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9687697" y="3797708"/>
            <a:ext cx="1022522" cy="4083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795850" y="2775483"/>
            <a:ext cx="972065" cy="3526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1795850" y="4391687"/>
            <a:ext cx="972065" cy="3526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5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Introduction (5)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Autofit/>
          </a:bodyPr>
          <a:lstStyle/>
          <a:p>
            <a:r>
              <a:rPr lang="de-DE" b="1" dirty="0" smtClean="0"/>
              <a:t>The </a:t>
            </a:r>
            <a:r>
              <a:rPr lang="de-DE" b="1" dirty="0" err="1" smtClean="0"/>
              <a:t>thesis</a:t>
            </a:r>
            <a:r>
              <a:rPr lang="de-DE" b="1" dirty="0" smtClean="0"/>
              <a:t> that DCF would have </a:t>
            </a:r>
            <a:r>
              <a:rPr lang="de-DE" b="1" dirty="0" err="1" smtClean="0"/>
              <a:t>been</a:t>
            </a:r>
            <a:r>
              <a:rPr lang="de-DE" b="1" dirty="0" smtClean="0"/>
              <a:t> </a:t>
            </a:r>
            <a:r>
              <a:rPr lang="de-DE" b="1" dirty="0" err="1" smtClean="0"/>
              <a:t>designed</a:t>
            </a:r>
            <a:r>
              <a:rPr lang="de-DE" b="1" dirty="0" smtClean="0"/>
              <a:t> </a:t>
            </a:r>
            <a:r>
              <a:rPr lang="de-DE" b="1" dirty="0" err="1" smtClean="0"/>
              <a:t>primarily</a:t>
            </a:r>
            <a:r>
              <a:rPr lang="de-DE" b="1" dirty="0" smtClean="0"/>
              <a:t> for </a:t>
            </a:r>
            <a:r>
              <a:rPr lang="de-DE" b="1" dirty="0" err="1" smtClean="0"/>
              <a:t>listed</a:t>
            </a:r>
            <a:r>
              <a:rPr lang="de-DE" b="1" dirty="0" smtClean="0"/>
              <a:t> </a:t>
            </a:r>
            <a:r>
              <a:rPr lang="de-DE" b="1" dirty="0" err="1" smtClean="0"/>
              <a:t>companies</a:t>
            </a:r>
            <a:r>
              <a:rPr lang="de-DE" b="1" dirty="0" smtClean="0"/>
              <a:t> and would lead to </a:t>
            </a:r>
            <a:r>
              <a:rPr lang="de-DE" b="1" dirty="0" err="1" smtClean="0"/>
              <a:t>wrong</a:t>
            </a:r>
            <a:r>
              <a:rPr lang="de-DE" b="1" dirty="0" smtClean="0"/>
              <a:t> </a:t>
            </a:r>
            <a:r>
              <a:rPr lang="de-DE" b="1" dirty="0" err="1" smtClean="0"/>
              <a:t>valuations</a:t>
            </a:r>
            <a:r>
              <a:rPr lang="de-DE" b="1" dirty="0" smtClean="0"/>
              <a:t> of SME is </a:t>
            </a:r>
            <a:r>
              <a:rPr lang="de-DE" b="1" dirty="0" err="1" smtClean="0"/>
              <a:t>faulty</a:t>
            </a:r>
            <a:endParaRPr lang="de-DE" b="1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objection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CAPM, the </a:t>
            </a:r>
            <a:r>
              <a:rPr lang="de-DE" dirty="0" err="1" smtClean="0"/>
              <a:t>discounts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of </a:t>
            </a:r>
            <a:r>
              <a:rPr lang="de-DE" dirty="0" err="1" smtClean="0"/>
              <a:t>special</a:t>
            </a:r>
            <a:r>
              <a:rPr lang="de-DE" dirty="0" smtClean="0"/>
              <a:t> legal form, 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marketability</a:t>
            </a:r>
            <a:r>
              <a:rPr lang="de-DE" dirty="0" smtClean="0"/>
              <a:t> or </a:t>
            </a:r>
            <a:r>
              <a:rPr lang="de-DE" dirty="0" err="1" smtClean="0"/>
              <a:t>liquidity</a:t>
            </a:r>
            <a:r>
              <a:rPr lang="de-DE" dirty="0" smtClean="0"/>
              <a:t>, small </a:t>
            </a:r>
            <a:r>
              <a:rPr lang="de-DE" dirty="0" err="1" smtClean="0"/>
              <a:t>size</a:t>
            </a:r>
            <a:r>
              <a:rPr lang="de-DE" dirty="0" smtClean="0"/>
              <a:t> and 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diversification</a:t>
            </a:r>
            <a:r>
              <a:rPr lang="de-DE" dirty="0" smtClean="0"/>
              <a:t> of </a:t>
            </a:r>
            <a:r>
              <a:rPr lang="de-DE" dirty="0" err="1" smtClean="0"/>
              <a:t>owner</a:t>
            </a:r>
            <a:r>
              <a:rPr lang="de-DE" dirty="0" smtClean="0"/>
              <a:t> is </a:t>
            </a:r>
            <a:r>
              <a:rPr lang="de-DE" dirty="0" err="1" smtClean="0"/>
              <a:t>popular</a:t>
            </a:r>
            <a:r>
              <a:rPr lang="de-DE" dirty="0" smtClean="0"/>
              <a:t> but cannot be </a:t>
            </a:r>
            <a:r>
              <a:rPr lang="de-DE" dirty="0" err="1" smtClean="0"/>
              <a:t>founded</a:t>
            </a:r>
            <a:r>
              <a:rPr lang="de-DE" dirty="0" smtClean="0"/>
              <a:t> </a:t>
            </a:r>
            <a:r>
              <a:rPr lang="de-DE" dirty="0" err="1" smtClean="0"/>
              <a:t>convincingly</a:t>
            </a:r>
            <a:endParaRPr lang="de-DE" dirty="0" smtClean="0"/>
          </a:p>
          <a:p>
            <a:r>
              <a:rPr lang="de-DE" b="1" dirty="0" smtClean="0"/>
              <a:t>But, there may be </a:t>
            </a:r>
            <a:r>
              <a:rPr lang="de-DE" b="1" dirty="0" err="1" smtClean="0"/>
              <a:t>difficulties</a:t>
            </a:r>
            <a:r>
              <a:rPr lang="de-DE" b="1" dirty="0" smtClean="0"/>
              <a:t> in the </a:t>
            </a:r>
            <a:r>
              <a:rPr lang="de-DE" b="1" dirty="0" err="1" smtClean="0"/>
              <a:t>determination</a:t>
            </a:r>
            <a:r>
              <a:rPr lang="de-DE" b="1" dirty="0" smtClean="0"/>
              <a:t> of substantial </a:t>
            </a:r>
            <a:r>
              <a:rPr lang="de-DE" b="1" dirty="0" err="1" smtClean="0"/>
              <a:t>valuation</a:t>
            </a:r>
            <a:r>
              <a:rPr lang="de-DE" b="1" dirty="0" smtClean="0"/>
              <a:t> </a:t>
            </a:r>
            <a:r>
              <a:rPr lang="de-DE" b="1" dirty="0" err="1" smtClean="0"/>
              <a:t>components</a:t>
            </a:r>
            <a:r>
              <a:rPr lang="de-DE" b="1" dirty="0" smtClean="0"/>
              <a:t> for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business</a:t>
            </a:r>
            <a:r>
              <a:rPr lang="de-DE" b="1" dirty="0" smtClean="0"/>
              <a:t> in form of a SME</a:t>
            </a:r>
          </a:p>
          <a:p>
            <a:r>
              <a:rPr lang="de-DE" dirty="0" smtClean="0"/>
              <a:t>Independent of </a:t>
            </a:r>
            <a:r>
              <a:rPr lang="de-DE" dirty="0" err="1" smtClean="0"/>
              <a:t>size</a:t>
            </a:r>
            <a:r>
              <a:rPr lang="de-DE" dirty="0" smtClean="0"/>
              <a:t>, it is often </a:t>
            </a:r>
            <a:r>
              <a:rPr lang="de-DE" dirty="0" err="1" smtClean="0"/>
              <a:t>necessary</a:t>
            </a:r>
            <a:r>
              <a:rPr lang="de-DE" dirty="0" smtClean="0"/>
              <a:t> to </a:t>
            </a: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restrictions</a:t>
            </a:r>
            <a:r>
              <a:rPr lang="de-DE" dirty="0" smtClean="0"/>
              <a:t> for </a:t>
            </a:r>
            <a:r>
              <a:rPr lang="de-DE" dirty="0" err="1" smtClean="0"/>
              <a:t>dividend</a:t>
            </a:r>
            <a:r>
              <a:rPr lang="de-DE" dirty="0" smtClean="0"/>
              <a:t> and </a:t>
            </a:r>
            <a:r>
              <a:rPr lang="de-DE" dirty="0" err="1" smtClean="0"/>
              <a:t>financing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which </a:t>
            </a:r>
            <a:r>
              <a:rPr lang="de-DE" dirty="0" err="1" smtClean="0"/>
              <a:t>affect</a:t>
            </a:r>
            <a:r>
              <a:rPr lang="de-DE" dirty="0" smtClean="0"/>
              <a:t> the </a:t>
            </a:r>
            <a:r>
              <a:rPr lang="de-DE" dirty="0" err="1" smtClean="0"/>
              <a:t>forecasts</a:t>
            </a:r>
            <a:r>
              <a:rPr lang="de-DE" dirty="0" smtClean="0"/>
              <a:t> of </a:t>
            </a:r>
            <a:r>
              <a:rPr lang="de-DE" dirty="0" err="1" smtClean="0"/>
              <a:t>future</a:t>
            </a:r>
            <a:r>
              <a:rPr lang="de-DE" dirty="0" smtClean="0"/>
              <a:t> cash </a:t>
            </a:r>
            <a:r>
              <a:rPr lang="de-DE" dirty="0" err="1" smtClean="0"/>
              <a:t>flows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8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Characteristics of </a:t>
            </a:r>
            <a:r>
              <a:rPr lang="de-DE" sz="2800" b="1" dirty="0" err="1" smtClean="0"/>
              <a:t>family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business</a:t>
            </a:r>
            <a:r>
              <a:rPr lang="de-DE" sz="2800" b="1" dirty="0" smtClean="0"/>
              <a:t> and </a:t>
            </a:r>
            <a:r>
              <a:rPr lang="de-DE" sz="2800" b="1" dirty="0" err="1" smtClean="0"/>
              <a:t>equity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ratio</a:t>
            </a:r>
            <a:r>
              <a:rPr lang="de-DE" sz="2800" b="1" dirty="0" smtClean="0"/>
              <a:t> (1)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20346"/>
            <a:ext cx="10515600" cy="5056617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Many definitions of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exist</a:t>
            </a:r>
            <a:r>
              <a:rPr lang="de-DE" dirty="0" smtClean="0"/>
              <a:t>; </a:t>
            </a:r>
            <a:r>
              <a:rPr lang="de-DE" dirty="0" err="1" smtClean="0"/>
              <a:t>helpful</a:t>
            </a:r>
            <a:r>
              <a:rPr lang="de-DE" dirty="0" smtClean="0"/>
              <a:t> might be a </a:t>
            </a:r>
            <a:r>
              <a:rPr lang="de-DE" dirty="0" err="1" smtClean="0"/>
              <a:t>distinction</a:t>
            </a:r>
            <a:r>
              <a:rPr lang="de-DE" dirty="0" smtClean="0"/>
              <a:t> of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controlled</a:t>
            </a:r>
            <a:r>
              <a:rPr lang="de-DE" b="1" dirty="0" smtClean="0"/>
              <a:t> and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managed</a:t>
            </a:r>
            <a:r>
              <a:rPr lang="de-DE" b="1" dirty="0" smtClean="0"/>
              <a:t> firms</a:t>
            </a:r>
          </a:p>
          <a:p>
            <a:r>
              <a:rPr lang="de-DE" dirty="0" smtClean="0"/>
              <a:t>A </a:t>
            </a:r>
            <a:r>
              <a:rPr lang="de-DE" b="1" dirty="0" smtClean="0"/>
              <a:t>German Panel </a:t>
            </a:r>
            <a:r>
              <a:rPr lang="de-DE" dirty="0" smtClean="0"/>
              <a:t>provides </a:t>
            </a:r>
            <a:r>
              <a:rPr lang="de-DE" dirty="0" err="1" smtClean="0"/>
              <a:t>data</a:t>
            </a:r>
            <a:r>
              <a:rPr lang="de-DE" dirty="0" smtClean="0"/>
              <a:t> of about 9 </a:t>
            </a:r>
            <a:r>
              <a:rPr lang="de-DE" dirty="0" err="1" smtClean="0"/>
              <a:t>million</a:t>
            </a:r>
            <a:r>
              <a:rPr lang="de-DE" dirty="0" smtClean="0"/>
              <a:t> firms, of which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million</a:t>
            </a:r>
            <a:r>
              <a:rPr lang="de-DE" dirty="0" smtClean="0"/>
              <a:t> still </a:t>
            </a:r>
            <a:r>
              <a:rPr lang="de-DE" dirty="0" err="1" smtClean="0"/>
              <a:t>exist</a:t>
            </a:r>
            <a:r>
              <a:rPr lang="de-DE" dirty="0" smtClean="0"/>
              <a:t>*</a:t>
            </a:r>
          </a:p>
          <a:p>
            <a:r>
              <a:rPr lang="de-DE" b="1" dirty="0" smtClean="0"/>
              <a:t>About 2.7 </a:t>
            </a:r>
            <a:r>
              <a:rPr lang="de-DE" b="1" dirty="0" err="1" smtClean="0"/>
              <a:t>million</a:t>
            </a:r>
            <a:r>
              <a:rPr lang="de-DE" b="1" dirty="0" smtClean="0"/>
              <a:t> firms </a:t>
            </a:r>
            <a:r>
              <a:rPr lang="de-DE" b="1" dirty="0" err="1" smtClean="0"/>
              <a:t>residing</a:t>
            </a:r>
            <a:r>
              <a:rPr lang="de-DE" b="1" dirty="0" smtClean="0"/>
              <a:t> in Germany are </a:t>
            </a:r>
            <a:r>
              <a:rPr lang="de-DE" b="1" dirty="0" err="1" smtClean="0"/>
              <a:t>active</a:t>
            </a:r>
            <a:r>
              <a:rPr lang="de-DE" b="1" dirty="0" smtClean="0"/>
              <a:t>, of which about 2.4 </a:t>
            </a:r>
            <a:r>
              <a:rPr lang="de-DE" b="1" dirty="0" err="1" smtClean="0"/>
              <a:t>million</a:t>
            </a:r>
            <a:r>
              <a:rPr lang="de-DE" b="1" dirty="0" smtClean="0"/>
              <a:t> are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controlled</a:t>
            </a:r>
            <a:r>
              <a:rPr lang="de-DE" b="1" dirty="0" smtClean="0"/>
              <a:t> and 2.3 </a:t>
            </a:r>
            <a:r>
              <a:rPr lang="de-DE" b="1" dirty="0" err="1" smtClean="0"/>
              <a:t>million</a:t>
            </a:r>
            <a:r>
              <a:rPr lang="de-DE" b="1" dirty="0" smtClean="0"/>
              <a:t> </a:t>
            </a:r>
            <a:r>
              <a:rPr lang="de-DE" b="1" dirty="0" err="1" smtClean="0"/>
              <a:t>family</a:t>
            </a:r>
            <a:r>
              <a:rPr lang="de-DE" b="1" dirty="0" smtClean="0"/>
              <a:t> </a:t>
            </a:r>
            <a:r>
              <a:rPr lang="de-DE" b="1" dirty="0" err="1" smtClean="0"/>
              <a:t>managed</a:t>
            </a:r>
            <a:r>
              <a:rPr lang="de-DE" b="1" dirty="0" smtClean="0"/>
              <a:t>**</a:t>
            </a:r>
          </a:p>
          <a:p>
            <a:r>
              <a:rPr lang="de-DE" b="1" dirty="0" smtClean="0"/>
              <a:t>Both </a:t>
            </a:r>
            <a:r>
              <a:rPr lang="de-DE" b="1" dirty="0" err="1" smtClean="0"/>
              <a:t>groups</a:t>
            </a:r>
            <a:r>
              <a:rPr lang="de-DE" b="1" dirty="0" smtClean="0"/>
              <a:t> </a:t>
            </a:r>
            <a:r>
              <a:rPr lang="de-DE" b="1" dirty="0" err="1" smtClean="0"/>
              <a:t>add</a:t>
            </a:r>
            <a:r>
              <a:rPr lang="de-DE" b="1" dirty="0" smtClean="0"/>
              <a:t> to </a:t>
            </a:r>
            <a:r>
              <a:rPr lang="de-DE" b="1" dirty="0" err="1" smtClean="0"/>
              <a:t>roughly</a:t>
            </a:r>
            <a:r>
              <a:rPr lang="de-DE" b="1" dirty="0" smtClean="0"/>
              <a:t> 50% of total </a:t>
            </a:r>
            <a:r>
              <a:rPr lang="de-DE" b="1" dirty="0" err="1" smtClean="0"/>
              <a:t>employment</a:t>
            </a:r>
            <a:r>
              <a:rPr lang="de-DE" b="1" dirty="0" smtClean="0"/>
              <a:t> and 50% of total </a:t>
            </a:r>
            <a:r>
              <a:rPr lang="de-DE" b="1" dirty="0" err="1" smtClean="0"/>
              <a:t>revenues</a:t>
            </a:r>
            <a:endParaRPr lang="de-DE" b="1" dirty="0" smtClean="0"/>
          </a:p>
          <a:p>
            <a:endParaRPr lang="de-DE" dirty="0" smtClean="0"/>
          </a:p>
          <a:p>
            <a:pPr marL="0" indent="0">
              <a:buNone/>
            </a:pPr>
            <a:r>
              <a:rPr lang="de-DE" sz="2400" i="1" dirty="0"/>
              <a:t>* Mannheimer Unternehmenspanel (MUP) of </a:t>
            </a:r>
            <a:r>
              <a:rPr lang="de-DE" sz="2400" i="1" dirty="0" smtClean="0"/>
              <a:t>ZEW</a:t>
            </a:r>
          </a:p>
          <a:p>
            <a:pPr marL="0" indent="0">
              <a:buNone/>
            </a:pPr>
            <a:r>
              <a:rPr lang="de-DE" sz="2400" i="1" dirty="0"/>
              <a:t>** Stiftung Familienunternehmen </a:t>
            </a:r>
            <a:r>
              <a:rPr lang="de-DE" sz="2400" i="1" dirty="0" smtClean="0"/>
              <a:t>2016</a:t>
            </a:r>
            <a:r>
              <a:rPr lang="de-DE" sz="2400" i="1" dirty="0"/>
              <a:t>, p. 1, </a:t>
            </a:r>
            <a:r>
              <a:rPr lang="de-DE" sz="2400" i="1" dirty="0" err="1"/>
              <a:t>fn</a:t>
            </a:r>
            <a:r>
              <a:rPr lang="de-DE" sz="2400" i="1" dirty="0"/>
              <a:t>. 3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2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6162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Characteristics </a:t>
            </a:r>
            <a:r>
              <a:rPr lang="de-DE" sz="2800" b="1" dirty="0"/>
              <a:t>of </a:t>
            </a:r>
            <a:r>
              <a:rPr lang="de-DE" sz="2800" b="1" dirty="0" err="1"/>
              <a:t>family</a:t>
            </a:r>
            <a:r>
              <a:rPr lang="de-DE" sz="2800" b="1" dirty="0"/>
              <a:t> </a:t>
            </a:r>
            <a:r>
              <a:rPr lang="de-DE" sz="2800" b="1" dirty="0" err="1"/>
              <a:t>business</a:t>
            </a:r>
            <a:r>
              <a:rPr lang="de-DE" sz="2800" b="1" dirty="0"/>
              <a:t> and </a:t>
            </a:r>
            <a:r>
              <a:rPr lang="de-DE" sz="2800" b="1" dirty="0" err="1"/>
              <a:t>equity</a:t>
            </a:r>
            <a:r>
              <a:rPr lang="de-DE" sz="2800" b="1" dirty="0"/>
              <a:t> </a:t>
            </a:r>
            <a:r>
              <a:rPr lang="de-DE" sz="2800" b="1" dirty="0" err="1" smtClean="0"/>
              <a:t>ratio</a:t>
            </a:r>
            <a:r>
              <a:rPr lang="de-DE" sz="2800" b="1" dirty="0" smtClean="0"/>
              <a:t> (2)</a:t>
            </a:r>
            <a:endParaRPr lang="de-DE" sz="2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799070"/>
            <a:ext cx="10958384" cy="5377893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Family </a:t>
            </a:r>
            <a:r>
              <a:rPr lang="de-DE" sz="2400" b="1" dirty="0" err="1" smtClean="0"/>
              <a:t>controlled</a:t>
            </a:r>
            <a:r>
              <a:rPr lang="de-DE" sz="2400" b="1" dirty="0" smtClean="0"/>
              <a:t> or </a:t>
            </a:r>
            <a:r>
              <a:rPr lang="de-DE" sz="2400" b="1" dirty="0" err="1" smtClean="0"/>
              <a:t>managed</a:t>
            </a:r>
            <a:r>
              <a:rPr lang="de-DE" sz="2400" b="1" dirty="0" smtClean="0"/>
              <a:t> firms,</a:t>
            </a:r>
            <a:r>
              <a:rPr lang="de-DE" sz="2400" dirty="0" smtClean="0"/>
              <a:t> MUP </a:t>
            </a:r>
            <a:r>
              <a:rPr lang="de-DE" sz="2400" dirty="0" err="1" smtClean="0"/>
              <a:t>data</a:t>
            </a:r>
            <a:r>
              <a:rPr lang="de-DE" sz="2400" dirty="0" smtClean="0"/>
              <a:t> based on financial </a:t>
            </a:r>
            <a:r>
              <a:rPr lang="de-DE" sz="2400" dirty="0" err="1" smtClean="0"/>
              <a:t>reports</a:t>
            </a:r>
            <a:r>
              <a:rPr lang="de-DE" sz="2400" dirty="0" smtClean="0"/>
              <a:t> of about   </a:t>
            </a:r>
            <a:r>
              <a:rPr lang="de-DE" sz="2400" b="1" dirty="0" smtClean="0"/>
              <a:t>3 200 firms per </a:t>
            </a:r>
            <a:r>
              <a:rPr lang="de-DE" sz="2400" b="1" dirty="0" err="1" smtClean="0"/>
              <a:t>year</a:t>
            </a:r>
            <a:r>
              <a:rPr lang="de-DE" sz="2400" dirty="0" smtClean="0"/>
              <a:t>, capital </a:t>
            </a:r>
            <a:r>
              <a:rPr lang="de-DE" sz="2400" dirty="0" err="1" smtClean="0"/>
              <a:t>companies</a:t>
            </a:r>
            <a:r>
              <a:rPr lang="de-DE" sz="2400" dirty="0" smtClean="0"/>
              <a:t> with 5 </a:t>
            </a:r>
            <a:r>
              <a:rPr lang="de-DE" sz="2400" dirty="0" err="1" smtClean="0"/>
              <a:t>employees</a:t>
            </a:r>
            <a:r>
              <a:rPr lang="de-DE" sz="2400" dirty="0" smtClean="0"/>
              <a:t> at least</a:t>
            </a:r>
          </a:p>
          <a:p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Ballwieser - Valuation of family business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CCA-92EA-4674-A751-6CD3889A30CC}" type="slidenum">
              <a:rPr lang="de-DE" smtClean="0"/>
              <a:t>9</a:t>
            </a:fld>
            <a:endParaRPr lang="de-DE"/>
          </a:p>
        </p:txBody>
      </p:sp>
      <p:pic>
        <p:nvPicPr>
          <p:cNvPr id="7" name="Grafik 6"/>
          <p:cNvPicPr/>
          <p:nvPr/>
        </p:nvPicPr>
        <p:blipFill rotWithShape="1">
          <a:blip r:embed="rId3"/>
          <a:srcRect l="12268" t="22476" r="32298" b="19215"/>
          <a:stretch/>
        </p:blipFill>
        <p:spPr bwMode="auto">
          <a:xfrm>
            <a:off x="915430" y="1606379"/>
            <a:ext cx="7274010" cy="48076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8715632" y="2174789"/>
            <a:ext cx="32951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High variance</a:t>
            </a:r>
            <a:r>
              <a:rPr lang="en-US" sz="2400" dirty="0"/>
              <a:t>, equity ratio &lt; 10 % for firms in lower 10 % percentile, </a:t>
            </a:r>
            <a:r>
              <a:rPr lang="en-US" sz="2400" dirty="0" smtClean="0"/>
              <a:t>  &gt; </a:t>
            </a:r>
            <a:r>
              <a:rPr lang="en-US" sz="2400" dirty="0"/>
              <a:t>60 % in upper 10 % percentile</a:t>
            </a:r>
          </a:p>
        </p:txBody>
      </p:sp>
    </p:spTree>
    <p:extLst>
      <p:ext uri="{BB962C8B-B14F-4D97-AF65-F5344CB8AC3E}">
        <p14:creationId xmlns:p14="http://schemas.microsoft.com/office/powerpoint/2010/main" val="2266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2940</Words>
  <Application>Microsoft Office PowerPoint</Application>
  <PresentationFormat>Personalizzato</PresentationFormat>
  <Paragraphs>371</Paragraphs>
  <Slides>32</Slides>
  <Notes>32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Valuation of family business </vt:lpstr>
      <vt:lpstr>Agenda</vt:lpstr>
      <vt:lpstr>Introduction (1)</vt:lpstr>
      <vt:lpstr>Introduction (2)</vt:lpstr>
      <vt:lpstr>Introduction (3)</vt:lpstr>
      <vt:lpstr>Introduction (4)</vt:lpstr>
      <vt:lpstr>Introduction (5)</vt:lpstr>
      <vt:lpstr>Characteristics of family business and equity ratio (1)</vt:lpstr>
      <vt:lpstr>Characteristics of family business and equity ratio (2)</vt:lpstr>
      <vt:lpstr>Characteristics of family business and equity ratio (3)</vt:lpstr>
      <vt:lpstr>Characteristics of family business and equity ratio (4)</vt:lpstr>
      <vt:lpstr>DCF (Flow-to-Equity) (1)</vt:lpstr>
      <vt:lpstr>DCF (Flow-to-Equity) (2)</vt:lpstr>
      <vt:lpstr>DCF (Flow-to-Equity) (3)</vt:lpstr>
      <vt:lpstr>DCF (Flow-to-Equity) (4)</vt:lpstr>
      <vt:lpstr>DCF (Flow-to-Equity) (5)</vt:lpstr>
      <vt:lpstr>Multiples method</vt:lpstr>
      <vt:lpstr>Objections with respect to family business, especially in form of a SME</vt:lpstr>
      <vt:lpstr>DLOM / DLL (1)</vt:lpstr>
      <vt:lpstr>DLOM / DLL (2)</vt:lpstr>
      <vt:lpstr>DLOM / DLL (3)</vt:lpstr>
      <vt:lpstr>DLOM / DLL (4)</vt:lpstr>
      <vt:lpstr>DLOM / DLL (5)</vt:lpstr>
      <vt:lpstr>DLOM / DLL (6)</vt:lpstr>
      <vt:lpstr>DLOM / DLL (7)</vt:lpstr>
      <vt:lpstr>SSRP (1)</vt:lpstr>
      <vt:lpstr>SSRP (2)</vt:lpstr>
      <vt:lpstr>Total Beta (1)</vt:lpstr>
      <vt:lpstr>Total Beta (2)</vt:lpstr>
      <vt:lpstr>Total Beta (3)</vt:lpstr>
      <vt:lpstr>Presentazione standard di PowerPoint</vt:lpstr>
      <vt:lpstr>Thank you very much! Questions welcome!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Besonderheiten der Bewertung von Familienunternehmen</dc:title>
  <dc:creator>Ballwieser</dc:creator>
  <cp:lastModifiedBy>Windows User</cp:lastModifiedBy>
  <cp:revision>147</cp:revision>
  <cp:lastPrinted>2017-11-24T13:39:45Z</cp:lastPrinted>
  <dcterms:created xsi:type="dcterms:W3CDTF">2017-10-14T15:31:26Z</dcterms:created>
  <dcterms:modified xsi:type="dcterms:W3CDTF">2017-11-27T08:37:36Z</dcterms:modified>
</cp:coreProperties>
</file>